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1" r:id="rId3"/>
    <p:sldId id="353" r:id="rId4"/>
    <p:sldId id="367" r:id="rId5"/>
    <p:sldId id="368" r:id="rId6"/>
    <p:sldId id="372" r:id="rId7"/>
    <p:sldId id="373" r:id="rId8"/>
    <p:sldId id="374" r:id="rId9"/>
    <p:sldId id="375" r:id="rId10"/>
    <p:sldId id="376" r:id="rId11"/>
    <p:sldId id="377" r:id="rId12"/>
    <p:sldId id="266" r:id="rId13"/>
  </p:sldIdLst>
  <p:sldSz cx="9906000" cy="6858000" type="A4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3300"/>
    <a:srgbClr val="009900"/>
    <a:srgbClr val="00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75" d="100"/>
          <a:sy n="75" d="100"/>
        </p:scale>
        <p:origin x="-684" y="-3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B5CE1D-9A7D-4D00-832B-AB80E83F9F84}" type="datetimeFigureOut">
              <a:rPr lang="en-US"/>
              <a:pPr>
                <a:defRPr/>
              </a:pPr>
              <a:t>12/25/2010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C3E2321-BEA1-483A-B63E-43351015782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85CA0-893E-4BE6-9EDD-4ACA1916C9EF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3E2321-BEA1-483A-B63E-43351015782E}" type="slidenum">
              <a:rPr lang="ar-SA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11"/>
          <p:cNvSpPr/>
          <p:nvPr/>
        </p:nvSpPr>
        <p:spPr>
          <a:xfrm>
            <a:off x="7239000" y="2133600"/>
            <a:ext cx="26670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185988" y="6356350"/>
            <a:ext cx="48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A862-7DD5-4A06-BDE1-DB7EC5FAA60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2pPr>
            <a:lvl3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3pPr>
            <a:lvl4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4pPr>
            <a:lvl5pPr algn="r">
              <a:buFont typeface="Arial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0F569-9724-490C-8368-9A7E0DF21DA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86EA3-B4A9-46A0-8B08-0477E30907E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9424988" y="280988"/>
            <a:ext cx="304800" cy="1090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11"/>
          <p:cNvCxnSpPr/>
          <p:nvPr/>
        </p:nvCxnSpPr>
        <p:spPr>
          <a:xfrm>
            <a:off x="415925" y="1365250"/>
            <a:ext cx="9296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2"/>
          <p:cNvSpPr/>
          <p:nvPr/>
        </p:nvSpPr>
        <p:spPr>
          <a:xfrm>
            <a:off x="9424988" y="0"/>
            <a:ext cx="304800" cy="301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5025242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389120" cy="4525963"/>
          </a:xfrm>
        </p:spPr>
        <p:txBody>
          <a:bodyPr/>
          <a:lstStyle>
            <a:lvl1pPr marL="171450" marR="0" indent="-28575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/>
            </a:lvl1pPr>
            <a:lvl2pPr marL="742950" marR="0" indent="-28575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AABE-F36E-43B7-8B2F-06DD759917E9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9BD4-D9F4-4194-BCCC-6C9ED048020E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2DCD-742E-4DAD-9300-9CC48CFF2C0B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F4CB1-6DF5-4D1F-BC0A-62D268CFF987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D710-FEE9-4DD8-AEED-EBF044EACAB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81FE-95EB-43BB-90BC-9DFA564FD6C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D931-4EC8-4CD2-97D6-9D3F541B751A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026-1D84-4E55-B04D-2B54F501D563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990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8610600" y="5791200"/>
            <a:ext cx="941388" cy="914400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191" y="1142893"/>
              <a:ext cx="2766057" cy="2973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0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381000" y="6372225"/>
            <a:ext cx="25193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+mn-cs"/>
              </a:rPr>
              <a:t>King Faisal University [        ] </a:t>
            </a: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العنوان الرئيسي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EG" smtClean="0"/>
              <a:t>المحتوى المستوى الأول</a:t>
            </a:r>
            <a:endParaRPr lang="en-US" smtClean="0"/>
          </a:p>
          <a:p>
            <a:pPr lvl="1"/>
            <a:r>
              <a:rPr lang="ar-EG" smtClean="0"/>
              <a:t>المحتوى المستوى الثاني</a:t>
            </a:r>
            <a:endParaRPr lang="en-US" smtClean="0"/>
          </a:p>
          <a:p>
            <a:pPr lvl="2"/>
            <a:r>
              <a:rPr lang="ar-EG" smtClean="0"/>
              <a:t>المحتوى المستوى الثالث</a:t>
            </a:r>
            <a:endParaRPr lang="en-US" smtClean="0"/>
          </a:p>
          <a:p>
            <a:pPr lvl="3"/>
            <a:r>
              <a:rPr lang="ar-EG" smtClean="0"/>
              <a:t>المحتوى المستوى الرابع</a:t>
            </a:r>
            <a:endParaRPr lang="en-US" smtClean="0"/>
          </a:p>
          <a:p>
            <a:pPr lvl="4"/>
            <a:r>
              <a:rPr lang="ar-EG" smtClean="0"/>
              <a:t>المحتوى المستوى الخامس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05025" y="6376988"/>
            <a:ext cx="5715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chemeClr val="bg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E2D9BD2-73CB-4415-AF14-2BFFD6D4FF8C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4" r:id="rId3"/>
    <p:sldLayoutId id="214748377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oddoghan@kfu.edu.s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aad099@gmail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pPr eaLnBrk="1" hangingPunct="1"/>
            <a:endParaRPr lang="ar-SA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032AED-950E-4013-8E81-DE89BE95EEEF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7" name="Subtitle 2"/>
          <p:cNvSpPr txBox="1">
            <a:spLocks/>
          </p:cNvSpPr>
          <p:nvPr/>
        </p:nvSpPr>
        <p:spPr bwMode="auto">
          <a:xfrm>
            <a:off x="5562600" y="4648200"/>
            <a:ext cx="40068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800" b="1" dirty="0">
                <a:solidFill>
                  <a:srgbClr val="898989"/>
                </a:solidFill>
                <a:latin typeface="Calibri" pitchFamily="34" charset="0"/>
              </a:rPr>
              <a:t>نظام التعليم المطور للانتساب</a:t>
            </a:r>
            <a:endParaRPr lang="en-US" sz="2800" b="1" dirty="0">
              <a:solidFill>
                <a:srgbClr val="898989"/>
              </a:solidFill>
              <a:latin typeface="Calibri" pitchFamily="34" charset="0"/>
            </a:endParaRPr>
          </a:p>
          <a:p>
            <a:pPr algn="ctr" rtl="0">
              <a:spcBef>
                <a:spcPct val="20000"/>
              </a:spcBef>
              <a:buFont typeface="Arial" pitchFamily="34" charset="0"/>
              <a:buNone/>
            </a:pP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كلية 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الآداب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 </a:t>
            </a:r>
            <a:r>
              <a:rPr lang="ar-EG" sz="2600" dirty="0">
                <a:solidFill>
                  <a:srgbClr val="898989"/>
                </a:solidFill>
                <a:latin typeface="Calibri" pitchFamily="34" charset="0"/>
              </a:rPr>
              <a:t>– </a:t>
            </a:r>
            <a:r>
              <a:rPr lang="ar-EG" sz="2600" dirty="0" smtClean="0">
                <a:solidFill>
                  <a:srgbClr val="898989"/>
                </a:solidFill>
                <a:latin typeface="Calibri" pitchFamily="34" charset="0"/>
              </a:rPr>
              <a:t>قسم</a:t>
            </a:r>
            <a:r>
              <a:rPr lang="ar-SA" sz="2600" dirty="0" smtClean="0">
                <a:solidFill>
                  <a:srgbClr val="898989"/>
                </a:solidFill>
                <a:latin typeface="Calibri" pitchFamily="34" charset="0"/>
              </a:rPr>
              <a:t>  اللغة العربية</a:t>
            </a:r>
            <a:endParaRPr lang="en-US" sz="2600" dirty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6494463" y="1981200"/>
            <a:ext cx="2600325" cy="2524125"/>
            <a:chOff x="5210750" y="1066800"/>
            <a:chExt cx="2976900" cy="3130677"/>
          </a:xfrm>
        </p:grpSpPr>
        <p:sp>
          <p:nvSpPr>
            <p:cNvPr id="9" name="Oval 8"/>
            <p:cNvSpPr/>
            <p:nvPr/>
          </p:nvSpPr>
          <p:spPr>
            <a:xfrm>
              <a:off x="5321611" y="1143591"/>
              <a:ext cx="2767900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5133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reeform 10"/>
          <p:cNvSpPr/>
          <p:nvPr/>
        </p:nvSpPr>
        <p:spPr>
          <a:xfrm>
            <a:off x="0" y="2667000"/>
            <a:ext cx="6091238" cy="1447800"/>
          </a:xfrm>
          <a:custGeom>
            <a:avLst/>
            <a:gdLst>
              <a:gd name="connsiteX0" fmla="*/ 0 w 6814457"/>
              <a:gd name="connsiteY0" fmla="*/ 723900 h 1447800"/>
              <a:gd name="connsiteX1" fmla="*/ 212026 w 6814457"/>
              <a:gd name="connsiteY1" fmla="*/ 212025 h 1447800"/>
              <a:gd name="connsiteX2" fmla="*/ 723901 w 6814457"/>
              <a:gd name="connsiteY2" fmla="*/ 0 h 1447800"/>
              <a:gd name="connsiteX3" fmla="*/ 6090557 w 6814457"/>
              <a:gd name="connsiteY3" fmla="*/ 0 h 1447800"/>
              <a:gd name="connsiteX4" fmla="*/ 6602432 w 6814457"/>
              <a:gd name="connsiteY4" fmla="*/ 212026 h 1447800"/>
              <a:gd name="connsiteX5" fmla="*/ 6814457 w 6814457"/>
              <a:gd name="connsiteY5" fmla="*/ 723901 h 1447800"/>
              <a:gd name="connsiteX6" fmla="*/ 6814457 w 6814457"/>
              <a:gd name="connsiteY6" fmla="*/ 723900 h 1447800"/>
              <a:gd name="connsiteX7" fmla="*/ 6602431 w 6814457"/>
              <a:gd name="connsiteY7" fmla="*/ 1235775 h 1447800"/>
              <a:gd name="connsiteX8" fmla="*/ 6090556 w 6814457"/>
              <a:gd name="connsiteY8" fmla="*/ 1447800 h 1447800"/>
              <a:gd name="connsiteX9" fmla="*/ 723900 w 6814457"/>
              <a:gd name="connsiteY9" fmla="*/ 1447800 h 1447800"/>
              <a:gd name="connsiteX10" fmla="*/ 212025 w 6814457"/>
              <a:gd name="connsiteY10" fmla="*/ 1235774 h 1447800"/>
              <a:gd name="connsiteX11" fmla="*/ 0 w 6814457"/>
              <a:gd name="connsiteY11" fmla="*/ 723899 h 1447800"/>
              <a:gd name="connsiteX12" fmla="*/ 0 w 6814457"/>
              <a:gd name="connsiteY12" fmla="*/ 723900 h 1447800"/>
              <a:gd name="connsiteX0" fmla="*/ 291192 w 7105649"/>
              <a:gd name="connsiteY0" fmla="*/ 723900 h 1447800"/>
              <a:gd name="connsiteX1" fmla="*/ 1015093 w 7105649"/>
              <a:gd name="connsiteY1" fmla="*/ 0 h 1447800"/>
              <a:gd name="connsiteX2" fmla="*/ 6381749 w 7105649"/>
              <a:gd name="connsiteY2" fmla="*/ 0 h 1447800"/>
              <a:gd name="connsiteX3" fmla="*/ 6893624 w 7105649"/>
              <a:gd name="connsiteY3" fmla="*/ 212026 h 1447800"/>
              <a:gd name="connsiteX4" fmla="*/ 7105649 w 7105649"/>
              <a:gd name="connsiteY4" fmla="*/ 723901 h 1447800"/>
              <a:gd name="connsiteX5" fmla="*/ 7105649 w 7105649"/>
              <a:gd name="connsiteY5" fmla="*/ 723900 h 1447800"/>
              <a:gd name="connsiteX6" fmla="*/ 6893623 w 7105649"/>
              <a:gd name="connsiteY6" fmla="*/ 1235775 h 1447800"/>
              <a:gd name="connsiteX7" fmla="*/ 6381748 w 7105649"/>
              <a:gd name="connsiteY7" fmla="*/ 1447800 h 1447800"/>
              <a:gd name="connsiteX8" fmla="*/ 1015092 w 7105649"/>
              <a:gd name="connsiteY8" fmla="*/ 1447800 h 1447800"/>
              <a:gd name="connsiteX9" fmla="*/ 503217 w 7105649"/>
              <a:gd name="connsiteY9" fmla="*/ 1235774 h 1447800"/>
              <a:gd name="connsiteX10" fmla="*/ 291192 w 7105649"/>
              <a:gd name="connsiteY10" fmla="*/ 723899 h 1447800"/>
              <a:gd name="connsiteX11" fmla="*/ 291192 w 7105649"/>
              <a:gd name="connsiteY11" fmla="*/ 723900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212025 w 6814457"/>
              <a:gd name="connsiteY9" fmla="*/ 1235774 h 1447800"/>
              <a:gd name="connsiteX10" fmla="*/ 0 w 6814457"/>
              <a:gd name="connsiteY10" fmla="*/ 723899 h 1447800"/>
              <a:gd name="connsiteX0" fmla="*/ 0 w 6814457"/>
              <a:gd name="connsiteY0" fmla="*/ 723899 h 1447800"/>
              <a:gd name="connsiteX1" fmla="*/ 723901 w 6814457"/>
              <a:gd name="connsiteY1" fmla="*/ 0 h 1447800"/>
              <a:gd name="connsiteX2" fmla="*/ 6090557 w 6814457"/>
              <a:gd name="connsiteY2" fmla="*/ 0 h 1447800"/>
              <a:gd name="connsiteX3" fmla="*/ 6602432 w 6814457"/>
              <a:gd name="connsiteY3" fmla="*/ 212026 h 1447800"/>
              <a:gd name="connsiteX4" fmla="*/ 6814457 w 6814457"/>
              <a:gd name="connsiteY4" fmla="*/ 723901 h 1447800"/>
              <a:gd name="connsiteX5" fmla="*/ 6814457 w 6814457"/>
              <a:gd name="connsiteY5" fmla="*/ 723900 h 1447800"/>
              <a:gd name="connsiteX6" fmla="*/ 6602431 w 6814457"/>
              <a:gd name="connsiteY6" fmla="*/ 1235775 h 1447800"/>
              <a:gd name="connsiteX7" fmla="*/ 6090556 w 6814457"/>
              <a:gd name="connsiteY7" fmla="*/ 1447800 h 1447800"/>
              <a:gd name="connsiteX8" fmla="*/ 723900 w 6814457"/>
              <a:gd name="connsiteY8" fmla="*/ 1447800 h 1447800"/>
              <a:gd name="connsiteX9" fmla="*/ 303465 w 6814457"/>
              <a:gd name="connsiteY9" fmla="*/ 1327214 h 1447800"/>
              <a:gd name="connsiteX0" fmla="*/ 420436 w 6510992"/>
              <a:gd name="connsiteY0" fmla="*/ 0 h 1447800"/>
              <a:gd name="connsiteX1" fmla="*/ 5787092 w 6510992"/>
              <a:gd name="connsiteY1" fmla="*/ 0 h 1447800"/>
              <a:gd name="connsiteX2" fmla="*/ 6298967 w 6510992"/>
              <a:gd name="connsiteY2" fmla="*/ 212026 h 1447800"/>
              <a:gd name="connsiteX3" fmla="*/ 6510992 w 6510992"/>
              <a:gd name="connsiteY3" fmla="*/ 723901 h 1447800"/>
              <a:gd name="connsiteX4" fmla="*/ 6510992 w 6510992"/>
              <a:gd name="connsiteY4" fmla="*/ 723900 h 1447800"/>
              <a:gd name="connsiteX5" fmla="*/ 6298966 w 6510992"/>
              <a:gd name="connsiteY5" fmla="*/ 1235775 h 1447800"/>
              <a:gd name="connsiteX6" fmla="*/ 5787091 w 6510992"/>
              <a:gd name="connsiteY6" fmla="*/ 1447800 h 1447800"/>
              <a:gd name="connsiteX7" fmla="*/ 420435 w 6510992"/>
              <a:gd name="connsiteY7" fmla="*/ 1447800 h 1447800"/>
              <a:gd name="connsiteX8" fmla="*/ 0 w 6510992"/>
              <a:gd name="connsiteY8" fmla="*/ 1327214 h 1447800"/>
              <a:gd name="connsiteX0" fmla="*/ 1 w 6090557"/>
              <a:gd name="connsiteY0" fmla="*/ 0 h 1447800"/>
              <a:gd name="connsiteX1" fmla="*/ 5366657 w 6090557"/>
              <a:gd name="connsiteY1" fmla="*/ 0 h 1447800"/>
              <a:gd name="connsiteX2" fmla="*/ 5878532 w 6090557"/>
              <a:gd name="connsiteY2" fmla="*/ 212026 h 1447800"/>
              <a:gd name="connsiteX3" fmla="*/ 6090557 w 6090557"/>
              <a:gd name="connsiteY3" fmla="*/ 723901 h 1447800"/>
              <a:gd name="connsiteX4" fmla="*/ 6090557 w 6090557"/>
              <a:gd name="connsiteY4" fmla="*/ 723900 h 1447800"/>
              <a:gd name="connsiteX5" fmla="*/ 5878531 w 6090557"/>
              <a:gd name="connsiteY5" fmla="*/ 1235775 h 1447800"/>
              <a:gd name="connsiteX6" fmla="*/ 5366656 w 6090557"/>
              <a:gd name="connsiteY6" fmla="*/ 1447800 h 1447800"/>
              <a:gd name="connsiteX7" fmla="*/ 0 w 6090557"/>
              <a:gd name="connsiteY7" fmla="*/ 144780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0557" h="1447800">
                <a:moveTo>
                  <a:pt x="1" y="0"/>
                </a:moveTo>
                <a:lnTo>
                  <a:pt x="5366657" y="0"/>
                </a:lnTo>
                <a:cubicBezTo>
                  <a:pt x="5558647" y="0"/>
                  <a:pt x="5742774" y="76268"/>
                  <a:pt x="5878532" y="212026"/>
                </a:cubicBezTo>
                <a:cubicBezTo>
                  <a:pt x="6014289" y="347784"/>
                  <a:pt x="6090557" y="531911"/>
                  <a:pt x="6090557" y="723901"/>
                </a:cubicBezTo>
                <a:lnTo>
                  <a:pt x="6090557" y="723900"/>
                </a:lnTo>
                <a:cubicBezTo>
                  <a:pt x="6090557" y="915890"/>
                  <a:pt x="6014289" y="1100017"/>
                  <a:pt x="5878531" y="1235775"/>
                </a:cubicBezTo>
                <a:cubicBezTo>
                  <a:pt x="5742773" y="1371533"/>
                  <a:pt x="5558646" y="1447800"/>
                  <a:pt x="5366656" y="1447800"/>
                </a:cubicBezTo>
                <a:lnTo>
                  <a:pt x="0" y="144780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30" name="Title 1"/>
          <p:cNvSpPr txBox="1">
            <a:spLocks/>
          </p:cNvSpPr>
          <p:nvPr/>
        </p:nvSpPr>
        <p:spPr bwMode="auto">
          <a:xfrm>
            <a:off x="457200" y="2895600"/>
            <a:ext cx="50990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lnSpc>
                <a:spcPct val="80000"/>
              </a:lnSpc>
            </a:pPr>
            <a:r>
              <a:rPr lang="ar-EG" sz="3700" b="1" dirty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اسم المقرر ورقمه</a:t>
            </a:r>
            <a:endParaRPr lang="ar-SA" sz="3700" b="1" dirty="0">
              <a:solidFill>
                <a:srgbClr val="376092"/>
              </a:solidFill>
              <a:latin typeface="AYM Wadiy S_U normal."/>
              <a:cs typeface="Times New Roman" pitchFamily="18" charset="0"/>
            </a:endParaRPr>
          </a:p>
          <a:p>
            <a:pPr algn="l">
              <a:lnSpc>
                <a:spcPct val="80000"/>
              </a:lnSpc>
            </a:pPr>
            <a:r>
              <a:rPr lang="ar-SA" b="1" dirty="0" smtClean="0">
                <a:solidFill>
                  <a:srgbClr val="376092"/>
                </a:solidFill>
                <a:latin typeface="AYM Wadiy S_U normal."/>
                <a:cs typeface="Times New Roman" pitchFamily="18" charset="0"/>
              </a:rPr>
              <a:t>القراءة والمحادثة 29014 - 29034</a:t>
            </a:r>
            <a: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2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الفصل الدراسي </a:t>
            </a:r>
            <a:r>
              <a:rPr lang="ar-SA" sz="22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الأول</a:t>
            </a:r>
            <a: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EG" sz="32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</a:b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العام الدراسي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EG" sz="17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– </a:t>
            </a:r>
            <a:r>
              <a:rPr lang="ar-EG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143</a:t>
            </a:r>
            <a:r>
              <a:rPr lang="ar-SA" sz="17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2هـ</a:t>
            </a:r>
            <a:endParaRPr lang="en-US" sz="1700" b="1" dirty="0">
              <a:solidFill>
                <a:srgbClr val="7F7F7F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r>
              <a:rPr lang="ar-SA" sz="2600" b="1" dirty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د. </a:t>
            </a:r>
            <a:r>
              <a:rPr lang="ar-SA" sz="2600" b="1" dirty="0" smtClean="0">
                <a:solidFill>
                  <a:srgbClr val="7F7F7F"/>
                </a:solidFill>
                <a:latin typeface="Calibri" pitchFamily="34" charset="0"/>
                <a:cs typeface="Times New Roman" pitchFamily="18" charset="0"/>
              </a:rPr>
              <a:t>محمد بن عبدالله الدوغان</a:t>
            </a:r>
            <a:endParaRPr lang="en-US" sz="2600" b="1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5131" name="Slide Number Placeholder 10"/>
          <p:cNvSpPr txBox="1">
            <a:spLocks/>
          </p:cNvSpPr>
          <p:nvPr/>
        </p:nvSpPr>
        <p:spPr bwMode="auto">
          <a:xfrm>
            <a:off x="381000" y="6405563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rtl="0"/>
            <a:fld id="{BD304080-26AE-472C-BC30-C39120F3D8A0}" type="slidenum">
              <a:rPr lang="ar-SA" sz="1200">
                <a:solidFill>
                  <a:schemeClr val="bg1"/>
                </a:solidFill>
                <a:latin typeface="Calibri" pitchFamily="34" charset="0"/>
              </a:rPr>
              <a:pPr rtl="0"/>
              <a:t>1</a:t>
            </a:fld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8420100" cy="1470025"/>
          </a:xfrm>
        </p:spPr>
        <p:txBody>
          <a:bodyPr/>
          <a:lstStyle/>
          <a:p>
            <a:pPr rtl="1" eaLnBrk="1" hangingPunct="1"/>
            <a:r>
              <a:rPr lang="ar-SA" dirty="0" smtClean="0">
                <a:solidFill>
                  <a:srgbClr val="376092"/>
                </a:solidFill>
                <a:cs typeface="Arial" pitchFamily="34" charset="0"/>
              </a:rPr>
              <a:t>المحاضرة الرابع عشرة</a:t>
            </a:r>
            <a:endParaRPr lang="en-US" dirty="0" smtClean="0">
              <a:solidFill>
                <a:srgbClr val="376092"/>
              </a:solidFill>
              <a:cs typeface="Arial" pitchFamily="34" charset="0"/>
            </a:endParaRPr>
          </a:p>
        </p:txBody>
      </p:sp>
      <p:sp>
        <p:nvSpPr>
          <p:cNvPr id="6147" name="Subtitle 5"/>
          <p:cNvSpPr>
            <a:spLocks noGrp="1"/>
          </p:cNvSpPr>
          <p:nvPr>
            <p:ph type="subTitle" idx="1"/>
          </p:nvPr>
        </p:nvSpPr>
        <p:spPr>
          <a:xfrm>
            <a:off x="990600" y="3657600"/>
            <a:ext cx="7429500" cy="1981200"/>
          </a:xfrm>
        </p:spPr>
        <p:txBody>
          <a:bodyPr/>
          <a:lstStyle/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الطفل القارئ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قبل الامتحانات</a:t>
            </a:r>
          </a:p>
          <a:p>
            <a:pPr rtl="1" eaLnBrk="1" hangingPunct="1"/>
            <a:r>
              <a:rPr lang="ar-SA" b="1" dirty="0" smtClean="0">
                <a:solidFill>
                  <a:schemeClr val="tx1"/>
                </a:solidFill>
                <a:cs typeface="Arial" pitchFamily="34" charset="0"/>
              </a:rPr>
              <a:t>من مصادر ومراجع المادة</a:t>
            </a:r>
          </a:p>
          <a:p>
            <a:pPr rtl="1" eaLnBrk="1" hangingPunct="1"/>
            <a:endParaRPr lang="ar-SA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D16D93-8795-4AD6-9A1F-54CC01E741BE}" type="slidenum">
              <a:rPr lang="ar-SA" smtClean="0">
                <a:cs typeface="Arial" pitchFamily="34" charset="0"/>
              </a:rPr>
              <a:pPr/>
              <a:t>2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القراءة للأطفال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مقدمة: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0"/>
            <a:ext cx="9067800" cy="41910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الطفل يفهم قبل أن يتكلم ؛ لذا فأهم ركيزة هي الاعتراف بعقولهم ومشاعرهم.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نحتاج أن نصل إلى أن القراءة للأطفال بمثابة الأكل والشرب ، فهي تنمي القدرات اللغوية وتهذب السلوك ، وتوسع المعرفة ، وتساعد على التخيل وبعد النظر ، وتنمي التفكير ، وفيها متعة الإثارة ، وتكسب الخبرات ، وتكسب المهارات ، وتغرس القيم.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3810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طرائق تشجيع الأطفال على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25908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البدء المبكر في </a:t>
            </a:r>
            <a:r>
              <a:rPr lang="ar-SA" sz="3300" b="1" dirty="0" err="1" smtClean="0">
                <a:solidFill>
                  <a:srgbClr val="FFFF00"/>
                </a:solidFill>
              </a:rPr>
              <a:t>تحبيبهم</a:t>
            </a:r>
            <a:r>
              <a:rPr lang="ar-SA" sz="3300" b="1" dirty="0" smtClean="0">
                <a:solidFill>
                  <a:srgbClr val="FFFF00"/>
                </a:solidFill>
              </a:rPr>
              <a:t> للقراءة  والكتب.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352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توفير </a:t>
            </a:r>
            <a:r>
              <a:rPr lang="ar-SA" sz="3100" b="1" dirty="0" err="1" smtClean="0">
                <a:solidFill>
                  <a:srgbClr val="FFFF00"/>
                </a:solidFill>
              </a:rPr>
              <a:t>المعكبات</a:t>
            </a:r>
            <a:r>
              <a:rPr lang="ar-SA" sz="3100" b="1" dirty="0" smtClean="0">
                <a:solidFill>
                  <a:srgbClr val="FFFF00"/>
                </a:solidFill>
              </a:rPr>
              <a:t> </a:t>
            </a:r>
            <a:r>
              <a:rPr lang="ar-SA" sz="3100" b="1" dirty="0" smtClean="0">
                <a:solidFill>
                  <a:srgbClr val="FFFF00"/>
                </a:solidFill>
              </a:rPr>
              <a:t>والملصقات التي تحمل الكلمات مع صور الأشياء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038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000" b="1" dirty="0" smtClean="0">
                <a:solidFill>
                  <a:srgbClr val="FFFF00"/>
                </a:solidFill>
              </a:rPr>
              <a:t>اختيار الكتب المخرجة إخراجاً راقياً والمصورة وذات الأسلوب السهل</a:t>
            </a:r>
            <a:endParaRPr lang="en-US" sz="3000" b="1" dirty="0">
              <a:solidFill>
                <a:srgbClr val="FFFF00"/>
              </a:solidFill>
            </a:endParaRPr>
          </a:p>
        </p:txBody>
      </p:sp>
      <p:sp>
        <p:nvSpPr>
          <p:cNvPr id="11" name="AutoShape 19" descr="OFFISUPP"/>
          <p:cNvSpPr>
            <a:spLocks noChangeArrowheads="1"/>
          </p:cNvSpPr>
          <p:nvPr/>
        </p:nvSpPr>
        <p:spPr bwMode="auto">
          <a:xfrm>
            <a:off x="533400" y="47244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just"/>
            <a:r>
              <a:rPr lang="ar-SA" sz="3400" b="1" dirty="0" smtClean="0">
                <a:solidFill>
                  <a:srgbClr val="FFFF00"/>
                </a:solidFill>
              </a:rPr>
              <a:t>عرض بعض المشاهد الهادفة التي تحث على القراءة</a:t>
            </a:r>
            <a:endParaRPr lang="en-US" sz="34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2192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قبل المدرسة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18288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المشاركة في ألعاب الأطفال ومشاركتهم الاهتمام</a:t>
            </a:r>
            <a:endParaRPr lang="en-US" sz="33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1" grpId="0" animBg="1" autoUpdateAnimBg="0"/>
      <p:bldP spid="13" grpId="0" animBg="1" autoUpdateAnimBg="0"/>
      <p:bldP spid="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طرائق تشجيع الأطفال على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6764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إشراكهم في الأنشطة كالمسرح والإذاعة لصقل شخصياتهم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048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إقامة مجلس القرّاء ، وتفعيل البرامج التى تنمي مهارة القراءة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تأثيث المكتبة بالكتب المتنوعة والقاعدة هي 40 كتاباً لكل طالب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داخل المدرسة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438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تشجيع قضاء الأوقات في المكتبة المدرسية 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الاهتمام بحصص الإلقاء والتعبير ؛ وتكرار التجارب في ذلك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3" grpId="0" animBg="1" autoUpdateAnimBg="0"/>
      <p:bldP spid="9" grpId="0" animBg="1" autoUpdateAnimBg="0"/>
      <p:bldP spid="1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228600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طرائق تشجيع الأطفال على القراءة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8" name="AutoShape 19" descr="OFFISUPP"/>
          <p:cNvSpPr>
            <a:spLocks noChangeArrowheads="1"/>
          </p:cNvSpPr>
          <p:nvPr/>
        </p:nvSpPr>
        <p:spPr bwMode="auto">
          <a:xfrm>
            <a:off x="533400" y="1676400"/>
            <a:ext cx="8839200" cy="6858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300" b="1" dirty="0" smtClean="0">
                <a:solidFill>
                  <a:srgbClr val="FFFF00"/>
                </a:solidFill>
              </a:rPr>
              <a:t>لا ينظر للقراءة على أنها عقوبة ؛ لأنها ستولد الإعراض</a:t>
            </a:r>
            <a:endParaRPr lang="en-US" sz="3300" b="1" dirty="0">
              <a:solidFill>
                <a:srgbClr val="FFFF00"/>
              </a:solidFill>
            </a:endParaRPr>
          </a:p>
        </p:txBody>
      </p:sp>
      <p:sp>
        <p:nvSpPr>
          <p:cNvPr id="10" name="AutoShape 19" descr="OFFISUPP"/>
          <p:cNvSpPr>
            <a:spLocks noChangeArrowheads="1"/>
          </p:cNvSpPr>
          <p:nvPr/>
        </p:nvSpPr>
        <p:spPr bwMode="auto">
          <a:xfrm>
            <a:off x="533400" y="30480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إقامة مكتبة منزلية للطفل </a:t>
            </a:r>
            <a:r>
              <a:rPr lang="ar-SA" sz="3200" b="1" dirty="0" smtClean="0">
                <a:solidFill>
                  <a:srgbClr val="FFFF00"/>
                </a:solidFill>
              </a:rPr>
              <a:t>يهتم </a:t>
            </a:r>
            <a:r>
              <a:rPr lang="ar-SA" sz="3200" b="1" dirty="0" smtClean="0">
                <a:solidFill>
                  <a:srgbClr val="FFFF00"/>
                </a:solidFill>
              </a:rPr>
              <a:t>بترتيبها وتجميع الكتب فيها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AutoShape 19" descr="OFFISUPP"/>
          <p:cNvSpPr>
            <a:spLocks noChangeArrowheads="1"/>
          </p:cNvSpPr>
          <p:nvPr/>
        </p:nvSpPr>
        <p:spPr bwMode="auto">
          <a:xfrm>
            <a:off x="533400" y="44196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100" b="1" dirty="0" smtClean="0">
                <a:solidFill>
                  <a:srgbClr val="FFFF00"/>
                </a:solidFill>
              </a:rPr>
              <a:t>تقديم الطفل للغير </a:t>
            </a:r>
            <a:r>
              <a:rPr lang="ar-SA" sz="3100" b="1" dirty="0" smtClean="0">
                <a:solidFill>
                  <a:srgbClr val="FFFF00"/>
                </a:solidFill>
              </a:rPr>
              <a:t>ليتكلم </a:t>
            </a:r>
            <a:r>
              <a:rPr lang="ar-SA" sz="3100" b="1" dirty="0" smtClean="0">
                <a:solidFill>
                  <a:srgbClr val="FFFF00"/>
                </a:solidFill>
              </a:rPr>
              <a:t>بما قرأ فتقوى شخصيته ومهارته</a:t>
            </a:r>
            <a:endParaRPr lang="en-US" sz="3100" b="1" dirty="0">
              <a:solidFill>
                <a:srgbClr val="FFFF00"/>
              </a:solidFill>
            </a:endParaRPr>
          </a:p>
        </p:txBody>
      </p:sp>
      <p:sp>
        <p:nvSpPr>
          <p:cNvPr id="13" name="AutoShape 19" descr="OFFISUPP"/>
          <p:cNvSpPr>
            <a:spLocks noChangeArrowheads="1"/>
          </p:cNvSpPr>
          <p:nvPr/>
        </p:nvSpPr>
        <p:spPr bwMode="auto">
          <a:xfrm>
            <a:off x="533400" y="10668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742950" indent="-742950"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في البيت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19" descr="OFFISUPP"/>
          <p:cNvSpPr>
            <a:spLocks noChangeArrowheads="1"/>
          </p:cNvSpPr>
          <p:nvPr/>
        </p:nvSpPr>
        <p:spPr bwMode="auto">
          <a:xfrm>
            <a:off x="533400" y="2438400"/>
            <a:ext cx="8839200" cy="5334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العمل على تنمية الهوايات لأنه سيندفع للقراءة عن طريق هواياته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AutoShape 19" descr="OFFISUPP"/>
          <p:cNvSpPr>
            <a:spLocks noChangeArrowheads="1"/>
          </p:cNvSpPr>
          <p:nvPr/>
        </p:nvSpPr>
        <p:spPr bwMode="auto">
          <a:xfrm>
            <a:off x="533400" y="3733800"/>
            <a:ext cx="8839200" cy="609600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742950" algn="just"/>
            <a:r>
              <a:rPr lang="ar-SA" sz="3200" b="1" dirty="0" smtClean="0">
                <a:solidFill>
                  <a:srgbClr val="FFFF00"/>
                </a:solidFill>
              </a:rPr>
              <a:t>الاستماع للطفل عندما يتحدث عما قرأه وتشجيعه على ذلك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7" grpId="0" animBg="1"/>
      <p:bldP spid="8" grpId="0" animBg="1" autoUpdateAnimBg="0"/>
      <p:bldP spid="10" grpId="0" animBg="1" autoUpdateAnimBg="0"/>
      <p:bldP spid="12" grpId="0" animBg="1" autoUpdateAnimBg="0"/>
      <p:bldP spid="13" grpId="0" animBg="1" autoUpdateAnimBg="0"/>
      <p:bldP spid="9" grpId="0" animBg="1" autoUpdateAnimBg="0"/>
      <p:bldP spid="1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قبل الامتحان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04800" y="1371600"/>
            <a:ext cx="89154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تذكير: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0"/>
            <a:ext cx="9067800" cy="4191000"/>
          </a:xfrm>
          <a:prstGeom prst="rect">
            <a:avLst/>
          </a:prstGeo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الامتحان آلية لقياس مدى استيعاب الطالب للمادة ، وليس لإثبات تفوق الأستاذ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الاختبار سيكون إن شاء الله سهلاً وميسراً ، ولكن فيه بعض الأسئلة تحتاج إلى تركيز.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طريقة الاختبار ستكون اختيار متعدد كل سؤال فيه أربع خيارات.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عدد الأسئلة 70 سؤالاً على كل سؤال درجة.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يمكن لأي طالب أن يحاول أن يضع أسئلة على أي موضوع ليمرن نفسه.</a:t>
            </a:r>
          </a:p>
          <a:p>
            <a:pPr algn="just">
              <a:buFont typeface="Arial" pitchFamily="34" charset="0"/>
              <a:buChar char="•"/>
            </a:pPr>
            <a:r>
              <a:rPr lang="ar-SA" sz="2400" b="1" dirty="0" smtClean="0"/>
              <a:t>الاختبار سيكون من المحتوى فقط.</a:t>
            </a:r>
          </a:p>
          <a:p>
            <a:pPr algn="ctr"/>
            <a:r>
              <a:rPr lang="ar-SA" sz="4400" b="1" dirty="0" smtClean="0"/>
              <a:t>أتمنى للجميع التوفيق والسداد.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76400"/>
            <a:ext cx="9067800" cy="43434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333 </a:t>
            </a:r>
            <a:r>
              <a:rPr lang="ar-SA" sz="2000" dirty="0" smtClean="0"/>
              <a:t>تقنية </a:t>
            </a:r>
            <a:r>
              <a:rPr lang="ar-SA" sz="2000" dirty="0" smtClean="0"/>
              <a:t>للتدريب والإلقاء الفعّال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الأولى ، 1420هـ.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66 وصية ومهارة لإدارة اجتماع ناجح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الأولى ،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استمتع بحياتك ، د. محمد </a:t>
            </a:r>
            <a:r>
              <a:rPr lang="ar-SA" sz="2000" dirty="0" err="1" smtClean="0"/>
              <a:t>العريفي</a:t>
            </a:r>
            <a:r>
              <a:rPr lang="ar-SA" sz="2000" dirty="0" smtClean="0"/>
              <a:t> ، دار الحميد للنشر والتوزيع.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الأسرار العجيبة للاستماع والإنصات ، أكرم عثمان ، ، دار ابن حزم للطباعة والنشر والتوزيع ، لبنان ، الطبعة الأولى ،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أمسك عليك هذا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الجديد في القراءة المثلى والتربية والتعليم ، محمد فطاني ، مؤسسة الكتب الثقافية ، الطبعة الأولى 1424هـ.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صناعة الثقافة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algn="just"/>
            <a:endParaRPr lang="ar-SA" sz="20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90678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طريقة إلى قلوب الآخرين ، علا محجوب ، دار اللطائف للنشر والتوزيع ، مصر.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الطفل القارئ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 الاتصال ، برت دكر ، ترجمة: د. </a:t>
            </a:r>
            <a:r>
              <a:rPr lang="ar-SA" sz="2000" dirty="0" err="1" smtClean="0"/>
              <a:t>عبدالرحمن</a:t>
            </a:r>
            <a:r>
              <a:rPr lang="ar-SA" sz="2000" dirty="0" smtClean="0"/>
              <a:t> </a:t>
            </a:r>
            <a:r>
              <a:rPr lang="ar-SA" sz="2000" dirty="0" err="1" smtClean="0"/>
              <a:t>الشمراني</a:t>
            </a:r>
            <a:r>
              <a:rPr lang="ar-SA" sz="2000" dirty="0" smtClean="0"/>
              <a:t> ، دار المعرفة للتنمية البشرية ، المملكة العربية السعودية ، الطبعة الأولى 1421هـ.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 الإلقاء الرائع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شركة الإبداع الفكري للنشر والتوزيع ، الكويت ، الطبعة الثالثة 1425هـ.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فنون الحوار والإقناع ، محمد ديماس ، دار ابن حزم للطباعة والنشر والتوزيع ، لبنان ، الطبعة الأولى ،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القراءة الذكية ، د. ساجد </a:t>
            </a:r>
            <a:r>
              <a:rPr lang="ar-SA" sz="2000" dirty="0" err="1" smtClean="0"/>
              <a:t>العبدلي</a:t>
            </a:r>
            <a:r>
              <a:rPr lang="ar-SA" sz="2000" dirty="0" smtClean="0"/>
              <a:t> ، شركة الإبداع الفكري للنشر والتوزيع ، الكويت ، الطبعة الأولى 1427هـ.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قوة السحر ، برايان تراسي ، رون آردين ، مكتبة جرير ، المملكة العربية السعودية ، الطبعة الأولى 2009م.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الكنز الذي لا يكلف درهماً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دار ابن حزم للطباعة والنشر والتوزيع ، لبنان ، الطبعة الثانية ، 1418هـ.</a:t>
            </a:r>
          </a:p>
          <a:p>
            <a:pPr>
              <a:buFont typeface="Arial" pitchFamily="34" charset="0"/>
              <a:buChar char="•"/>
            </a:pPr>
            <a:r>
              <a:rPr lang="ar-SA" sz="2000" dirty="0" smtClean="0"/>
              <a:t>كيف أقرأ ، د. طارق </a:t>
            </a:r>
            <a:r>
              <a:rPr lang="ar-SA" sz="2000" dirty="0" err="1" smtClean="0"/>
              <a:t>السويدان</a:t>
            </a:r>
            <a:r>
              <a:rPr lang="ar-SA" sz="2000" dirty="0" smtClean="0"/>
              <a:t> ، فيصل </a:t>
            </a:r>
            <a:r>
              <a:rPr lang="ar-SA" sz="2000" dirty="0" err="1" smtClean="0"/>
              <a:t>باشراحيل</a:t>
            </a:r>
            <a:r>
              <a:rPr lang="ar-SA" sz="2000" dirty="0" smtClean="0"/>
              <a:t>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مراجع في المادة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90678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لا تكن شبحاً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لا تكن كصاحب </a:t>
            </a:r>
            <a:r>
              <a:rPr lang="ar-SA" sz="2000" dirty="0" err="1" smtClean="0"/>
              <a:t>الجبّاعة</a:t>
            </a:r>
            <a:r>
              <a:rPr lang="ar-SA" sz="2000" dirty="0" smtClean="0"/>
              <a:t> ، </a:t>
            </a:r>
            <a:r>
              <a:rPr lang="ar-SA" sz="2000" dirty="0" err="1" smtClean="0"/>
              <a:t>د</a:t>
            </a:r>
            <a:r>
              <a:rPr lang="ar-SA" sz="2000" dirty="0" smtClean="0"/>
              <a:t>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ماذا أقرأ ، للدكتور طارق السويدان ، فيصل باشراحيل ، شركة الإبداع الفكري للنشر والتوزيع ، الكويت ، الطبعة الثانية 1430هـ.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منهج التربية النبوية للطفل المسلم ، محمد نور الدين سويد ، دار ابن كثير ، سوريا ، الطبعة الأولى 1419هـ.</a:t>
            </a:r>
            <a:endParaRPr lang="en-US" sz="2000" dirty="0" smtClean="0"/>
          </a:p>
          <a:p>
            <a:pPr lvl="0">
              <a:buFont typeface="Arial" pitchFamily="34" charset="0"/>
              <a:buChar char="•"/>
            </a:pPr>
            <a:r>
              <a:rPr lang="ar-SA" sz="2000" dirty="0" smtClean="0"/>
              <a:t>وإذا غلا شيء عليّ تركته ، د. علي </a:t>
            </a:r>
            <a:r>
              <a:rPr lang="ar-SA" sz="2000" dirty="0" err="1" smtClean="0"/>
              <a:t>الحمادي</a:t>
            </a:r>
            <a:r>
              <a:rPr lang="ar-SA" sz="2000" dirty="0" smtClean="0"/>
              <a:t> ، ، دار ابن حزم للطباعة والنشر والتوزيع ، لبنان ، الطبعة الثانية ، 1418هـ.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4681538" y="1995488"/>
            <a:ext cx="123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pPr algn="r" defTabSz="609600" rtl="1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21897" name="AutoShape 41"/>
          <p:cNvSpPr>
            <a:spLocks noChangeArrowheads="1"/>
          </p:cNvSpPr>
          <p:nvPr/>
        </p:nvSpPr>
        <p:spPr bwMode="auto">
          <a:xfrm>
            <a:off x="1446213" y="471488"/>
            <a:ext cx="64770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CC99"/>
              </a:gs>
              <a:gs pos="100000">
                <a:srgbClr val="FFD4A9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ar-SA" sz="4400" b="1" dirty="0" smtClean="0">
                <a:solidFill>
                  <a:srgbClr val="000066"/>
                </a:solidFill>
                <a:latin typeface="Times New Roman" pitchFamily="18" charset="0"/>
              </a:rPr>
              <a:t>في الختام</a:t>
            </a:r>
            <a:endParaRPr lang="ar-SA" sz="4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2057400"/>
            <a:ext cx="8610600" cy="3581400"/>
          </a:xfrm>
          <a:prstGeom prst="rect">
            <a:avLst/>
          </a:prstGeom>
        </p:spPr>
        <p:txBody>
          <a:bodyPr/>
          <a:lstStyle/>
          <a:p>
            <a:pPr lvl="0" indent="108000" algn="just">
              <a:spcBef>
                <a:spcPts val="0"/>
              </a:spcBef>
              <a:defRPr/>
            </a:pPr>
            <a:endParaRPr kumimoji="0" lang="ar-SA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371600"/>
            <a:ext cx="9296400" cy="4648200"/>
          </a:xfrm>
          <a:prstGeom prst="rect">
            <a:avLst/>
          </a:prstGeo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ar-SA" sz="2400" dirty="0" smtClean="0"/>
              <a:t> </a:t>
            </a:r>
            <a:r>
              <a:rPr lang="ar-SA" sz="2800" b="1" dirty="0" smtClean="0"/>
              <a:t>أعتذر عن التقصير والأخطاء.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أتمنى من الجميع الاستفادة من المادة في الحياة ، والمشاركة في التغيير للأفضل.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أتمنى الاستمرار في التجارب والتطوير للنفس.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أسعد بالملاحظات والاقتراحات سواء على البريد أو الفاكس ، أو الهاتف</a:t>
            </a:r>
          </a:p>
          <a:p>
            <a:pPr lvl="0" algn="just">
              <a:buFont typeface="Arial" pitchFamily="34" charset="0"/>
              <a:buChar char="•"/>
            </a:pPr>
            <a:r>
              <a:rPr lang="ar-SA" sz="2800" b="1" dirty="0" smtClean="0"/>
              <a:t>البريد الالكتروني: </a:t>
            </a:r>
            <a:r>
              <a:rPr lang="en-US" sz="2800" b="1" dirty="0" smtClean="0">
                <a:hlinkClick r:id="rId3"/>
              </a:rPr>
              <a:t>moddoghan@kfu.edu.sa</a:t>
            </a:r>
            <a:endParaRPr lang="ar-SA" sz="2800" b="1" dirty="0" smtClean="0"/>
          </a:p>
          <a:p>
            <a:pPr lvl="0" algn="ctr"/>
            <a:r>
              <a:rPr lang="en-US" sz="2800" b="1" dirty="0" smtClean="0">
                <a:hlinkClick r:id="rId4"/>
              </a:rPr>
              <a:t>maad099@gmail.com</a:t>
            </a:r>
            <a:endParaRPr lang="en-US" sz="2800" b="1" dirty="0" smtClean="0"/>
          </a:p>
          <a:p>
            <a:pPr lvl="0" algn="just"/>
            <a:r>
              <a:rPr lang="ar-SA" sz="2800" b="1" dirty="0" smtClean="0"/>
              <a:t>الهاتف الجوال: 0506684659</a:t>
            </a:r>
          </a:p>
          <a:p>
            <a:pPr lvl="0" algn="just"/>
            <a:r>
              <a:rPr lang="ar-SA" sz="2800" b="1" dirty="0" smtClean="0"/>
              <a:t>الفاكس: 035896128</a:t>
            </a:r>
            <a:endParaRPr lang="ar-SA" sz="2800" dirty="0" smtClean="0"/>
          </a:p>
          <a:p>
            <a:pPr lvl="0" algn="just">
              <a:buFont typeface="Arial" pitchFamily="34" charset="0"/>
              <a:buChar char="•"/>
            </a:pPr>
            <a:endParaRPr lang="ar-SA" sz="2800" dirty="0" smtClean="0"/>
          </a:p>
          <a:p>
            <a:pPr lvl="0">
              <a:buFont typeface="Arial" pitchFamily="34" charset="0"/>
              <a:buChar char="•"/>
            </a:pPr>
            <a:endParaRPr lang="ar-SA" sz="2400" dirty="0" smtClean="0"/>
          </a:p>
          <a:p>
            <a:pPr lvl="0"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18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autoUpdateAnimBg="0"/>
      <p:bldP spid="121897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94DD8D-454F-492A-87A9-933E0A1B95AE}" type="slidenum">
              <a:rPr lang="ar-SA" smtClean="0">
                <a:cs typeface="Arial" pitchFamily="34" charset="0"/>
              </a:rPr>
              <a:pPr/>
              <a:t>12</a:t>
            </a:fld>
            <a:endParaRPr lang="en-US" dirty="0" smtClean="0"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3" tIns="51572" rIns="103143" bIns="51572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5181600" y="1981200"/>
            <a:ext cx="2600325" cy="2524125"/>
            <a:chOff x="5210750" y="1066800"/>
            <a:chExt cx="2976900" cy="3130677"/>
          </a:xfrm>
        </p:grpSpPr>
        <p:sp>
          <p:nvSpPr>
            <p:cNvPr id="7" name="Oval 6"/>
            <p:cNvSpPr/>
            <p:nvPr/>
          </p:nvSpPr>
          <p:spPr>
            <a:xfrm>
              <a:off x="5321612" y="1143591"/>
              <a:ext cx="2767899" cy="29731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17416" name="Picture 2" descr="http://kfu.files.googlepages.com/newKFU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0750" y="1066800"/>
              <a:ext cx="2976900" cy="3130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2362200" y="3352800"/>
            <a:ext cx="281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7200" dirty="0">
                <a:solidFill>
                  <a:schemeClr val="bg1"/>
                </a:solidFill>
                <a:latin typeface="Calibri" pitchFamily="34" charset="0"/>
              </a:rPr>
              <a:t>بحمد الله</a:t>
            </a:r>
            <a:endParaRPr lang="en-US" sz="7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14" name="Freeform 6"/>
          <p:cNvSpPr>
            <a:spLocks noEditPoints="1"/>
          </p:cNvSpPr>
          <p:nvPr/>
        </p:nvSpPr>
        <p:spPr bwMode="auto">
          <a:xfrm>
            <a:off x="2362200" y="2209800"/>
            <a:ext cx="2689225" cy="1236663"/>
          </a:xfrm>
          <a:custGeom>
            <a:avLst/>
            <a:gdLst>
              <a:gd name="T0" fmla="*/ 2147483647 w 1687"/>
              <a:gd name="T1" fmla="*/ 2147483647 h 775"/>
              <a:gd name="T2" fmla="*/ 2147483647 w 1687"/>
              <a:gd name="T3" fmla="*/ 2147483647 h 775"/>
              <a:gd name="T4" fmla="*/ 2147483647 w 1687"/>
              <a:gd name="T5" fmla="*/ 2147483647 h 775"/>
              <a:gd name="T6" fmla="*/ 2147483647 w 1687"/>
              <a:gd name="T7" fmla="*/ 2147483647 h 775"/>
              <a:gd name="T8" fmla="*/ 2147483647 w 1687"/>
              <a:gd name="T9" fmla="*/ 2147483647 h 775"/>
              <a:gd name="T10" fmla="*/ 2147483647 w 1687"/>
              <a:gd name="T11" fmla="*/ 2147483647 h 775"/>
              <a:gd name="T12" fmla="*/ 2147483647 w 1687"/>
              <a:gd name="T13" fmla="*/ 2147483647 h 775"/>
              <a:gd name="T14" fmla="*/ 2147483647 w 1687"/>
              <a:gd name="T15" fmla="*/ 2147483647 h 775"/>
              <a:gd name="T16" fmla="*/ 2147483647 w 1687"/>
              <a:gd name="T17" fmla="*/ 2147483647 h 775"/>
              <a:gd name="T18" fmla="*/ 2147483647 w 1687"/>
              <a:gd name="T19" fmla="*/ 2147483647 h 775"/>
              <a:gd name="T20" fmla="*/ 2147483647 w 1687"/>
              <a:gd name="T21" fmla="*/ 2147483647 h 775"/>
              <a:gd name="T22" fmla="*/ 0 w 1687"/>
              <a:gd name="T23" fmla="*/ 2147483647 h 775"/>
              <a:gd name="T24" fmla="*/ 2147483647 w 1687"/>
              <a:gd name="T25" fmla="*/ 2147483647 h 775"/>
              <a:gd name="T26" fmla="*/ 2147483647 w 1687"/>
              <a:gd name="T27" fmla="*/ 2147483647 h 775"/>
              <a:gd name="T28" fmla="*/ 2147483647 w 1687"/>
              <a:gd name="T29" fmla="*/ 2147483647 h 775"/>
              <a:gd name="T30" fmla="*/ 2147483647 w 1687"/>
              <a:gd name="T31" fmla="*/ 2147483647 h 775"/>
              <a:gd name="T32" fmla="*/ 2147483647 w 1687"/>
              <a:gd name="T33" fmla="*/ 2147483647 h 775"/>
              <a:gd name="T34" fmla="*/ 2147483647 w 1687"/>
              <a:gd name="T35" fmla="*/ 2147483647 h 775"/>
              <a:gd name="T36" fmla="*/ 2147483647 w 1687"/>
              <a:gd name="T37" fmla="*/ 2147483647 h 775"/>
              <a:gd name="T38" fmla="*/ 2147483647 w 1687"/>
              <a:gd name="T39" fmla="*/ 2147483647 h 775"/>
              <a:gd name="T40" fmla="*/ 2147483647 w 1687"/>
              <a:gd name="T41" fmla="*/ 2147483647 h 775"/>
              <a:gd name="T42" fmla="*/ 2147483647 w 1687"/>
              <a:gd name="T43" fmla="*/ 2147483647 h 775"/>
              <a:gd name="T44" fmla="*/ 2147483647 w 1687"/>
              <a:gd name="T45" fmla="*/ 2147483647 h 775"/>
              <a:gd name="T46" fmla="*/ 2147483647 w 1687"/>
              <a:gd name="T47" fmla="*/ 2147483647 h 775"/>
              <a:gd name="T48" fmla="*/ 2147483647 w 1687"/>
              <a:gd name="T49" fmla="*/ 2147483647 h 775"/>
              <a:gd name="T50" fmla="*/ 2147483647 w 1687"/>
              <a:gd name="T51" fmla="*/ 2147483647 h 775"/>
              <a:gd name="T52" fmla="*/ 2147483647 w 1687"/>
              <a:gd name="T53" fmla="*/ 2147483647 h 775"/>
              <a:gd name="T54" fmla="*/ 2147483647 w 1687"/>
              <a:gd name="T55" fmla="*/ 2147483647 h 775"/>
              <a:gd name="T56" fmla="*/ 2147483647 w 1687"/>
              <a:gd name="T57" fmla="*/ 2147483647 h 775"/>
              <a:gd name="T58" fmla="*/ 2147483647 w 1687"/>
              <a:gd name="T59" fmla="*/ 2147483647 h 775"/>
              <a:gd name="T60" fmla="*/ 2147483647 w 1687"/>
              <a:gd name="T61" fmla="*/ 2147483647 h 775"/>
              <a:gd name="T62" fmla="*/ 2147483647 w 1687"/>
              <a:gd name="T63" fmla="*/ 2147483647 h 775"/>
              <a:gd name="T64" fmla="*/ 2147483647 w 1687"/>
              <a:gd name="T65" fmla="*/ 2147483647 h 775"/>
              <a:gd name="T66" fmla="*/ 2147483647 w 1687"/>
              <a:gd name="T67" fmla="*/ 2147483647 h 775"/>
              <a:gd name="T68" fmla="*/ 2147483647 w 1687"/>
              <a:gd name="T69" fmla="*/ 2147483647 h 775"/>
              <a:gd name="T70" fmla="*/ 2147483647 w 1687"/>
              <a:gd name="T71" fmla="*/ 2147483647 h 775"/>
              <a:gd name="T72" fmla="*/ 2147483647 w 1687"/>
              <a:gd name="T73" fmla="*/ 2147483647 h 775"/>
              <a:gd name="T74" fmla="*/ 2147483647 w 1687"/>
              <a:gd name="T75" fmla="*/ 2147483647 h 775"/>
              <a:gd name="T76" fmla="*/ 2147483647 w 1687"/>
              <a:gd name="T77" fmla="*/ 2147483647 h 775"/>
              <a:gd name="T78" fmla="*/ 2147483647 w 1687"/>
              <a:gd name="T79" fmla="*/ 2147483647 h 775"/>
              <a:gd name="T80" fmla="*/ 2147483647 w 1687"/>
              <a:gd name="T81" fmla="*/ 2147483647 h 775"/>
              <a:gd name="T82" fmla="*/ 2147483647 w 1687"/>
              <a:gd name="T83" fmla="*/ 2147483647 h 775"/>
              <a:gd name="T84" fmla="*/ 2147483647 w 1687"/>
              <a:gd name="T85" fmla="*/ 2147483647 h 775"/>
              <a:gd name="T86" fmla="*/ 2147483647 w 1687"/>
              <a:gd name="T87" fmla="*/ 2147483647 h 775"/>
              <a:gd name="T88" fmla="*/ 2147483647 w 1687"/>
              <a:gd name="T89" fmla="*/ 2147483647 h 775"/>
              <a:gd name="T90" fmla="*/ 2147483647 w 1687"/>
              <a:gd name="T91" fmla="*/ 2147483647 h 775"/>
              <a:gd name="T92" fmla="*/ 2147483647 w 1687"/>
              <a:gd name="T93" fmla="*/ 2147483647 h 775"/>
              <a:gd name="T94" fmla="*/ 2147483647 w 1687"/>
              <a:gd name="T95" fmla="*/ 2147483647 h 775"/>
              <a:gd name="T96" fmla="*/ 2147483647 w 1687"/>
              <a:gd name="T97" fmla="*/ 2147483647 h 775"/>
              <a:gd name="T98" fmla="*/ 2147483647 w 1687"/>
              <a:gd name="T99" fmla="*/ 2147483647 h 775"/>
              <a:gd name="T100" fmla="*/ 2147483647 w 1687"/>
              <a:gd name="T101" fmla="*/ 2147483647 h 775"/>
              <a:gd name="T102" fmla="*/ 2147483647 w 1687"/>
              <a:gd name="T103" fmla="*/ 2147483647 h 775"/>
              <a:gd name="T104" fmla="*/ 2147483647 w 1687"/>
              <a:gd name="T105" fmla="*/ 2147483647 h 775"/>
              <a:gd name="T106" fmla="*/ 2147483647 w 1687"/>
              <a:gd name="T107" fmla="*/ 2147483647 h 775"/>
              <a:gd name="T108" fmla="*/ 2147483647 w 1687"/>
              <a:gd name="T109" fmla="*/ 2147483647 h 775"/>
              <a:gd name="T110" fmla="*/ 2147483647 w 1687"/>
              <a:gd name="T111" fmla="*/ 2147483647 h 775"/>
              <a:gd name="T112" fmla="*/ 2147483647 w 1687"/>
              <a:gd name="T113" fmla="*/ 2147483647 h 775"/>
              <a:gd name="T114" fmla="*/ 2147483647 w 1687"/>
              <a:gd name="T115" fmla="*/ 2147483647 h 775"/>
              <a:gd name="T116" fmla="*/ 2147483647 w 1687"/>
              <a:gd name="T117" fmla="*/ 2147483647 h 775"/>
              <a:gd name="T118" fmla="*/ 2147483647 w 1687"/>
              <a:gd name="T119" fmla="*/ 2147483647 h 775"/>
              <a:gd name="T120" fmla="*/ 2147483647 w 1687"/>
              <a:gd name="T121" fmla="*/ 2147483647 h 775"/>
              <a:gd name="T122" fmla="*/ 2147483647 w 1687"/>
              <a:gd name="T123" fmla="*/ 2147483647 h 7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687"/>
              <a:gd name="T187" fmla="*/ 0 h 775"/>
              <a:gd name="T188" fmla="*/ 1687 w 1687"/>
              <a:gd name="T189" fmla="*/ 775 h 7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687" h="775">
                <a:moveTo>
                  <a:pt x="1374" y="74"/>
                </a:moveTo>
                <a:lnTo>
                  <a:pt x="1308" y="141"/>
                </a:lnTo>
                <a:lnTo>
                  <a:pt x="1248" y="80"/>
                </a:lnTo>
                <a:lnTo>
                  <a:pt x="1177" y="152"/>
                </a:lnTo>
                <a:lnTo>
                  <a:pt x="1100" y="75"/>
                </a:lnTo>
                <a:lnTo>
                  <a:pt x="1169" y="8"/>
                </a:lnTo>
                <a:lnTo>
                  <a:pt x="1229" y="68"/>
                </a:lnTo>
                <a:lnTo>
                  <a:pt x="1298" y="0"/>
                </a:lnTo>
                <a:lnTo>
                  <a:pt x="1374" y="74"/>
                </a:lnTo>
                <a:close/>
                <a:moveTo>
                  <a:pt x="1687" y="612"/>
                </a:moveTo>
                <a:lnTo>
                  <a:pt x="1686" y="635"/>
                </a:lnTo>
                <a:lnTo>
                  <a:pt x="1683" y="657"/>
                </a:lnTo>
                <a:lnTo>
                  <a:pt x="1677" y="678"/>
                </a:lnTo>
                <a:lnTo>
                  <a:pt x="1669" y="698"/>
                </a:lnTo>
                <a:lnTo>
                  <a:pt x="1656" y="723"/>
                </a:lnTo>
                <a:lnTo>
                  <a:pt x="1649" y="731"/>
                </a:lnTo>
                <a:lnTo>
                  <a:pt x="1641" y="739"/>
                </a:lnTo>
                <a:lnTo>
                  <a:pt x="1633" y="745"/>
                </a:lnTo>
                <a:lnTo>
                  <a:pt x="1623" y="750"/>
                </a:lnTo>
                <a:lnTo>
                  <a:pt x="1603" y="753"/>
                </a:lnTo>
                <a:lnTo>
                  <a:pt x="1583" y="751"/>
                </a:lnTo>
                <a:lnTo>
                  <a:pt x="1561" y="743"/>
                </a:lnTo>
                <a:lnTo>
                  <a:pt x="1542" y="731"/>
                </a:lnTo>
                <a:lnTo>
                  <a:pt x="1523" y="715"/>
                </a:lnTo>
                <a:lnTo>
                  <a:pt x="1504" y="695"/>
                </a:lnTo>
                <a:lnTo>
                  <a:pt x="1488" y="672"/>
                </a:lnTo>
                <a:lnTo>
                  <a:pt x="1474" y="646"/>
                </a:lnTo>
                <a:lnTo>
                  <a:pt x="1462" y="619"/>
                </a:lnTo>
                <a:lnTo>
                  <a:pt x="1425" y="640"/>
                </a:lnTo>
                <a:lnTo>
                  <a:pt x="1387" y="660"/>
                </a:lnTo>
                <a:lnTo>
                  <a:pt x="1346" y="678"/>
                </a:lnTo>
                <a:lnTo>
                  <a:pt x="1305" y="694"/>
                </a:lnTo>
                <a:lnTo>
                  <a:pt x="1251" y="710"/>
                </a:lnTo>
                <a:lnTo>
                  <a:pt x="1198" y="722"/>
                </a:lnTo>
                <a:lnTo>
                  <a:pt x="1146" y="729"/>
                </a:lnTo>
                <a:lnTo>
                  <a:pt x="1095" y="731"/>
                </a:lnTo>
                <a:lnTo>
                  <a:pt x="1060" y="728"/>
                </a:lnTo>
                <a:lnTo>
                  <a:pt x="1025" y="719"/>
                </a:lnTo>
                <a:lnTo>
                  <a:pt x="1008" y="711"/>
                </a:lnTo>
                <a:lnTo>
                  <a:pt x="991" y="702"/>
                </a:lnTo>
                <a:lnTo>
                  <a:pt x="974" y="691"/>
                </a:lnTo>
                <a:lnTo>
                  <a:pt x="957" y="678"/>
                </a:lnTo>
                <a:lnTo>
                  <a:pt x="929" y="653"/>
                </a:lnTo>
                <a:lnTo>
                  <a:pt x="908" y="627"/>
                </a:lnTo>
                <a:lnTo>
                  <a:pt x="900" y="615"/>
                </a:lnTo>
                <a:lnTo>
                  <a:pt x="895" y="603"/>
                </a:lnTo>
                <a:lnTo>
                  <a:pt x="889" y="577"/>
                </a:lnTo>
                <a:lnTo>
                  <a:pt x="780" y="628"/>
                </a:lnTo>
                <a:lnTo>
                  <a:pt x="659" y="683"/>
                </a:lnTo>
                <a:lnTo>
                  <a:pt x="603" y="706"/>
                </a:lnTo>
                <a:lnTo>
                  <a:pt x="552" y="724"/>
                </a:lnTo>
                <a:lnTo>
                  <a:pt x="481" y="746"/>
                </a:lnTo>
                <a:lnTo>
                  <a:pt x="415" y="762"/>
                </a:lnTo>
                <a:lnTo>
                  <a:pt x="355" y="772"/>
                </a:lnTo>
                <a:lnTo>
                  <a:pt x="302" y="775"/>
                </a:lnTo>
                <a:lnTo>
                  <a:pt x="268" y="774"/>
                </a:lnTo>
                <a:lnTo>
                  <a:pt x="236" y="772"/>
                </a:lnTo>
                <a:lnTo>
                  <a:pt x="206" y="769"/>
                </a:lnTo>
                <a:lnTo>
                  <a:pt x="178" y="764"/>
                </a:lnTo>
                <a:lnTo>
                  <a:pt x="153" y="758"/>
                </a:lnTo>
                <a:lnTo>
                  <a:pt x="129" y="751"/>
                </a:lnTo>
                <a:lnTo>
                  <a:pt x="107" y="741"/>
                </a:lnTo>
                <a:lnTo>
                  <a:pt x="88" y="731"/>
                </a:lnTo>
                <a:lnTo>
                  <a:pt x="68" y="717"/>
                </a:lnTo>
                <a:lnTo>
                  <a:pt x="50" y="701"/>
                </a:lnTo>
                <a:lnTo>
                  <a:pt x="35" y="681"/>
                </a:lnTo>
                <a:lnTo>
                  <a:pt x="22" y="661"/>
                </a:lnTo>
                <a:lnTo>
                  <a:pt x="12" y="639"/>
                </a:lnTo>
                <a:lnTo>
                  <a:pt x="8" y="626"/>
                </a:lnTo>
                <a:lnTo>
                  <a:pt x="5" y="613"/>
                </a:lnTo>
                <a:lnTo>
                  <a:pt x="1" y="587"/>
                </a:lnTo>
                <a:lnTo>
                  <a:pt x="0" y="558"/>
                </a:lnTo>
                <a:lnTo>
                  <a:pt x="2" y="523"/>
                </a:lnTo>
                <a:lnTo>
                  <a:pt x="6" y="491"/>
                </a:lnTo>
                <a:lnTo>
                  <a:pt x="13" y="459"/>
                </a:lnTo>
                <a:lnTo>
                  <a:pt x="23" y="428"/>
                </a:lnTo>
                <a:lnTo>
                  <a:pt x="34" y="407"/>
                </a:lnTo>
                <a:lnTo>
                  <a:pt x="48" y="381"/>
                </a:lnTo>
                <a:lnTo>
                  <a:pt x="66" y="379"/>
                </a:lnTo>
                <a:lnTo>
                  <a:pt x="52" y="411"/>
                </a:lnTo>
                <a:lnTo>
                  <a:pt x="45" y="432"/>
                </a:lnTo>
                <a:lnTo>
                  <a:pt x="41" y="455"/>
                </a:lnTo>
                <a:lnTo>
                  <a:pt x="38" y="478"/>
                </a:lnTo>
                <a:lnTo>
                  <a:pt x="37" y="502"/>
                </a:lnTo>
                <a:lnTo>
                  <a:pt x="38" y="522"/>
                </a:lnTo>
                <a:lnTo>
                  <a:pt x="42" y="540"/>
                </a:lnTo>
                <a:lnTo>
                  <a:pt x="47" y="557"/>
                </a:lnTo>
                <a:lnTo>
                  <a:pt x="55" y="573"/>
                </a:lnTo>
                <a:lnTo>
                  <a:pt x="66" y="588"/>
                </a:lnTo>
                <a:lnTo>
                  <a:pt x="78" y="603"/>
                </a:lnTo>
                <a:lnTo>
                  <a:pt x="93" y="616"/>
                </a:lnTo>
                <a:lnTo>
                  <a:pt x="110" y="629"/>
                </a:lnTo>
                <a:lnTo>
                  <a:pt x="128" y="641"/>
                </a:lnTo>
                <a:lnTo>
                  <a:pt x="149" y="650"/>
                </a:lnTo>
                <a:lnTo>
                  <a:pt x="171" y="659"/>
                </a:lnTo>
                <a:lnTo>
                  <a:pt x="183" y="662"/>
                </a:lnTo>
                <a:lnTo>
                  <a:pt x="194" y="665"/>
                </a:lnTo>
                <a:lnTo>
                  <a:pt x="220" y="671"/>
                </a:lnTo>
                <a:lnTo>
                  <a:pt x="245" y="675"/>
                </a:lnTo>
                <a:lnTo>
                  <a:pt x="274" y="677"/>
                </a:lnTo>
                <a:lnTo>
                  <a:pt x="304" y="678"/>
                </a:lnTo>
                <a:lnTo>
                  <a:pt x="352" y="676"/>
                </a:lnTo>
                <a:lnTo>
                  <a:pt x="379" y="673"/>
                </a:lnTo>
                <a:lnTo>
                  <a:pt x="405" y="669"/>
                </a:lnTo>
                <a:lnTo>
                  <a:pt x="462" y="657"/>
                </a:lnTo>
                <a:lnTo>
                  <a:pt x="522" y="641"/>
                </a:lnTo>
                <a:lnTo>
                  <a:pt x="571" y="625"/>
                </a:lnTo>
                <a:lnTo>
                  <a:pt x="623" y="606"/>
                </a:lnTo>
                <a:lnTo>
                  <a:pt x="738" y="559"/>
                </a:lnTo>
                <a:lnTo>
                  <a:pt x="923" y="476"/>
                </a:lnTo>
                <a:lnTo>
                  <a:pt x="927" y="494"/>
                </a:lnTo>
                <a:lnTo>
                  <a:pt x="932" y="512"/>
                </a:lnTo>
                <a:lnTo>
                  <a:pt x="940" y="529"/>
                </a:lnTo>
                <a:lnTo>
                  <a:pt x="949" y="545"/>
                </a:lnTo>
                <a:lnTo>
                  <a:pt x="961" y="561"/>
                </a:lnTo>
                <a:lnTo>
                  <a:pt x="975" y="575"/>
                </a:lnTo>
                <a:lnTo>
                  <a:pt x="990" y="588"/>
                </a:lnTo>
                <a:lnTo>
                  <a:pt x="1007" y="600"/>
                </a:lnTo>
                <a:lnTo>
                  <a:pt x="1035" y="617"/>
                </a:lnTo>
                <a:lnTo>
                  <a:pt x="1049" y="624"/>
                </a:lnTo>
                <a:lnTo>
                  <a:pt x="1064" y="629"/>
                </a:lnTo>
                <a:lnTo>
                  <a:pt x="1092" y="637"/>
                </a:lnTo>
                <a:lnTo>
                  <a:pt x="1106" y="639"/>
                </a:lnTo>
                <a:lnTo>
                  <a:pt x="1120" y="639"/>
                </a:lnTo>
                <a:lnTo>
                  <a:pt x="1164" y="638"/>
                </a:lnTo>
                <a:lnTo>
                  <a:pt x="1210" y="631"/>
                </a:lnTo>
                <a:lnTo>
                  <a:pt x="1256" y="622"/>
                </a:lnTo>
                <a:lnTo>
                  <a:pt x="1304" y="608"/>
                </a:lnTo>
                <a:lnTo>
                  <a:pt x="1343" y="593"/>
                </a:lnTo>
                <a:lnTo>
                  <a:pt x="1379" y="578"/>
                </a:lnTo>
                <a:lnTo>
                  <a:pt x="1411" y="561"/>
                </a:lnTo>
                <a:lnTo>
                  <a:pt x="1439" y="543"/>
                </a:lnTo>
                <a:lnTo>
                  <a:pt x="1429" y="509"/>
                </a:lnTo>
                <a:lnTo>
                  <a:pt x="1415" y="445"/>
                </a:lnTo>
                <a:lnTo>
                  <a:pt x="1409" y="413"/>
                </a:lnTo>
                <a:lnTo>
                  <a:pt x="1406" y="365"/>
                </a:lnTo>
                <a:lnTo>
                  <a:pt x="1403" y="317"/>
                </a:lnTo>
                <a:lnTo>
                  <a:pt x="1385" y="251"/>
                </a:lnTo>
                <a:lnTo>
                  <a:pt x="1411" y="149"/>
                </a:lnTo>
                <a:lnTo>
                  <a:pt x="1507" y="340"/>
                </a:lnTo>
                <a:lnTo>
                  <a:pt x="1507" y="365"/>
                </a:lnTo>
                <a:lnTo>
                  <a:pt x="1465" y="336"/>
                </a:lnTo>
                <a:lnTo>
                  <a:pt x="1461" y="341"/>
                </a:lnTo>
                <a:lnTo>
                  <a:pt x="1458" y="347"/>
                </a:lnTo>
                <a:lnTo>
                  <a:pt x="1461" y="381"/>
                </a:lnTo>
                <a:lnTo>
                  <a:pt x="1469" y="424"/>
                </a:lnTo>
                <a:lnTo>
                  <a:pt x="1475" y="451"/>
                </a:lnTo>
                <a:lnTo>
                  <a:pt x="1483" y="475"/>
                </a:lnTo>
                <a:lnTo>
                  <a:pt x="1491" y="495"/>
                </a:lnTo>
                <a:lnTo>
                  <a:pt x="1501" y="511"/>
                </a:lnTo>
                <a:lnTo>
                  <a:pt x="1525" y="498"/>
                </a:lnTo>
                <a:lnTo>
                  <a:pt x="1549" y="490"/>
                </a:lnTo>
                <a:lnTo>
                  <a:pt x="1571" y="483"/>
                </a:lnTo>
                <a:lnTo>
                  <a:pt x="1592" y="481"/>
                </a:lnTo>
                <a:lnTo>
                  <a:pt x="1616" y="484"/>
                </a:lnTo>
                <a:lnTo>
                  <a:pt x="1626" y="488"/>
                </a:lnTo>
                <a:lnTo>
                  <a:pt x="1636" y="494"/>
                </a:lnTo>
                <a:lnTo>
                  <a:pt x="1651" y="506"/>
                </a:lnTo>
                <a:lnTo>
                  <a:pt x="1663" y="518"/>
                </a:lnTo>
                <a:lnTo>
                  <a:pt x="1672" y="532"/>
                </a:lnTo>
                <a:lnTo>
                  <a:pt x="1680" y="548"/>
                </a:lnTo>
                <a:lnTo>
                  <a:pt x="1685" y="576"/>
                </a:lnTo>
                <a:lnTo>
                  <a:pt x="1687" y="612"/>
                </a:lnTo>
                <a:close/>
                <a:moveTo>
                  <a:pt x="553" y="364"/>
                </a:moveTo>
                <a:lnTo>
                  <a:pt x="487" y="431"/>
                </a:lnTo>
                <a:lnTo>
                  <a:pt x="428" y="370"/>
                </a:lnTo>
                <a:lnTo>
                  <a:pt x="356" y="441"/>
                </a:lnTo>
                <a:lnTo>
                  <a:pt x="280" y="365"/>
                </a:lnTo>
                <a:lnTo>
                  <a:pt x="347" y="297"/>
                </a:lnTo>
                <a:lnTo>
                  <a:pt x="409" y="359"/>
                </a:lnTo>
                <a:lnTo>
                  <a:pt x="479" y="289"/>
                </a:lnTo>
                <a:lnTo>
                  <a:pt x="553" y="364"/>
                </a:lnTo>
                <a:close/>
                <a:moveTo>
                  <a:pt x="1636" y="637"/>
                </a:moveTo>
                <a:lnTo>
                  <a:pt x="1622" y="613"/>
                </a:lnTo>
                <a:lnTo>
                  <a:pt x="1605" y="593"/>
                </a:lnTo>
                <a:lnTo>
                  <a:pt x="1597" y="587"/>
                </a:lnTo>
                <a:lnTo>
                  <a:pt x="1589" y="583"/>
                </a:lnTo>
                <a:lnTo>
                  <a:pt x="1577" y="582"/>
                </a:lnTo>
                <a:lnTo>
                  <a:pt x="1561" y="584"/>
                </a:lnTo>
                <a:lnTo>
                  <a:pt x="1543" y="591"/>
                </a:lnTo>
                <a:lnTo>
                  <a:pt x="1536" y="595"/>
                </a:lnTo>
                <a:lnTo>
                  <a:pt x="1556" y="624"/>
                </a:lnTo>
                <a:lnTo>
                  <a:pt x="1568" y="636"/>
                </a:lnTo>
                <a:lnTo>
                  <a:pt x="1580" y="644"/>
                </a:lnTo>
                <a:lnTo>
                  <a:pt x="1590" y="649"/>
                </a:lnTo>
                <a:lnTo>
                  <a:pt x="1601" y="652"/>
                </a:lnTo>
                <a:lnTo>
                  <a:pt x="1611" y="649"/>
                </a:lnTo>
                <a:lnTo>
                  <a:pt x="1625" y="644"/>
                </a:lnTo>
                <a:lnTo>
                  <a:pt x="1636" y="637"/>
                </a:lnTo>
                <a:close/>
                <a:moveTo>
                  <a:pt x="1288" y="458"/>
                </a:moveTo>
                <a:lnTo>
                  <a:pt x="1287" y="475"/>
                </a:lnTo>
                <a:lnTo>
                  <a:pt x="1285" y="489"/>
                </a:lnTo>
                <a:lnTo>
                  <a:pt x="1280" y="500"/>
                </a:lnTo>
                <a:lnTo>
                  <a:pt x="1275" y="509"/>
                </a:lnTo>
                <a:lnTo>
                  <a:pt x="1268" y="516"/>
                </a:lnTo>
                <a:lnTo>
                  <a:pt x="1259" y="522"/>
                </a:lnTo>
                <a:lnTo>
                  <a:pt x="1248" y="525"/>
                </a:lnTo>
                <a:lnTo>
                  <a:pt x="1237" y="526"/>
                </a:lnTo>
                <a:lnTo>
                  <a:pt x="1222" y="523"/>
                </a:lnTo>
                <a:lnTo>
                  <a:pt x="1214" y="518"/>
                </a:lnTo>
                <a:lnTo>
                  <a:pt x="1208" y="513"/>
                </a:lnTo>
                <a:lnTo>
                  <a:pt x="1198" y="499"/>
                </a:lnTo>
                <a:lnTo>
                  <a:pt x="1191" y="483"/>
                </a:lnTo>
                <a:lnTo>
                  <a:pt x="1183" y="505"/>
                </a:lnTo>
                <a:lnTo>
                  <a:pt x="1179" y="513"/>
                </a:lnTo>
                <a:lnTo>
                  <a:pt x="1173" y="523"/>
                </a:lnTo>
                <a:lnTo>
                  <a:pt x="1165" y="529"/>
                </a:lnTo>
                <a:lnTo>
                  <a:pt x="1158" y="534"/>
                </a:lnTo>
                <a:lnTo>
                  <a:pt x="1150" y="538"/>
                </a:lnTo>
                <a:lnTo>
                  <a:pt x="1142" y="539"/>
                </a:lnTo>
                <a:lnTo>
                  <a:pt x="1134" y="538"/>
                </a:lnTo>
                <a:lnTo>
                  <a:pt x="1123" y="534"/>
                </a:lnTo>
                <a:lnTo>
                  <a:pt x="1114" y="529"/>
                </a:lnTo>
                <a:lnTo>
                  <a:pt x="1107" y="522"/>
                </a:lnTo>
                <a:lnTo>
                  <a:pt x="1101" y="513"/>
                </a:lnTo>
                <a:lnTo>
                  <a:pt x="1097" y="504"/>
                </a:lnTo>
                <a:lnTo>
                  <a:pt x="1094" y="492"/>
                </a:lnTo>
                <a:lnTo>
                  <a:pt x="1092" y="466"/>
                </a:lnTo>
                <a:lnTo>
                  <a:pt x="1095" y="430"/>
                </a:lnTo>
                <a:lnTo>
                  <a:pt x="1098" y="407"/>
                </a:lnTo>
                <a:lnTo>
                  <a:pt x="1070" y="439"/>
                </a:lnTo>
                <a:lnTo>
                  <a:pt x="1070" y="427"/>
                </a:lnTo>
                <a:lnTo>
                  <a:pt x="1079" y="408"/>
                </a:lnTo>
                <a:lnTo>
                  <a:pt x="1094" y="387"/>
                </a:lnTo>
                <a:lnTo>
                  <a:pt x="1113" y="373"/>
                </a:lnTo>
                <a:lnTo>
                  <a:pt x="1112" y="399"/>
                </a:lnTo>
                <a:lnTo>
                  <a:pt x="1112" y="424"/>
                </a:lnTo>
                <a:lnTo>
                  <a:pt x="1113" y="455"/>
                </a:lnTo>
                <a:lnTo>
                  <a:pt x="1117" y="476"/>
                </a:lnTo>
                <a:lnTo>
                  <a:pt x="1122" y="483"/>
                </a:lnTo>
                <a:lnTo>
                  <a:pt x="1127" y="490"/>
                </a:lnTo>
                <a:lnTo>
                  <a:pt x="1133" y="493"/>
                </a:lnTo>
                <a:lnTo>
                  <a:pt x="1142" y="494"/>
                </a:lnTo>
                <a:lnTo>
                  <a:pt x="1157" y="490"/>
                </a:lnTo>
                <a:lnTo>
                  <a:pt x="1164" y="485"/>
                </a:lnTo>
                <a:lnTo>
                  <a:pt x="1172" y="480"/>
                </a:lnTo>
                <a:lnTo>
                  <a:pt x="1181" y="467"/>
                </a:lnTo>
                <a:lnTo>
                  <a:pt x="1186" y="455"/>
                </a:lnTo>
                <a:lnTo>
                  <a:pt x="1182" y="433"/>
                </a:lnTo>
                <a:lnTo>
                  <a:pt x="1175" y="403"/>
                </a:lnTo>
                <a:lnTo>
                  <a:pt x="1171" y="387"/>
                </a:lnTo>
                <a:lnTo>
                  <a:pt x="1191" y="359"/>
                </a:lnTo>
                <a:lnTo>
                  <a:pt x="1196" y="376"/>
                </a:lnTo>
                <a:lnTo>
                  <a:pt x="1203" y="399"/>
                </a:lnTo>
                <a:lnTo>
                  <a:pt x="1206" y="425"/>
                </a:lnTo>
                <a:lnTo>
                  <a:pt x="1210" y="448"/>
                </a:lnTo>
                <a:lnTo>
                  <a:pt x="1214" y="464"/>
                </a:lnTo>
                <a:lnTo>
                  <a:pt x="1221" y="473"/>
                </a:lnTo>
                <a:lnTo>
                  <a:pt x="1227" y="480"/>
                </a:lnTo>
                <a:lnTo>
                  <a:pt x="1236" y="483"/>
                </a:lnTo>
                <a:lnTo>
                  <a:pt x="1246" y="484"/>
                </a:lnTo>
                <a:lnTo>
                  <a:pt x="1255" y="483"/>
                </a:lnTo>
                <a:lnTo>
                  <a:pt x="1261" y="479"/>
                </a:lnTo>
                <a:lnTo>
                  <a:pt x="1265" y="473"/>
                </a:lnTo>
                <a:lnTo>
                  <a:pt x="1268" y="464"/>
                </a:lnTo>
                <a:lnTo>
                  <a:pt x="1263" y="444"/>
                </a:lnTo>
                <a:lnTo>
                  <a:pt x="1260" y="431"/>
                </a:lnTo>
                <a:lnTo>
                  <a:pt x="1254" y="415"/>
                </a:lnTo>
                <a:lnTo>
                  <a:pt x="1239" y="384"/>
                </a:lnTo>
                <a:lnTo>
                  <a:pt x="1261" y="353"/>
                </a:lnTo>
                <a:lnTo>
                  <a:pt x="1279" y="401"/>
                </a:lnTo>
                <a:lnTo>
                  <a:pt x="1286" y="429"/>
                </a:lnTo>
                <a:lnTo>
                  <a:pt x="1288" y="458"/>
                </a:lnTo>
                <a:close/>
                <a:moveTo>
                  <a:pt x="846" y="364"/>
                </a:moveTo>
                <a:lnTo>
                  <a:pt x="1275" y="242"/>
                </a:lnTo>
                <a:lnTo>
                  <a:pt x="1222" y="284"/>
                </a:lnTo>
                <a:lnTo>
                  <a:pt x="792" y="406"/>
                </a:lnTo>
                <a:lnTo>
                  <a:pt x="846" y="364"/>
                </a:lnTo>
                <a:close/>
                <a:moveTo>
                  <a:pt x="892" y="106"/>
                </a:moveTo>
                <a:lnTo>
                  <a:pt x="881" y="110"/>
                </a:lnTo>
                <a:lnTo>
                  <a:pt x="875" y="101"/>
                </a:lnTo>
                <a:lnTo>
                  <a:pt x="869" y="95"/>
                </a:lnTo>
                <a:lnTo>
                  <a:pt x="863" y="92"/>
                </a:lnTo>
                <a:lnTo>
                  <a:pt x="859" y="95"/>
                </a:lnTo>
                <a:lnTo>
                  <a:pt x="853" y="100"/>
                </a:lnTo>
                <a:lnTo>
                  <a:pt x="844" y="125"/>
                </a:lnTo>
                <a:lnTo>
                  <a:pt x="834" y="162"/>
                </a:lnTo>
                <a:lnTo>
                  <a:pt x="825" y="205"/>
                </a:lnTo>
                <a:lnTo>
                  <a:pt x="813" y="205"/>
                </a:lnTo>
                <a:lnTo>
                  <a:pt x="805" y="178"/>
                </a:lnTo>
                <a:lnTo>
                  <a:pt x="797" y="156"/>
                </a:lnTo>
                <a:lnTo>
                  <a:pt x="787" y="144"/>
                </a:lnTo>
                <a:lnTo>
                  <a:pt x="780" y="140"/>
                </a:lnTo>
                <a:lnTo>
                  <a:pt x="762" y="140"/>
                </a:lnTo>
                <a:lnTo>
                  <a:pt x="754" y="138"/>
                </a:lnTo>
                <a:lnTo>
                  <a:pt x="748" y="134"/>
                </a:lnTo>
                <a:lnTo>
                  <a:pt x="743" y="128"/>
                </a:lnTo>
                <a:lnTo>
                  <a:pt x="738" y="121"/>
                </a:lnTo>
                <a:lnTo>
                  <a:pt x="736" y="115"/>
                </a:lnTo>
                <a:lnTo>
                  <a:pt x="736" y="106"/>
                </a:lnTo>
                <a:lnTo>
                  <a:pt x="737" y="96"/>
                </a:lnTo>
                <a:lnTo>
                  <a:pt x="741" y="88"/>
                </a:lnTo>
                <a:lnTo>
                  <a:pt x="747" y="84"/>
                </a:lnTo>
                <a:lnTo>
                  <a:pt x="755" y="83"/>
                </a:lnTo>
                <a:lnTo>
                  <a:pt x="769" y="85"/>
                </a:lnTo>
                <a:lnTo>
                  <a:pt x="781" y="94"/>
                </a:lnTo>
                <a:lnTo>
                  <a:pt x="793" y="106"/>
                </a:lnTo>
                <a:lnTo>
                  <a:pt x="802" y="125"/>
                </a:lnTo>
                <a:lnTo>
                  <a:pt x="820" y="165"/>
                </a:lnTo>
                <a:lnTo>
                  <a:pt x="828" y="129"/>
                </a:lnTo>
                <a:lnTo>
                  <a:pt x="834" y="103"/>
                </a:lnTo>
                <a:lnTo>
                  <a:pt x="842" y="83"/>
                </a:lnTo>
                <a:lnTo>
                  <a:pt x="846" y="74"/>
                </a:lnTo>
                <a:lnTo>
                  <a:pt x="850" y="68"/>
                </a:lnTo>
                <a:lnTo>
                  <a:pt x="854" y="63"/>
                </a:lnTo>
                <a:lnTo>
                  <a:pt x="859" y="59"/>
                </a:lnTo>
                <a:lnTo>
                  <a:pt x="867" y="56"/>
                </a:lnTo>
                <a:lnTo>
                  <a:pt x="874" y="57"/>
                </a:lnTo>
                <a:lnTo>
                  <a:pt x="880" y="61"/>
                </a:lnTo>
                <a:lnTo>
                  <a:pt x="893" y="75"/>
                </a:lnTo>
                <a:lnTo>
                  <a:pt x="892" y="106"/>
                </a:lnTo>
                <a:close/>
                <a:moveTo>
                  <a:pt x="500" y="84"/>
                </a:moveTo>
                <a:lnTo>
                  <a:pt x="500" y="92"/>
                </a:lnTo>
                <a:lnTo>
                  <a:pt x="497" y="101"/>
                </a:lnTo>
                <a:lnTo>
                  <a:pt x="487" y="117"/>
                </a:lnTo>
                <a:lnTo>
                  <a:pt x="481" y="123"/>
                </a:lnTo>
                <a:lnTo>
                  <a:pt x="472" y="131"/>
                </a:lnTo>
                <a:lnTo>
                  <a:pt x="450" y="143"/>
                </a:lnTo>
                <a:lnTo>
                  <a:pt x="389" y="167"/>
                </a:lnTo>
                <a:lnTo>
                  <a:pt x="356" y="167"/>
                </a:lnTo>
                <a:lnTo>
                  <a:pt x="398" y="148"/>
                </a:lnTo>
                <a:lnTo>
                  <a:pt x="420" y="136"/>
                </a:lnTo>
                <a:lnTo>
                  <a:pt x="440" y="123"/>
                </a:lnTo>
                <a:lnTo>
                  <a:pt x="471" y="98"/>
                </a:lnTo>
                <a:lnTo>
                  <a:pt x="395" y="98"/>
                </a:lnTo>
                <a:lnTo>
                  <a:pt x="387" y="99"/>
                </a:lnTo>
                <a:lnTo>
                  <a:pt x="370" y="112"/>
                </a:lnTo>
                <a:lnTo>
                  <a:pt x="370" y="91"/>
                </a:lnTo>
                <a:lnTo>
                  <a:pt x="383" y="72"/>
                </a:lnTo>
                <a:lnTo>
                  <a:pt x="393" y="64"/>
                </a:lnTo>
                <a:lnTo>
                  <a:pt x="404" y="62"/>
                </a:lnTo>
                <a:lnTo>
                  <a:pt x="500" y="62"/>
                </a:lnTo>
                <a:lnTo>
                  <a:pt x="502" y="69"/>
                </a:lnTo>
                <a:lnTo>
                  <a:pt x="500" y="84"/>
                </a:lnTo>
                <a:close/>
                <a:moveTo>
                  <a:pt x="117" y="259"/>
                </a:moveTo>
                <a:lnTo>
                  <a:pt x="113" y="276"/>
                </a:lnTo>
                <a:lnTo>
                  <a:pt x="105" y="294"/>
                </a:lnTo>
                <a:lnTo>
                  <a:pt x="96" y="303"/>
                </a:lnTo>
                <a:lnTo>
                  <a:pt x="88" y="310"/>
                </a:lnTo>
                <a:lnTo>
                  <a:pt x="78" y="314"/>
                </a:lnTo>
                <a:lnTo>
                  <a:pt x="68" y="315"/>
                </a:lnTo>
                <a:lnTo>
                  <a:pt x="58" y="314"/>
                </a:lnTo>
                <a:lnTo>
                  <a:pt x="48" y="310"/>
                </a:lnTo>
                <a:lnTo>
                  <a:pt x="41" y="303"/>
                </a:lnTo>
                <a:lnTo>
                  <a:pt x="35" y="294"/>
                </a:lnTo>
                <a:lnTo>
                  <a:pt x="29" y="282"/>
                </a:lnTo>
                <a:lnTo>
                  <a:pt x="25" y="270"/>
                </a:lnTo>
                <a:lnTo>
                  <a:pt x="23" y="259"/>
                </a:lnTo>
                <a:lnTo>
                  <a:pt x="22" y="246"/>
                </a:lnTo>
                <a:lnTo>
                  <a:pt x="23" y="227"/>
                </a:lnTo>
                <a:lnTo>
                  <a:pt x="26" y="205"/>
                </a:lnTo>
                <a:lnTo>
                  <a:pt x="33" y="182"/>
                </a:lnTo>
                <a:lnTo>
                  <a:pt x="40" y="156"/>
                </a:lnTo>
                <a:lnTo>
                  <a:pt x="50" y="131"/>
                </a:lnTo>
                <a:lnTo>
                  <a:pt x="60" y="107"/>
                </a:lnTo>
                <a:lnTo>
                  <a:pt x="71" y="86"/>
                </a:lnTo>
                <a:lnTo>
                  <a:pt x="84" y="67"/>
                </a:lnTo>
                <a:lnTo>
                  <a:pt x="83" y="80"/>
                </a:lnTo>
                <a:lnTo>
                  <a:pt x="79" y="97"/>
                </a:lnTo>
                <a:lnTo>
                  <a:pt x="74" y="117"/>
                </a:lnTo>
                <a:lnTo>
                  <a:pt x="68" y="140"/>
                </a:lnTo>
                <a:lnTo>
                  <a:pt x="55" y="184"/>
                </a:lnTo>
                <a:lnTo>
                  <a:pt x="52" y="202"/>
                </a:lnTo>
                <a:lnTo>
                  <a:pt x="51" y="217"/>
                </a:lnTo>
                <a:lnTo>
                  <a:pt x="53" y="231"/>
                </a:lnTo>
                <a:lnTo>
                  <a:pt x="57" y="245"/>
                </a:lnTo>
                <a:lnTo>
                  <a:pt x="64" y="256"/>
                </a:lnTo>
                <a:lnTo>
                  <a:pt x="70" y="260"/>
                </a:lnTo>
                <a:lnTo>
                  <a:pt x="75" y="261"/>
                </a:lnTo>
                <a:lnTo>
                  <a:pt x="84" y="258"/>
                </a:lnTo>
                <a:lnTo>
                  <a:pt x="91" y="249"/>
                </a:lnTo>
                <a:lnTo>
                  <a:pt x="100" y="234"/>
                </a:lnTo>
                <a:lnTo>
                  <a:pt x="109" y="212"/>
                </a:lnTo>
                <a:lnTo>
                  <a:pt x="112" y="217"/>
                </a:lnTo>
                <a:lnTo>
                  <a:pt x="116" y="225"/>
                </a:lnTo>
                <a:lnTo>
                  <a:pt x="117" y="242"/>
                </a:lnTo>
                <a:lnTo>
                  <a:pt x="117" y="2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9919</TotalTime>
  <Words>861</Words>
  <Application>Microsoft Office PowerPoint</Application>
  <PresentationFormat>A4 Paper (210x297 mm)‎</PresentationFormat>
  <Paragraphs>94</Paragraphs>
  <Slides>12</Slides>
  <Notes>12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المحاضرة الرابع عشرة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nader darawsheh</dc:creator>
  <cp:lastModifiedBy>esalim</cp:lastModifiedBy>
  <cp:revision>706</cp:revision>
  <dcterms:created xsi:type="dcterms:W3CDTF">2009-10-14T19:14:34Z</dcterms:created>
  <dcterms:modified xsi:type="dcterms:W3CDTF">2010-12-25T04:52:30Z</dcterms:modified>
</cp:coreProperties>
</file>