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300" r:id="rId4"/>
    <p:sldId id="310" r:id="rId5"/>
    <p:sldId id="267" r:id="rId6"/>
    <p:sldId id="301" r:id="rId7"/>
    <p:sldId id="311" r:id="rId8"/>
    <p:sldId id="298" r:id="rId9"/>
    <p:sldId id="297" r:id="rId10"/>
    <p:sldId id="295" r:id="rId11"/>
    <p:sldId id="299" r:id="rId12"/>
    <p:sldId id="302" r:id="rId13"/>
    <p:sldId id="304" r:id="rId14"/>
    <p:sldId id="303" r:id="rId15"/>
    <p:sldId id="305" r:id="rId16"/>
    <p:sldId id="306" r:id="rId17"/>
    <p:sldId id="307" r:id="rId18"/>
    <p:sldId id="309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59" d="100"/>
          <a:sy n="59" d="100"/>
        </p:scale>
        <p:origin x="-1542" y="-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2/16/2012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عنوان 2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685800" y="28956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الحديث (2)</a:t>
            </a:r>
            <a:endParaRPr lang="ar-SA" sz="36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محمد سعيد صبري صباح</a:t>
            </a:r>
            <a:endParaRPr lang="en-US" sz="3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الثانية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/>
              <a:t>عناصر المحاضرة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b="1" dirty="0" smtClean="0"/>
              <a:t> </a:t>
            </a:r>
          </a:p>
          <a:p>
            <a:pPr algn="ctr" rtl="1"/>
            <a:endParaRPr lang="ar-SA" b="1" dirty="0" smtClean="0"/>
          </a:p>
          <a:p>
            <a:pPr algn="ctr" rtl="1"/>
            <a:r>
              <a:rPr lang="ar-SA" b="1" dirty="0" smtClean="0"/>
              <a:t>ا – مدخل إلى باب عِشرةِ النساء .</a:t>
            </a:r>
          </a:p>
          <a:p>
            <a:r>
              <a:rPr lang="ar-SA" dirty="0" smtClean="0"/>
              <a:t>.</a:t>
            </a:r>
          </a:p>
          <a:p>
            <a:pPr algn="ctr" rtl="1"/>
            <a:r>
              <a:rPr lang="ar-SA" b="1" dirty="0" smtClean="0"/>
              <a:t>2 – دراسة لأربعة أحاديث من باب عشرة النساء .</a:t>
            </a:r>
          </a:p>
          <a:p>
            <a:pPr rtl="1"/>
            <a:endParaRPr lang="ar-SA" b="1" dirty="0" smtClean="0"/>
          </a:p>
          <a:p>
            <a:pPr rtl="1"/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[1] مدخل إلى باب عِشْرةِ النساء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b="1" dirty="0" smtClean="0"/>
              <a:t> </a:t>
            </a:r>
            <a:endParaRPr lang="ar-SA" b="1" dirty="0" smtClean="0"/>
          </a:p>
          <a:p>
            <a:pPr rtl="1"/>
            <a:r>
              <a:rPr lang="en-US" b="1" dirty="0" smtClean="0"/>
              <a:t> </a:t>
            </a:r>
            <a:r>
              <a:rPr lang="ar-SA" b="1" dirty="0" smtClean="0"/>
              <a:t>[1/1] : المراد بحسن العِشْرة .</a:t>
            </a:r>
          </a:p>
          <a:p>
            <a:pPr rtl="1"/>
            <a:endParaRPr lang="ar-SA" b="1" dirty="0" smtClean="0"/>
          </a:p>
          <a:p>
            <a:pPr rtl="1"/>
            <a:r>
              <a:rPr lang="ar-SA" b="1" dirty="0" smtClean="0"/>
              <a:t>[2/1] : حثُّ الإسلام على حسن عشرة النساء .</a:t>
            </a:r>
          </a:p>
          <a:p>
            <a:pPr rtl="1"/>
            <a:endParaRPr lang="ar-SA" b="1" dirty="0" smtClean="0"/>
          </a:p>
          <a:p>
            <a:pPr rtl="1"/>
            <a:r>
              <a:rPr lang="ar-SA" b="1" dirty="0" smtClean="0"/>
              <a:t>[3/1] : بعض حقوق كل من الزوجين على الآخر .</a:t>
            </a:r>
          </a:p>
          <a:p>
            <a:pPr rtl="1"/>
            <a:endParaRPr lang="ar-SA" b="1" u="sng" dirty="0" smtClean="0"/>
          </a:p>
          <a:p>
            <a:pPr rtl="1"/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[1] مدخل إلى باب عِشْرةِ النساء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en-US" b="1" u="sng" dirty="0" smtClean="0"/>
              <a:t> </a:t>
            </a:r>
            <a:r>
              <a:rPr lang="ar-SA" b="1" u="sng" dirty="0" smtClean="0"/>
              <a:t>[1/1] : المراد بحسن العِشْرة</a:t>
            </a:r>
          </a:p>
          <a:p>
            <a:pPr rtl="1"/>
            <a:r>
              <a:rPr lang="ar-SA" dirty="0" smtClean="0"/>
              <a:t>= العشرة لغة :هي المخالطة ؛ مأخوذة من العشيرة .</a:t>
            </a:r>
          </a:p>
          <a:p>
            <a:pPr rtl="1"/>
            <a:r>
              <a:rPr lang="ar-SA" dirty="0" smtClean="0"/>
              <a:t>= حسن العشرة شرعا :وجود الألفة والمودة والتراحم بين الزوجين !</a:t>
            </a:r>
          </a:p>
          <a:p>
            <a:pPr algn="ctr" rtl="1"/>
            <a:r>
              <a:rPr lang="ar-SA" b="1" u="sng" dirty="0" smtClean="0"/>
              <a:t>[2/1] : حثُّ الإسلام على حسن عشرة النساء .</a:t>
            </a:r>
          </a:p>
          <a:p>
            <a:pPr marL="0" algn="justLow" rtl="1"/>
            <a:r>
              <a:rPr lang="ar-SA" dirty="0" smtClean="0"/>
              <a:t>قال تعالى :{ وعاشروهنَّ بالمعروف } ، وقال سبحانه :{ ولهنَّ مثل  الذي عليهنَّ بالمعروف}.</a:t>
            </a:r>
          </a:p>
          <a:p>
            <a:pPr rtl="1"/>
            <a:r>
              <a:rPr lang="ar-SA" dirty="0" smtClean="0"/>
              <a:t>وقال رسول الله </a:t>
            </a:r>
            <a:r>
              <a:rPr lang="ar-SA" sz="1400" dirty="0" smtClean="0"/>
              <a:t>صلى الله عليه وسلم</a:t>
            </a:r>
            <a:r>
              <a:rPr lang="ar-SA" dirty="0" smtClean="0"/>
              <a:t>:{ خيركم خيركم لأهله ، وأنا خيركم لأهلي}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[1]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b="1" u="sng" dirty="0" smtClean="0"/>
              <a:t>[3/1] : بعض حقوق كل من الزوجين على الآخر 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معاشرة كلِّ واحد منهما للآخر بالمعروف 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حرص كل واحد منهما على سلامة الآخر وصحته الجسمية والنفسية ، ومراعاته لمشاعره وأحاسيسه.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توقير كل واحد منهما للآخر ، واحترامه له ، وتعاونه معه 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حفظ كل واحد منهما لكرامة الآخر وكرامة وأهله 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مشاركة كل واحد منهما للآخر في أفراحه وأتراحه ، وآماله وآلامه .</a:t>
            </a:r>
          </a:p>
          <a:p>
            <a:pPr marL="514350" indent="-514350" rtl="1">
              <a:buFont typeface="+mj-lt"/>
              <a:buAutoNum type="arabicPeriod"/>
            </a:pPr>
            <a:endParaRPr lang="ar-SA" dirty="0" smtClean="0"/>
          </a:p>
          <a:p>
            <a:pPr marL="514350" indent="-514350" rtl="1">
              <a:buFont typeface="+mj-lt"/>
              <a:buAutoNum type="arabicPeriod"/>
            </a:pP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[2] دراسة لأربعة أحاديث من باب عشرة النساء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[1/2] : الحديث الأول  ( ح3 / 956 ، </a:t>
            </a:r>
            <a:r>
              <a:rPr lang="ar-SA" b="1" dirty="0" err="1" smtClean="0"/>
              <a:t>ص</a:t>
            </a:r>
            <a:r>
              <a:rPr lang="ar-SA" b="1" dirty="0" smtClean="0"/>
              <a:t> : 82 – 84 )</a:t>
            </a:r>
          </a:p>
          <a:p>
            <a:pPr rtl="1"/>
            <a:endParaRPr lang="ar-SA" b="1" u="sng" dirty="0" smtClean="0"/>
          </a:p>
          <a:p>
            <a:pPr rtl="1"/>
            <a:r>
              <a:rPr lang="ar-SA" b="1" dirty="0" smtClean="0"/>
              <a:t>[2/2] : الحديث الثاني ( </a:t>
            </a:r>
            <a:r>
              <a:rPr lang="ar-SA" b="1" dirty="0" err="1" smtClean="0"/>
              <a:t>ح</a:t>
            </a:r>
            <a:r>
              <a:rPr lang="ar-SA" b="1" dirty="0" smtClean="0"/>
              <a:t> 5 / 958 ، </a:t>
            </a:r>
            <a:r>
              <a:rPr lang="ar-SA" b="1" dirty="0" err="1" smtClean="0"/>
              <a:t>ص</a:t>
            </a:r>
            <a:r>
              <a:rPr lang="ar-SA" b="1" dirty="0" smtClean="0"/>
              <a:t> : 86 – 87 )</a:t>
            </a:r>
          </a:p>
          <a:p>
            <a:pPr rtl="1"/>
            <a:endParaRPr lang="ar-SA" b="1" u="sng" dirty="0" smtClean="0"/>
          </a:p>
          <a:p>
            <a:pPr rtl="1"/>
            <a:r>
              <a:rPr lang="ar-SA" b="1" dirty="0" smtClean="0"/>
              <a:t>[3/2] : الحديث الثالث ( </a:t>
            </a:r>
            <a:r>
              <a:rPr lang="ar-SA" b="1" dirty="0" err="1" smtClean="0"/>
              <a:t>ح</a:t>
            </a:r>
            <a:r>
              <a:rPr lang="ar-SA" b="1" dirty="0" smtClean="0"/>
              <a:t> 6 / 959 ، </a:t>
            </a:r>
            <a:r>
              <a:rPr lang="ar-SA" b="1" dirty="0" err="1" smtClean="0"/>
              <a:t>ص</a:t>
            </a:r>
            <a:r>
              <a:rPr lang="ar-SA" b="1" dirty="0" smtClean="0"/>
              <a:t> : 87 – 89 )</a:t>
            </a:r>
          </a:p>
          <a:p>
            <a:pPr rtl="1"/>
            <a:endParaRPr lang="ar-SA" b="1" u="sng" dirty="0" smtClean="0"/>
          </a:p>
          <a:p>
            <a:pPr rtl="1"/>
            <a:r>
              <a:rPr lang="ar-SA" b="1" dirty="0" smtClean="0"/>
              <a:t>[4/2] : الحديث الرابع ( </a:t>
            </a:r>
            <a:r>
              <a:rPr lang="ar-SA" b="1" dirty="0" err="1" smtClean="0"/>
              <a:t>ح</a:t>
            </a:r>
            <a:r>
              <a:rPr lang="ar-SA" b="1" dirty="0" smtClean="0"/>
              <a:t> 8 / 961 ، </a:t>
            </a:r>
            <a:r>
              <a:rPr lang="ar-SA" b="1" dirty="0" err="1" smtClean="0"/>
              <a:t>ص</a:t>
            </a:r>
            <a:r>
              <a:rPr lang="ar-SA" b="1" dirty="0" smtClean="0"/>
              <a:t> : 90 – 92 )</a:t>
            </a:r>
          </a:p>
          <a:p>
            <a:pPr rtl="1"/>
            <a:endParaRPr lang="ar-SA" b="1" u="sng" dirty="0" smtClean="0"/>
          </a:p>
          <a:p>
            <a:pPr rtl="1"/>
            <a:endParaRPr lang="ar-SA" b="1" u="sng" dirty="0" smtClean="0"/>
          </a:p>
          <a:p>
            <a:pPr rtl="1"/>
            <a:endParaRPr lang="ar-SA" b="1" u="sng" dirty="0" smtClean="0"/>
          </a:p>
          <a:p>
            <a:endParaRPr lang="ar-SA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/>
              <a:t>[2] دراسة لأربعة أحاديث من باب عشرة النساء</a:t>
            </a: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b="1" u="sng" dirty="0" smtClean="0"/>
              <a:t>[1/2] : الحديث الأول  ( ح3 / 956 ، </a:t>
            </a:r>
            <a:r>
              <a:rPr lang="ar-SA" b="1" u="sng" dirty="0" err="1" smtClean="0"/>
              <a:t>ص</a:t>
            </a:r>
            <a:r>
              <a:rPr lang="ar-SA" b="1" u="sng" dirty="0" smtClean="0"/>
              <a:t> : 82 – 84 )</a:t>
            </a:r>
          </a:p>
          <a:p>
            <a:pPr marL="0" algn="justLow" rtl="1"/>
            <a:r>
              <a:rPr lang="ar-SA" dirty="0" smtClean="0"/>
              <a:t>عن أبي هريرة  - </a:t>
            </a:r>
            <a:r>
              <a:rPr lang="ar-SA" sz="2400" dirty="0" smtClean="0"/>
              <a:t>رضي الله تعالى عنه </a:t>
            </a:r>
            <a:r>
              <a:rPr lang="ar-SA" dirty="0" smtClean="0"/>
              <a:t>– عن النبي – صلى الله عليه وسلم – قال : </a:t>
            </a:r>
            <a:r>
              <a:rPr lang="ar-SA" b="1" dirty="0" smtClean="0"/>
              <a:t>{من كان يؤمنُ بالله واليوم الآخر فلا يؤذي جارَهُ ، واستوصوا بالنساءِ خيرا ؛ فإنَّهُنَّ خُلِقْنَ من ضِلْع ، وإنَّ أعوج شيء في الضلع أعلاهُ ؛ فإن ذَهَبْتَ تُقيمُهُ كسرْتَهُ ، وإنْ تركتَهُ لم يَزَلْ أعوجَ ؛ فاستوصوا بالنساءِ خيرا }</a:t>
            </a:r>
            <a:r>
              <a:rPr lang="ar-SA" dirty="0" smtClean="0"/>
              <a:t> متفق عليه ، واللفظ للبخاري .</a:t>
            </a:r>
          </a:p>
          <a:p>
            <a:pPr marL="0" algn="justLow" rtl="1"/>
            <a:r>
              <a:rPr lang="ar-SA" dirty="0" smtClean="0"/>
              <a:t>ولِمسلم : </a:t>
            </a:r>
            <a:r>
              <a:rPr lang="ar-SA" b="1" dirty="0" smtClean="0"/>
              <a:t>{ فإِنِ استمتعت </a:t>
            </a:r>
            <a:r>
              <a:rPr lang="ar-SA" b="1" dirty="0" err="1" smtClean="0"/>
              <a:t>بها</a:t>
            </a:r>
            <a:r>
              <a:rPr lang="ar-SA" b="1" dirty="0" smtClean="0"/>
              <a:t> ، استمتعت </a:t>
            </a:r>
            <a:r>
              <a:rPr lang="ar-SA" b="1" dirty="0" err="1" smtClean="0"/>
              <a:t>وبها</a:t>
            </a:r>
            <a:r>
              <a:rPr lang="ar-SA" b="1" dirty="0" smtClean="0"/>
              <a:t> عِوَج ؛ وإِنْ ذهبتَ تُقيمُها كسَرْتَها، وكَسْرُها طَلاقُها } .</a:t>
            </a:r>
            <a:r>
              <a:rPr lang="ar-SA" dirty="0" smtClean="0"/>
              <a:t>   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تابع [2]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# معاني أهم مفردات الحديث :</a:t>
            </a:r>
          </a:p>
          <a:p>
            <a:pPr rtl="1"/>
            <a:r>
              <a:rPr lang="ar-SA" dirty="0" smtClean="0"/>
              <a:t>= استوصوا : لِيوصِ بعضكم بعضا خيرا في نسائكم .</a:t>
            </a:r>
          </a:p>
          <a:p>
            <a:pPr rtl="1"/>
            <a:r>
              <a:rPr lang="ar-SA" dirty="0" smtClean="0"/>
              <a:t>= ضلع : مفرد أضلاع ؛ وهي العظام المنحنية المُكوِّنة للقفص الصدري في جسم الإنسان .</a:t>
            </a:r>
          </a:p>
          <a:p>
            <a:pPr rtl="1"/>
            <a:r>
              <a:rPr lang="ar-SA" dirty="0" smtClean="0"/>
              <a:t>= تُقيمُه : تجعلُه مستقيما .</a:t>
            </a:r>
          </a:p>
          <a:p>
            <a:pPr rtl="1"/>
            <a:r>
              <a:rPr lang="ar-SA" b="1" dirty="0" smtClean="0"/>
              <a:t># بعضُ ما يؤخذُ من الحديث :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حثُّ المؤمن على الإحسان إلى جاره وعدم أذِيَّتِه بأيِّ نوع من أنواع الأذى ( الحسية ، والمعنوية ) .</a:t>
            </a:r>
          </a:p>
          <a:p>
            <a:pPr rtl="1"/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تابع [2]</a:t>
            </a:r>
            <a:endParaRPr lang="ar-SA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8" name="عنصر نائب للمحتوى 4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dirty="0" smtClean="0"/>
              <a:t>الحثُّ على الإحسان إلى النساء ، والبُعدِ عن الإساءِة إليهِن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الإشارةُ إلى عدم جدوى استخدامِ العنف مع المرأة (ابتداء) ، وأنَّ الحكمةَ تقتضي مداراتِها والرِّفقِ </a:t>
            </a:r>
            <a:r>
              <a:rPr lang="ar-SA" dirty="0" err="1" smtClean="0"/>
              <a:t>بها</a:t>
            </a:r>
            <a:r>
              <a:rPr lang="ar-SA" dirty="0" smtClean="0"/>
              <a:t> ، والتلطفِ معها ، وتقبُّلِ ما جُبِلت عليه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محاولة جعل المرأة صالحة بطلاقها هي كمحاولة جعل الضلع الأعوج مستقيما بالضغط عليه ؛ فالألم في الحالتين حاصل ! وتحقيق الإصلاح فيهما غير مضمون . 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تابع [2]</a:t>
            </a:r>
            <a:endParaRPr lang="ar-SA" dirty="0"/>
          </a:p>
        </p:txBody>
      </p:sp>
      <p:sp>
        <p:nvSpPr>
          <p:cNvPr id="13" name="عنصر نائب للمحتوى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b="1" u="sng" dirty="0" smtClean="0"/>
              <a:t>[2/2] : الحديث الثاني ( </a:t>
            </a:r>
            <a:r>
              <a:rPr lang="ar-SA" b="1" u="sng" dirty="0" err="1" smtClean="0"/>
              <a:t>ح</a:t>
            </a:r>
            <a:r>
              <a:rPr lang="ar-SA" b="1" u="sng" dirty="0" smtClean="0"/>
              <a:t> 5 / 958 ، </a:t>
            </a:r>
            <a:r>
              <a:rPr lang="ar-SA" b="1" u="sng" dirty="0" err="1" smtClean="0"/>
              <a:t>ص</a:t>
            </a:r>
            <a:r>
              <a:rPr lang="ar-SA" b="1" u="sng" dirty="0" smtClean="0"/>
              <a:t> : 86 – 87 )</a:t>
            </a:r>
          </a:p>
          <a:p>
            <a:pPr marL="0" algn="justLow" rtl="1"/>
            <a:r>
              <a:rPr lang="ar-SA" dirty="0" smtClean="0"/>
              <a:t>عن أبي سعيد </a:t>
            </a:r>
            <a:r>
              <a:rPr lang="ar-SA" dirty="0" err="1" smtClean="0"/>
              <a:t>الخُدْرِيِّ</a:t>
            </a:r>
            <a:r>
              <a:rPr lang="ar-SA" dirty="0" smtClean="0"/>
              <a:t> – رضي الله عنه – قال : قال رسول الله – صلى الله عليه وسلم - : </a:t>
            </a:r>
            <a:r>
              <a:rPr lang="ar-SA" b="1" dirty="0" smtClean="0"/>
              <a:t>{ إنَّ شرَّ الناس عند الله منزلة يوم القيامة : الرجلُ يُفْضي إلى امرأته وتُفْضي إليهِ ، ثُمَّ يَنْشُرُ سِرَّها }</a:t>
            </a:r>
            <a:r>
              <a:rPr lang="ar-SA" dirty="0" smtClean="0"/>
              <a:t> أخرجه مُسلمٌ .</a:t>
            </a:r>
          </a:p>
          <a:p>
            <a:pPr marL="0" algn="justLow" rtl="1"/>
            <a:r>
              <a:rPr lang="ar-SA" b="1" dirty="0" smtClean="0"/>
              <a:t># الصحابي الراوي للحديث : </a:t>
            </a:r>
            <a:r>
              <a:rPr lang="ar-SA" dirty="0" smtClean="0"/>
              <a:t>هو أبو سعيد </a:t>
            </a:r>
            <a:r>
              <a:rPr lang="ar-SA" dirty="0" err="1" smtClean="0"/>
              <a:t>الخدري</a:t>
            </a:r>
            <a:r>
              <a:rPr lang="ar-SA" dirty="0" smtClean="0"/>
              <a:t> </a:t>
            </a:r>
            <a:r>
              <a:rPr lang="ar-SA" sz="2000" dirty="0" smtClean="0"/>
              <a:t>رضي الله عنه .</a:t>
            </a:r>
          </a:p>
          <a:p>
            <a:pPr marL="0" algn="justLow" rtl="1"/>
            <a:r>
              <a:rPr lang="ar-SA" b="1" dirty="0" smtClean="0"/>
              <a:t># معاني أهمِ مفردات الحديث :</a:t>
            </a:r>
          </a:p>
          <a:p>
            <a:pPr marL="0" algn="justLow" rtl="1"/>
            <a:r>
              <a:rPr lang="ar-SA" b="1" dirty="0" smtClean="0"/>
              <a:t>= يُفضي إلى امرأته : </a:t>
            </a:r>
            <a:r>
              <a:rPr lang="ar-SA" dirty="0" smtClean="0"/>
              <a:t>أي يجامعها ؛ فالإفضاء يُراد </a:t>
            </a:r>
            <a:r>
              <a:rPr lang="ar-SA" dirty="0" err="1" smtClean="0"/>
              <a:t>به</a:t>
            </a:r>
            <a:r>
              <a:rPr lang="ar-SA" dirty="0" smtClean="0"/>
              <a:t> الجماع</a:t>
            </a:r>
            <a:r>
              <a:rPr lang="ar-SA" b="1" dirty="0" smtClean="0"/>
              <a:t> .</a:t>
            </a:r>
          </a:p>
          <a:p>
            <a:pPr marL="0" algn="justLow" rtl="1"/>
            <a:endParaRPr lang="ar-SA" b="1" dirty="0" smtClean="0"/>
          </a:p>
          <a:p>
            <a:pPr marL="0" algn="justLow" rtl="1"/>
            <a:endParaRPr lang="ar-SA" b="1" dirty="0" smtClean="0"/>
          </a:p>
          <a:p>
            <a:pPr marL="0" algn="justLow" rtl="1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= </a:t>
            </a:r>
            <a:r>
              <a:rPr lang="ar-SA" b="1" dirty="0" smtClean="0"/>
              <a:t>ينشر سرها </a:t>
            </a:r>
            <a:r>
              <a:rPr lang="ar-SA" dirty="0" smtClean="0"/>
              <a:t>: أي ينشر ما يجري بينهما عند فعل الجماع .</a:t>
            </a:r>
          </a:p>
          <a:p>
            <a:pPr rtl="1"/>
            <a:r>
              <a:rPr lang="ar-SA" b="1" dirty="0" smtClean="0"/>
              <a:t># بعض ما يؤخذ من الحديث 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لكلا الزوجين أسرار متعلقة بعيوب جسمه ، أو بسلوكه الجنسي أثناء الجماع ؛ والواجب عليهما سترها عن الناس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أسرار الجماع أمانة يجب على كلا الزوجين حفظها؛ ويحرم عليهما إفشاؤها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من أفشى (من الزوجين ) شيئا من أسرار الجماع ؛ انحطت منزلته عند الله تعالى يوم القيامة.</a:t>
            </a:r>
          </a:p>
          <a:p>
            <a:pPr rtl="1"/>
            <a:endParaRPr lang="ar-SA" dirty="0" smtClean="0"/>
          </a:p>
          <a:p>
            <a:pPr rtl="1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b="1" u="sng" dirty="0" smtClean="0"/>
              <a:t>[3/2] : الحديث الثالث ( </a:t>
            </a:r>
            <a:r>
              <a:rPr lang="ar-SA" b="1" u="sng" dirty="0" err="1" smtClean="0"/>
              <a:t>ح</a:t>
            </a:r>
            <a:r>
              <a:rPr lang="ar-SA" b="1" u="sng" dirty="0" smtClean="0"/>
              <a:t> 6 / 959 ، </a:t>
            </a:r>
            <a:r>
              <a:rPr lang="ar-SA" b="1" u="sng" dirty="0" err="1" smtClean="0"/>
              <a:t>ص</a:t>
            </a:r>
            <a:r>
              <a:rPr lang="ar-SA" b="1" u="sng" dirty="0" smtClean="0"/>
              <a:t> : 87 – 89 )</a:t>
            </a:r>
          </a:p>
          <a:p>
            <a:pPr marL="0" algn="justLow" rtl="1"/>
            <a:r>
              <a:rPr lang="ar-SA" dirty="0" smtClean="0"/>
              <a:t>عن حكيمِ بنِ معاويةَ عن أبيه – رضي الله عنه – قال : ” قلت : يا رسول الله ، ما حقُّ زوجِ أحدنا عليه ؟ ” قال : </a:t>
            </a:r>
            <a:r>
              <a:rPr lang="ar-SA" b="1" dirty="0" smtClean="0"/>
              <a:t>{ تُطعمُها إذا أكلتَ ، وتَكسوها إذا اكتسيتَ ، ولا تَضرِبِ الوجهَ ، ولا تُقَبِّح ، ولا تَهجُرْ إلا في البيتِ }</a:t>
            </a:r>
            <a:r>
              <a:rPr lang="ar-SA" dirty="0" smtClean="0"/>
              <a:t> حديث صحيح ؛ رواه أحمد وأبو داود  وغيرُهما . </a:t>
            </a:r>
          </a:p>
          <a:p>
            <a:pPr marL="0" algn="justLow" rtl="1"/>
            <a:r>
              <a:rPr lang="ar-SA" b="1" dirty="0" smtClean="0"/>
              <a:t># ترجمة حكيم بن معاوية :</a:t>
            </a:r>
          </a:p>
          <a:p>
            <a:pPr marL="0" algn="justLow" rtl="1"/>
            <a:r>
              <a:rPr lang="ar-SA" dirty="0" smtClean="0"/>
              <a:t>  هو حكيمُ بنُ الصحابي الجليل معاويةَ بنِ حَيْدَةَ ؛ روى عن أبيه وروى عنه ولدُهُ بَهْز .</a:t>
            </a:r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# معاني أهم مفردات الحديث :</a:t>
            </a:r>
          </a:p>
          <a:p>
            <a:pPr rtl="1"/>
            <a:r>
              <a:rPr lang="ar-SA" b="1" dirty="0" smtClean="0"/>
              <a:t>= لا تقبح : </a:t>
            </a:r>
            <a:r>
              <a:rPr lang="ar-SA" dirty="0" smtClean="0"/>
              <a:t>لا تقل لها قبَّحك الله ، ونحو ذلك من كلام السب والشتم .</a:t>
            </a:r>
          </a:p>
          <a:p>
            <a:pPr algn="justLow" rtl="1"/>
            <a:r>
              <a:rPr lang="ar-SA" b="1" dirty="0" smtClean="0"/>
              <a:t>= لا تهجر : </a:t>
            </a:r>
            <a:r>
              <a:rPr lang="ar-SA" dirty="0" smtClean="0"/>
              <a:t>لا تترك الدخول عليها والإقامة عندها ؛ فالهجر هنا : من الهجران بمعنى البعد ؛ وهذا هو تفسير (الهجر) عند الجمهور. أما غيرهم فقد فسر هجره لها بتفاسير أخرى :  </a:t>
            </a:r>
          </a:p>
          <a:p>
            <a:pPr rtl="1"/>
            <a:r>
              <a:rPr lang="ar-SA" dirty="0" smtClean="0"/>
              <a:t>   منهـا : أن يترك جماعها .</a:t>
            </a:r>
          </a:p>
          <a:p>
            <a:pPr rtl="1"/>
            <a:r>
              <a:rPr lang="ar-SA" dirty="0" smtClean="0"/>
              <a:t>   ومنها: أن يجامعها ويترك كلامها.</a:t>
            </a:r>
          </a:p>
          <a:p>
            <a:pPr rtl="1"/>
            <a:r>
              <a:rPr lang="ar-SA" dirty="0" smtClean="0"/>
              <a:t>   ومنها: أن يجامعها ويولِيها ظهره . </a:t>
            </a:r>
          </a:p>
          <a:p>
            <a:pPr rtl="1"/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# بعض ما يؤخذ من الحديث :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نفقة الزوجة وكسوتها واجبتان على الزوج ؛ وذلك وفق استطاعته.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النهي عن ضرب وجه الزوجة ؛ حرصا على كرامته وسلامته من التشوهات المنفرة . 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النهي عن سب الزوجة وإسماعها ما تكره من كلام وتقبيح.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إذا أراد الرجل هجر زوجته في المضجع تأديبا لها ؛ فليفعل ذلك في البيت حيث يعيشان ، وليس بالتحول إلى بيت آخر ، ولا بتحويلها هي إليه . </a:t>
            </a:r>
          </a:p>
          <a:p>
            <a:pPr algn="justLow" rtl="1"/>
            <a:endParaRPr lang="ar-SA" dirty="0" smtClean="0"/>
          </a:p>
          <a:p>
            <a:pPr algn="justLow" rtl="1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u="sng" dirty="0" smtClean="0"/>
              <a:t>[4/2] : الحديث الرابع( </a:t>
            </a:r>
            <a:r>
              <a:rPr lang="ar-SA" b="1" u="sng" dirty="0" err="1" smtClean="0"/>
              <a:t>ح</a:t>
            </a:r>
            <a:r>
              <a:rPr lang="ar-SA" b="1" u="sng" dirty="0" smtClean="0"/>
              <a:t> 8 / 961 ، </a:t>
            </a:r>
            <a:r>
              <a:rPr lang="ar-SA" b="1" u="sng" dirty="0" err="1" smtClean="0"/>
              <a:t>ص</a:t>
            </a:r>
            <a:r>
              <a:rPr lang="ar-SA" b="1" u="sng" dirty="0" smtClean="0"/>
              <a:t> : 90 – 92 )</a:t>
            </a:r>
          </a:p>
          <a:p>
            <a:pPr marL="0" algn="justLow" rtl="1"/>
            <a:r>
              <a:rPr lang="ar-SA" dirty="0" smtClean="0"/>
              <a:t>عن ابن عباس – رضي الله عنهما – قال : قال رسول الله – صلى الله عليه وسلم - : </a:t>
            </a:r>
            <a:r>
              <a:rPr lang="ar-SA" b="1" dirty="0" smtClean="0"/>
              <a:t>{ لو أنَّ أحدَكم إذا أراد أنْ يأتِيَ أهله ؛ قال : بسم الله ، اللهمَّ جَنِّبنا الشيطان ، وجَنِّب الشيطان ما رزقتنا ؛ فإنَّه إنْ يُقَدَّرْ بينهما ولد في ذلك ، لم يَضُرَّهُ الشيطانُ أبَدا } </a:t>
            </a:r>
            <a:r>
              <a:rPr lang="ar-SA" dirty="0" smtClean="0"/>
              <a:t>متفق عليه .</a:t>
            </a:r>
          </a:p>
          <a:p>
            <a:r>
              <a:rPr lang="ar-SA" b="1" dirty="0" smtClean="0"/>
              <a:t># اسم الصحابي الراوي للحديث : </a:t>
            </a:r>
            <a:r>
              <a:rPr lang="ar-SA" dirty="0" smtClean="0"/>
              <a:t>هو عبد الله بن عباس </a:t>
            </a:r>
            <a:r>
              <a:rPr lang="ar-SA" sz="2000" dirty="0" smtClean="0"/>
              <a:t>رضي الله عنهما .</a:t>
            </a:r>
          </a:p>
          <a:p>
            <a:pPr rtl="1"/>
            <a:r>
              <a:rPr lang="ar-SA" b="1" dirty="0" smtClean="0"/>
              <a:t># معاني أهم مفردات الحديث :</a:t>
            </a:r>
          </a:p>
          <a:p>
            <a:pPr rtl="1"/>
            <a:r>
              <a:rPr lang="ar-SA" b="1" dirty="0" smtClean="0"/>
              <a:t>= لو :</a:t>
            </a:r>
            <a:r>
              <a:rPr lang="ar-SA" dirty="0" smtClean="0"/>
              <a:t> للتمني </a:t>
            </a:r>
            <a:r>
              <a:rPr lang="ar-SA" b="1" dirty="0" smtClean="0"/>
              <a:t>.</a:t>
            </a:r>
          </a:p>
          <a:p>
            <a:pPr rtl="1"/>
            <a:endParaRPr lang="ar-SA" b="1" dirty="0" smtClean="0"/>
          </a:p>
          <a:p>
            <a:r>
              <a:rPr lang="ar-SA" sz="2000" dirty="0" smtClean="0"/>
              <a:t> </a:t>
            </a: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= يأتي أهله </a:t>
            </a:r>
            <a:r>
              <a:rPr lang="ar-SA" dirty="0" smtClean="0"/>
              <a:t>: أي : يجامع زوجته ؛ والأصل في الأهل أنهم القرابة .</a:t>
            </a:r>
          </a:p>
          <a:p>
            <a:pPr rtl="1"/>
            <a:r>
              <a:rPr lang="ar-SA" b="1" dirty="0" smtClean="0"/>
              <a:t>= جنِّبنا الشيطان </a:t>
            </a:r>
            <a:r>
              <a:rPr lang="ar-SA" dirty="0" smtClean="0"/>
              <a:t>: أي أبعده منا .</a:t>
            </a:r>
          </a:p>
          <a:p>
            <a:pPr marL="0" algn="justLow" rtl="1"/>
            <a:r>
              <a:rPr lang="ar-SA" b="1" dirty="0" smtClean="0"/>
              <a:t>= الشيطان </a:t>
            </a:r>
            <a:r>
              <a:rPr lang="ar-SA" dirty="0" smtClean="0"/>
              <a:t>: هو في اللغة : مأخوذ من (شطن) بمعنى بعُدَ ؛ والعرب يطلقونه على كل عات متمرد من الجن والإنس والدواب ؛ والمقصود </a:t>
            </a:r>
            <a:r>
              <a:rPr lang="ar-SA" dirty="0" err="1" smtClean="0"/>
              <a:t>به</a:t>
            </a:r>
            <a:r>
              <a:rPr lang="ar-SA" dirty="0" smtClean="0"/>
              <a:t> هنا : إبليس اللعين ؛ الذي تمرد على الله عز وجل؛ فطرده سبحانه من رحمته ؛ وقصته مشهورة .</a:t>
            </a:r>
          </a:p>
          <a:p>
            <a:pPr marL="0" algn="justLow" rtl="1"/>
            <a:r>
              <a:rPr lang="ar-SA" b="1" dirty="0" smtClean="0"/>
              <a:t>= ما رزقتنا </a:t>
            </a:r>
            <a:r>
              <a:rPr lang="ar-SA" dirty="0" smtClean="0"/>
              <a:t>: الرزق لغة : الحظ ؛ وهو عام لكل ما يُنْتَفَع </a:t>
            </a:r>
            <a:r>
              <a:rPr lang="ar-SA" dirty="0" err="1" smtClean="0"/>
              <a:t>به</a:t>
            </a:r>
            <a:r>
              <a:rPr lang="ar-SA" dirty="0" smtClean="0"/>
              <a:t> ؛ والمقصود </a:t>
            </a:r>
            <a:r>
              <a:rPr lang="ar-SA" dirty="0" err="1" smtClean="0"/>
              <a:t>به</a:t>
            </a:r>
            <a:r>
              <a:rPr lang="ar-SA" dirty="0" smtClean="0"/>
              <a:t> هنا : الولد المتحصِّل من هذا الجماع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b="1" dirty="0" smtClean="0"/>
              <a:t>= لم يضُرَّه الشيطان : </a:t>
            </a:r>
            <a:r>
              <a:rPr lang="ar-SA" dirty="0" smtClean="0"/>
              <a:t>أي : لم يصبه ضرر الشيطان ؛ لا في بدنه ولا في دينه .</a:t>
            </a:r>
          </a:p>
          <a:p>
            <a:pPr rtl="1"/>
            <a:r>
              <a:rPr lang="ar-SA" b="1" dirty="0" smtClean="0"/>
              <a:t># بعض ما يؤخذ من الحديث 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يسنُّ للمسلم قول ( بسم الله *) عند كلِّ أمر ذي قيمة ، ومنها : عند الجماع ؛ ليحصل على ثواب الذِّكْرِ ويجلب لنفسه وولده البركة.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من الأذكار** والأدعية المستحبَّة ؛ القول عند الجماع : ” اللهم جنبنا الشيطان ، وجنب الشيطان ما رزقتنا ” ؛ فهو دعاء مأثور، جالب للوقاية والحفظ من الشيطان وشروره . 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2902</TotalTime>
  <Words>1312</Words>
  <Application>Microsoft Office PowerPoint</Application>
  <PresentationFormat>A4 Paper (210x297 mm)‎</PresentationFormat>
  <Paragraphs>115</Paragraphs>
  <Slides>19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Office Theme</vt:lpstr>
      <vt:lpstr>الشريحة 1</vt:lpstr>
      <vt:lpstr>المحاضرة الثانية</vt:lpstr>
      <vt:lpstr>عناصر المحاضرة</vt:lpstr>
      <vt:lpstr>[1] مدخل إلى باب عِشْرةِ النساء</vt:lpstr>
      <vt:lpstr>[1] مدخل إلى باب عِشْرةِ النساء</vt:lpstr>
      <vt:lpstr>تابع [1]</vt:lpstr>
      <vt:lpstr>[2] دراسة لأربعة أحاديث من باب عشرة النساء</vt:lpstr>
      <vt:lpstr>[2] دراسة لأربعة أحاديث من باب عشرة النساء</vt:lpstr>
      <vt:lpstr>تابع [2]</vt:lpstr>
      <vt:lpstr>تابع [2]</vt:lpstr>
      <vt:lpstr>تابع [2]</vt:lpstr>
      <vt:lpstr>تابع [2]</vt:lpstr>
      <vt:lpstr>تابع [2]</vt:lpstr>
      <vt:lpstr>تابع [2]</vt:lpstr>
      <vt:lpstr>تابع [2]</vt:lpstr>
      <vt:lpstr>تابع [2]</vt:lpstr>
      <vt:lpstr>تابع [2]</vt:lpstr>
      <vt:lpstr>الشريحة 18</vt:lpstr>
      <vt:lpstr>الشريحة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</cp:lastModifiedBy>
  <cp:revision>235</cp:revision>
  <dcterms:created xsi:type="dcterms:W3CDTF">2009-10-14T19:14:34Z</dcterms:created>
  <dcterms:modified xsi:type="dcterms:W3CDTF">2012-02-16T09:42:51Z</dcterms:modified>
</cp:coreProperties>
</file>