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slides/slide169.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176.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72.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4"/>
  </p:notesMasterIdLst>
  <p:sldIdLst>
    <p:sldId id="256" r:id="rId2"/>
    <p:sldId id="445" r:id="rId3"/>
    <p:sldId id="446" r:id="rId4"/>
    <p:sldId id="447" r:id="rId5"/>
    <p:sldId id="448" r:id="rId6"/>
    <p:sldId id="449" r:id="rId7"/>
    <p:sldId id="450" r:id="rId8"/>
    <p:sldId id="451" r:id="rId9"/>
    <p:sldId id="452" r:id="rId10"/>
    <p:sldId id="453" r:id="rId11"/>
    <p:sldId id="454" r:id="rId12"/>
    <p:sldId id="455" r:id="rId13"/>
    <p:sldId id="456" r:id="rId14"/>
    <p:sldId id="457" r:id="rId15"/>
    <p:sldId id="464" r:id="rId16"/>
    <p:sldId id="460" r:id="rId17"/>
    <p:sldId id="461" r:id="rId18"/>
    <p:sldId id="463" r:id="rId19"/>
    <p:sldId id="505" r:id="rId20"/>
    <p:sldId id="444" r:id="rId21"/>
    <p:sldId id="268" r:id="rId22"/>
    <p:sldId id="269" r:id="rId23"/>
    <p:sldId id="270" r:id="rId24"/>
    <p:sldId id="272" r:id="rId25"/>
    <p:sldId id="274" r:id="rId26"/>
    <p:sldId id="276" r:id="rId27"/>
    <p:sldId id="277" r:id="rId28"/>
    <p:sldId id="278" r:id="rId29"/>
    <p:sldId id="280" r:id="rId30"/>
    <p:sldId id="281" r:id="rId31"/>
    <p:sldId id="282" r:id="rId32"/>
    <p:sldId id="283" r:id="rId33"/>
    <p:sldId id="284" r:id="rId34"/>
    <p:sldId id="285" r:id="rId35"/>
    <p:sldId id="507" r:id="rId36"/>
    <p:sldId id="286" r:id="rId37"/>
    <p:sldId id="295" r:id="rId38"/>
    <p:sldId id="506" r:id="rId39"/>
    <p:sldId id="287" r:id="rId40"/>
    <p:sldId id="288"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508" r:id="rId54"/>
    <p:sldId id="309" r:id="rId55"/>
    <p:sldId id="310" r:id="rId56"/>
    <p:sldId id="312" r:id="rId57"/>
    <p:sldId id="313" r:id="rId58"/>
    <p:sldId id="314" r:id="rId59"/>
    <p:sldId id="315" r:id="rId60"/>
    <p:sldId id="316" r:id="rId61"/>
    <p:sldId id="317" r:id="rId62"/>
    <p:sldId id="318" r:id="rId63"/>
    <p:sldId id="319" r:id="rId64"/>
    <p:sldId id="320" r:id="rId65"/>
    <p:sldId id="509" r:id="rId66"/>
    <p:sldId id="321" r:id="rId67"/>
    <p:sldId id="322" r:id="rId68"/>
    <p:sldId id="323" r:id="rId69"/>
    <p:sldId id="324" r:id="rId70"/>
    <p:sldId id="325" r:id="rId71"/>
    <p:sldId id="326" r:id="rId72"/>
    <p:sldId id="327" r:id="rId73"/>
    <p:sldId id="328" r:id="rId74"/>
    <p:sldId id="329" r:id="rId75"/>
    <p:sldId id="330" r:id="rId76"/>
    <p:sldId id="510" r:id="rId77"/>
    <p:sldId id="331" r:id="rId78"/>
    <p:sldId id="332" r:id="rId79"/>
    <p:sldId id="333" r:id="rId80"/>
    <p:sldId id="334" r:id="rId81"/>
    <p:sldId id="503" r:id="rId82"/>
    <p:sldId id="335" r:id="rId83"/>
    <p:sldId id="336" r:id="rId84"/>
    <p:sldId id="504" r:id="rId85"/>
    <p:sldId id="337" r:id="rId86"/>
    <p:sldId id="338" r:id="rId87"/>
    <p:sldId id="339" r:id="rId88"/>
    <p:sldId id="340" r:id="rId89"/>
    <p:sldId id="341" r:id="rId90"/>
    <p:sldId id="342" r:id="rId91"/>
    <p:sldId id="344" r:id="rId92"/>
    <p:sldId id="347" r:id="rId93"/>
    <p:sldId id="511" r:id="rId94"/>
    <p:sldId id="512"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465" r:id="rId115"/>
    <p:sldId id="466" r:id="rId116"/>
    <p:sldId id="369" r:id="rId117"/>
    <p:sldId id="370" r:id="rId118"/>
    <p:sldId id="371" r:id="rId119"/>
    <p:sldId id="372" r:id="rId120"/>
    <p:sldId id="373" r:id="rId121"/>
    <p:sldId id="467" r:id="rId122"/>
    <p:sldId id="377" r:id="rId123"/>
    <p:sldId id="378" r:id="rId124"/>
    <p:sldId id="379" r:id="rId125"/>
    <p:sldId id="380" r:id="rId126"/>
    <p:sldId id="468" r:id="rId127"/>
    <p:sldId id="469" r:id="rId128"/>
    <p:sldId id="470" r:id="rId129"/>
    <p:sldId id="472" r:id="rId130"/>
    <p:sldId id="473" r:id="rId131"/>
    <p:sldId id="474" r:id="rId132"/>
    <p:sldId id="471" r:id="rId133"/>
    <p:sldId id="387" r:id="rId134"/>
    <p:sldId id="389" r:id="rId135"/>
    <p:sldId id="390" r:id="rId136"/>
    <p:sldId id="391" r:id="rId137"/>
    <p:sldId id="392" r:id="rId138"/>
    <p:sldId id="393" r:id="rId139"/>
    <p:sldId id="394" r:id="rId140"/>
    <p:sldId id="395" r:id="rId141"/>
    <p:sldId id="396" r:id="rId142"/>
    <p:sldId id="397" r:id="rId143"/>
    <p:sldId id="398" r:id="rId144"/>
    <p:sldId id="400" r:id="rId145"/>
    <p:sldId id="475" r:id="rId146"/>
    <p:sldId id="476" r:id="rId147"/>
    <p:sldId id="477" r:id="rId148"/>
    <p:sldId id="478" r:id="rId149"/>
    <p:sldId id="479" r:id="rId150"/>
    <p:sldId id="404" r:id="rId151"/>
    <p:sldId id="405" r:id="rId152"/>
    <p:sldId id="406" r:id="rId153"/>
    <p:sldId id="407" r:id="rId154"/>
    <p:sldId id="480" r:id="rId155"/>
    <p:sldId id="481" r:id="rId156"/>
    <p:sldId id="411" r:id="rId157"/>
    <p:sldId id="413" r:id="rId158"/>
    <p:sldId id="417" r:id="rId159"/>
    <p:sldId id="418" r:id="rId160"/>
    <p:sldId id="419" r:id="rId161"/>
    <p:sldId id="420" r:id="rId162"/>
    <p:sldId id="425" r:id="rId163"/>
    <p:sldId id="441" r:id="rId164"/>
    <p:sldId id="426" r:id="rId165"/>
    <p:sldId id="440" r:id="rId166"/>
    <p:sldId id="427" r:id="rId167"/>
    <p:sldId id="433" r:id="rId168"/>
    <p:sldId id="434" r:id="rId169"/>
    <p:sldId id="482" r:id="rId170"/>
    <p:sldId id="483" r:id="rId171"/>
    <p:sldId id="484" r:id="rId172"/>
    <p:sldId id="485" r:id="rId173"/>
    <p:sldId id="486" r:id="rId174"/>
    <p:sldId id="487" r:id="rId175"/>
    <p:sldId id="488" r:id="rId176"/>
    <p:sldId id="489" r:id="rId177"/>
    <p:sldId id="490" r:id="rId178"/>
    <p:sldId id="498" r:id="rId179"/>
    <p:sldId id="499" r:id="rId180"/>
    <p:sldId id="500" r:id="rId181"/>
    <p:sldId id="501" r:id="rId182"/>
    <p:sldId id="266" r:id="rId18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87719" autoAdjust="0"/>
  </p:normalViewPr>
  <p:slideViewPr>
    <p:cSldViewPr>
      <p:cViewPr>
        <p:scale>
          <a:sx n="55" d="100"/>
          <a:sy n="55" d="100"/>
        </p:scale>
        <p:origin x="-240" y="-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2/11/2012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3208197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AE"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620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endParaRPr lang="ar-SA" sz="7200" b="1" dirty="0" smtClean="0">
              <a:solidFill>
                <a:srgbClr val="FF0000"/>
              </a:solidFill>
              <a:latin typeface="AYM Wadiy S_U normal."/>
              <a:cs typeface="Times New Roman" pitchFamily="18" charset="0"/>
            </a:endParaRPr>
          </a:p>
          <a:p>
            <a:pPr algn="ctr"/>
            <a:endParaRPr lang="ar-SA" sz="7200" b="1" dirty="0" smtClean="0">
              <a:solidFill>
                <a:srgbClr val="FF0000"/>
              </a:solidFill>
              <a:latin typeface="AYM Wadiy S_U normal."/>
              <a:cs typeface="Times New Roman" pitchFamily="18" charset="0"/>
            </a:endParaRPr>
          </a:p>
          <a:p>
            <a:pPr algn="ctr"/>
            <a:r>
              <a:rPr lang="ar-SA" sz="7200" b="1" dirty="0" smtClean="0">
                <a:solidFill>
                  <a:srgbClr val="FF0000"/>
                </a:solidFill>
                <a:latin typeface="AYM Wadiy S_U normal."/>
                <a:cs typeface="Times New Roman" pitchFamily="18" charset="0"/>
              </a:rPr>
              <a:t>فقه المواريث </a:t>
            </a:r>
            <a:r>
              <a:rPr lang="ar-SA" sz="5400" b="1" dirty="0" smtClean="0">
                <a:solidFill>
                  <a:srgbClr val="FF0000"/>
                </a:solidFill>
                <a:latin typeface="AYM Wadiy S_U normal."/>
                <a:cs typeface="Times New Roman" pitchFamily="18" charset="0"/>
              </a:rPr>
              <a:t>(</a:t>
            </a:r>
            <a:r>
              <a:rPr lang="en-US" sz="5400" b="1" dirty="0" smtClean="0">
                <a:solidFill>
                  <a:srgbClr val="FF0000"/>
                </a:solidFill>
                <a:latin typeface="AYM Wadiy S_U normal."/>
                <a:cs typeface="Times New Roman" pitchFamily="18" charset="0"/>
              </a:rPr>
              <a:t>2</a:t>
            </a:r>
            <a:r>
              <a:rPr lang="ar-SA" sz="5400" b="1" dirty="0" err="1" smtClean="0">
                <a:solidFill>
                  <a:srgbClr val="FF0000"/>
                </a:solidFill>
                <a:latin typeface="AYM Wadiy S_U normal."/>
                <a:cs typeface="Times New Roman" pitchFamily="18" charset="0"/>
              </a:rPr>
              <a:t>)</a:t>
            </a:r>
            <a:endParaRPr lang="ar-SA" sz="5400" b="1" dirty="0" smtClean="0">
              <a:solidFill>
                <a:srgbClr val="FF0000"/>
              </a:solidFill>
              <a:latin typeface="AYM Wadiy S_U normal."/>
              <a:cs typeface="Times New Roman" pitchFamily="18" charset="0"/>
            </a:endParaRPr>
          </a:p>
          <a:p>
            <a:pPr algn="ctr"/>
            <a:r>
              <a:rPr lang="ar-SA" sz="5400" b="1" dirty="0" smtClean="0">
                <a:solidFill>
                  <a:srgbClr val="009900"/>
                </a:solidFill>
                <a:latin typeface="AYM Wadiy S_U normal."/>
                <a:cs typeface="Times New Roman" pitchFamily="18" charset="0"/>
              </a:rPr>
              <a:t>الجزئية الأولى</a:t>
            </a:r>
            <a:endParaRPr lang="ar-SA" sz="4800" b="1" dirty="0" smtClean="0">
              <a:solidFill>
                <a:srgbClr val="0070C0"/>
              </a:solidFill>
              <a:latin typeface="AYM Wadiy S_U normal."/>
              <a:cs typeface="Times New Roman" pitchFamily="18" charset="0"/>
            </a:endParaRPr>
          </a:p>
          <a:p>
            <a:pPr algn="ctr"/>
            <a:r>
              <a:rPr lang="ar-SA" sz="5300" b="1" dirty="0" err="1" smtClean="0">
                <a:solidFill>
                  <a:srgbClr val="0070C0"/>
                </a:solidFill>
                <a:latin typeface="AYM Wadiy S_U normal."/>
                <a:cs typeface="Times New Roman" pitchFamily="18" charset="0"/>
              </a:rPr>
              <a:t>د.</a:t>
            </a:r>
            <a:r>
              <a:rPr lang="ar-SA" sz="5300" b="1" dirty="0" smtClean="0">
                <a:solidFill>
                  <a:srgbClr val="0070C0"/>
                </a:solidFill>
                <a:latin typeface="AYM Wadiy S_U normal."/>
                <a:cs typeface="Times New Roman" pitchFamily="18" charset="0"/>
              </a:rPr>
              <a:t> منير عبد الله </a:t>
            </a:r>
            <a:r>
              <a:rPr lang="ar-SA" sz="5300" b="1" dirty="0" err="1" smtClean="0">
                <a:solidFill>
                  <a:srgbClr val="0070C0"/>
                </a:solidFill>
                <a:latin typeface="AYM Wadiy S_U normal."/>
                <a:cs typeface="Times New Roman" pitchFamily="18" charset="0"/>
              </a:rPr>
              <a:t>خضير</a:t>
            </a:r>
            <a:endParaRPr lang="ar-SA" sz="53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solidFill>
                  <a:srgbClr val="FF0000"/>
                </a:solidFill>
              </a:rPr>
              <a:t>المحاضرة الأولى</a:t>
            </a:r>
            <a:r>
              <a:rPr lang="ar-AE" b="1" dirty="0" smtClean="0">
                <a:solidFill>
                  <a:srgbClr val="FF0000"/>
                </a:solidFill>
              </a:rPr>
              <a:t/>
            </a:r>
            <a:br>
              <a:rPr lang="ar-AE" b="1" dirty="0" smtClean="0">
                <a:solidFill>
                  <a:srgbClr val="FF0000"/>
                </a:solidFill>
              </a:rPr>
            </a:br>
            <a:r>
              <a:rPr lang="ar-AE" b="1" dirty="0" smtClean="0">
                <a:solidFill>
                  <a:srgbClr val="009900"/>
                </a:solidFill>
              </a:rPr>
              <a:t>تصحيح المسائل</a:t>
            </a:r>
            <a:endParaRPr lang="ar-AE" dirty="0">
              <a:solidFill>
                <a:srgbClr val="009900"/>
              </a:solidFill>
            </a:endParaRPr>
          </a:p>
        </p:txBody>
      </p:sp>
      <p:sp>
        <p:nvSpPr>
          <p:cNvPr id="3" name="Content Placeholder 2"/>
          <p:cNvSpPr>
            <a:spLocks noGrp="1"/>
          </p:cNvSpPr>
          <p:nvPr>
            <p:ph idx="1"/>
          </p:nvPr>
        </p:nvSpPr>
        <p:spPr/>
        <p:txBody>
          <a:bodyPr/>
          <a:lstStyle/>
          <a:p>
            <a:pPr algn="just" rtl="1"/>
            <a:r>
              <a:rPr lang="ar-SA" b="1" dirty="0" smtClean="0"/>
              <a:t>تعريف التصحيح لغة واصطلاحاً</a:t>
            </a:r>
            <a:r>
              <a:rPr lang="en-US" b="1" dirty="0" smtClean="0"/>
              <a:t>:</a:t>
            </a:r>
            <a:r>
              <a:rPr lang="ar-SA" b="1" dirty="0" smtClean="0"/>
              <a:t> </a:t>
            </a:r>
            <a:endParaRPr lang="en-US" b="1" dirty="0" smtClean="0"/>
          </a:p>
          <a:p>
            <a:pPr algn="just" rtl="1"/>
            <a:r>
              <a:rPr lang="ar-SA" b="1" dirty="0" smtClean="0"/>
              <a:t>تعريف التصحيح لغة: </a:t>
            </a:r>
            <a:r>
              <a:rPr lang="ar-SA" dirty="0" smtClean="0"/>
              <a:t>مشتقة من صحح الشيءَ، إذا أزال سقمه، وهو ضدّ السقم والبطلان. </a:t>
            </a:r>
            <a:endParaRPr lang="en-US" b="1" dirty="0" smtClean="0"/>
          </a:p>
          <a:p>
            <a:pPr algn="just" rtl="1"/>
            <a:r>
              <a:rPr lang="ar-SA" b="1" dirty="0" smtClean="0"/>
              <a:t>تعريف التصحيح اصطلاحاً: </a:t>
            </a:r>
            <a:r>
              <a:rPr lang="ar-SA" dirty="0" smtClean="0"/>
              <a:t>إيجاد أصغر أصل للمسألة </a:t>
            </a:r>
            <a:r>
              <a:rPr lang="ar-SA" dirty="0" err="1" smtClean="0"/>
              <a:t>الإرثية</a:t>
            </a:r>
            <a:r>
              <a:rPr lang="ar-SA" dirty="0" smtClean="0"/>
              <a:t>، يأخذ فيها كل وارث نصيبَه، بدون كسر، ويسمى:</a:t>
            </a:r>
            <a:r>
              <a:rPr lang="ar-SA" b="1" dirty="0" smtClean="0"/>
              <a:t> (مصحّ المسألة)، </a:t>
            </a:r>
            <a:r>
              <a:rPr lang="ar-SA" dirty="0" smtClean="0"/>
              <a:t>ويوضع بدلاً من </a:t>
            </a:r>
            <a:r>
              <a:rPr lang="ar-SA" b="1" dirty="0" smtClean="0"/>
              <a:t>(أصل المسألة)، </a:t>
            </a:r>
            <a:r>
              <a:rPr lang="ar-SA" dirty="0" smtClean="0"/>
              <a:t>وعلى (</a:t>
            </a:r>
            <a:r>
              <a:rPr lang="ar-SA" b="1" dirty="0" smtClean="0"/>
              <a:t>المصحّ</a:t>
            </a:r>
            <a:r>
              <a:rPr lang="ar-SA" dirty="0" smtClean="0"/>
              <a:t>) يتم توزيع التركة، بلا كسر</a:t>
            </a:r>
            <a:r>
              <a:rPr lang="ar-SA" b="1" dirty="0" smtClean="0"/>
              <a:t>.</a:t>
            </a:r>
            <a:endParaRPr lang="en-US" b="1" dirty="0" smtClean="0"/>
          </a:p>
          <a:p>
            <a:endParaRPr lang="ar-A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الغرض من تصحيح المسائل</a:t>
            </a:r>
            <a:endParaRPr lang="ar-AE" dirty="0"/>
          </a:p>
        </p:txBody>
      </p:sp>
      <p:sp>
        <p:nvSpPr>
          <p:cNvPr id="3" name="Content Placeholder 2"/>
          <p:cNvSpPr>
            <a:spLocks noGrp="1"/>
          </p:cNvSpPr>
          <p:nvPr>
            <p:ph idx="1"/>
          </p:nvPr>
        </p:nvSpPr>
        <p:spPr/>
        <p:txBody>
          <a:bodyPr/>
          <a:lstStyle/>
          <a:p>
            <a:pPr algn="just" rtl="1"/>
            <a:r>
              <a:rPr lang="en-US" b="1" dirty="0" smtClean="0"/>
              <a:t>	</a:t>
            </a:r>
            <a:r>
              <a:rPr lang="ar-SA" dirty="0" smtClean="0"/>
              <a:t>قد يوجد في بعض المسائل فريق وارث متعدد الرؤوس، يشترك في فرض واحد، وقد يكون من (أصحاب الفروض) أو يكون من (العصبة)، أو من (أولي الأرحام)، ولا يمكن أن يوزع سهمه (حصّته) عليه إلا بكسر. </a:t>
            </a:r>
            <a:endParaRPr lang="en-US" b="1" dirty="0" smtClean="0"/>
          </a:p>
          <a:p>
            <a:endParaRPr lang="ar-A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مصطلحات في تصحيح المسائل:</a:t>
            </a:r>
            <a:r>
              <a:rPr lang="en-US" b="1" dirty="0" smtClean="0"/>
              <a:t/>
            </a:r>
            <a:br>
              <a:rPr lang="en-US" b="1" dirty="0" smtClean="0"/>
            </a:br>
            <a:endParaRPr lang="ar-AE" dirty="0"/>
          </a:p>
        </p:txBody>
      </p:sp>
      <p:sp>
        <p:nvSpPr>
          <p:cNvPr id="3" name="Content Placeholder 2"/>
          <p:cNvSpPr>
            <a:spLocks noGrp="1"/>
          </p:cNvSpPr>
          <p:nvPr>
            <p:ph idx="1"/>
          </p:nvPr>
        </p:nvSpPr>
        <p:spPr/>
        <p:txBody>
          <a:bodyPr/>
          <a:lstStyle/>
          <a:p>
            <a:pPr marL="514350" lvl="0" indent="-514350" algn="just" rtl="1">
              <a:buFont typeface="+mj-lt"/>
              <a:buAutoNum type="arabicParenR"/>
            </a:pPr>
            <a:r>
              <a:rPr lang="ar-SA" sz="3000" b="1" dirty="0" smtClean="0"/>
              <a:t>التصحيح:</a:t>
            </a:r>
            <a:r>
              <a:rPr lang="ar-SA" sz="3000" dirty="0" smtClean="0"/>
              <a:t> عملية حسابية لتعديل أصلِ مسألة </a:t>
            </a:r>
            <a:r>
              <a:rPr lang="ar-SA" sz="3000" dirty="0" err="1" smtClean="0"/>
              <a:t>إرثية</a:t>
            </a:r>
            <a:r>
              <a:rPr lang="ar-SA" sz="3000" dirty="0" smtClean="0"/>
              <a:t>  فيها </a:t>
            </a:r>
            <a:r>
              <a:rPr lang="ar-SA" sz="3000" b="1" dirty="0" smtClean="0"/>
              <a:t>(انكسار).</a:t>
            </a:r>
            <a:r>
              <a:rPr lang="ar-SA" sz="3000" dirty="0" smtClean="0"/>
              <a:t> </a:t>
            </a:r>
            <a:endParaRPr lang="en-US" sz="3000" b="1" dirty="0" smtClean="0"/>
          </a:p>
          <a:p>
            <a:pPr marL="514350" lvl="0" indent="-514350" algn="just" rtl="1">
              <a:buFont typeface="+mj-lt"/>
              <a:buAutoNum type="arabicParenR"/>
            </a:pPr>
            <a:r>
              <a:rPr lang="ar-SA" sz="3000" b="1" dirty="0" smtClean="0"/>
              <a:t>الانكسار: </a:t>
            </a:r>
            <a:r>
              <a:rPr lang="ar-SA" sz="3000" dirty="0" smtClean="0"/>
              <a:t>وجود (</a:t>
            </a:r>
            <a:r>
              <a:rPr lang="ar-SA" sz="3000" b="1" dirty="0" smtClean="0"/>
              <a:t>سهم منكسر</a:t>
            </a:r>
            <a:r>
              <a:rPr lang="ar-SA" sz="3000" dirty="0" smtClean="0"/>
              <a:t>) أو أكثر، لا يقبل القسمة على </a:t>
            </a:r>
            <a:r>
              <a:rPr lang="ar-SA" sz="3000" b="1" dirty="0" smtClean="0"/>
              <a:t>(فريقه)،</a:t>
            </a:r>
            <a:r>
              <a:rPr lang="ar-SA" sz="3000" dirty="0" smtClean="0"/>
              <a:t> بعدد صحيح</a:t>
            </a:r>
            <a:r>
              <a:rPr lang="ar-SA" sz="3000" b="1" dirty="0" smtClean="0"/>
              <a:t> </a:t>
            </a:r>
            <a:r>
              <a:rPr lang="ar-SA" sz="3000" dirty="0" smtClean="0"/>
              <a:t>بدون كسر. مثل: سهم (1) يُقسم على (3) زوجات.</a:t>
            </a:r>
            <a:endParaRPr lang="en-US" sz="3000" b="1" dirty="0" smtClean="0"/>
          </a:p>
          <a:p>
            <a:pPr marL="514350" lvl="0" indent="-514350" algn="just" rtl="1">
              <a:buFont typeface="+mj-lt"/>
              <a:buAutoNum type="arabicParenR"/>
            </a:pPr>
            <a:r>
              <a:rPr lang="ar-SA" sz="3000" b="1" dirty="0" smtClean="0"/>
              <a:t>الفريق: </a:t>
            </a:r>
            <a:r>
              <a:rPr lang="ar-SA" sz="3000" dirty="0" smtClean="0"/>
              <a:t>رؤوسٌ متعددون اشتركوا في </a:t>
            </a:r>
            <a:r>
              <a:rPr lang="ar-SA" sz="3000" b="1" dirty="0" smtClean="0"/>
              <a:t>سهم واحد</a:t>
            </a:r>
            <a:r>
              <a:rPr lang="ar-SA" sz="3000" dirty="0" smtClean="0"/>
              <a:t>، في مسألة </a:t>
            </a:r>
            <a:r>
              <a:rPr lang="ar-SA" sz="3000" dirty="0" err="1" smtClean="0"/>
              <a:t>إرثية</a:t>
            </a:r>
            <a:r>
              <a:rPr lang="ar-SA" sz="3000" dirty="0" smtClean="0"/>
              <a:t> واحدة. مثل: </a:t>
            </a:r>
            <a:endParaRPr lang="en-US" sz="3000" b="1" dirty="0" smtClean="0"/>
          </a:p>
          <a:p>
            <a:pPr marL="514350" indent="-514350" algn="just" rtl="1">
              <a:buFont typeface="+mj-lt"/>
              <a:buAutoNum type="arabicParenR"/>
            </a:pPr>
            <a:r>
              <a:rPr lang="ar-SA" sz="3000" dirty="0" smtClean="0"/>
              <a:t>(3 زوجات)، (5 بنات)، (7 أخوات)، ولكل واحد منهم (</a:t>
            </a:r>
            <a:r>
              <a:rPr lang="ar-SA" sz="3000" b="1" dirty="0" smtClean="0"/>
              <a:t>جزء سهم</a:t>
            </a:r>
            <a:r>
              <a:rPr lang="ar-SA" sz="3000" dirty="0" smtClean="0"/>
              <a:t>).</a:t>
            </a:r>
            <a:endParaRPr lang="en-US" sz="3000" b="1" dirty="0" smtClean="0"/>
          </a:p>
          <a:p>
            <a:pPr marL="514350" indent="-514350" algn="just" rtl="1">
              <a:buFont typeface="+mj-lt"/>
              <a:buAutoNum type="arabicParenR"/>
            </a:pPr>
            <a:r>
              <a:rPr lang="ar-SA" sz="3000" b="1" dirty="0" smtClean="0"/>
              <a:t>جزء السهم:</a:t>
            </a:r>
            <a:r>
              <a:rPr lang="ar-SA" sz="3000" dirty="0" smtClean="0"/>
              <a:t> هو نصيب السهم الواحد، من النصيب المفروض لفريقه، وهو العدد الذي سيتم بواسطته تصحيح المسألة، ونضعه في الجدول فوق أصل المسألة.</a:t>
            </a:r>
            <a:endParaRPr lang="en-US" sz="3000" b="1" dirty="0" smtClean="0"/>
          </a:p>
          <a:p>
            <a:endParaRPr lang="ar-A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أمثلة على جزء السهم:</a:t>
            </a:r>
            <a:r>
              <a:rPr lang="en-US" b="1" dirty="0" smtClean="0"/>
              <a:t/>
            </a:r>
            <a:br>
              <a:rPr lang="en-US" b="1" dirty="0" smtClean="0"/>
            </a:br>
            <a:endParaRPr lang="ar-AE" dirty="0"/>
          </a:p>
        </p:txBody>
      </p:sp>
      <p:sp>
        <p:nvSpPr>
          <p:cNvPr id="3" name="Content Placeholder 2"/>
          <p:cNvSpPr>
            <a:spLocks noGrp="1"/>
          </p:cNvSpPr>
          <p:nvPr>
            <p:ph idx="1"/>
          </p:nvPr>
        </p:nvSpPr>
        <p:spPr/>
        <p:txBody>
          <a:bodyPr/>
          <a:lstStyle/>
          <a:p>
            <a:pPr algn="just" rtl="1"/>
            <a:r>
              <a:rPr lang="ar-SA" dirty="0" smtClean="0"/>
              <a:t>6/1 فرض </a:t>
            </a:r>
            <a:r>
              <a:rPr lang="ar-SA" b="1" dirty="0" smtClean="0"/>
              <a:t>ثلاث</a:t>
            </a:r>
            <a:r>
              <a:rPr lang="ar-SA" dirty="0" smtClean="0"/>
              <a:t> جدات، </a:t>
            </a:r>
            <a:r>
              <a:rPr lang="ar-SA" b="1" dirty="0" smtClean="0"/>
              <a:t>وجزء السهم هو</a:t>
            </a:r>
            <a:r>
              <a:rPr lang="ar-SA" dirty="0" smtClean="0"/>
              <a:t> (3). </a:t>
            </a:r>
            <a:endParaRPr lang="en-US" b="1" dirty="0" smtClean="0"/>
          </a:p>
          <a:p>
            <a:pPr algn="just" rtl="1"/>
            <a:r>
              <a:rPr lang="ar-SA" dirty="0" smtClean="0"/>
              <a:t>8/1 فرض </a:t>
            </a:r>
            <a:r>
              <a:rPr lang="ar-SA" b="1" dirty="0" smtClean="0"/>
              <a:t>أربع</a:t>
            </a:r>
            <a:r>
              <a:rPr lang="ar-SA" dirty="0" smtClean="0"/>
              <a:t> زوجات مع الولد،</a:t>
            </a:r>
            <a:r>
              <a:rPr lang="ar-SA" b="1" dirty="0" smtClean="0"/>
              <a:t> وجزء السهم هو</a:t>
            </a:r>
            <a:r>
              <a:rPr lang="ar-SA" dirty="0" smtClean="0"/>
              <a:t> (4).</a:t>
            </a:r>
            <a:endParaRPr lang="en-US" b="1" dirty="0" smtClean="0"/>
          </a:p>
          <a:p>
            <a:pPr algn="just" rtl="1"/>
            <a:r>
              <a:rPr lang="ar-SA" dirty="0" smtClean="0"/>
              <a:t>4/1 فرض </a:t>
            </a:r>
            <a:r>
              <a:rPr lang="ar-SA" b="1" dirty="0" smtClean="0"/>
              <a:t>ثلاث</a:t>
            </a:r>
            <a:r>
              <a:rPr lang="ar-SA" dirty="0" smtClean="0"/>
              <a:t> زوجات مع عدم الولد،</a:t>
            </a:r>
            <a:r>
              <a:rPr lang="ar-SA" b="1" dirty="0" smtClean="0"/>
              <a:t> وجزء السهم هو</a:t>
            </a:r>
            <a:r>
              <a:rPr lang="ar-SA" dirty="0" smtClean="0"/>
              <a:t> (3).</a:t>
            </a:r>
            <a:endParaRPr lang="en-US" b="1" dirty="0" smtClean="0"/>
          </a:p>
          <a:p>
            <a:pPr algn="just" rtl="1"/>
            <a:r>
              <a:rPr lang="ar-SA" dirty="0" smtClean="0"/>
              <a:t>3/2 فرض </a:t>
            </a:r>
            <a:r>
              <a:rPr lang="ar-SA" b="1" dirty="0" smtClean="0"/>
              <a:t>خمس</a:t>
            </a:r>
            <a:r>
              <a:rPr lang="ar-SA" dirty="0" smtClean="0"/>
              <a:t> أخوات،</a:t>
            </a:r>
            <a:r>
              <a:rPr lang="ar-SA" b="1" dirty="0" smtClean="0"/>
              <a:t> وجزء السهم هو</a:t>
            </a:r>
            <a:r>
              <a:rPr lang="ar-SA" dirty="0" smtClean="0"/>
              <a:t> (5).</a:t>
            </a:r>
            <a:endParaRPr lang="en-US" b="1" dirty="0" smtClean="0"/>
          </a:p>
          <a:p>
            <a:pPr algn="just" rtl="1"/>
            <a:r>
              <a:rPr lang="ar-SA" dirty="0" smtClean="0"/>
              <a:t>وفي هذه الحالات ينبغي أن نصحح أصل المسألة، لأنّ فيها (انكساراً)، أو نصحح عولها، إن كانت عائلة، و</a:t>
            </a:r>
            <a:r>
              <a:rPr lang="ar-SA" b="1" dirty="0" smtClean="0"/>
              <a:t>(المصحّ)</a:t>
            </a:r>
            <a:r>
              <a:rPr lang="ar-SA" dirty="0" smtClean="0"/>
              <a:t> الذي ينتج</a:t>
            </a:r>
            <a:r>
              <a:rPr lang="ar-SA" b="1" dirty="0" smtClean="0"/>
              <a:t> </a:t>
            </a:r>
            <a:r>
              <a:rPr lang="ar-SA" dirty="0" smtClean="0"/>
              <a:t>هو الأصل الجديد الذي تقسّم وَفقه المسألة.</a:t>
            </a:r>
            <a:r>
              <a:rPr lang="ar-SA" b="1" dirty="0" smtClean="0"/>
              <a:t> </a:t>
            </a:r>
            <a:endParaRPr lang="en-US" b="1" dirty="0" smtClean="0"/>
          </a:p>
          <a:p>
            <a:endParaRPr lang="ar-A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t>حالات </a:t>
            </a:r>
            <a:r>
              <a:rPr lang="ar-SA" b="1" dirty="0" err="1" smtClean="0"/>
              <a:t>ال</a:t>
            </a:r>
            <a:r>
              <a:rPr lang="ar-AE" b="1" dirty="0" smtClean="0"/>
              <a:t>ا</a:t>
            </a:r>
            <a:r>
              <a:rPr lang="ar-SA" b="1" dirty="0" err="1" smtClean="0"/>
              <a:t>نكسار</a:t>
            </a:r>
            <a:r>
              <a:rPr lang="ar-SA" b="1" dirty="0" smtClean="0"/>
              <a:t> في المسائل ثلاث:</a:t>
            </a:r>
            <a:r>
              <a:rPr lang="ar-SA" dirty="0" smtClean="0"/>
              <a:t> </a:t>
            </a:r>
            <a:r>
              <a:rPr lang="en-US" b="1" dirty="0" smtClean="0"/>
              <a:t/>
            </a:r>
            <a:br>
              <a:rPr lang="en-US" b="1" dirty="0" smtClean="0"/>
            </a:br>
            <a:endParaRPr lang="ar-AE" dirty="0"/>
          </a:p>
        </p:txBody>
      </p:sp>
      <p:sp>
        <p:nvSpPr>
          <p:cNvPr id="3" name="Content Placeholder 2"/>
          <p:cNvSpPr>
            <a:spLocks noGrp="1"/>
          </p:cNvSpPr>
          <p:nvPr>
            <p:ph idx="1"/>
          </p:nvPr>
        </p:nvSpPr>
        <p:spPr/>
        <p:txBody>
          <a:bodyPr/>
          <a:lstStyle/>
          <a:p>
            <a:pPr rtl="1"/>
            <a:r>
              <a:rPr lang="ar-SA" b="1" dirty="0" smtClean="0"/>
              <a:t>الحالة الأولى:</a:t>
            </a:r>
            <a:r>
              <a:rPr lang="ar-SA" dirty="0" smtClean="0"/>
              <a:t> </a:t>
            </a:r>
            <a:endParaRPr lang="en-US" b="1" dirty="0" smtClean="0"/>
          </a:p>
          <a:p>
            <a:pPr rtl="1"/>
            <a:r>
              <a:rPr lang="ar-SA" dirty="0" smtClean="0"/>
              <a:t>أن يوجد في المسألة </a:t>
            </a:r>
            <a:r>
              <a:rPr lang="ar-SA" b="1" dirty="0" smtClean="0"/>
              <a:t>فريق واحد فقط</a:t>
            </a:r>
            <a:r>
              <a:rPr lang="ar-SA" dirty="0" smtClean="0"/>
              <a:t>، سهمه منكسر عليه</a:t>
            </a:r>
            <a:r>
              <a:rPr lang="ar-SA" b="1" u="sng" dirty="0" smtClean="0"/>
              <a:t>، ولا يوجد توافق</a:t>
            </a:r>
            <a:r>
              <a:rPr lang="ar-SA" dirty="0" smtClean="0"/>
              <a:t> بين عدد رؤوس الفريق وبين سهمهم، أي لا يوجد (قاسم مشترك أعظم). </a:t>
            </a:r>
            <a:endParaRPr lang="en-US" b="1" dirty="0" smtClean="0"/>
          </a:p>
          <a:p>
            <a:pPr rtl="1"/>
            <a:r>
              <a:rPr lang="ar-SA" dirty="0" smtClean="0"/>
              <a:t>وفي هذه الحالة نضرب</a:t>
            </a:r>
            <a:r>
              <a:rPr lang="ar-SA" b="1" dirty="0" smtClean="0"/>
              <a:t> (عدد الرؤوس)</a:t>
            </a:r>
            <a:r>
              <a:rPr lang="ar-SA" dirty="0" smtClean="0"/>
              <a:t> بأصل المسألة، فينتج </a:t>
            </a:r>
            <a:r>
              <a:rPr lang="ar-SA" b="1" dirty="0" smtClean="0"/>
              <a:t>(المصحّ)، </a:t>
            </a:r>
            <a:r>
              <a:rPr lang="ar-SA" dirty="0" smtClean="0"/>
              <a:t>ونحلّ المسألة وَفقه</a:t>
            </a:r>
            <a:r>
              <a:rPr lang="ar-SA" b="1" dirty="0" smtClean="0"/>
              <a:t>.</a:t>
            </a:r>
            <a:endParaRPr lang="en-US" b="1" dirty="0" smtClean="0"/>
          </a:p>
          <a:p>
            <a:endParaRPr lang="ar-A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مثال الحالة الأولى:</a:t>
            </a:r>
            <a:endParaRPr lang="ar-AE" dirty="0"/>
          </a:p>
        </p:txBody>
      </p:sp>
      <p:sp>
        <p:nvSpPr>
          <p:cNvPr id="3" name="Content Placeholder 2"/>
          <p:cNvSpPr>
            <a:spLocks noGrp="1"/>
          </p:cNvSpPr>
          <p:nvPr>
            <p:ph idx="1"/>
          </p:nvPr>
        </p:nvSpPr>
        <p:spPr>
          <a:xfrm>
            <a:off x="344488" y="1484784"/>
            <a:ext cx="9066212" cy="4641379"/>
          </a:xfrm>
        </p:spPr>
        <p:txBody>
          <a:bodyPr/>
          <a:lstStyle/>
          <a:p>
            <a:pPr algn="just" rtl="1"/>
            <a:r>
              <a:rPr lang="ar-SA" sz="3000" dirty="0" smtClean="0"/>
              <a:t>مات (طُفيل) عن: 3 زوجات، واب</a:t>
            </a:r>
            <a:r>
              <a:rPr lang="ar-AE" sz="3000" dirty="0" smtClean="0"/>
              <a:t>ن</a:t>
            </a:r>
            <a:r>
              <a:rPr lang="ar-SA" sz="3000" dirty="0" smtClean="0"/>
              <a:t>.</a:t>
            </a:r>
            <a:endParaRPr lang="en-US" sz="3000" dirty="0" smtClean="0"/>
          </a:p>
          <a:p>
            <a:pPr algn="just" rtl="1"/>
            <a:r>
              <a:rPr lang="ar-SA" sz="3000" dirty="0" smtClean="0"/>
              <a:t>ولتصحيح المسألة، نتبع </a:t>
            </a:r>
            <a:r>
              <a:rPr lang="ar-SA" sz="3000" b="1" dirty="0" smtClean="0"/>
              <a:t>الخطوات التالية:</a:t>
            </a:r>
            <a:r>
              <a:rPr lang="ar-SA" sz="3000" dirty="0" smtClean="0"/>
              <a:t> </a:t>
            </a:r>
            <a:endParaRPr lang="en-US" sz="3000" b="1" dirty="0" smtClean="0"/>
          </a:p>
          <a:p>
            <a:pPr algn="just" rtl="1"/>
            <a:r>
              <a:rPr lang="ar-SA" sz="3000" dirty="0" smtClean="0"/>
              <a:t>1-نضع </a:t>
            </a:r>
            <a:r>
              <a:rPr lang="ar-SA" sz="3000" b="1" dirty="0" smtClean="0"/>
              <a:t>(أصل المسألة)، (ورؤوسها)، (وسهامها) </a:t>
            </a:r>
            <a:r>
              <a:rPr lang="ar-SA" sz="3000" dirty="0" smtClean="0"/>
              <a:t>في الجدول</a:t>
            </a:r>
            <a:r>
              <a:rPr lang="ar-SA" sz="3000" b="1" dirty="0" smtClean="0"/>
              <a:t>.</a:t>
            </a:r>
            <a:endParaRPr lang="en-US" sz="3000" b="1" dirty="0" smtClean="0"/>
          </a:p>
          <a:p>
            <a:pPr algn="just" rtl="1"/>
            <a:r>
              <a:rPr lang="ar-SA" sz="3000" dirty="0" smtClean="0"/>
              <a:t>2-نلحظ أنَّ عدد رؤوس الفريق 3 وسهمهم 1 ولا توافق بينهما، فهما (</a:t>
            </a:r>
            <a:r>
              <a:rPr lang="ar-SA" sz="3000" b="1" dirty="0" smtClean="0"/>
              <a:t>متباينان).</a:t>
            </a:r>
            <a:r>
              <a:rPr lang="ar-AE" sz="3000" b="1" dirty="0" smtClean="0"/>
              <a:t> أي</a:t>
            </a:r>
            <a:r>
              <a:rPr lang="ar-SA" sz="3000" dirty="0" smtClean="0"/>
              <a:t> </a:t>
            </a:r>
            <a:r>
              <a:rPr lang="ar-AE" sz="3000" dirty="0" smtClean="0"/>
              <a:t>لا يوجد بينهما قاسم مشترك.</a:t>
            </a:r>
            <a:endParaRPr lang="en-US" sz="3000" dirty="0" smtClean="0"/>
          </a:p>
          <a:p>
            <a:pPr algn="just" rtl="1"/>
            <a:r>
              <a:rPr lang="ar-SA" sz="3000" dirty="0" smtClean="0"/>
              <a:t>3-نعتبر هنا عدد رؤوس الفريق الواحد (3) هو </a:t>
            </a:r>
            <a:r>
              <a:rPr lang="ar-SA" sz="3000" b="1" dirty="0" smtClean="0"/>
              <a:t>(جزء السهم).</a:t>
            </a:r>
            <a:r>
              <a:rPr lang="ar-SA" sz="3000" dirty="0" smtClean="0"/>
              <a:t> </a:t>
            </a:r>
            <a:endParaRPr lang="en-US" sz="3000" dirty="0" smtClean="0"/>
          </a:p>
          <a:p>
            <a:pPr algn="just" rtl="1"/>
            <a:r>
              <a:rPr lang="ar-SA" sz="3000" dirty="0" smtClean="0"/>
              <a:t>4-نضرب العدد (3)</a:t>
            </a:r>
            <a:r>
              <a:rPr lang="ar-SA" sz="3000" b="1" dirty="0" smtClean="0"/>
              <a:t>(جزء السهم)</a:t>
            </a:r>
            <a:r>
              <a:rPr lang="ar-SA" sz="3000" dirty="0" smtClean="0"/>
              <a:t> بأصل المسألة(8)</a:t>
            </a:r>
            <a:r>
              <a:rPr lang="ar-SA" sz="3000" b="1" dirty="0" smtClean="0"/>
              <a:t> </a:t>
            </a:r>
            <a:r>
              <a:rPr lang="ar-SA" sz="3000" dirty="0" smtClean="0"/>
              <a:t>فينتج</a:t>
            </a:r>
            <a:r>
              <a:rPr lang="ar-SA" sz="3000" b="1" dirty="0" smtClean="0"/>
              <a:t> (المصحّ)</a:t>
            </a:r>
            <a:r>
              <a:rPr lang="ar-SA" sz="3000" dirty="0" smtClean="0"/>
              <a:t>(24).</a:t>
            </a:r>
            <a:endParaRPr lang="en-US" sz="3000" b="1" dirty="0" smtClean="0"/>
          </a:p>
          <a:p>
            <a:pPr algn="just" rtl="1"/>
            <a:r>
              <a:rPr lang="ar-SA" sz="3000" dirty="0" smtClean="0"/>
              <a:t>5-لا ننسى أن نضرب </a:t>
            </a:r>
            <a:r>
              <a:rPr lang="ar-SA" sz="3000" b="1" dirty="0" smtClean="0"/>
              <a:t>(جزء السهم)</a:t>
            </a:r>
            <a:r>
              <a:rPr lang="ar-SA" sz="3000" dirty="0" smtClean="0"/>
              <a:t> بسهام المسألة كلها. </a:t>
            </a:r>
            <a:endParaRPr lang="en-US" sz="3000" b="1" dirty="0" smtClean="0"/>
          </a:p>
          <a:p>
            <a:pPr algn="just" rtl="1"/>
            <a:r>
              <a:rPr lang="ar-SA" dirty="0" smtClean="0"/>
              <a:t>وهي تشابه طريقة توحيد المقامات المختلفة في عمليات جمع الكسور العادية وطرحها.</a:t>
            </a:r>
            <a:endParaRPr lang="en-US" b="1" dirty="0" smtClean="0"/>
          </a:p>
          <a:p>
            <a:endParaRPr lang="ar-A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AE" sz="4000" dirty="0" smtClean="0"/>
              <a:t>جدول حلّ مسألة الحالة الأولى:</a:t>
            </a:r>
            <a:endParaRPr lang="ar-AE" sz="4000" dirty="0"/>
          </a:p>
        </p:txBody>
      </p:sp>
      <p:graphicFrame>
        <p:nvGraphicFramePr>
          <p:cNvPr id="5" name="Content Placeholder 4"/>
          <p:cNvGraphicFramePr>
            <a:graphicFrameLocks noGrp="1"/>
          </p:cNvGraphicFramePr>
          <p:nvPr>
            <p:ph idx="1"/>
          </p:nvPr>
        </p:nvGraphicFramePr>
        <p:xfrm>
          <a:off x="488506" y="2780927"/>
          <a:ext cx="8496943" cy="3078480"/>
        </p:xfrm>
        <a:graphic>
          <a:graphicData uri="http://schemas.openxmlformats.org/drawingml/2006/table">
            <a:tbl>
              <a:tblPr rtl="1" firstRow="1" bandRow="1">
                <a:tableStyleId>{5C22544A-7EE6-4342-B048-85BDC9FD1C3A}</a:tableStyleId>
              </a:tblPr>
              <a:tblGrid>
                <a:gridCol w="1213849"/>
                <a:gridCol w="1213849"/>
                <a:gridCol w="1213849"/>
                <a:gridCol w="2427698"/>
                <a:gridCol w="1066196"/>
                <a:gridCol w="1361502"/>
              </a:tblGrid>
              <a:tr h="812271">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AE" sz="2800" dirty="0" smtClean="0"/>
                        <a:t>.........</a:t>
                      </a:r>
                      <a:endParaRPr lang="ar-AE" sz="2800" dirty="0"/>
                    </a:p>
                  </a:txBody>
                  <a:tcPr/>
                </a:tc>
              </a:tr>
              <a:tr h="917080">
                <a:tc>
                  <a:txBody>
                    <a:bodyPr/>
                    <a:lstStyle/>
                    <a:p>
                      <a:pPr algn="ctr" rtl="1"/>
                      <a:r>
                        <a:rPr lang="ar-AE" sz="3200" dirty="0" smtClean="0"/>
                        <a:t>3</a:t>
                      </a:r>
                      <a:endParaRPr lang="ar-AE" sz="3200" dirty="0"/>
                    </a:p>
                  </a:txBody>
                  <a:tcPr/>
                </a:tc>
                <a:tc>
                  <a:txBody>
                    <a:bodyPr/>
                    <a:lstStyle/>
                    <a:p>
                      <a:pPr algn="ctr" rtl="1"/>
                      <a:r>
                        <a:rPr lang="ar-AE" sz="3200" dirty="0" smtClean="0"/>
                        <a:t>1/8</a:t>
                      </a:r>
                      <a:endParaRPr lang="ar-AE" sz="3200" dirty="0"/>
                    </a:p>
                  </a:txBody>
                  <a:tcPr/>
                </a:tc>
                <a:tc>
                  <a:txBody>
                    <a:bodyPr/>
                    <a:lstStyle/>
                    <a:p>
                      <a:pPr algn="ctr" rtl="1"/>
                      <a:r>
                        <a:rPr lang="ar-AE" sz="3200" dirty="0" smtClean="0"/>
                        <a:t>زوجات</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r h="917080">
                <a:tc>
                  <a:txBody>
                    <a:bodyPr/>
                    <a:lstStyle/>
                    <a:p>
                      <a:pPr algn="ctr" rtl="1"/>
                      <a:endParaRPr lang="ar-AE" sz="3200" dirty="0"/>
                    </a:p>
                  </a:txBody>
                  <a:tcPr/>
                </a:tc>
                <a:tc>
                  <a:txBody>
                    <a:bodyPr/>
                    <a:lstStyle/>
                    <a:p>
                      <a:pPr algn="ctr" rtl="1"/>
                      <a:r>
                        <a:rPr lang="ar-AE" sz="3200" dirty="0" smtClean="0"/>
                        <a:t>ع</a:t>
                      </a:r>
                      <a:endParaRPr lang="ar-AE" sz="3200" dirty="0"/>
                    </a:p>
                  </a:txBody>
                  <a:tcPr/>
                </a:tc>
                <a:tc>
                  <a:txBody>
                    <a:bodyPr/>
                    <a:lstStyle/>
                    <a:p>
                      <a:pPr algn="ctr" rtl="1"/>
                      <a:r>
                        <a:rPr lang="ar-AE" sz="3200" dirty="0" smtClean="0"/>
                        <a:t>ابن</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bl>
          </a:graphicData>
        </a:graphic>
      </p:graphicFrame>
      <p:sp>
        <p:nvSpPr>
          <p:cNvPr id="6" name="TextBox 5"/>
          <p:cNvSpPr txBox="1"/>
          <p:nvPr/>
        </p:nvSpPr>
        <p:spPr>
          <a:xfrm>
            <a:off x="3008784" y="2204864"/>
            <a:ext cx="5976664" cy="400110"/>
          </a:xfrm>
          <a:prstGeom prst="rect">
            <a:avLst/>
          </a:prstGeom>
          <a:noFill/>
        </p:spPr>
        <p:txBody>
          <a:bodyPr wrap="square" rtlCol="1">
            <a:spAutoFit/>
          </a:bodyPr>
          <a:lstStyle/>
          <a:p>
            <a:r>
              <a:rPr lang="ar-SA" sz="2000" dirty="0" smtClean="0"/>
              <a:t>للتصحيح نضرب بجزء السهم، وهو هنا عدد الرؤوس 3 </a:t>
            </a:r>
            <a:r>
              <a:rPr lang="en-US" sz="2000" dirty="0" smtClean="0"/>
              <a:t>X</a:t>
            </a:r>
            <a:r>
              <a:rPr lang="ar-AE" sz="2000" dirty="0" smtClean="0"/>
              <a:t> الأصل</a:t>
            </a:r>
            <a:endParaRPr lang="ar-AE" sz="2000" dirty="0"/>
          </a:p>
        </p:txBody>
      </p:sp>
      <p:graphicFrame>
        <p:nvGraphicFramePr>
          <p:cNvPr id="9" name="Content Placeholder 4"/>
          <p:cNvGraphicFramePr>
            <a:graphicFrameLocks noGrp="1"/>
          </p:cNvGraphicFramePr>
          <p:nvPr>
            <p:ph idx="1"/>
          </p:nvPr>
        </p:nvGraphicFramePr>
        <p:xfrm>
          <a:off x="488504" y="2780928"/>
          <a:ext cx="8496943" cy="3078480"/>
        </p:xfrm>
        <a:graphic>
          <a:graphicData uri="http://schemas.openxmlformats.org/drawingml/2006/table">
            <a:tbl>
              <a:tblPr rtl="1" firstRow="1" bandRow="1">
                <a:tableStyleId>{5C22544A-7EE6-4342-B048-85BDC9FD1C3A}</a:tableStyleId>
              </a:tblPr>
              <a:tblGrid>
                <a:gridCol w="1213849"/>
                <a:gridCol w="1213849"/>
                <a:gridCol w="1213849"/>
                <a:gridCol w="2427698"/>
                <a:gridCol w="1066196"/>
                <a:gridCol w="1361502"/>
              </a:tblGrid>
              <a:tr h="812271">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AE" sz="2800" dirty="0" smtClean="0"/>
                        <a:t>.........</a:t>
                      </a:r>
                      <a:endParaRPr lang="ar-AE" sz="2800" dirty="0"/>
                    </a:p>
                  </a:txBody>
                  <a:tcPr/>
                </a:tc>
              </a:tr>
              <a:tr h="917080">
                <a:tc>
                  <a:txBody>
                    <a:bodyPr/>
                    <a:lstStyle/>
                    <a:p>
                      <a:pPr algn="ctr" rtl="1"/>
                      <a:r>
                        <a:rPr lang="ar-AE" sz="3200" dirty="0" smtClean="0"/>
                        <a:t>3</a:t>
                      </a:r>
                      <a:endParaRPr lang="ar-AE" sz="3200" dirty="0"/>
                    </a:p>
                  </a:txBody>
                  <a:tcPr/>
                </a:tc>
                <a:tc>
                  <a:txBody>
                    <a:bodyPr/>
                    <a:lstStyle/>
                    <a:p>
                      <a:pPr algn="ctr" rtl="1"/>
                      <a:r>
                        <a:rPr lang="ar-AE" sz="3200" dirty="0" smtClean="0"/>
                        <a:t>1/8</a:t>
                      </a:r>
                      <a:endParaRPr lang="ar-AE" sz="3200" dirty="0"/>
                    </a:p>
                  </a:txBody>
                  <a:tcPr/>
                </a:tc>
                <a:tc>
                  <a:txBody>
                    <a:bodyPr/>
                    <a:lstStyle/>
                    <a:p>
                      <a:pPr algn="ctr" rtl="1"/>
                      <a:r>
                        <a:rPr lang="ar-AE" sz="3200" dirty="0" smtClean="0"/>
                        <a:t>زوجات</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r h="917080">
                <a:tc>
                  <a:txBody>
                    <a:bodyPr/>
                    <a:lstStyle/>
                    <a:p>
                      <a:pPr algn="ctr" rtl="1"/>
                      <a:endParaRPr lang="ar-AE" sz="3200" dirty="0"/>
                    </a:p>
                  </a:txBody>
                  <a:tcPr/>
                </a:tc>
                <a:tc>
                  <a:txBody>
                    <a:bodyPr/>
                    <a:lstStyle/>
                    <a:p>
                      <a:pPr algn="ctr" rtl="1"/>
                      <a:r>
                        <a:rPr lang="ar-AE" sz="3200" dirty="0" smtClean="0"/>
                        <a:t>ع</a:t>
                      </a:r>
                      <a:endParaRPr lang="ar-AE" sz="3200" dirty="0"/>
                    </a:p>
                  </a:txBody>
                  <a:tcPr/>
                </a:tc>
                <a:tc>
                  <a:txBody>
                    <a:bodyPr/>
                    <a:lstStyle/>
                    <a:p>
                      <a:pPr algn="ctr" rtl="1"/>
                      <a:r>
                        <a:rPr lang="ar-AE" sz="3200" dirty="0" smtClean="0"/>
                        <a:t>ابن</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b="1" dirty="0" smtClean="0"/>
              <a:t>تابع - </a:t>
            </a:r>
            <a:r>
              <a:rPr lang="ar-SA" b="1" dirty="0" smtClean="0"/>
              <a:t>حالات </a:t>
            </a:r>
            <a:r>
              <a:rPr lang="ar-SA" b="1" dirty="0" err="1" smtClean="0"/>
              <a:t>ال</a:t>
            </a:r>
            <a:r>
              <a:rPr lang="ar-AE" b="1" dirty="0" smtClean="0"/>
              <a:t>ا</a:t>
            </a:r>
            <a:r>
              <a:rPr lang="ar-SA" b="1" dirty="0" err="1" smtClean="0"/>
              <a:t>نكسار</a:t>
            </a:r>
            <a:r>
              <a:rPr lang="ar-SA" b="1" dirty="0" smtClean="0"/>
              <a:t> في المسائل</a:t>
            </a:r>
            <a:endParaRPr lang="ar-AE" dirty="0"/>
          </a:p>
        </p:txBody>
      </p:sp>
      <p:sp>
        <p:nvSpPr>
          <p:cNvPr id="3" name="Content Placeholder 2"/>
          <p:cNvSpPr>
            <a:spLocks noGrp="1"/>
          </p:cNvSpPr>
          <p:nvPr>
            <p:ph idx="1"/>
          </p:nvPr>
        </p:nvSpPr>
        <p:spPr/>
        <p:txBody>
          <a:bodyPr/>
          <a:lstStyle/>
          <a:p>
            <a:pPr rtl="1"/>
            <a:r>
              <a:rPr lang="ar-AE" b="1" dirty="0" smtClean="0"/>
              <a:t>	</a:t>
            </a:r>
            <a:r>
              <a:rPr lang="ar-SA" b="1" dirty="0" smtClean="0"/>
              <a:t>الحالة الثانية:</a:t>
            </a:r>
            <a:r>
              <a:rPr lang="ar-SA" dirty="0" smtClean="0"/>
              <a:t> </a:t>
            </a:r>
            <a:endParaRPr lang="en-US" b="1" dirty="0" smtClean="0"/>
          </a:p>
          <a:p>
            <a:pPr rtl="1"/>
            <a:r>
              <a:rPr lang="ar-SA" dirty="0" smtClean="0"/>
              <a:t>أن يوجد في المسألة </a:t>
            </a:r>
            <a:r>
              <a:rPr lang="ar-SA" b="1" dirty="0" smtClean="0"/>
              <a:t>فريق واحد فقط</a:t>
            </a:r>
            <a:r>
              <a:rPr lang="ar-SA" dirty="0" smtClean="0"/>
              <a:t>، سهمه منكسر عليه، لكن</a:t>
            </a:r>
            <a:r>
              <a:rPr lang="ar-SA" b="1" u="sng" dirty="0" smtClean="0"/>
              <a:t> يوجد توافق</a:t>
            </a:r>
            <a:r>
              <a:rPr lang="ar-SA" dirty="0" smtClean="0"/>
              <a:t> بين عدد رؤوس الفريق وبين سهمهم، </a:t>
            </a:r>
            <a:endParaRPr lang="ar-AE" dirty="0" smtClean="0"/>
          </a:p>
          <a:p>
            <a:pPr rtl="1"/>
            <a:r>
              <a:rPr lang="ar-AE" dirty="0" smtClean="0"/>
              <a:t>	</a:t>
            </a:r>
            <a:r>
              <a:rPr lang="ar-SA" dirty="0" smtClean="0"/>
              <a:t>أي هما عددان (متوافقان). </a:t>
            </a:r>
            <a:endParaRPr lang="en-US" b="1" dirty="0" smtClean="0"/>
          </a:p>
          <a:p>
            <a:pPr rtl="1"/>
            <a:r>
              <a:rPr lang="ar-AE" dirty="0" smtClean="0"/>
              <a:t>والعددان المتوافقان ما كان بينهما قاسم مشترك. مثل: </a:t>
            </a:r>
          </a:p>
          <a:p>
            <a:pPr rtl="1"/>
            <a:r>
              <a:rPr lang="ar-AE" dirty="0" smtClean="0"/>
              <a:t>(6 و 8)، (3 و 6). (4 ، 8)...</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مثال الحالة </a:t>
            </a:r>
            <a:r>
              <a:rPr lang="ar-SA" b="1" dirty="0" err="1" smtClean="0"/>
              <a:t>ال</a:t>
            </a:r>
            <a:r>
              <a:rPr lang="ar-AE" b="1" dirty="0" smtClean="0"/>
              <a:t>ثانية</a:t>
            </a:r>
            <a:r>
              <a:rPr lang="ar-SA" b="1" dirty="0" smtClean="0"/>
              <a:t>:</a:t>
            </a:r>
            <a:endParaRPr lang="ar-AE" dirty="0"/>
          </a:p>
        </p:txBody>
      </p:sp>
      <p:sp>
        <p:nvSpPr>
          <p:cNvPr id="3" name="Content Placeholder 2"/>
          <p:cNvSpPr>
            <a:spLocks noGrp="1"/>
          </p:cNvSpPr>
          <p:nvPr>
            <p:ph idx="1"/>
          </p:nvPr>
        </p:nvSpPr>
        <p:spPr>
          <a:xfrm>
            <a:off x="272480" y="1600200"/>
            <a:ext cx="9138220" cy="4525963"/>
          </a:xfrm>
        </p:spPr>
        <p:txBody>
          <a:bodyPr/>
          <a:lstStyle/>
          <a:p>
            <a:pPr rtl="1"/>
            <a:r>
              <a:rPr lang="ar-AE" sz="3000" b="1" dirty="0" smtClean="0"/>
              <a:t>	</a:t>
            </a:r>
            <a:r>
              <a:rPr lang="ar-SA" sz="3000" dirty="0" smtClean="0"/>
              <a:t>ماتت (عَوانة) عن: زوج، و2 ابن، و2 بنت.</a:t>
            </a:r>
            <a:endParaRPr lang="en-US" sz="3000" dirty="0" smtClean="0"/>
          </a:p>
          <a:p>
            <a:pPr rtl="1"/>
            <a:r>
              <a:rPr lang="ar-SA" sz="3000" dirty="0" smtClean="0"/>
              <a:t>ولتصحيح المسألة، نتبع </a:t>
            </a:r>
            <a:r>
              <a:rPr lang="ar-SA" sz="3000" b="1" dirty="0" smtClean="0"/>
              <a:t>الخطوات التالية:</a:t>
            </a:r>
            <a:r>
              <a:rPr lang="ar-SA" sz="3000" dirty="0" smtClean="0"/>
              <a:t> </a:t>
            </a:r>
            <a:endParaRPr lang="ar-AE" sz="3000" dirty="0" smtClean="0"/>
          </a:p>
          <a:p>
            <a:pPr algn="just" rtl="1"/>
            <a:r>
              <a:rPr lang="ar-SA" sz="3000" dirty="0" smtClean="0"/>
              <a:t>1-نضع </a:t>
            </a:r>
            <a:r>
              <a:rPr lang="ar-SA" sz="3000" b="1" dirty="0" smtClean="0"/>
              <a:t>(أصل المسألة)، (ورؤوسها)، (وسهامها) </a:t>
            </a:r>
            <a:r>
              <a:rPr lang="ar-SA" sz="3000" dirty="0" smtClean="0"/>
              <a:t>في الجدول</a:t>
            </a:r>
            <a:r>
              <a:rPr lang="ar-SA" sz="3000" b="1" dirty="0" smtClean="0"/>
              <a:t>.</a:t>
            </a:r>
            <a:endParaRPr lang="en-US" sz="3000" b="1" dirty="0" smtClean="0"/>
          </a:p>
          <a:p>
            <a:pPr rtl="1"/>
            <a:r>
              <a:rPr lang="ar-SA" sz="2800" dirty="0" smtClean="0"/>
              <a:t>2-نستخرج </a:t>
            </a:r>
            <a:r>
              <a:rPr lang="ar-SA" sz="2800" b="1" dirty="0" smtClean="0"/>
              <a:t>(القاسم المشترك الأعظم)</a:t>
            </a:r>
            <a:r>
              <a:rPr lang="ar-SA" sz="2800" dirty="0" smtClean="0"/>
              <a:t> بين رؤوس الفريق وسهمه، وهو (3). </a:t>
            </a:r>
            <a:endParaRPr lang="en-US" sz="2800" b="1" dirty="0" smtClean="0"/>
          </a:p>
          <a:p>
            <a:pPr rtl="1"/>
            <a:r>
              <a:rPr lang="ar-SA" sz="2800" dirty="0" smtClean="0"/>
              <a:t>3-نقسم عدد الرؤوس (6) على (القاسم المشترك) (3) فينتج </a:t>
            </a:r>
            <a:r>
              <a:rPr lang="ar-SA" sz="2800" b="1" dirty="0" smtClean="0"/>
              <a:t>(جزء السهم</a:t>
            </a:r>
            <a:r>
              <a:rPr lang="ar-SA" sz="2800" dirty="0" smtClean="0"/>
              <a:t>) (2) </a:t>
            </a:r>
            <a:endParaRPr lang="en-US" sz="2800" b="1" dirty="0" smtClean="0"/>
          </a:p>
          <a:p>
            <a:pPr rtl="1"/>
            <a:r>
              <a:rPr lang="ar-SA" sz="2800" dirty="0" smtClean="0"/>
              <a:t>4-نضرب </a:t>
            </a:r>
            <a:r>
              <a:rPr lang="ar-SA" sz="2800" b="1" dirty="0" smtClean="0"/>
              <a:t>(جزء السهم)</a:t>
            </a:r>
            <a:r>
              <a:rPr lang="ar-SA" sz="2800" dirty="0" smtClean="0"/>
              <a:t> (2) بأصل المسألة (4)، فينتج</a:t>
            </a:r>
            <a:r>
              <a:rPr lang="ar-SA" sz="2800" b="1" dirty="0" smtClean="0"/>
              <a:t> (المصحّ) </a:t>
            </a:r>
            <a:r>
              <a:rPr lang="ar-SA" sz="2800" dirty="0" smtClean="0"/>
              <a:t>(8).</a:t>
            </a:r>
            <a:endParaRPr lang="en-US" sz="2800" b="1" dirty="0" smtClean="0"/>
          </a:p>
          <a:p>
            <a:pPr rtl="1"/>
            <a:r>
              <a:rPr lang="ar-AE" sz="2800" dirty="0" smtClean="0"/>
              <a:t>و</a:t>
            </a:r>
            <a:r>
              <a:rPr lang="ar-SA" sz="2800" dirty="0" smtClean="0"/>
              <a:t>القاسم المشترك الأعظم لعددين، هو أكبر عدد يمكن قسمة هذين العددين عليه، بدون باقٍ.</a:t>
            </a:r>
            <a:endParaRPr lang="en-US" dirty="0" smtClean="0"/>
          </a:p>
          <a:p>
            <a:pPr algn="just" rtl="1"/>
            <a:r>
              <a:rPr lang="ar-SA" sz="2800" dirty="0" smtClean="0"/>
              <a:t>5-لا ننسى أن نضرب </a:t>
            </a:r>
            <a:r>
              <a:rPr lang="ar-SA" sz="2800" b="1" dirty="0" smtClean="0"/>
              <a:t>(جزء السهم)</a:t>
            </a:r>
            <a:r>
              <a:rPr lang="ar-SA" sz="2800" dirty="0" smtClean="0"/>
              <a:t> بسهام المسألة كلها. </a:t>
            </a:r>
            <a:endParaRPr lang="en-US" sz="2800" b="1" dirty="0" smtClean="0"/>
          </a:p>
          <a:p>
            <a:pPr rtl="1"/>
            <a:endParaRPr lang="en-US" b="1" dirty="0" smtClean="0"/>
          </a:p>
          <a:p>
            <a:endParaRPr lang="ar-A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520" y="0"/>
            <a:ext cx="8915400" cy="1143000"/>
          </a:xfrm>
        </p:spPr>
        <p:txBody>
          <a:bodyPr/>
          <a:lstStyle/>
          <a:p>
            <a:pPr algn="ctr" rtl="1"/>
            <a:r>
              <a:rPr lang="ar-AE" b="1" dirty="0" smtClean="0"/>
              <a:t>جدول حلّ مسألة</a:t>
            </a:r>
            <a:r>
              <a:rPr lang="ar-SA" b="1" dirty="0" smtClean="0"/>
              <a:t> (</a:t>
            </a:r>
            <a:r>
              <a:rPr lang="ar-SA" b="1" dirty="0" err="1" smtClean="0"/>
              <a:t>عَوانة):</a:t>
            </a:r>
            <a:endParaRPr lang="ar-AE" b="1" dirty="0"/>
          </a:p>
        </p:txBody>
      </p:sp>
      <p:sp>
        <p:nvSpPr>
          <p:cNvPr id="5" name="TextBox 4"/>
          <p:cNvSpPr txBox="1"/>
          <p:nvPr/>
        </p:nvSpPr>
        <p:spPr>
          <a:xfrm>
            <a:off x="3152800" y="2060848"/>
            <a:ext cx="5832648" cy="400110"/>
          </a:xfrm>
          <a:prstGeom prst="rect">
            <a:avLst/>
          </a:prstGeom>
          <a:noFill/>
        </p:spPr>
        <p:txBody>
          <a:bodyPr wrap="square" rtlCol="1">
            <a:spAutoFit/>
          </a:bodyPr>
          <a:lstStyle/>
          <a:p>
            <a:r>
              <a:rPr lang="ar-SA" sz="2000" dirty="0" smtClean="0"/>
              <a:t>للتصحيح نضرب بجزء السهم، وهو هنا عدد الرؤوس </a:t>
            </a:r>
            <a:r>
              <a:rPr lang="ar-AE" sz="2000" dirty="0" smtClean="0"/>
              <a:t>2</a:t>
            </a:r>
            <a:r>
              <a:rPr lang="ar-SA" sz="2000" dirty="0" smtClean="0"/>
              <a:t> </a:t>
            </a:r>
            <a:r>
              <a:rPr lang="en-US" sz="2000" dirty="0" smtClean="0"/>
              <a:t>X</a:t>
            </a:r>
            <a:r>
              <a:rPr lang="ar-AE" sz="2000" dirty="0" smtClean="0"/>
              <a:t> الأصل</a:t>
            </a:r>
            <a:endParaRPr lang="ar-AE" sz="2000" dirty="0"/>
          </a:p>
        </p:txBody>
      </p:sp>
      <p:graphicFrame>
        <p:nvGraphicFramePr>
          <p:cNvPr id="8" name="Content Placeholder 4"/>
          <p:cNvGraphicFramePr>
            <a:graphicFrameLocks/>
          </p:cNvGraphicFramePr>
          <p:nvPr/>
        </p:nvGraphicFramePr>
        <p:xfrm>
          <a:off x="704528" y="2492896"/>
          <a:ext cx="8640960" cy="3636823"/>
        </p:xfrm>
        <a:graphic>
          <a:graphicData uri="http://schemas.openxmlformats.org/drawingml/2006/table">
            <a:tbl>
              <a:tblPr rtl="1" firstRow="1" bandRow="1">
                <a:tableStyleId>{5C22544A-7EE6-4342-B048-85BDC9FD1C3A}</a:tableStyleId>
              </a:tblPr>
              <a:tblGrid>
                <a:gridCol w="1234423"/>
                <a:gridCol w="1234423"/>
                <a:gridCol w="1234423"/>
                <a:gridCol w="2468846"/>
                <a:gridCol w="1084267"/>
                <a:gridCol w="1384578"/>
              </a:tblGrid>
              <a:tr h="1008112">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AE" sz="2800" dirty="0" smtClean="0"/>
                        <a:t>.........</a:t>
                      </a:r>
                      <a:endParaRPr lang="ar-AE" sz="2800" dirty="0"/>
                    </a:p>
                  </a:txBody>
                  <a:tcPr/>
                </a:tc>
              </a:tr>
              <a:tr h="982791">
                <a:tc>
                  <a:txBody>
                    <a:bodyPr/>
                    <a:lstStyle/>
                    <a:p>
                      <a:pPr algn="ctr" rtl="1"/>
                      <a:endParaRPr lang="ar-AE" sz="3200" dirty="0"/>
                    </a:p>
                  </a:txBody>
                  <a:tcPr/>
                </a:tc>
                <a:tc>
                  <a:txBody>
                    <a:bodyPr/>
                    <a:lstStyle/>
                    <a:p>
                      <a:pPr algn="ctr" rtl="1"/>
                      <a:r>
                        <a:rPr lang="ar-AE" sz="3200" dirty="0" smtClean="0"/>
                        <a:t>1/4</a:t>
                      </a:r>
                      <a:endParaRPr lang="ar-AE" sz="3200" dirty="0"/>
                    </a:p>
                  </a:txBody>
                  <a:tcPr/>
                </a:tc>
                <a:tc>
                  <a:txBody>
                    <a:bodyPr/>
                    <a:lstStyle/>
                    <a:p>
                      <a:pPr algn="ctr" rtl="1"/>
                      <a:r>
                        <a:rPr lang="ar-AE" sz="3200" dirty="0" smtClean="0"/>
                        <a:t>زوج</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r h="982791">
                <a:tc rowSpan="2">
                  <a:txBody>
                    <a:bodyPr/>
                    <a:lstStyle/>
                    <a:p>
                      <a:pPr algn="ctr" rtl="1"/>
                      <a:endParaRPr lang="ar-AE" sz="3200" dirty="0" smtClean="0"/>
                    </a:p>
                    <a:p>
                      <a:pPr algn="ctr" rtl="1"/>
                      <a:r>
                        <a:rPr lang="ar-AE" sz="3200" dirty="0" smtClean="0"/>
                        <a:t>6</a:t>
                      </a:r>
                      <a:endParaRPr lang="ar-AE" sz="3200" dirty="0"/>
                    </a:p>
                  </a:txBody>
                  <a:tcPr/>
                </a:tc>
                <a:tc rowSpan="2">
                  <a:txBody>
                    <a:bodyPr/>
                    <a:lstStyle/>
                    <a:p>
                      <a:pPr algn="ctr" rtl="1"/>
                      <a:endParaRPr lang="ar-AE" sz="3200" dirty="0" smtClean="0"/>
                    </a:p>
                    <a:p>
                      <a:pPr algn="ctr" rtl="1"/>
                      <a:r>
                        <a:rPr lang="ar-AE" sz="3200" dirty="0" smtClean="0"/>
                        <a:t>ع</a:t>
                      </a:r>
                      <a:endParaRPr lang="ar-AE" sz="3200" dirty="0"/>
                    </a:p>
                  </a:txBody>
                  <a:tcPr/>
                </a:tc>
                <a:tc>
                  <a:txBody>
                    <a:bodyPr/>
                    <a:lstStyle/>
                    <a:p>
                      <a:pPr algn="ctr" rtl="1"/>
                      <a:r>
                        <a:rPr lang="ar-AE" sz="3200" dirty="0" smtClean="0"/>
                        <a:t>2ابن</a:t>
                      </a:r>
                      <a:endParaRPr lang="ar-AE" sz="3200" dirty="0"/>
                    </a:p>
                  </a:txBody>
                  <a:tcPr/>
                </a:tc>
                <a:tc rowSpan="2">
                  <a:txBody>
                    <a:bodyPr/>
                    <a:lstStyle/>
                    <a:p>
                      <a:pPr algn="ctr" rtl="1"/>
                      <a:endParaRPr lang="ar-AE" sz="3200" dirty="0" smtClean="0"/>
                    </a:p>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txBody>
                  <a:tcPr/>
                </a:tc>
              </a:tr>
              <a:tr h="533515">
                <a:tc vMerge="1">
                  <a:txBody>
                    <a:bodyPr/>
                    <a:lstStyle/>
                    <a:p>
                      <a:pPr rtl="1"/>
                      <a:endParaRPr lang="ar-AE"/>
                    </a:p>
                  </a:txBody>
                  <a:tcPr/>
                </a:tc>
                <a:tc vMerge="1">
                  <a:txBody>
                    <a:bodyPr/>
                    <a:lstStyle/>
                    <a:p>
                      <a:pPr rtl="1"/>
                      <a:endParaRPr lang="ar-AE"/>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2بنت</a:t>
                      </a:r>
                    </a:p>
                  </a:txBody>
                  <a:tcPr/>
                </a:tc>
                <a:tc vMerge="1">
                  <a:txBody>
                    <a:bodyPr/>
                    <a:lstStyle/>
                    <a:p>
                      <a:pPr rtl="1"/>
                      <a:endParaRPr lang="ar-AE"/>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b="1" dirty="0" smtClean="0"/>
              <a:t>تابع - </a:t>
            </a:r>
            <a:r>
              <a:rPr lang="ar-SA" b="1" dirty="0" smtClean="0"/>
              <a:t>حالات </a:t>
            </a:r>
            <a:r>
              <a:rPr lang="ar-SA" b="1" dirty="0" err="1" smtClean="0"/>
              <a:t>ال</a:t>
            </a:r>
            <a:r>
              <a:rPr lang="ar-AE" b="1" dirty="0" smtClean="0"/>
              <a:t>ا</a:t>
            </a:r>
            <a:r>
              <a:rPr lang="ar-SA" b="1" dirty="0" err="1" smtClean="0"/>
              <a:t>نكسار</a:t>
            </a:r>
            <a:r>
              <a:rPr lang="ar-SA" b="1" dirty="0" smtClean="0"/>
              <a:t> في المسائل</a:t>
            </a:r>
            <a:endParaRPr lang="ar-AE" dirty="0"/>
          </a:p>
        </p:txBody>
      </p:sp>
      <p:sp>
        <p:nvSpPr>
          <p:cNvPr id="3" name="Content Placeholder 2"/>
          <p:cNvSpPr>
            <a:spLocks noGrp="1"/>
          </p:cNvSpPr>
          <p:nvPr>
            <p:ph idx="1"/>
          </p:nvPr>
        </p:nvSpPr>
        <p:spPr/>
        <p:txBody>
          <a:bodyPr/>
          <a:lstStyle/>
          <a:p>
            <a:pPr rtl="1"/>
            <a:r>
              <a:rPr lang="ar-SA" b="1" dirty="0" smtClean="0"/>
              <a:t>الحالة الثالثة:</a:t>
            </a:r>
            <a:r>
              <a:rPr lang="ar-SA" dirty="0" smtClean="0"/>
              <a:t> </a:t>
            </a:r>
            <a:endParaRPr lang="en-US" b="1" dirty="0" smtClean="0"/>
          </a:p>
          <a:p>
            <a:pPr rtl="1"/>
            <a:r>
              <a:rPr lang="ar-SA" dirty="0" smtClean="0"/>
              <a:t>أن يوجد في المسألة </a:t>
            </a:r>
            <a:r>
              <a:rPr lang="ar-SA" b="1" u="sng" dirty="0" smtClean="0"/>
              <a:t>أكثر من فريق</a:t>
            </a:r>
            <a:r>
              <a:rPr lang="ar-SA" dirty="0" smtClean="0"/>
              <a:t>، سهمه منكسر عليه، </a:t>
            </a:r>
            <a:r>
              <a:rPr lang="ar-SA" b="1" u="sng" dirty="0" smtClean="0"/>
              <a:t>ولا يوجد توافق</a:t>
            </a:r>
            <a:r>
              <a:rPr lang="ar-SA" dirty="0" smtClean="0"/>
              <a:t> بين عدد رؤوس الفريق وبين سهامهم</a:t>
            </a:r>
            <a:r>
              <a:rPr lang="ar-SA" b="1" dirty="0" smtClean="0"/>
              <a:t>،</a:t>
            </a:r>
            <a:r>
              <a:rPr lang="ar-SA" dirty="0" smtClean="0"/>
              <a:t> </a:t>
            </a:r>
            <a:endParaRPr lang="ar-AE" dirty="0" smtClean="0"/>
          </a:p>
          <a:p>
            <a:pPr rtl="1"/>
            <a:r>
              <a:rPr lang="ar-SA" dirty="0" smtClean="0"/>
              <a:t>أي لا يوجد (قاسم مشترك أعظم). </a:t>
            </a:r>
            <a:endParaRPr lang="ar-AE" dirty="0" smtClean="0"/>
          </a:p>
          <a:p>
            <a:pPr rtl="1"/>
            <a:r>
              <a:rPr lang="ar-AE" dirty="0" smtClean="0"/>
              <a:t>و</a:t>
            </a:r>
            <a:r>
              <a:rPr lang="ar-SA" dirty="0" smtClean="0"/>
              <a:t>القاسم المشترك الأعظم لعددين، هو أكبر عدد يمكن قسمة هذين العددين عليه، بدون باقٍ. </a:t>
            </a:r>
            <a:endParaRPr lang="en-US" b="1" dirty="0" smtClean="0"/>
          </a:p>
          <a:p>
            <a:endParaRPr lang="ar-A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مثال الحالة </a:t>
            </a:r>
            <a:r>
              <a:rPr lang="ar-SA" b="1" dirty="0" err="1" smtClean="0"/>
              <a:t>ال</a:t>
            </a:r>
            <a:r>
              <a:rPr lang="ar-AE" b="1" dirty="0" smtClean="0"/>
              <a:t>ثالثة</a:t>
            </a:r>
            <a:r>
              <a:rPr lang="ar-SA" b="1" dirty="0" smtClean="0"/>
              <a:t>:</a:t>
            </a:r>
            <a:endParaRPr lang="ar-AE" dirty="0"/>
          </a:p>
        </p:txBody>
      </p:sp>
      <p:sp>
        <p:nvSpPr>
          <p:cNvPr id="3" name="Content Placeholder 2"/>
          <p:cNvSpPr>
            <a:spLocks noGrp="1"/>
          </p:cNvSpPr>
          <p:nvPr>
            <p:ph idx="1"/>
          </p:nvPr>
        </p:nvSpPr>
        <p:spPr>
          <a:xfrm>
            <a:off x="488504" y="1412776"/>
            <a:ext cx="8915400" cy="4525963"/>
          </a:xfrm>
        </p:spPr>
        <p:txBody>
          <a:bodyPr/>
          <a:lstStyle/>
          <a:p>
            <a:pPr rtl="1"/>
            <a:r>
              <a:rPr lang="ar-AE" b="1" dirty="0" smtClean="0">
                <a:cs typeface="Traditional Arabic" pitchFamily="2" charset="-78"/>
              </a:rPr>
              <a:t>	</a:t>
            </a:r>
            <a:r>
              <a:rPr lang="ar-SA" dirty="0" smtClean="0">
                <a:cs typeface="Traditional Arabic" pitchFamily="2" charset="-78"/>
              </a:rPr>
              <a:t>الانكسار في </a:t>
            </a:r>
            <a:r>
              <a:rPr lang="ar-SA" b="1" dirty="0" smtClean="0">
                <a:cs typeface="Traditional Arabic" pitchFamily="2" charset="-78"/>
              </a:rPr>
              <a:t>فريقين: </a:t>
            </a:r>
            <a:endParaRPr lang="en-US" dirty="0" smtClean="0">
              <a:cs typeface="Traditional Arabic" pitchFamily="2" charset="-78"/>
            </a:endParaRPr>
          </a:p>
          <a:p>
            <a:pPr rtl="1"/>
            <a:r>
              <a:rPr lang="ar-SA" dirty="0" smtClean="0">
                <a:cs typeface="Traditional Arabic" pitchFamily="2" charset="-78"/>
              </a:rPr>
              <a:t>مثال: </a:t>
            </a:r>
            <a:r>
              <a:rPr lang="ar-SA" dirty="0" err="1" smtClean="0">
                <a:cs typeface="Traditional Arabic" pitchFamily="2" charset="-78"/>
              </a:rPr>
              <a:t>مات </a:t>
            </a:r>
            <a:r>
              <a:rPr lang="ar-SA" dirty="0" smtClean="0">
                <a:cs typeface="Traditional Arabic" pitchFamily="2" charset="-78"/>
              </a:rPr>
              <a:t>(ظهير) عن: جدّة، و2 زوجة، وابن، وبنت.</a:t>
            </a:r>
            <a:endParaRPr lang="en-US" dirty="0" smtClean="0">
              <a:cs typeface="Traditional Arabic" pitchFamily="2" charset="-78"/>
            </a:endParaRPr>
          </a:p>
          <a:p>
            <a:pPr rtl="1"/>
            <a:r>
              <a:rPr lang="ar-SA" dirty="0" smtClean="0">
                <a:cs typeface="Traditional Arabic" pitchFamily="2" charset="-78"/>
              </a:rPr>
              <a:t>ولتصحيح المسألة، نتبع </a:t>
            </a:r>
            <a:r>
              <a:rPr lang="ar-SA" b="1" dirty="0" smtClean="0">
                <a:cs typeface="Traditional Arabic" pitchFamily="2" charset="-78"/>
              </a:rPr>
              <a:t>الخطوات التالية:</a:t>
            </a:r>
            <a:r>
              <a:rPr lang="ar-SA" dirty="0" smtClean="0">
                <a:cs typeface="Traditional Arabic" pitchFamily="2" charset="-78"/>
              </a:rPr>
              <a:t> </a:t>
            </a:r>
            <a:endParaRPr lang="en-US" b="1" dirty="0" smtClean="0">
              <a:cs typeface="Traditional Arabic" pitchFamily="2" charset="-78"/>
            </a:endParaRPr>
          </a:p>
          <a:p>
            <a:pPr rtl="1"/>
            <a:r>
              <a:rPr lang="ar-SA" dirty="0" smtClean="0">
                <a:cs typeface="Traditional Arabic" pitchFamily="2" charset="-78"/>
              </a:rPr>
              <a:t>1-نضع </a:t>
            </a:r>
            <a:r>
              <a:rPr lang="ar-SA" b="1" dirty="0" smtClean="0">
                <a:cs typeface="Traditional Arabic" pitchFamily="2" charset="-78"/>
              </a:rPr>
              <a:t>(أصل المسألة)، (ورؤوسها)، (وسهامها) </a:t>
            </a:r>
            <a:r>
              <a:rPr lang="ar-SA" dirty="0" smtClean="0">
                <a:cs typeface="Traditional Arabic" pitchFamily="2" charset="-78"/>
              </a:rPr>
              <a:t>ضمن الجدول</a:t>
            </a:r>
            <a:r>
              <a:rPr lang="ar-SA" b="1" dirty="0" smtClean="0">
                <a:cs typeface="Traditional Arabic" pitchFamily="2" charset="-78"/>
              </a:rPr>
              <a:t>.</a:t>
            </a:r>
            <a:endParaRPr lang="en-US" b="1" dirty="0" smtClean="0">
              <a:cs typeface="Traditional Arabic" pitchFamily="2" charset="-78"/>
            </a:endParaRPr>
          </a:p>
          <a:p>
            <a:pPr rtl="1"/>
            <a:r>
              <a:rPr lang="ar-SA" dirty="0" smtClean="0">
                <a:cs typeface="Traditional Arabic" pitchFamily="2" charset="-78"/>
              </a:rPr>
              <a:t>2-نستخرج </a:t>
            </a:r>
            <a:r>
              <a:rPr lang="ar-SA" b="1" dirty="0" smtClean="0">
                <a:cs typeface="Traditional Arabic" pitchFamily="2" charset="-78"/>
              </a:rPr>
              <a:t>(المضاعف المشترك البسيط)</a:t>
            </a:r>
            <a:r>
              <a:rPr lang="ar-SA" dirty="0" smtClean="0">
                <a:cs typeface="Traditional Arabic" pitchFamily="2" charset="-78"/>
              </a:rPr>
              <a:t> بين رؤوس الفريقين (2 و3) وهو (6). </a:t>
            </a:r>
            <a:endParaRPr lang="en-US" b="1" dirty="0" smtClean="0">
              <a:cs typeface="Traditional Arabic" pitchFamily="2" charset="-78"/>
            </a:endParaRPr>
          </a:p>
          <a:p>
            <a:pPr rtl="1"/>
            <a:r>
              <a:rPr lang="ar-SA" dirty="0" smtClean="0">
                <a:cs typeface="Traditional Arabic" pitchFamily="2" charset="-78"/>
              </a:rPr>
              <a:t>3-نجعل </a:t>
            </a:r>
            <a:r>
              <a:rPr lang="ar-SA" b="1" dirty="0" smtClean="0">
                <a:cs typeface="Traditional Arabic" pitchFamily="2" charset="-78"/>
              </a:rPr>
              <a:t>(المضاعف المشترك البسيط)</a:t>
            </a:r>
            <a:r>
              <a:rPr lang="ar-SA" dirty="0" smtClean="0">
                <a:cs typeface="Traditional Arabic" pitchFamily="2" charset="-78"/>
              </a:rPr>
              <a:t> (6) </a:t>
            </a:r>
            <a:r>
              <a:rPr lang="ar-SA" b="1" dirty="0" smtClean="0">
                <a:cs typeface="Traditional Arabic" pitchFamily="2" charset="-78"/>
              </a:rPr>
              <a:t>(جزءاً للسهم</a:t>
            </a:r>
            <a:r>
              <a:rPr lang="ar-SA" dirty="0" smtClean="0">
                <a:cs typeface="Traditional Arabic" pitchFamily="2" charset="-78"/>
              </a:rPr>
              <a:t>). </a:t>
            </a:r>
            <a:endParaRPr lang="en-US" b="1" dirty="0" smtClean="0">
              <a:cs typeface="Traditional Arabic" pitchFamily="2" charset="-78"/>
            </a:endParaRPr>
          </a:p>
          <a:p>
            <a:pPr rtl="1"/>
            <a:r>
              <a:rPr lang="ar-SA" dirty="0" smtClean="0">
                <a:cs typeface="Traditional Arabic" pitchFamily="2" charset="-78"/>
              </a:rPr>
              <a:t>4-نضرب </a:t>
            </a:r>
            <a:r>
              <a:rPr lang="ar-SA" b="1" dirty="0" smtClean="0">
                <a:cs typeface="Traditional Arabic" pitchFamily="2" charset="-78"/>
              </a:rPr>
              <a:t>(جزء السهم) (6)</a:t>
            </a:r>
            <a:r>
              <a:rPr lang="ar-SA" dirty="0" smtClean="0">
                <a:cs typeface="Traditional Arabic" pitchFamily="2" charset="-78"/>
              </a:rPr>
              <a:t> بأصل المسألة (24)، فينتج</a:t>
            </a:r>
            <a:r>
              <a:rPr lang="ar-SA" b="1" dirty="0" smtClean="0">
                <a:cs typeface="Traditional Arabic" pitchFamily="2" charset="-78"/>
              </a:rPr>
              <a:t> (المصحّ) </a:t>
            </a:r>
            <a:r>
              <a:rPr lang="ar-SA" dirty="0" smtClean="0">
                <a:cs typeface="Traditional Arabic" pitchFamily="2" charset="-78"/>
              </a:rPr>
              <a:t>(144).</a:t>
            </a:r>
            <a:endParaRPr lang="en-US" b="1" dirty="0" smtClean="0">
              <a:cs typeface="Traditional Arabic" pitchFamily="2" charset="-78"/>
            </a:endParaRPr>
          </a:p>
          <a:p>
            <a:pPr rtl="1"/>
            <a:r>
              <a:rPr lang="ar-SA" dirty="0" smtClean="0">
                <a:cs typeface="Traditional Arabic" pitchFamily="2" charset="-78"/>
              </a:rPr>
              <a:t>5-لا ننسى أن نضرب </a:t>
            </a:r>
            <a:r>
              <a:rPr lang="ar-SA" b="1" dirty="0" smtClean="0">
                <a:cs typeface="Traditional Arabic" pitchFamily="2" charset="-78"/>
              </a:rPr>
              <a:t>(جزء السهم)</a:t>
            </a:r>
            <a:r>
              <a:rPr lang="ar-SA" dirty="0" smtClean="0">
                <a:cs typeface="Traditional Arabic" pitchFamily="2" charset="-78"/>
              </a:rPr>
              <a:t> بسهام المسألة كلها.</a:t>
            </a:r>
            <a:endParaRPr lang="en-US" b="1" dirty="0" smtClean="0">
              <a:cs typeface="Traditional Arabic" pitchFamily="2" charset="-78"/>
            </a:endParaRPr>
          </a:p>
          <a:p>
            <a:pPr rtl="1"/>
            <a:r>
              <a:rPr lang="ar-SA" sz="2600" b="1" dirty="0" smtClean="0"/>
              <a:t>المضاعف المشترك البسيط لعددين</a:t>
            </a:r>
            <a:r>
              <a:rPr lang="en-US" sz="2600" b="1" dirty="0" smtClean="0"/>
              <a:t>: </a:t>
            </a:r>
            <a:r>
              <a:rPr lang="ar-SA" sz="2600" dirty="0" smtClean="0"/>
              <a:t>هو أكبر عدد، يُمكن قسمته على هذين العددين، بدون باقٍ. </a:t>
            </a:r>
            <a:endParaRPr lang="en-US" sz="2600" dirty="0" smtClean="0"/>
          </a:p>
          <a:p>
            <a:endParaRPr lang="ar-A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AE" b="1" dirty="0" smtClean="0"/>
              <a:t>جدول حلّ مسألة</a:t>
            </a:r>
            <a:r>
              <a:rPr lang="ar-SA" b="1" dirty="0" smtClean="0"/>
              <a:t> (ظَهير</a:t>
            </a:r>
            <a:r>
              <a:rPr lang="ar-SA" b="1" dirty="0" err="1" smtClean="0"/>
              <a:t>)</a:t>
            </a:r>
            <a:r>
              <a:rPr lang="ar-AE" b="1" dirty="0" err="1" smtClean="0"/>
              <a:t>:</a:t>
            </a:r>
            <a:endParaRPr lang="ar-AE" b="1" dirty="0"/>
          </a:p>
        </p:txBody>
      </p:sp>
      <p:sp>
        <p:nvSpPr>
          <p:cNvPr id="3" name="Content Placeholder 2"/>
          <p:cNvSpPr>
            <a:spLocks noGrp="1"/>
          </p:cNvSpPr>
          <p:nvPr>
            <p:ph idx="1"/>
          </p:nvPr>
        </p:nvSpPr>
        <p:spPr/>
        <p:txBody>
          <a:bodyPr/>
          <a:lstStyle/>
          <a:p>
            <a:r>
              <a:rPr lang="en-US" dirty="0" smtClean="0"/>
              <a:t>.</a:t>
            </a:r>
            <a:endParaRPr lang="ar-AE"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r>
              <a:rPr lang="ar-SA" sz="3200" dirty="0" smtClean="0"/>
              <a:t>مات (ظهير) عن: جدّة، و2 زوجة، وابن، وبنت.</a:t>
            </a:r>
            <a:endParaRPr lang="ar-AE" sz="3200" dirty="0" smtClean="0"/>
          </a:p>
          <a:p>
            <a:pPr marL="342900" indent="-342900" algn="ctr" eaLnBrk="0" hangingPunct="0">
              <a:spcBef>
                <a:spcPct val="20000"/>
              </a:spcBef>
            </a:pPr>
            <a:r>
              <a:rPr lang="ar-SA" sz="2400" dirty="0" smtClean="0"/>
              <a:t>للتصحيح نضرب</a:t>
            </a:r>
            <a:r>
              <a:rPr lang="ar-AE" sz="2400" dirty="0" smtClean="0"/>
              <a:t> الأصل</a:t>
            </a:r>
            <a:r>
              <a:rPr lang="ar-SA" sz="2400" dirty="0" smtClean="0"/>
              <a:t> بجزء السهم وهو </a:t>
            </a:r>
            <a:r>
              <a:rPr lang="ar-AE" sz="2400" dirty="0" smtClean="0"/>
              <a:t>6</a:t>
            </a:r>
            <a:r>
              <a:rPr lang="ar-SA" sz="2400" dirty="0" smtClean="0"/>
              <a:t> </a:t>
            </a:r>
            <a:r>
              <a:rPr lang="en-US" sz="2400" dirty="0" smtClean="0"/>
              <a:t>X</a:t>
            </a:r>
          </a:p>
          <a:p>
            <a:pPr marL="342900" lvl="0" indent="-342900" algn="ctr" eaLnBrk="0" hangingPunct="0">
              <a:spcBef>
                <a:spcPct val="20000"/>
              </a:spcBef>
            </a:pPr>
            <a:r>
              <a:rPr lang="ar-SA" sz="3200" dirty="0" smtClean="0"/>
              <a:t> </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3"/>
          <p:cNvGraphicFramePr>
            <a:graphicFrameLocks noGrp="1"/>
          </p:cNvGraphicFramePr>
          <p:nvPr/>
        </p:nvGraphicFramePr>
        <p:xfrm>
          <a:off x="488504" y="2780928"/>
          <a:ext cx="8985447" cy="3358576"/>
        </p:xfrm>
        <a:graphic>
          <a:graphicData uri="http://schemas.openxmlformats.org/drawingml/2006/table">
            <a:tbl>
              <a:tblPr firstRow="1" bandRow="1">
                <a:tableStyleId>{21E4AEA4-8DFA-4A89-87EB-49C32662AFE0}</a:tableStyleId>
              </a:tblPr>
              <a:tblGrid>
                <a:gridCol w="1296144"/>
                <a:gridCol w="1080120"/>
                <a:gridCol w="2664296"/>
                <a:gridCol w="1584176"/>
                <a:gridCol w="1152128"/>
                <a:gridCol w="1208583"/>
              </a:tblGrid>
              <a:tr h="762000">
                <a:tc>
                  <a:txBody>
                    <a:bodyPr/>
                    <a:lstStyle/>
                    <a:p>
                      <a:pPr algn="ctr" rtl="1"/>
                      <a:r>
                        <a:rPr lang="ar-AE" sz="2800" dirty="0" err="1" smtClean="0"/>
                        <a:t>المصح</a:t>
                      </a:r>
                      <a:endParaRPr lang="ar-AE" sz="2800" dirty="0" smtClean="0"/>
                    </a:p>
                    <a:p>
                      <a:pPr algn="ctr" rtl="1"/>
                      <a:r>
                        <a:rPr lang="ar-AE" sz="2800" dirty="0" smtClean="0"/>
                        <a:t>144</a:t>
                      </a:r>
                      <a:endParaRPr lang="ar-SA" sz="2800" dirty="0" smtClean="0"/>
                    </a:p>
                  </a:txBody>
                  <a:tcPr/>
                </a:tc>
                <a:tc>
                  <a:txBody>
                    <a:bodyPr/>
                    <a:lstStyle/>
                    <a:p>
                      <a:pPr algn="ctr" rtl="1"/>
                      <a:r>
                        <a:rPr lang="ar-SA" sz="2800" dirty="0" smtClean="0"/>
                        <a:t>الأصل</a:t>
                      </a:r>
                      <a:endParaRPr lang="ar-AE" sz="2800" dirty="0" smtClean="0"/>
                    </a:p>
                    <a:p>
                      <a:pPr algn="ctr" rtl="1"/>
                      <a:r>
                        <a:rPr lang="ar-AE" sz="2800" dirty="0" smtClean="0"/>
                        <a:t>24</a:t>
                      </a:r>
                      <a:endParaRPr lang="ar-SA" sz="2800" dirty="0" smtClean="0"/>
                    </a:p>
                  </a:txBody>
                  <a:tcPr/>
                </a:tc>
                <a:tc>
                  <a:txBody>
                    <a:bodyPr/>
                    <a:lstStyle/>
                    <a:p>
                      <a:pPr algn="ctr"/>
                      <a:r>
                        <a:rPr lang="ar-SA" sz="2800" dirty="0" smtClean="0"/>
                        <a:t>السبب</a:t>
                      </a:r>
                      <a:endParaRPr lang="en-US" sz="2800" dirty="0"/>
                    </a:p>
                  </a:txBody>
                  <a:tcPr/>
                </a:tc>
                <a:tc>
                  <a:txBody>
                    <a:bodyPr/>
                    <a:lstStyle/>
                    <a:p>
                      <a:pPr algn="ctr"/>
                      <a:r>
                        <a:rPr lang="ar-SA" sz="2800" dirty="0" smtClean="0"/>
                        <a:t>الوارثون</a:t>
                      </a:r>
                      <a:endParaRPr lang="en-US" sz="2800" dirty="0"/>
                    </a:p>
                  </a:txBody>
                  <a:tcPr/>
                </a:tc>
                <a:tc>
                  <a:txBody>
                    <a:bodyPr/>
                    <a:lstStyle/>
                    <a:p>
                      <a:pPr algn="ctr"/>
                      <a:r>
                        <a:rPr lang="ar-SA" sz="2800" dirty="0" smtClean="0"/>
                        <a:t>الأنصبة</a:t>
                      </a:r>
                      <a:endParaRPr lang="en-US" sz="2800" dirty="0"/>
                    </a:p>
                  </a:txBody>
                  <a:tcPr/>
                </a:tc>
                <a:tc>
                  <a:txBody>
                    <a:bodyPr/>
                    <a:lstStyle/>
                    <a:p>
                      <a:pPr algn="ctr"/>
                      <a:r>
                        <a:rPr lang="ar-AE" sz="2800" dirty="0" smtClean="0"/>
                        <a:t>الرؤوس</a:t>
                      </a:r>
                      <a:endParaRPr lang="en-US" sz="2800" dirty="0"/>
                    </a:p>
                  </a:txBody>
                  <a:tcPr/>
                </a:tc>
              </a:tr>
              <a:tr h="711304">
                <a:tc>
                  <a:txBody>
                    <a:bodyPr/>
                    <a:lstStyle/>
                    <a:p>
                      <a:pPr algn="ctr"/>
                      <a:r>
                        <a:rPr lang="ar-SA" dirty="0" smtClean="0"/>
                        <a:t>.......</a:t>
                      </a:r>
                      <a:endParaRPr lang="en-US" dirty="0"/>
                    </a:p>
                  </a:txBody>
                  <a:tcPr/>
                </a:tc>
                <a:tc>
                  <a:txBody>
                    <a:bodyPr/>
                    <a:lstStyle/>
                    <a:p>
                      <a:pPr algn="ctr"/>
                      <a:r>
                        <a:rPr lang="ar-SA" dirty="0" smtClean="0"/>
                        <a:t>.......</a:t>
                      </a:r>
                      <a:endParaRPr lang="en-US" dirty="0"/>
                    </a:p>
                  </a:txBody>
                  <a:tcPr/>
                </a:tc>
                <a:tc>
                  <a:txBody>
                    <a:bodyPr/>
                    <a:lstStyle/>
                    <a:p>
                      <a:pPr algn="r"/>
                      <a:r>
                        <a:rPr lang="ar-SA" sz="2800" dirty="0" smtClean="0"/>
                        <a:t>لوجود </a:t>
                      </a:r>
                      <a:r>
                        <a:rPr lang="ar-SA" sz="1800" dirty="0" smtClean="0"/>
                        <a:t>.......................</a:t>
                      </a:r>
                      <a:endParaRPr lang="en-US" sz="1800" dirty="0"/>
                    </a:p>
                  </a:txBody>
                  <a:tcPr/>
                </a:tc>
                <a:tc>
                  <a:txBody>
                    <a:bodyPr/>
                    <a:lstStyle/>
                    <a:p>
                      <a:pPr algn="ctr"/>
                      <a:r>
                        <a:rPr lang="ar-AE" sz="2800" dirty="0" smtClean="0"/>
                        <a:t>جدة</a:t>
                      </a:r>
                      <a:endParaRPr lang="en-US"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dirty="0" smtClean="0"/>
                        <a:t>.......</a:t>
                      </a:r>
                      <a:endParaRPr lang="en-US" sz="2800" dirty="0" smtClean="0"/>
                    </a:p>
                  </a:txBody>
                  <a:tcPr/>
                </a:tc>
                <a:tc>
                  <a:txBody>
                    <a:bodyPr/>
                    <a:lstStyle/>
                    <a:p>
                      <a:pPr algn="ctr"/>
                      <a:endParaRPr lang="en-US" sz="2800" dirty="0"/>
                    </a:p>
                  </a:txBody>
                  <a:tcPr/>
                </a:tc>
              </a:tr>
              <a:tr h="666072">
                <a:tc>
                  <a:txBody>
                    <a:bodyPr/>
                    <a:lstStyle/>
                    <a:p>
                      <a:pPr algn="ctr"/>
                      <a:r>
                        <a:rPr lang="ar-SA" dirty="0" smtClean="0"/>
                        <a:t>.......</a:t>
                      </a:r>
                      <a:endParaRPr lang="en-US" dirty="0"/>
                    </a:p>
                  </a:txBody>
                  <a:tcPr/>
                </a:tc>
                <a:tc>
                  <a:txBody>
                    <a:bodyPr/>
                    <a:lstStyle/>
                    <a:p>
                      <a:pPr algn="ctr"/>
                      <a:r>
                        <a:rPr lang="ar-SA" dirty="0" smtClean="0"/>
                        <a:t>.......</a:t>
                      </a:r>
                      <a:endParaRPr lang="en-US" dirty="0"/>
                    </a:p>
                  </a:txBody>
                  <a:tcPr/>
                </a:tc>
                <a:tc>
                  <a:txBody>
                    <a:bodyPr/>
                    <a:lstStyle/>
                    <a:p>
                      <a:pPr algn="r"/>
                      <a:r>
                        <a:rPr lang="ar-SA" sz="2800" dirty="0" smtClean="0"/>
                        <a:t>لأنه أقرب عصبة.</a:t>
                      </a:r>
                      <a:endParaRPr lang="en-US" sz="2800" dirty="0"/>
                    </a:p>
                  </a:txBody>
                  <a:tcPr/>
                </a:tc>
                <a:tc>
                  <a:txBody>
                    <a:bodyPr/>
                    <a:lstStyle/>
                    <a:p>
                      <a:pPr algn="ctr"/>
                      <a:r>
                        <a:rPr lang="ar-AE" sz="2800" dirty="0" smtClean="0"/>
                        <a:t>2 زوجة</a:t>
                      </a:r>
                      <a:endParaRPr lang="en-US"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dirty="0" smtClean="0"/>
                        <a:t>.......</a:t>
                      </a:r>
                      <a:endParaRPr lang="en-US" sz="2800" dirty="0" smtClean="0"/>
                    </a:p>
                  </a:txBody>
                  <a:tcPr/>
                </a:tc>
                <a:tc>
                  <a:txBody>
                    <a:bodyPr/>
                    <a:lstStyle/>
                    <a:p>
                      <a:pPr algn="ctr"/>
                      <a:r>
                        <a:rPr lang="ar-SA" sz="2800" dirty="0" smtClean="0"/>
                        <a:t>.......</a:t>
                      </a:r>
                      <a:endParaRPr lang="en-US" sz="2800" dirty="0"/>
                    </a:p>
                  </a:txBody>
                  <a:tcPr/>
                </a:tc>
              </a:tr>
              <a:tr h="333036">
                <a:tc>
                  <a:txBody>
                    <a:bodyPr/>
                    <a:lstStyle/>
                    <a:p>
                      <a:pPr algn="ctr"/>
                      <a:r>
                        <a:rPr lang="en-US" dirty="0" smtClean="0"/>
                        <a:t>68</a:t>
                      </a:r>
                      <a:endParaRPr lang="en-US" dirty="0"/>
                    </a:p>
                  </a:txBody>
                  <a:tcPr/>
                </a:tc>
                <a:tc rowSpan="2">
                  <a:txBody>
                    <a:bodyPr/>
                    <a:lstStyle/>
                    <a:p>
                      <a:pPr algn="ctr"/>
                      <a:endParaRPr lang="en-US" dirty="0" smtClean="0"/>
                    </a:p>
                    <a:p>
                      <a:pPr algn="ctr"/>
                      <a:r>
                        <a:rPr lang="en-US" dirty="0" smtClean="0"/>
                        <a:t>17</a:t>
                      </a:r>
                      <a:endParaRPr lang="ar-AE" dirty="0" smtClean="0"/>
                    </a:p>
                  </a:txBody>
                  <a:tcPr/>
                </a:tc>
                <a:tc rowSpan="2">
                  <a:txBody>
                    <a:bodyPr/>
                    <a:lstStyle/>
                    <a:p>
                      <a:pPr algn="ctr"/>
                      <a:endParaRPr lang="ar-AE" sz="2000" dirty="0" smtClean="0"/>
                    </a:p>
                    <a:p>
                      <a:pPr algn="ctr"/>
                      <a:r>
                        <a:rPr lang="ar-SA" sz="2000" dirty="0" smtClean="0"/>
                        <a:t>.......................</a:t>
                      </a:r>
                      <a:endParaRPr lang="en-US" sz="2000" dirty="0"/>
                    </a:p>
                  </a:txBody>
                  <a:tcPr/>
                </a:tc>
                <a:tc>
                  <a:txBody>
                    <a:bodyPr/>
                    <a:lstStyle/>
                    <a:p>
                      <a:pPr algn="ctr"/>
                      <a:r>
                        <a:rPr lang="ar-AE" sz="2800" dirty="0" smtClean="0"/>
                        <a:t>ابن</a:t>
                      </a:r>
                      <a:endParaRPr lang="en-US" sz="2800" dirty="0"/>
                    </a:p>
                  </a:txBody>
                  <a:tcPr/>
                </a:tc>
                <a:tc rowSpan="2">
                  <a:txBody>
                    <a:bodyPr/>
                    <a:lstStyle/>
                    <a:p>
                      <a:pPr algn="ctr"/>
                      <a:endParaRPr lang="ar-AE" sz="2800" dirty="0" smtClean="0"/>
                    </a:p>
                    <a:p>
                      <a:pPr algn="ctr"/>
                      <a:r>
                        <a:rPr lang="ar-AE" sz="2800" dirty="0" smtClean="0"/>
                        <a:t>ع</a:t>
                      </a:r>
                    </a:p>
                  </a:txBody>
                  <a:tcPr/>
                </a:tc>
                <a:tc rowSpan="2">
                  <a:txBody>
                    <a:bodyPr/>
                    <a:lstStyle/>
                    <a:p>
                      <a:pPr algn="ctr"/>
                      <a:endParaRPr lang="en-US" sz="2800" dirty="0" smtClean="0"/>
                    </a:p>
                    <a:p>
                      <a:pPr algn="ctr"/>
                      <a:r>
                        <a:rPr lang="ar-AE" sz="2800" dirty="0" smtClean="0"/>
                        <a:t>3</a:t>
                      </a:r>
                    </a:p>
                  </a:txBody>
                  <a:tcPr/>
                </a:tc>
              </a:tr>
              <a:tr h="333036">
                <a:tc>
                  <a:txBody>
                    <a:bodyPr/>
                    <a:lstStyle/>
                    <a:p>
                      <a:pPr algn="ctr"/>
                      <a:r>
                        <a:rPr lang="en-US" dirty="0" smtClean="0"/>
                        <a:t>34</a:t>
                      </a:r>
                      <a:endParaRPr lang="en-US" dirty="0"/>
                    </a:p>
                  </a:txBody>
                  <a:tcPr/>
                </a:tc>
                <a:tc vMerge="1">
                  <a:txBody>
                    <a:bodyPr/>
                    <a:lstStyle/>
                    <a:p>
                      <a:pPr rtl="1"/>
                      <a:endParaRPr lang="ar-AE"/>
                    </a:p>
                  </a:txBody>
                  <a:tcPr/>
                </a:tc>
                <a:tc vMerge="1">
                  <a:txBody>
                    <a:bodyPr/>
                    <a:lstStyle/>
                    <a:p>
                      <a:pPr rtl="1"/>
                      <a:endParaRPr lang="ar-AE"/>
                    </a:p>
                  </a:txBody>
                  <a:tcPr/>
                </a:tc>
                <a:tc>
                  <a:txBody>
                    <a:bodyPr/>
                    <a:lstStyle/>
                    <a:p>
                      <a:pPr algn="ctr"/>
                      <a:r>
                        <a:rPr lang="ar-AE" sz="2800" dirty="0" smtClean="0"/>
                        <a:t>بنت</a:t>
                      </a:r>
                      <a:endParaRPr lang="en-US" sz="2800" dirty="0"/>
                    </a:p>
                  </a:txBody>
                  <a:tcPr/>
                </a:tc>
                <a:tc vMerge="1">
                  <a:txBody>
                    <a:bodyPr/>
                    <a:lstStyle/>
                    <a:p>
                      <a:pPr rtl="1"/>
                      <a:endParaRPr lang="ar-AE"/>
                    </a:p>
                  </a:txBody>
                  <a:tcPr/>
                </a:tc>
                <a:tc vMerge="1">
                  <a:txBody>
                    <a:bodyPr/>
                    <a:lstStyle/>
                    <a:p>
                      <a:pPr rtl="1"/>
                      <a:endParaRPr lang="ar-AE"/>
                    </a:p>
                  </a:txBody>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1"/>
            <a:r>
              <a:rPr lang="ar-AE" sz="4000" b="1" dirty="0" smtClean="0"/>
              <a:t>تابع - </a:t>
            </a:r>
            <a:r>
              <a:rPr lang="ar-SA" sz="4000" b="1" dirty="0" smtClean="0"/>
              <a:t>حالات </a:t>
            </a:r>
            <a:r>
              <a:rPr lang="ar-SA" sz="4000" b="1" dirty="0" err="1" smtClean="0"/>
              <a:t>ال</a:t>
            </a:r>
            <a:r>
              <a:rPr lang="ar-AE" sz="4000" b="1" dirty="0" smtClean="0"/>
              <a:t>ا</a:t>
            </a:r>
            <a:r>
              <a:rPr lang="ar-SA" sz="4000" b="1" dirty="0" err="1" smtClean="0"/>
              <a:t>نكسار</a:t>
            </a:r>
            <a:r>
              <a:rPr lang="ar-SA" sz="4000" b="1" dirty="0" smtClean="0"/>
              <a:t> في المسائل</a:t>
            </a:r>
            <a:r>
              <a:rPr lang="ar-AE" sz="4000" b="1" dirty="0" smtClean="0"/>
              <a:t> -الحالة الرابعة</a:t>
            </a:r>
            <a:endParaRPr lang="ar-AE" sz="4000" dirty="0"/>
          </a:p>
        </p:txBody>
      </p:sp>
      <p:sp>
        <p:nvSpPr>
          <p:cNvPr id="3" name="Content Placeholder 2"/>
          <p:cNvSpPr>
            <a:spLocks noGrp="1"/>
          </p:cNvSpPr>
          <p:nvPr>
            <p:ph idx="1"/>
          </p:nvPr>
        </p:nvSpPr>
        <p:spPr/>
        <p:txBody>
          <a:bodyPr/>
          <a:lstStyle/>
          <a:p>
            <a:pPr rtl="1"/>
            <a:r>
              <a:rPr lang="en-US" sz="3300" dirty="0" smtClean="0"/>
              <a:t>		</a:t>
            </a:r>
            <a:r>
              <a:rPr lang="ar-SA" sz="3300" dirty="0" smtClean="0"/>
              <a:t>الانكسار في </a:t>
            </a:r>
            <a:r>
              <a:rPr lang="ar-SA" sz="3300" b="1" dirty="0" smtClean="0"/>
              <a:t>ثلاثة فرقاء:</a:t>
            </a:r>
            <a:endParaRPr lang="en-US" sz="3300" dirty="0" smtClean="0"/>
          </a:p>
          <a:p>
            <a:pPr rtl="1"/>
            <a:r>
              <a:rPr lang="ar-SA" sz="3300" dirty="0" smtClean="0"/>
              <a:t>ولتصحيح المسألة، نتبع </a:t>
            </a:r>
            <a:r>
              <a:rPr lang="ar-SA" sz="3300" b="1" dirty="0" smtClean="0"/>
              <a:t>الخطوات السابقة، </a:t>
            </a:r>
            <a:r>
              <a:rPr lang="ar-SA" sz="3300" dirty="0" smtClean="0"/>
              <a:t>فهي نفسها، لكنها</a:t>
            </a:r>
            <a:r>
              <a:rPr lang="en-US" sz="3300" dirty="0" smtClean="0"/>
              <a:t> </a:t>
            </a:r>
            <a:r>
              <a:rPr lang="ar-AE" sz="3300" dirty="0" smtClean="0"/>
              <a:t>بشكل</a:t>
            </a:r>
            <a:r>
              <a:rPr lang="ar-SA" sz="3300" dirty="0" smtClean="0"/>
              <a:t> أوسع</a:t>
            </a:r>
            <a:r>
              <a:rPr lang="ar-SA" sz="3300" b="1" dirty="0" smtClean="0"/>
              <a:t>.</a:t>
            </a:r>
            <a:r>
              <a:rPr lang="ar-SA" sz="3300" dirty="0" smtClean="0"/>
              <a:t> </a:t>
            </a:r>
            <a:endParaRPr lang="en-US" sz="3300" b="1" dirty="0" smtClean="0"/>
          </a:p>
          <a:p>
            <a:endParaRPr lang="ar-AE" sz="800" dirty="0" smtClean="0"/>
          </a:p>
          <a:p>
            <a:r>
              <a:rPr lang="en-US" sz="800" dirty="0" smtClean="0"/>
              <a:t>.</a:t>
            </a:r>
            <a:endParaRPr lang="ar-AE"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AE" b="1" dirty="0" smtClean="0"/>
              <a:t>جدول حلّ مسألة </a:t>
            </a:r>
            <a:r>
              <a:rPr lang="ar-SA" b="1" dirty="0" smtClean="0"/>
              <a:t>(عاصم</a:t>
            </a:r>
            <a:r>
              <a:rPr lang="ar-SA" b="1" dirty="0" err="1" smtClean="0"/>
              <a:t>)</a:t>
            </a:r>
            <a:r>
              <a:rPr lang="ar-AE" b="1" dirty="0" err="1" smtClean="0"/>
              <a:t>:</a:t>
            </a:r>
            <a:endParaRPr lang="ar-AE" b="1" dirty="0"/>
          </a:p>
        </p:txBody>
      </p:sp>
      <p:sp>
        <p:nvSpPr>
          <p:cNvPr id="3" name="Content Placeholder 2"/>
          <p:cNvSpPr>
            <a:spLocks noGrp="1"/>
          </p:cNvSpPr>
          <p:nvPr>
            <p:ph idx="1"/>
          </p:nvPr>
        </p:nvSpPr>
        <p:spPr>
          <a:xfrm>
            <a:off x="560512" y="1628800"/>
            <a:ext cx="8915400" cy="4525963"/>
          </a:xfrm>
        </p:spPr>
        <p:txBody>
          <a:bodyPr/>
          <a:lstStyle/>
          <a:p>
            <a:r>
              <a:rPr lang="ar-SA" dirty="0" smtClean="0"/>
              <a:t>مات (عاصم) عن: 4 زوجات و3 بنات و2 أخت شقيقة.</a:t>
            </a:r>
            <a:endParaRPr lang="en-US" dirty="0" smtClean="0"/>
          </a:p>
          <a:p>
            <a:r>
              <a:rPr lang="en-US" sz="800" dirty="0" smtClean="0"/>
              <a:t>.</a:t>
            </a:r>
            <a:endParaRPr lang="ar-AE" sz="800" dirty="0"/>
          </a:p>
        </p:txBody>
      </p:sp>
      <p:sp>
        <p:nvSpPr>
          <p:cNvPr id="5" name="TextBox 4"/>
          <p:cNvSpPr txBox="1"/>
          <p:nvPr/>
        </p:nvSpPr>
        <p:spPr>
          <a:xfrm>
            <a:off x="2648744" y="2132856"/>
            <a:ext cx="5832648" cy="400110"/>
          </a:xfrm>
          <a:prstGeom prst="rect">
            <a:avLst/>
          </a:prstGeom>
          <a:noFill/>
        </p:spPr>
        <p:txBody>
          <a:bodyPr wrap="square" rtlCol="1">
            <a:spAutoFit/>
          </a:bodyPr>
          <a:lstStyle/>
          <a:p>
            <a:r>
              <a:rPr lang="ar-SA" sz="2000" dirty="0" smtClean="0"/>
              <a:t>للتصحيح نضرب بجزء السهم، وهو هنا عدد الرؤوس </a:t>
            </a:r>
            <a:r>
              <a:rPr lang="en-US" sz="2000" dirty="0" smtClean="0"/>
              <a:t>12X</a:t>
            </a:r>
            <a:r>
              <a:rPr lang="ar-AE" sz="2000" dirty="0" smtClean="0"/>
              <a:t> الأصل</a:t>
            </a:r>
            <a:endParaRPr lang="ar-AE" sz="2000" dirty="0"/>
          </a:p>
        </p:txBody>
      </p:sp>
      <p:graphicFrame>
        <p:nvGraphicFramePr>
          <p:cNvPr id="6" name="Content Placeholder 4"/>
          <p:cNvGraphicFramePr>
            <a:graphicFrameLocks/>
          </p:cNvGraphicFramePr>
          <p:nvPr/>
        </p:nvGraphicFramePr>
        <p:xfrm>
          <a:off x="344488" y="2636912"/>
          <a:ext cx="8496943" cy="3416226"/>
        </p:xfrm>
        <a:graphic>
          <a:graphicData uri="http://schemas.openxmlformats.org/drawingml/2006/table">
            <a:tbl>
              <a:tblPr rtl="1" firstRow="1" bandRow="1">
                <a:tableStyleId>{5C22544A-7EE6-4342-B048-85BDC9FD1C3A}</a:tableStyleId>
              </a:tblPr>
              <a:tblGrid>
                <a:gridCol w="1213849"/>
                <a:gridCol w="1213849"/>
                <a:gridCol w="1451785"/>
                <a:gridCol w="2189762"/>
                <a:gridCol w="1066196"/>
                <a:gridCol w="1361502"/>
              </a:tblGrid>
              <a:tr h="877482">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24</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AE" sz="2800" dirty="0" smtClean="0"/>
                        <a:t>288</a:t>
                      </a:r>
                      <a:endParaRPr lang="ar-AE" sz="2800" dirty="0"/>
                    </a:p>
                  </a:txBody>
                  <a:tcPr/>
                </a:tc>
              </a:tr>
              <a:tr h="783312">
                <a:tc>
                  <a:txBody>
                    <a:bodyPr/>
                    <a:lstStyle/>
                    <a:p>
                      <a:pPr algn="ctr" rtl="1"/>
                      <a:r>
                        <a:rPr lang="ar-AE" sz="2800" dirty="0" smtClean="0"/>
                        <a:t>4</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4 زوجات</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r>
              <a:tr h="936104">
                <a:tc>
                  <a:txBody>
                    <a:bodyPr/>
                    <a:lstStyle/>
                    <a:p>
                      <a:pPr algn="ctr" rtl="1"/>
                      <a:r>
                        <a:rPr lang="ar-AE" sz="2800" dirty="0" smtClean="0"/>
                        <a:t>3</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3</a:t>
                      </a:r>
                      <a:r>
                        <a:rPr lang="ar-AE" sz="2800" baseline="0" dirty="0" smtClean="0"/>
                        <a:t> بنت</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192</a:t>
                      </a:r>
                    </a:p>
                  </a:txBody>
                  <a:tcPr/>
                </a:tc>
              </a:tr>
              <a:tr h="751930">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2800" dirty="0" smtClean="0"/>
                        <a:t>2 أخت </a:t>
                      </a:r>
                      <a:r>
                        <a:rPr lang="ar-AE" sz="2800" dirty="0" err="1" smtClean="0"/>
                        <a:t>ش</a:t>
                      </a:r>
                      <a:endParaRPr lang="ar-AE" sz="28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sz="4000" b="1" dirty="0" smtClean="0"/>
              <a:t>تابع - </a:t>
            </a:r>
            <a:r>
              <a:rPr lang="ar-SA" sz="4000" b="1" dirty="0" smtClean="0"/>
              <a:t>حالات </a:t>
            </a:r>
            <a:r>
              <a:rPr lang="ar-SA" sz="4000" b="1" dirty="0" err="1" smtClean="0"/>
              <a:t>ال</a:t>
            </a:r>
            <a:r>
              <a:rPr lang="ar-AE" sz="4000" b="1" dirty="0" smtClean="0"/>
              <a:t>ا</a:t>
            </a:r>
            <a:r>
              <a:rPr lang="ar-SA" sz="4000" b="1" dirty="0" err="1" smtClean="0"/>
              <a:t>نكسار</a:t>
            </a:r>
            <a:r>
              <a:rPr lang="ar-SA" sz="4000" b="1" dirty="0" smtClean="0"/>
              <a:t> في المسائل</a:t>
            </a:r>
            <a:r>
              <a:rPr lang="ar-AE" sz="4000" b="1" dirty="0" smtClean="0"/>
              <a:t>- الحالة الخامسة</a:t>
            </a:r>
            <a:endParaRPr lang="ar-AE" sz="4000" dirty="0"/>
          </a:p>
        </p:txBody>
      </p:sp>
      <p:sp>
        <p:nvSpPr>
          <p:cNvPr id="3" name="Content Placeholder 2"/>
          <p:cNvSpPr>
            <a:spLocks noGrp="1"/>
          </p:cNvSpPr>
          <p:nvPr>
            <p:ph idx="1"/>
          </p:nvPr>
        </p:nvSpPr>
        <p:spPr/>
        <p:txBody>
          <a:bodyPr/>
          <a:lstStyle/>
          <a:p>
            <a:pPr rtl="1"/>
            <a:r>
              <a:rPr lang="en-US" dirty="0" smtClean="0"/>
              <a:t>	</a:t>
            </a:r>
            <a:r>
              <a:rPr lang="ar-SA" dirty="0" smtClean="0"/>
              <a:t>الانكسار في </a:t>
            </a:r>
            <a:r>
              <a:rPr lang="ar-AE" b="1" dirty="0" smtClean="0"/>
              <a:t>أربعة</a:t>
            </a:r>
            <a:r>
              <a:rPr lang="ar-SA" b="1" dirty="0" smtClean="0"/>
              <a:t> </a:t>
            </a:r>
            <a:r>
              <a:rPr lang="ar-SA" b="1" dirty="0" err="1" smtClean="0"/>
              <a:t>فرقاء</a:t>
            </a:r>
            <a:r>
              <a:rPr lang="ar-SA" b="1" dirty="0" smtClean="0"/>
              <a:t>:</a:t>
            </a:r>
            <a:endParaRPr lang="en-US" dirty="0" smtClean="0"/>
          </a:p>
          <a:p>
            <a:pPr rtl="1"/>
            <a:r>
              <a:rPr lang="ar-SA" dirty="0" smtClean="0"/>
              <a:t>ولتصحيح المسألة، نتبع </a:t>
            </a:r>
            <a:r>
              <a:rPr lang="ar-SA" b="1" dirty="0" smtClean="0"/>
              <a:t>الخطوات السابقة، </a:t>
            </a:r>
            <a:r>
              <a:rPr lang="ar-SA" dirty="0" smtClean="0"/>
              <a:t>فهي نفسها، لكنها</a:t>
            </a:r>
            <a:r>
              <a:rPr lang="en-US" dirty="0" smtClean="0"/>
              <a:t> </a:t>
            </a:r>
            <a:r>
              <a:rPr lang="ar-AE" dirty="0" smtClean="0"/>
              <a:t>بشكل</a:t>
            </a:r>
            <a:r>
              <a:rPr lang="ar-SA" dirty="0" smtClean="0"/>
              <a:t> أوسع</a:t>
            </a:r>
            <a:r>
              <a:rPr lang="ar-SA" b="1" dirty="0" smtClean="0"/>
              <a:t>.</a:t>
            </a:r>
            <a:r>
              <a:rPr lang="ar-SA" dirty="0" smtClean="0"/>
              <a:t> </a:t>
            </a:r>
            <a:endParaRPr lang="en-US" b="1" dirty="0" smtClean="0"/>
          </a:p>
          <a:p>
            <a:r>
              <a:rPr lang="ar-AE" sz="800" dirty="0" smtClean="0"/>
              <a:t>.</a:t>
            </a:r>
            <a:endParaRPr lang="ar-AE"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AE" b="1" dirty="0" smtClean="0"/>
              <a:t>جدول حلّ مسألة </a:t>
            </a:r>
            <a:r>
              <a:rPr lang="ar-SA" b="1" dirty="0" smtClean="0"/>
              <a:t>(عاقل</a:t>
            </a:r>
            <a:r>
              <a:rPr lang="ar-SA" b="1" dirty="0" err="1" smtClean="0"/>
              <a:t>)</a:t>
            </a:r>
            <a:r>
              <a:rPr lang="ar-AE" b="1" dirty="0" err="1" smtClean="0"/>
              <a:t>:</a:t>
            </a:r>
            <a:endParaRPr lang="ar-AE" dirty="0"/>
          </a:p>
        </p:txBody>
      </p:sp>
      <p:sp>
        <p:nvSpPr>
          <p:cNvPr id="3" name="Content Placeholder 2"/>
          <p:cNvSpPr>
            <a:spLocks noGrp="1"/>
          </p:cNvSpPr>
          <p:nvPr>
            <p:ph idx="1"/>
          </p:nvPr>
        </p:nvSpPr>
        <p:spPr/>
        <p:txBody>
          <a:bodyPr/>
          <a:lstStyle/>
          <a:p>
            <a:pPr rtl="1"/>
            <a:r>
              <a:rPr lang="ar-SA" sz="2800" dirty="0" smtClean="0"/>
              <a:t>مات (عاقل) عن: 2 زوجة، و3 جدّات، و3 أخت لأمّ، و2 عمّ.</a:t>
            </a:r>
            <a:endParaRPr lang="en-US" sz="2800" dirty="0" smtClean="0"/>
          </a:p>
          <a:p>
            <a:endParaRPr lang="ar-AE" dirty="0"/>
          </a:p>
        </p:txBody>
      </p:sp>
      <p:sp>
        <p:nvSpPr>
          <p:cNvPr id="7" name="Title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ar-AE"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TextBox 8"/>
          <p:cNvSpPr txBox="1"/>
          <p:nvPr/>
        </p:nvSpPr>
        <p:spPr>
          <a:xfrm>
            <a:off x="1856656" y="2132856"/>
            <a:ext cx="5832648" cy="707886"/>
          </a:xfrm>
          <a:prstGeom prst="rect">
            <a:avLst/>
          </a:prstGeom>
          <a:noFill/>
        </p:spPr>
        <p:txBody>
          <a:bodyPr wrap="square" rtlCol="1">
            <a:spAutoFit/>
          </a:bodyPr>
          <a:lstStyle/>
          <a:p>
            <a:r>
              <a:rPr lang="ar-SA" sz="2000" dirty="0" smtClean="0"/>
              <a:t>للتصحيح نضرب</a:t>
            </a:r>
            <a:r>
              <a:rPr lang="ar-AE" sz="2000" dirty="0" smtClean="0"/>
              <a:t> الأصل</a:t>
            </a:r>
            <a:r>
              <a:rPr lang="ar-SA" sz="2000" dirty="0" smtClean="0"/>
              <a:t> بجزء السهم، وهو هنا عدد الرؤوس </a:t>
            </a:r>
            <a:r>
              <a:rPr lang="en-US" sz="2000" dirty="0" smtClean="0"/>
              <a:t>X6</a:t>
            </a:r>
            <a:r>
              <a:rPr lang="ar-AE" sz="2000" dirty="0" smtClean="0"/>
              <a:t> الأصل</a:t>
            </a:r>
            <a:endParaRPr lang="ar-AE" sz="2000" dirty="0"/>
          </a:p>
        </p:txBody>
      </p:sp>
      <p:graphicFrame>
        <p:nvGraphicFramePr>
          <p:cNvPr id="10" name="Content Placeholder 4"/>
          <p:cNvGraphicFramePr>
            <a:graphicFrameLocks/>
          </p:cNvGraphicFramePr>
          <p:nvPr/>
        </p:nvGraphicFramePr>
        <p:xfrm>
          <a:off x="416496" y="2492896"/>
          <a:ext cx="8496943" cy="3704258"/>
        </p:xfrm>
        <a:graphic>
          <a:graphicData uri="http://schemas.openxmlformats.org/drawingml/2006/table">
            <a:tbl>
              <a:tblPr rtl="1" firstRow="1" bandRow="1">
                <a:tableStyleId>{5C22544A-7EE6-4342-B048-85BDC9FD1C3A}</a:tableStyleId>
              </a:tblPr>
              <a:tblGrid>
                <a:gridCol w="1213849"/>
                <a:gridCol w="1213849"/>
                <a:gridCol w="1451785"/>
                <a:gridCol w="2189762"/>
                <a:gridCol w="1066196"/>
                <a:gridCol w="1361502"/>
              </a:tblGrid>
              <a:tr h="703858">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12</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r>
              <a:tr h="639296">
                <a:tc>
                  <a:txBody>
                    <a:bodyPr/>
                    <a:lstStyle/>
                    <a:p>
                      <a:pPr algn="ctr" rtl="1"/>
                      <a:r>
                        <a:rPr lang="ar-AE" sz="2800" dirty="0" smtClean="0"/>
                        <a:t>2</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2 زوجة</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r>
              <a:tr h="576064">
                <a:tc>
                  <a:txBody>
                    <a:bodyPr/>
                    <a:lstStyle/>
                    <a:p>
                      <a:pPr algn="ctr" rtl="1"/>
                      <a:r>
                        <a:rPr lang="ar-AE" sz="2800" dirty="0" smtClean="0"/>
                        <a:t>3</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c>
                  <a:txBody>
                    <a:bodyPr/>
                    <a:lstStyle/>
                    <a:p>
                      <a:pPr algn="ctr" rtl="1"/>
                      <a:r>
                        <a:rPr lang="ar-AE" sz="2800" dirty="0" smtClean="0"/>
                        <a:t>3 جدّات</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192</a:t>
                      </a:r>
                    </a:p>
                  </a:txBody>
                  <a:tcPr/>
                </a:tc>
              </a:tr>
              <a:tr h="79208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3</a:t>
                      </a:r>
                    </a:p>
                  </a:txBody>
                  <a:tcPr/>
                </a:tc>
                <a:tc>
                  <a:txBody>
                    <a:bodyPr/>
                    <a:lstStyle/>
                    <a:p>
                      <a:pPr algn="ctr" rtl="1"/>
                      <a:r>
                        <a:rPr lang="ar-AE" sz="2800" dirty="0" smtClean="0"/>
                        <a:t>.......</a:t>
                      </a:r>
                      <a:endParaRPr lang="ar-AE" sz="2800" dirty="0"/>
                    </a:p>
                  </a:txBody>
                  <a:tcPr/>
                </a:tc>
                <a:tc>
                  <a:txBody>
                    <a:bodyPr/>
                    <a:lstStyle/>
                    <a:p>
                      <a:pPr algn="ctr" rtl="1"/>
                      <a:r>
                        <a:rPr lang="ar-AE" sz="2800" dirty="0" smtClean="0"/>
                        <a:t>3 أخت لأمّ</a:t>
                      </a:r>
                      <a:endParaRPr lang="ar-AE" sz="2800" dirty="0"/>
                    </a:p>
                  </a:txBody>
                  <a:tcPr/>
                </a:tc>
                <a:tc>
                  <a:txBody>
                    <a:bodyPr/>
                    <a:lstStyle/>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r>
              <a:tr h="751930">
                <a:tc>
                  <a:txBody>
                    <a:bodyPr/>
                    <a:lstStyle/>
                    <a:p>
                      <a:pPr algn="ctr" rtl="1"/>
                      <a:r>
                        <a:rPr lang="ar-AE" sz="3200" dirty="0" smtClean="0"/>
                        <a:t>4</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SA" sz="2800" dirty="0" smtClean="0"/>
                        <a:t>2 عمّ</a:t>
                      </a:r>
                      <a:endParaRPr lang="ar-AE" sz="28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FF0000"/>
                </a:solidFill>
              </a:rPr>
              <a:t>المحاضرة </a:t>
            </a:r>
            <a:r>
              <a:rPr lang="ar-SA" b="1" dirty="0" err="1" smtClean="0">
                <a:solidFill>
                  <a:srgbClr val="FF0000"/>
                </a:solidFill>
              </a:rPr>
              <a:t>ال</a:t>
            </a:r>
            <a:r>
              <a:rPr lang="ar-AE" b="1" dirty="0" smtClean="0">
                <a:solidFill>
                  <a:srgbClr val="FF0000"/>
                </a:solidFill>
              </a:rPr>
              <a:t>ثانية</a:t>
            </a:r>
            <a:r>
              <a:rPr lang="en-US" b="1" dirty="0" smtClean="0"/>
              <a:t/>
            </a:r>
            <a:br>
              <a:rPr lang="en-US" b="1" dirty="0" smtClean="0"/>
            </a:br>
            <a:r>
              <a:rPr lang="ar-AE" b="1" dirty="0" smtClean="0"/>
              <a:t>الـــــردُّ</a:t>
            </a:r>
            <a:endParaRPr lang="en-US" dirty="0"/>
          </a:p>
        </p:txBody>
      </p:sp>
      <p:sp>
        <p:nvSpPr>
          <p:cNvPr id="3" name="عنصر نائب للمحتوى 2"/>
          <p:cNvSpPr>
            <a:spLocks noGrp="1"/>
          </p:cNvSpPr>
          <p:nvPr>
            <p:ph idx="1"/>
          </p:nvPr>
        </p:nvSpPr>
        <p:spPr/>
        <p:txBody>
          <a:bodyPr/>
          <a:lstStyle/>
          <a:p>
            <a:pPr rtl="1"/>
            <a:r>
              <a:rPr lang="ar-SA" sz="3000" b="1" dirty="0" smtClean="0">
                <a:cs typeface="+mn-cs"/>
              </a:rPr>
              <a:t>الردّ لغة: </a:t>
            </a:r>
            <a:r>
              <a:rPr lang="ar-SA" sz="3000" dirty="0" smtClean="0">
                <a:cs typeface="+mn-cs"/>
              </a:rPr>
              <a:t>الإعادة والرجوع والصرف، ورادَّه الشيءَ، ردَّه عليه.</a:t>
            </a:r>
            <a:endParaRPr lang="en-US" sz="3000" b="1" dirty="0" smtClean="0">
              <a:cs typeface="+mn-cs"/>
            </a:endParaRPr>
          </a:p>
          <a:p>
            <a:pPr rtl="1"/>
            <a:r>
              <a:rPr lang="ar-SA" sz="3000" b="1" dirty="0" smtClean="0">
                <a:cs typeface="+mn-cs"/>
              </a:rPr>
              <a:t>الردّ اصطلاحاً:</a:t>
            </a:r>
            <a:r>
              <a:rPr lang="ar-SA" sz="3000" dirty="0" smtClean="0">
                <a:cs typeface="+mn-cs"/>
              </a:rPr>
              <a:t> إعادة ما زاد من </a:t>
            </a:r>
            <a:r>
              <a:rPr lang="ar-SA" sz="3000" dirty="0" err="1" smtClean="0">
                <a:cs typeface="+mn-cs"/>
              </a:rPr>
              <a:t>أنصباء</a:t>
            </a:r>
            <a:r>
              <a:rPr lang="ar-SA" sz="3000" dirty="0" smtClean="0">
                <a:cs typeface="+mn-cs"/>
              </a:rPr>
              <a:t> أصحاب الفروض، إليهم، عند عدم العاصب، حسب نسبهم، عدا الزوجين.</a:t>
            </a:r>
            <a:endParaRPr lang="en-US" sz="3000" b="1" dirty="0" smtClean="0">
              <a:cs typeface="+mn-cs"/>
            </a:endParaRPr>
          </a:p>
          <a:p>
            <a:pPr rtl="1"/>
            <a:r>
              <a:rPr lang="ar-SA" sz="3000" dirty="0" smtClean="0">
                <a:cs typeface="+mn-cs"/>
              </a:rPr>
              <a:t>ويكون عند زيادة </a:t>
            </a:r>
            <a:r>
              <a:rPr lang="ar-SA" sz="3000" dirty="0" err="1" smtClean="0">
                <a:cs typeface="+mn-cs"/>
              </a:rPr>
              <a:t>الأنصباء</a:t>
            </a:r>
            <a:r>
              <a:rPr lang="ar-SA" sz="3000" dirty="0" smtClean="0">
                <a:cs typeface="+mn-cs"/>
              </a:rPr>
              <a:t>، ونقص السهام، وعدم العاصب. وهو عكس </a:t>
            </a:r>
            <a:r>
              <a:rPr lang="ar-SA" sz="3000" dirty="0" err="1" smtClean="0">
                <a:cs typeface="+mn-cs"/>
              </a:rPr>
              <a:t>العَوْل</a:t>
            </a:r>
            <a:r>
              <a:rPr lang="ar-SA" sz="3000" dirty="0" smtClean="0">
                <a:cs typeface="+mn-cs"/>
              </a:rPr>
              <a:t>.</a:t>
            </a:r>
            <a:endParaRPr lang="en-US" sz="3000" dirty="0" smtClean="0">
              <a:cs typeface="+mn-cs"/>
            </a:endParaRPr>
          </a:p>
          <a:p>
            <a:pPr rtl="1"/>
            <a:r>
              <a:rPr lang="ar-SA" sz="3000" b="1" dirty="0" smtClean="0"/>
              <a:t>العلاقة بين التعريفين اللغوي والاصطلاحي</a:t>
            </a:r>
            <a:r>
              <a:rPr lang="ar-SA" sz="3000" dirty="0" smtClean="0"/>
              <a:t>: </a:t>
            </a:r>
            <a:endParaRPr lang="en-US" sz="3000" b="1" dirty="0" smtClean="0"/>
          </a:p>
          <a:p>
            <a:pPr rtl="1"/>
            <a:r>
              <a:rPr lang="ar-SA" sz="3000" dirty="0" smtClean="0"/>
              <a:t>-الردّ الإعادة، أي إعادة المال الزائد عن أصحاب الفروض إليهم. </a:t>
            </a:r>
            <a:endParaRPr lang="en-US" sz="3000" b="1" dirty="0" smtClean="0"/>
          </a:p>
          <a:p>
            <a:pPr rtl="1"/>
            <a:r>
              <a:rPr lang="ar-SA" sz="3000" dirty="0" smtClean="0"/>
              <a:t>-والردّ الرجوع، أي رجوع أصحاب الفروض إلى المال الزائد. </a:t>
            </a:r>
            <a:endParaRPr lang="en-US" sz="3000" b="1" dirty="0" smtClean="0"/>
          </a:p>
          <a:p>
            <a:pPr rtl="1"/>
            <a:r>
              <a:rPr lang="ar-SA" sz="3000" dirty="0" smtClean="0"/>
              <a:t>-والردّ الصرف، أي صرف المال الزائد إلى أصحاب الفروض.</a:t>
            </a:r>
            <a:endParaRPr lang="en-US" sz="3000" b="1" dirty="0" smtClean="0"/>
          </a:p>
          <a:p>
            <a:pPr rtl="1"/>
            <a:endParaRPr lang="en-US" dirty="0" smtClean="0">
              <a:cs typeface="+mn-cs"/>
            </a:endParaRPr>
          </a:p>
          <a:p>
            <a:pPr rtl="1"/>
            <a:endParaRPr lang="en-US" b="1" dirty="0" smtClean="0">
              <a:cs typeface="+mn-cs"/>
            </a:endParaRPr>
          </a:p>
          <a:p>
            <a:endParaRPr lang="en-US"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الغرض من الردّ</a:t>
            </a:r>
            <a:endParaRPr lang="ar-SA" sz="7200" b="1" dirty="0"/>
          </a:p>
        </p:txBody>
      </p:sp>
      <p:sp>
        <p:nvSpPr>
          <p:cNvPr id="3" name="عنصر نائب للمحتوى 2"/>
          <p:cNvSpPr>
            <a:spLocks noGrp="1"/>
          </p:cNvSpPr>
          <p:nvPr>
            <p:ph idx="1"/>
          </p:nvPr>
        </p:nvSpPr>
        <p:spPr>
          <a:xfrm>
            <a:off x="495300" y="1600201"/>
            <a:ext cx="8915400" cy="4343400"/>
          </a:xfrm>
        </p:spPr>
        <p:txBody>
          <a:bodyPr/>
          <a:lstStyle/>
          <a:p>
            <a:pPr rtl="1"/>
            <a:r>
              <a:rPr lang="ar-SA" b="1" dirty="0" smtClean="0"/>
              <a:t>		الغرض من الردّ:</a:t>
            </a:r>
            <a:endParaRPr lang="en-US" sz="1400" dirty="0" smtClean="0"/>
          </a:p>
          <a:p>
            <a:pPr rtl="1"/>
            <a:r>
              <a:rPr lang="ar-SA" dirty="0" smtClean="0"/>
              <a:t>قد تقصُر سهام التركة عن إتمام عملية (تقسيم التركة)، بسبب زيادة أنصباء الورثة عليها، فتبقى هذه السهام معلّقة بلا صاحب يملكها! فنردُّها ونصرفها إلى أصحاب الفروض حسب نِسبِهم. </a:t>
            </a:r>
            <a:endParaRPr lang="en-US" sz="2000" b="1" dirty="0" smtClean="0"/>
          </a:p>
          <a:p>
            <a:pPr lvl="5" algn="just" rtl="1">
              <a:buNone/>
            </a:pPr>
            <a:endParaRPr lang="ar-SA" sz="2400" b="1" dirty="0">
              <a:solidFill>
                <a:srgbClr val="00206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أركان الردّ ثلاثة</a:t>
            </a:r>
            <a:endParaRPr lang="ar-SA" sz="7200" dirty="0"/>
          </a:p>
        </p:txBody>
      </p:sp>
      <p:sp>
        <p:nvSpPr>
          <p:cNvPr id="3" name="عنصر نائب للمحتوى 2"/>
          <p:cNvSpPr>
            <a:spLocks noGrp="1"/>
          </p:cNvSpPr>
          <p:nvPr>
            <p:ph idx="1"/>
          </p:nvPr>
        </p:nvSpPr>
        <p:spPr>
          <a:xfrm>
            <a:off x="495300" y="1600200"/>
            <a:ext cx="8915400" cy="4800600"/>
          </a:xfrm>
        </p:spPr>
        <p:txBody>
          <a:bodyPr/>
          <a:lstStyle/>
          <a:p>
            <a:pPr rtl="1"/>
            <a:r>
              <a:rPr lang="ar-SA" sz="4000" b="1" dirty="0" smtClean="0">
                <a:latin typeface="Simplified Arabic" pitchFamily="18" charset="-78"/>
                <a:cs typeface="Simplified Arabic" pitchFamily="18" charset="-78"/>
              </a:rPr>
              <a:t> </a:t>
            </a:r>
          </a:p>
          <a:p>
            <a:pPr rtl="1"/>
            <a:r>
              <a:rPr lang="ar-SA" sz="4000" b="1" dirty="0" smtClean="0">
                <a:cs typeface="Simplified Arabic" pitchFamily="18" charset="-78"/>
              </a:rPr>
              <a:t>	</a:t>
            </a:r>
            <a:r>
              <a:rPr lang="ar-SA" sz="4000" b="1" dirty="0" smtClean="0">
                <a:cs typeface="+mn-cs"/>
              </a:rPr>
              <a:t>أركان الردّ ثلاثة:</a:t>
            </a:r>
            <a:endParaRPr lang="en-US" sz="4000" dirty="0" smtClean="0">
              <a:cs typeface="+mn-cs"/>
            </a:endParaRPr>
          </a:p>
          <a:p>
            <a:pPr rtl="1"/>
            <a:r>
              <a:rPr lang="ar-SA" sz="4000" dirty="0" smtClean="0">
                <a:cs typeface="+mn-cs"/>
              </a:rPr>
              <a:t>1-وجود (نسبة زائدة) من المال بعد توزيع الفروض. </a:t>
            </a:r>
            <a:endParaRPr lang="en-US" sz="4000" dirty="0" smtClean="0">
              <a:cs typeface="+mn-cs"/>
            </a:endParaRPr>
          </a:p>
          <a:p>
            <a:pPr rtl="1"/>
            <a:r>
              <a:rPr lang="ar-SA" sz="4000" dirty="0" smtClean="0">
                <a:cs typeface="+mn-cs"/>
              </a:rPr>
              <a:t>2-عدم وجود عاصب يأخذ  هذه النسبة الزائدة. </a:t>
            </a:r>
            <a:endParaRPr lang="en-US" sz="4000" dirty="0" smtClean="0">
              <a:cs typeface="+mn-cs"/>
            </a:endParaRPr>
          </a:p>
          <a:p>
            <a:pPr rtl="1"/>
            <a:r>
              <a:rPr lang="ar-SA" sz="4000" dirty="0" smtClean="0">
                <a:cs typeface="+mn-cs"/>
              </a:rPr>
              <a:t>3-وجود صاحب فرض، لتردّ عليه هذه النسبة الزائدة. </a:t>
            </a:r>
            <a:endParaRPr lang="en-US" sz="4000" dirty="0" smtClean="0">
              <a:cs typeface="+mn-cs"/>
            </a:endParaRPr>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6600" b="1" dirty="0" smtClean="0"/>
              <a:t>ثلاثة آراء للعلماء في الردّ</a:t>
            </a:r>
            <a:endParaRPr lang="ar-SA" sz="6600" b="1" dirty="0"/>
          </a:p>
        </p:txBody>
      </p:sp>
      <p:sp>
        <p:nvSpPr>
          <p:cNvPr id="4" name="عنصر نائب للمحتوى 3"/>
          <p:cNvSpPr>
            <a:spLocks noGrp="1"/>
          </p:cNvSpPr>
          <p:nvPr>
            <p:ph idx="1"/>
          </p:nvPr>
        </p:nvSpPr>
        <p:spPr>
          <a:xfrm>
            <a:off x="560512" y="1340768"/>
            <a:ext cx="8915400" cy="5184576"/>
          </a:xfrm>
        </p:spPr>
        <p:txBody>
          <a:bodyPr/>
          <a:lstStyle/>
          <a:p>
            <a:pPr algn="just" rtl="1"/>
            <a:r>
              <a:rPr lang="ar-SA" sz="3000" b="1" dirty="0" smtClean="0">
                <a:cs typeface="Traditional Arabic" pitchFamily="2" charset="-78"/>
              </a:rPr>
              <a:t>1-الرد على أصحاب الفروض، عدا </a:t>
            </a:r>
            <a:r>
              <a:rPr lang="ar-SA" sz="3000" b="1" dirty="0" err="1" smtClean="0">
                <a:cs typeface="Traditional Arabic" pitchFamily="2" charset="-78"/>
              </a:rPr>
              <a:t>الزوجين:</a:t>
            </a:r>
            <a:r>
              <a:rPr lang="ar-SA" sz="3000" b="1" dirty="0" smtClean="0">
                <a:cs typeface="Traditional Arabic" pitchFamily="2" charset="-78"/>
              </a:rPr>
              <a:t> </a:t>
            </a:r>
            <a:endParaRPr lang="ar-SA" sz="3000" dirty="0" smtClean="0">
              <a:cs typeface="Traditional Arabic" pitchFamily="2" charset="-78"/>
            </a:endParaRPr>
          </a:p>
          <a:p>
            <a:pPr algn="just" rtl="1"/>
            <a:r>
              <a:rPr lang="ar-SA" sz="3000" dirty="0" smtClean="0">
                <a:cs typeface="Traditional Arabic" pitchFamily="2" charset="-78"/>
              </a:rPr>
              <a:t>وهو مروي عن عليّ، وهو قول الحنفية، وقد أفتى </a:t>
            </a:r>
            <a:r>
              <a:rPr lang="ar-SA" sz="3000" dirty="0" err="1" smtClean="0">
                <a:cs typeface="Traditional Arabic" pitchFamily="2" charset="-78"/>
              </a:rPr>
              <a:t>متأخرو</a:t>
            </a:r>
            <a:r>
              <a:rPr lang="ar-SA" sz="3000" dirty="0" smtClean="0">
                <a:cs typeface="Traditional Arabic" pitchFamily="2" charset="-78"/>
              </a:rPr>
              <a:t> المالكية والشافعية بهذا القول إذا</a:t>
            </a:r>
          </a:p>
          <a:p>
            <a:pPr algn="just" rtl="1"/>
            <a:r>
              <a:rPr lang="ar-SA" sz="3000" dirty="0" smtClean="0">
                <a:cs typeface="Traditional Arabic" pitchFamily="2" charset="-78"/>
              </a:rPr>
              <a:t>كان بيت المال غير منتظم، أو كان الأمير غير عادل، ولا يعطي أصحاب الحقوق</a:t>
            </a:r>
          </a:p>
          <a:p>
            <a:pPr algn="just" rtl="1"/>
            <a:r>
              <a:rPr lang="ar-SA" sz="3000" dirty="0" smtClean="0">
                <a:cs typeface="Traditional Arabic" pitchFamily="2" charset="-78"/>
              </a:rPr>
              <a:t>حقوقهم من بيت المال</a:t>
            </a:r>
            <a:r>
              <a:rPr lang="ar-SA" sz="3000" b="1" dirty="0" smtClean="0">
                <a:cs typeface="Traditional Arabic" pitchFamily="2" charset="-78"/>
              </a:rPr>
              <a:t>.</a:t>
            </a:r>
            <a:r>
              <a:rPr lang="ar-SA" sz="3000" dirty="0" smtClean="0">
                <a:cs typeface="Traditional Arabic" pitchFamily="2" charset="-78"/>
              </a:rPr>
              <a:t> </a:t>
            </a:r>
            <a:endParaRPr lang="en-US" sz="3000" dirty="0" smtClean="0">
              <a:cs typeface="Traditional Arabic" pitchFamily="2" charset="-78"/>
            </a:endParaRPr>
          </a:p>
          <a:p>
            <a:pPr algn="just" rtl="1"/>
            <a:r>
              <a:rPr lang="ar-SA" sz="3000" b="1" dirty="0" smtClean="0">
                <a:cs typeface="Traditional Arabic" pitchFamily="2" charset="-78"/>
              </a:rPr>
              <a:t>2-عدم الردّ: </a:t>
            </a:r>
            <a:endParaRPr lang="en-US" sz="3000" dirty="0" smtClean="0">
              <a:cs typeface="Traditional Arabic" pitchFamily="2" charset="-78"/>
            </a:endParaRPr>
          </a:p>
          <a:p>
            <a:pPr algn="just" rtl="1"/>
            <a:r>
              <a:rPr lang="ar-SA" sz="3000" dirty="0" smtClean="0">
                <a:cs typeface="Traditional Arabic" pitchFamily="2" charset="-78"/>
              </a:rPr>
              <a:t>ويكون الباقي في بيت المال، لأن الله تعالى أعطى لكل وارث نصيبه، والردّ زيادة على هذا، فلا يجوز، وهو قول زيد وعروة –رضي الله عنهما، والزهري، وهو قول مالك والشافعي بشرط انتظام بيت المال</a:t>
            </a:r>
            <a:r>
              <a:rPr lang="ar-AE" sz="3000" dirty="0" smtClean="0">
                <a:cs typeface="Traditional Arabic" pitchFamily="2" charset="-78"/>
              </a:rPr>
              <a:t>.</a:t>
            </a:r>
          </a:p>
          <a:p>
            <a:pPr algn="just" rtl="1"/>
            <a:r>
              <a:rPr lang="ar-SA" sz="3000" b="1" dirty="0" smtClean="0">
                <a:cs typeface="Traditional Arabic" pitchFamily="2" charset="-78"/>
              </a:rPr>
              <a:t>3-الرد على أصحاب الفروض، والزوجين معهم: </a:t>
            </a:r>
            <a:endParaRPr lang="en-US" sz="3000" dirty="0" smtClean="0">
              <a:cs typeface="Traditional Arabic" pitchFamily="2" charset="-78"/>
            </a:endParaRPr>
          </a:p>
          <a:p>
            <a:pPr algn="just" rtl="1"/>
            <a:r>
              <a:rPr lang="ar-SA" sz="3000" dirty="0" smtClean="0">
                <a:cs typeface="Traditional Arabic" pitchFamily="2" charset="-78"/>
              </a:rPr>
              <a:t>القاعدة:</a:t>
            </a:r>
            <a:r>
              <a:rPr lang="ar-SA" sz="3000" b="1" dirty="0" smtClean="0">
                <a:cs typeface="Traditional Arabic" pitchFamily="2" charset="-78"/>
              </a:rPr>
              <a:t>(الغنم بالغرم)</a:t>
            </a:r>
            <a:r>
              <a:rPr lang="ar-SA" sz="3000" dirty="0" smtClean="0">
                <a:cs typeface="Traditional Arabic" pitchFamily="2" charset="-78"/>
              </a:rPr>
              <a:t>والزوجان ممن يدخل عليهم العول،وهو قول عثمان-رضي </a:t>
            </a:r>
            <a:r>
              <a:rPr lang="ar-SA" dirty="0" smtClean="0">
                <a:cs typeface="Traditional Arabic" pitchFamily="2" charset="-78"/>
              </a:rPr>
              <a:t>الله عنه </a:t>
            </a:r>
            <a:endParaRPr lang="en-US" dirty="0" smtClean="0">
              <a:cs typeface="Traditional Arabic" pitchFamily="2" charset="-78"/>
            </a:endParaRPr>
          </a:p>
          <a:p>
            <a:pPr algn="just" rtl="1"/>
            <a:r>
              <a:rPr lang="ar-AE" sz="3000" dirty="0" smtClean="0"/>
              <a:t>0</a:t>
            </a:r>
            <a:endParaRPr lang="en-US" sz="3000"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6600" b="1" dirty="0" smtClean="0"/>
              <a:t>أدلة مشروعية الردّ ثلاثة</a:t>
            </a:r>
            <a:endParaRPr lang="en-US" sz="6600" b="1" dirty="0" smtClean="0"/>
          </a:p>
        </p:txBody>
      </p:sp>
      <p:sp>
        <p:nvSpPr>
          <p:cNvPr id="3" name="عنصر نائب للمحتوى 2"/>
          <p:cNvSpPr>
            <a:spLocks noGrp="1"/>
          </p:cNvSpPr>
          <p:nvPr>
            <p:ph idx="1"/>
          </p:nvPr>
        </p:nvSpPr>
        <p:spPr>
          <a:xfrm>
            <a:off x="495300" y="1484785"/>
            <a:ext cx="8915400" cy="4687416"/>
          </a:xfrm>
        </p:spPr>
        <p:txBody>
          <a:bodyPr/>
          <a:lstStyle/>
          <a:p>
            <a:pPr algn="just" rtl="1"/>
            <a:r>
              <a:rPr lang="ar-SA" sz="2700" b="1" dirty="0" smtClean="0"/>
              <a:t>أولاً-من الكتاب:</a:t>
            </a:r>
            <a:r>
              <a:rPr lang="ar-SA" sz="2700" dirty="0" smtClean="0"/>
              <a:t> </a:t>
            </a:r>
            <a:endParaRPr lang="ar-AE" sz="2700" dirty="0" smtClean="0"/>
          </a:p>
          <a:p>
            <a:pPr algn="just" rtl="1"/>
            <a:r>
              <a:rPr lang="ar-SA" sz="2700" dirty="0" smtClean="0"/>
              <a:t>قوله تعالى: </a:t>
            </a:r>
            <a:r>
              <a:rPr lang="ar-SA" sz="2700" b="1" dirty="0" smtClean="0"/>
              <a:t>(وَأُوْلُواْ الأَرْحَامِ بَعْضُهُمْ أَوْلَى بِبَعْضٍ فِي كِتَابِ اللّهِ). (الأنفال 75).</a:t>
            </a:r>
            <a:r>
              <a:rPr lang="ar-SA" sz="2700" dirty="0" smtClean="0"/>
              <a:t> ولما كان الزوجان من غير أولي الأرحام، فلا يرد عليهم.</a:t>
            </a:r>
            <a:endParaRPr lang="en-US" sz="2700" dirty="0" smtClean="0"/>
          </a:p>
          <a:p>
            <a:pPr algn="just" rtl="1"/>
            <a:r>
              <a:rPr lang="ar-SA" sz="2700" b="1" dirty="0" smtClean="0"/>
              <a:t>ثانياً-من السنة المطهرة:</a:t>
            </a:r>
            <a:r>
              <a:rPr lang="ar-SA" sz="2700" dirty="0" smtClean="0"/>
              <a:t> قوله-صلى الله عليه وسلم-لسعد بن أبي وقاص-رضي الله عنه: </a:t>
            </a:r>
            <a:r>
              <a:rPr lang="ar-SA" sz="2700" b="1" dirty="0" smtClean="0"/>
              <a:t>(إنك إن تذر ورثتك أغنياء خير من أن تذرهم عالة يتكففون الناس). </a:t>
            </a:r>
            <a:r>
              <a:rPr lang="ar-SA" sz="2700" dirty="0" smtClean="0"/>
              <a:t>ولم يكن له وارث إلا ابنة واحدة!</a:t>
            </a:r>
            <a:endParaRPr lang="ar-AE" sz="2700" b="1" dirty="0" smtClean="0">
              <a:latin typeface="Simplified Arabic" pitchFamily="18" charset="-78"/>
              <a:cs typeface="Simplified Arabic" pitchFamily="18" charset="-78"/>
            </a:endParaRPr>
          </a:p>
          <a:p>
            <a:pPr algn="just" rtl="1"/>
            <a:r>
              <a:rPr lang="ar-SA" sz="2700" b="1" dirty="0" smtClean="0"/>
              <a:t>ثالثاً-من العرف الشرعي:</a:t>
            </a:r>
            <a:r>
              <a:rPr lang="ar-SA" sz="2700" dirty="0" smtClean="0"/>
              <a:t> حيث إنّ المال الزائد عن أصحاب الفروض، له طريقان؛ إما أن يعطى إلى ذوي الأرحام، وهذا لا ينبغي، لأنّ أصحاب الفروض أقرب إلى الميت منهم، أو يوضع في بيت المال، وهذا لا ينبغي أيضاً، لأن بيت المال يوضع فيه ما من لا وارث له، وأصحاب الفروض وارثون، فهم أولى بهذا المال الزائد.</a:t>
            </a:r>
            <a:endParaRPr lang="en-US" sz="2700" dirty="0" smtClean="0"/>
          </a:p>
          <a:p>
            <a:pPr algn="just" rtl="1"/>
            <a:endParaRPr lang="en-US" sz="2800" dirty="0" smtClean="0"/>
          </a:p>
          <a:p>
            <a:pPr algn="just" rtl="1"/>
            <a:endParaRPr lang="en-US" sz="28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حالة عدم وجود زوجية-وصاحب الفرض شخص واحد</a:t>
            </a:r>
            <a:endParaRPr lang="en-US" sz="4000" b="1" dirty="0" smtClean="0"/>
          </a:p>
        </p:txBody>
      </p:sp>
      <p:sp>
        <p:nvSpPr>
          <p:cNvPr id="3" name="عنصر نائب للمحتوى 2"/>
          <p:cNvSpPr>
            <a:spLocks noGrp="1"/>
          </p:cNvSpPr>
          <p:nvPr>
            <p:ph idx="1"/>
          </p:nvPr>
        </p:nvSpPr>
        <p:spPr>
          <a:xfrm>
            <a:off x="488504" y="1412776"/>
            <a:ext cx="8915400" cy="4800600"/>
          </a:xfrm>
        </p:spPr>
        <p:txBody>
          <a:bodyPr/>
          <a:lstStyle/>
          <a:p>
            <a:pPr rtl="1"/>
            <a:r>
              <a:rPr lang="ar-SA" sz="2800" dirty="0" smtClean="0"/>
              <a:t> مسائل الردّ تأتي في حالتين من </a:t>
            </a:r>
            <a:r>
              <a:rPr lang="ar-SA" sz="2800" dirty="0" err="1" smtClean="0"/>
              <a:t>حيث </a:t>
            </a:r>
            <a:r>
              <a:rPr lang="ar-SA" sz="2800" dirty="0" smtClean="0"/>
              <a:t>(عدم وجود زوجيّة</a:t>
            </a:r>
            <a:r>
              <a:rPr lang="ar-SA" sz="2800" dirty="0" err="1" smtClean="0"/>
              <a:t>):</a:t>
            </a:r>
            <a:endParaRPr lang="en-US" sz="2800" dirty="0" smtClean="0"/>
          </a:p>
          <a:p>
            <a:pPr rtl="1"/>
            <a:r>
              <a:rPr lang="ar-SA" sz="2600" b="1" dirty="0" smtClean="0"/>
              <a:t>الحالة الأولى-عدم وجود أحد الزوجين مع أصحاب الفروض، وفيها ثلاث صوَر:</a:t>
            </a:r>
            <a:endParaRPr lang="en-US" sz="2600" dirty="0" smtClean="0"/>
          </a:p>
          <a:p>
            <a:pPr rtl="1"/>
            <a:r>
              <a:rPr lang="ar-SA" sz="2800" b="1" dirty="0" smtClean="0"/>
              <a:t>الصورة 1-</a:t>
            </a:r>
            <a:r>
              <a:rPr lang="ar-SA" sz="2800" dirty="0" smtClean="0"/>
              <a:t>أن يكون صاحب الفرض شخصاً واحداً. فيأخذ المال كله، فرضاً ورداً.</a:t>
            </a:r>
            <a:endParaRPr lang="en-US" sz="2800" dirty="0" smtClean="0"/>
          </a:p>
          <a:p>
            <a:pPr rtl="1"/>
            <a:r>
              <a:rPr lang="ar-SA" sz="2800" dirty="0" smtClean="0"/>
              <a:t>المسألة (1): مات (سمّاك) عن: بنت واحدة.  وترك 1000  ديناراً.</a:t>
            </a:r>
            <a:endParaRPr lang="en-US" sz="2800" dirty="0" smtClean="0"/>
          </a:p>
          <a:p>
            <a:pPr algn="ctr" rtl="1"/>
            <a:endParaRPr lang="ar-SA" sz="2400" dirty="0" smtClean="0"/>
          </a:p>
          <a:p>
            <a:pPr algn="ctr" rtl="1"/>
            <a:endParaRPr lang="ar-SA" sz="2400" dirty="0" smtClean="0"/>
          </a:p>
          <a:p>
            <a:pPr algn="ctr" rtl="1"/>
            <a:endParaRPr lang="ar-SA" sz="2400" dirty="0" smtClean="0"/>
          </a:p>
          <a:p>
            <a:pPr algn="ctr" rtl="1"/>
            <a:endParaRPr lang="ar-SA" sz="2400" dirty="0" smtClean="0"/>
          </a:p>
          <a:p>
            <a:pPr algn="ctr" rtl="1"/>
            <a:endParaRPr lang="ar-SA" sz="2400" dirty="0" smtClean="0"/>
          </a:p>
          <a:p>
            <a:pPr rtl="1"/>
            <a:r>
              <a:rPr lang="ar-SA" sz="2400" dirty="0" smtClean="0"/>
              <a:t>تأخذ هذه البنت نصف المال فرضاً، وتأخذ نصفه رداً.</a:t>
            </a:r>
            <a:endParaRPr lang="en-US" sz="2400" dirty="0" smtClean="0"/>
          </a:p>
          <a:p>
            <a:pPr rtl="1"/>
            <a:endParaRPr lang="ar-SA" sz="2400" dirty="0" smtClean="0"/>
          </a:p>
        </p:txBody>
      </p:sp>
      <p:graphicFrame>
        <p:nvGraphicFramePr>
          <p:cNvPr id="5" name="Content Placeholder 4"/>
          <p:cNvGraphicFramePr>
            <a:graphicFrameLocks/>
          </p:cNvGraphicFramePr>
          <p:nvPr/>
        </p:nvGraphicFramePr>
        <p:xfrm>
          <a:off x="992559" y="4030970"/>
          <a:ext cx="7419209" cy="1630278"/>
        </p:xfrm>
        <a:graphic>
          <a:graphicData uri="http://schemas.openxmlformats.org/drawingml/2006/table">
            <a:tbl>
              <a:tblPr rtl="1" firstRow="1" bandRow="1">
                <a:tableStyleId>{5C22544A-7EE6-4342-B048-85BDC9FD1C3A}</a:tableStyleId>
              </a:tblPr>
              <a:tblGrid>
                <a:gridCol w="1237878"/>
                <a:gridCol w="1480524"/>
                <a:gridCol w="2225051"/>
                <a:gridCol w="1087302"/>
                <a:gridCol w="1388454"/>
              </a:tblGrid>
              <a:tr h="826770">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endParaRPr lang="ar-AE" sz="2800" dirty="0"/>
                    </a:p>
                  </a:txBody>
                  <a:tcPr/>
                </a:tc>
                <a:tc>
                  <a:txBody>
                    <a:bodyPr/>
                    <a:lstStyle/>
                    <a:p>
                      <a:pPr algn="ctr" rtl="1"/>
                      <a:r>
                        <a:rPr lang="ar-AE" sz="2800" dirty="0" smtClean="0"/>
                        <a:t>تركة</a:t>
                      </a:r>
                      <a:endParaRPr lang="ar-AE" sz="2800" dirty="0"/>
                    </a:p>
                  </a:txBody>
                  <a:tcPr/>
                </a:tc>
              </a:tr>
              <a:tr h="685398">
                <a:tc>
                  <a:txBody>
                    <a:bodyPr/>
                    <a:lstStyle/>
                    <a:p>
                      <a:pPr algn="ctr" rtl="1">
                        <a:spcAft>
                          <a:spcPts val="0"/>
                        </a:spcAft>
                      </a:pPr>
                      <a:r>
                        <a:rPr lang="ar-SA" sz="2800" dirty="0">
                          <a:latin typeface="Times New Roman"/>
                          <a:ea typeface="Times New Roman"/>
                          <a:cs typeface="Traditional Arabic"/>
                        </a:rPr>
                        <a:t>2/1+2/1</a:t>
                      </a:r>
                      <a:endParaRPr lang="en-US" sz="2800" dirty="0">
                        <a:latin typeface="Times New Roman"/>
                        <a:ea typeface="Times New Roman"/>
                        <a:cs typeface="Traditional Arabic"/>
                      </a:endParaRPr>
                    </a:p>
                  </a:txBody>
                  <a:tcPr marL="68580" marR="68580" marT="0" marB="0"/>
                </a:tc>
                <a:tc>
                  <a:txBody>
                    <a:bodyPr/>
                    <a:lstStyle/>
                    <a:p>
                      <a:pPr algn="ctr" rtl="1"/>
                      <a:r>
                        <a:rPr lang="ar-AE" sz="2800" dirty="0" smtClean="0"/>
                        <a:t>بنت واحدة</a:t>
                      </a:r>
                      <a:endParaRPr lang="ar-AE" sz="2800" dirty="0"/>
                    </a:p>
                  </a:txBody>
                  <a:tcPr/>
                </a:tc>
                <a:tc>
                  <a:txBody>
                    <a:bodyPr/>
                    <a:lstStyle/>
                    <a:p>
                      <a:pPr algn="justLow" rtl="1">
                        <a:spcAft>
                          <a:spcPts val="0"/>
                        </a:spcAft>
                      </a:pPr>
                      <a:r>
                        <a:rPr lang="ar-SA" sz="2600" dirty="0" smtClean="0">
                          <a:latin typeface="Times New Roman"/>
                          <a:ea typeface="Times New Roman"/>
                          <a:cs typeface="Traditional Arabic"/>
                        </a:rPr>
                        <a:t>تأخذ</a:t>
                      </a:r>
                      <a:r>
                        <a:rPr lang="ar-AE" sz="2600" baseline="0" dirty="0" smtClean="0">
                          <a:latin typeface="Times New Roman"/>
                          <a:ea typeface="Times New Roman"/>
                          <a:cs typeface="Traditional Arabic"/>
                        </a:rPr>
                        <a:t> </a:t>
                      </a:r>
                      <a:r>
                        <a:rPr lang="ar-SA" sz="2600" dirty="0" smtClean="0">
                          <a:latin typeface="Times New Roman"/>
                          <a:ea typeface="Times New Roman"/>
                          <a:cs typeface="Traditional Arabic"/>
                        </a:rPr>
                        <a:t>المال </a:t>
                      </a:r>
                      <a:r>
                        <a:rPr lang="ar-SA" sz="2600" dirty="0">
                          <a:latin typeface="Times New Roman"/>
                          <a:ea typeface="Times New Roman"/>
                          <a:cs typeface="Traditional Arabic"/>
                        </a:rPr>
                        <a:t>فرضاً + ردّاً.</a:t>
                      </a:r>
                      <a:endParaRPr lang="en-US" sz="2600" dirty="0">
                        <a:latin typeface="Times New Roman"/>
                        <a:ea typeface="Times New Roman"/>
                        <a:cs typeface="Traditional Arabic"/>
                      </a:endParaRPr>
                    </a:p>
                  </a:txBody>
                  <a:tcPr marL="68580" marR="68580" marT="0" marB="0"/>
                </a:tc>
                <a:tc>
                  <a:txBody>
                    <a:bodyPr/>
                    <a:lstStyle/>
                    <a:p>
                      <a:pPr algn="ctr" rtl="1"/>
                      <a:r>
                        <a:rPr lang="ar-AE" sz="2800" dirty="0" smtClean="0"/>
                        <a:t>1</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1000</a:t>
                      </a:r>
                    </a:p>
                  </a:txBody>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حالة عدم وجود زوجية-والمردود عليهم صنف واحد</a:t>
            </a:r>
            <a:endParaRPr lang="ar-SA" sz="4000" dirty="0"/>
          </a:p>
        </p:txBody>
      </p:sp>
      <p:sp>
        <p:nvSpPr>
          <p:cNvPr id="3" name="عنصر نائب للمحتوى 2"/>
          <p:cNvSpPr>
            <a:spLocks noGrp="1"/>
          </p:cNvSpPr>
          <p:nvPr>
            <p:ph idx="1"/>
          </p:nvPr>
        </p:nvSpPr>
        <p:spPr>
          <a:xfrm>
            <a:off x="272480" y="1412776"/>
            <a:ext cx="9105900" cy="4800600"/>
          </a:xfrm>
        </p:spPr>
        <p:txBody>
          <a:bodyPr/>
          <a:lstStyle/>
          <a:p>
            <a:pPr rtl="1"/>
            <a:r>
              <a:rPr lang="ar-SA" sz="800" b="1" dirty="0" smtClean="0"/>
              <a:t>.</a:t>
            </a:r>
            <a:r>
              <a:rPr lang="ar-SA" b="1" dirty="0" smtClean="0"/>
              <a:t>الصورة 2-</a:t>
            </a:r>
            <a:r>
              <a:rPr lang="ar-SA" dirty="0" smtClean="0"/>
              <a:t>أن يكون المردود عليهم صنفاً واحداً متعدداً، فيتقاسمون المال، وأصل المسألة عدد رؤوسهم.</a:t>
            </a:r>
            <a:endParaRPr lang="en-US" dirty="0" smtClean="0"/>
          </a:p>
          <a:p>
            <a:pPr rtl="1"/>
            <a:r>
              <a:rPr lang="ar-SA" dirty="0" smtClean="0"/>
              <a:t>المسألة (2): مات (سهل) عن: 5 بنات ابن.  وترك 500 ديناراً.</a:t>
            </a:r>
          </a:p>
          <a:p>
            <a:pPr rtl="1"/>
            <a:endParaRPr lang="ar-SA" dirty="0" smtClean="0"/>
          </a:p>
          <a:p>
            <a:pPr rtl="1"/>
            <a:endParaRPr lang="ar-SA" dirty="0" smtClean="0"/>
          </a:p>
          <a:p>
            <a:pPr rtl="1"/>
            <a:endParaRPr lang="en-US" sz="2400" dirty="0" smtClean="0"/>
          </a:p>
          <a:p>
            <a:pPr rtl="1"/>
            <a:endParaRPr lang="ar-SA" sz="2400" b="1" dirty="0" smtClean="0">
              <a:latin typeface="Simplified Arabic" pitchFamily="18" charset="-78"/>
              <a:cs typeface="Simplified Arabic" pitchFamily="18" charset="-78"/>
            </a:endParaRPr>
          </a:p>
        </p:txBody>
      </p:sp>
      <p:sp>
        <p:nvSpPr>
          <p:cNvPr id="4" name="عنصر نائب للمحتوى 2"/>
          <p:cNvSpPr txBox="1">
            <a:spLocks/>
          </p:cNvSpPr>
          <p:nvPr/>
        </p:nvSpPr>
        <p:spPr bwMode="auto">
          <a:xfrm>
            <a:off x="488504" y="1412776"/>
            <a:ext cx="8915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5" name="Content Placeholder 4"/>
          <p:cNvGraphicFramePr>
            <a:graphicFrameLocks/>
          </p:cNvGraphicFramePr>
          <p:nvPr/>
        </p:nvGraphicFramePr>
        <p:xfrm>
          <a:off x="776536" y="3573016"/>
          <a:ext cx="8384532" cy="1728192"/>
        </p:xfrm>
        <a:graphic>
          <a:graphicData uri="http://schemas.openxmlformats.org/drawingml/2006/table">
            <a:tbl>
              <a:tblPr rtl="1" firstRow="1" bandRow="1">
                <a:tableStyleId>{5C22544A-7EE6-4342-B048-85BDC9FD1C3A}</a:tableStyleId>
              </a:tblPr>
              <a:tblGrid>
                <a:gridCol w="1154608"/>
                <a:gridCol w="1319952"/>
                <a:gridCol w="3291068"/>
                <a:gridCol w="761504"/>
                <a:gridCol w="833512"/>
                <a:gridCol w="1023888"/>
              </a:tblGrid>
              <a:tr h="877482">
                <a:tc>
                  <a:txBody>
                    <a:bodyPr/>
                    <a:lstStyle/>
                    <a:p>
                      <a:pPr algn="ctr" rtl="1"/>
                      <a:r>
                        <a:rPr lang="ar-AE" sz="2800" dirty="0" smtClean="0"/>
                        <a:t>رؤوس</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endParaRPr lang="ar-AE" sz="2800" dirty="0"/>
                    </a:p>
                  </a:txBody>
                  <a:tcPr/>
                </a:tc>
                <a:tc>
                  <a:txBody>
                    <a:bodyPr/>
                    <a:lstStyle/>
                    <a:p>
                      <a:pPr algn="ctr" rtl="1"/>
                      <a:r>
                        <a:rPr lang="ar-SA" sz="2800" dirty="0" smtClean="0"/>
                        <a:t>مردّ</a:t>
                      </a:r>
                      <a:endParaRPr lang="ar-AE" sz="2800" dirty="0"/>
                    </a:p>
                  </a:txBody>
                  <a:tcPr/>
                </a:tc>
                <a:tc>
                  <a:txBody>
                    <a:bodyPr/>
                    <a:lstStyle/>
                    <a:p>
                      <a:pPr algn="ctr" rtl="1"/>
                      <a:r>
                        <a:rPr lang="ar-AE" sz="2800" dirty="0" smtClean="0"/>
                        <a:t>تركة</a:t>
                      </a:r>
                      <a:endParaRPr lang="ar-AE" sz="2800" dirty="0"/>
                    </a:p>
                  </a:txBody>
                  <a:tcPr/>
                </a:tc>
              </a:tr>
              <a:tr h="783312">
                <a:tc>
                  <a:txBody>
                    <a:bodyPr/>
                    <a:lstStyle/>
                    <a:p>
                      <a:pPr algn="ctr" rtl="1">
                        <a:spcAft>
                          <a:spcPts val="0"/>
                        </a:spcAft>
                      </a:pPr>
                      <a:r>
                        <a:rPr lang="ar-SA" sz="2800" dirty="0" smtClean="0">
                          <a:latin typeface="Times New Roman"/>
                          <a:ea typeface="Times New Roman"/>
                          <a:cs typeface="Traditional Arabic"/>
                        </a:rPr>
                        <a:t>5</a:t>
                      </a:r>
                      <a:endParaRPr lang="en-US" sz="2800" dirty="0">
                        <a:latin typeface="Times New Roman"/>
                        <a:ea typeface="Times New Roman"/>
                        <a:cs typeface="Traditional Arabic"/>
                      </a:endParaRPr>
                    </a:p>
                  </a:txBody>
                  <a:tcPr marL="68580" marR="68580" marT="0" marB="0"/>
                </a:tc>
                <a:tc>
                  <a:txBody>
                    <a:bodyPr/>
                    <a:lstStyle/>
                    <a:p>
                      <a:pPr algn="ctr" rtl="1"/>
                      <a:r>
                        <a:rPr lang="ar-AE" sz="2800" dirty="0" smtClean="0"/>
                        <a:t>بنات</a:t>
                      </a:r>
                      <a:r>
                        <a:rPr lang="ar-AE" sz="2800" baseline="0" dirty="0" smtClean="0"/>
                        <a:t> ابن</a:t>
                      </a:r>
                      <a:endParaRPr lang="ar-AE" sz="2800" dirty="0"/>
                    </a:p>
                  </a:txBody>
                  <a:tcPr/>
                </a:tc>
                <a:tc>
                  <a:txBody>
                    <a:bodyPr/>
                    <a:lstStyle/>
                    <a:p>
                      <a:pPr algn="justLow" rtl="1">
                        <a:spcAft>
                          <a:spcPts val="0"/>
                        </a:spcAft>
                      </a:pPr>
                      <a:r>
                        <a:rPr lang="ar-SA" sz="2800" dirty="0" smtClean="0">
                          <a:latin typeface="Times New Roman"/>
                          <a:ea typeface="Times New Roman"/>
                          <a:cs typeface="Traditional Arabic"/>
                        </a:rPr>
                        <a:t>أصحاب </a:t>
                      </a:r>
                      <a:r>
                        <a:rPr lang="ar-SA" sz="2800" dirty="0">
                          <a:latin typeface="Times New Roman"/>
                          <a:ea typeface="Times New Roman"/>
                          <a:cs typeface="Traditional Arabic"/>
                        </a:rPr>
                        <a:t>فروض، وعدم عاصب</a:t>
                      </a:r>
                      <a:endParaRPr lang="en-US" sz="2800" dirty="0">
                        <a:latin typeface="Times New Roman"/>
                        <a:ea typeface="Times New Roman"/>
                        <a:cs typeface="Traditional Arabic"/>
                      </a:endParaRPr>
                    </a:p>
                  </a:txBody>
                  <a:tcPr marL="68580" marR="68580" marT="0" marB="0"/>
                </a:tc>
                <a:tc>
                  <a:txBody>
                    <a:bodyPr/>
                    <a:lstStyle/>
                    <a:p>
                      <a:pPr algn="ctr" rtl="1"/>
                      <a:r>
                        <a:rPr lang="ar-SA" sz="2800" dirty="0" smtClean="0"/>
                        <a:t>5</a:t>
                      </a:r>
                      <a:endParaRPr lang="ar-AE" sz="2800" dirty="0"/>
                    </a:p>
                  </a:txBody>
                  <a:tcPr/>
                </a:tc>
                <a:tc>
                  <a:txBody>
                    <a:bodyPr/>
                    <a:lstStyle/>
                    <a:p>
                      <a:pPr algn="ctr" rtl="1"/>
                      <a:r>
                        <a:rPr lang="ar-SA" sz="2800" dirty="0" smtClean="0"/>
                        <a:t>5</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500</a:t>
                      </a:r>
                      <a:endParaRPr lang="ar-AE" sz="2800" dirty="0" smtClean="0"/>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800" b="1" dirty="0" smtClean="0"/>
              <a:t>حالة عدم وجود زوجية-والمردود عليهم أصناف متعددة</a:t>
            </a:r>
            <a:endParaRPr lang="ar-SA" sz="3800" dirty="0"/>
          </a:p>
        </p:txBody>
      </p:sp>
      <p:sp>
        <p:nvSpPr>
          <p:cNvPr id="3" name="عنصر نائب للمحتوى 2"/>
          <p:cNvSpPr>
            <a:spLocks noGrp="1"/>
          </p:cNvSpPr>
          <p:nvPr>
            <p:ph idx="1"/>
          </p:nvPr>
        </p:nvSpPr>
        <p:spPr>
          <a:xfrm>
            <a:off x="272480" y="1600200"/>
            <a:ext cx="9361040" cy="4724400"/>
          </a:xfrm>
        </p:spPr>
        <p:txBody>
          <a:bodyPr/>
          <a:lstStyle/>
          <a:p>
            <a:pPr algn="just" rtl="1"/>
            <a:r>
              <a:rPr lang="ar-SA" sz="3400" b="1" dirty="0" smtClean="0">
                <a:cs typeface="Traditional Arabic" pitchFamily="2" charset="-78"/>
              </a:rPr>
              <a:t>الصورة 3-</a:t>
            </a:r>
            <a:r>
              <a:rPr lang="ar-SA" sz="3400" dirty="0" smtClean="0">
                <a:cs typeface="Traditional Arabic" pitchFamily="2" charset="-78"/>
              </a:rPr>
              <a:t>أن يكون المردود عليهم أصنافاً متعددةً، فمردّ المسألة مجموع سهامهم.</a:t>
            </a:r>
            <a:endParaRPr lang="en-US" sz="3400" dirty="0" smtClean="0">
              <a:cs typeface="Traditional Arabic" pitchFamily="2" charset="-78"/>
            </a:endParaRPr>
          </a:p>
          <a:p>
            <a:pPr algn="just" rtl="1"/>
            <a:r>
              <a:rPr lang="ar-SA" sz="3400" dirty="0" smtClean="0">
                <a:cs typeface="Traditional Arabic" pitchFamily="2" charset="-78"/>
              </a:rPr>
              <a:t>	شرح كيفية الانتقال من رقم (الأصل) إلى رقم (المردّ).</a:t>
            </a:r>
            <a:endParaRPr lang="en-US" sz="3400" dirty="0" smtClean="0">
              <a:cs typeface="Traditional Arabic" pitchFamily="2" charset="-78"/>
            </a:endParaRPr>
          </a:p>
          <a:p>
            <a:pPr algn="just" rtl="1"/>
            <a:r>
              <a:rPr lang="ar-SA" sz="3400" b="1" dirty="0" smtClean="0">
                <a:cs typeface="Traditional Arabic" pitchFamily="2" charset="-78"/>
              </a:rPr>
              <a:t>اشتقاق رقم (المردّ) رياضياً:</a:t>
            </a:r>
            <a:endParaRPr lang="en-US" sz="3400" dirty="0" smtClean="0">
              <a:cs typeface="Traditional Arabic" pitchFamily="2" charset="-78"/>
            </a:endParaRPr>
          </a:p>
          <a:p>
            <a:pPr algn="just" rtl="1"/>
            <a:r>
              <a:rPr lang="ar-SA" sz="3400" dirty="0" smtClean="0">
                <a:cs typeface="Traditional Arabic" pitchFamily="2" charset="-78"/>
              </a:rPr>
              <a:t>آ-نجمع سهام الورثة.</a:t>
            </a:r>
            <a:endParaRPr lang="en-US" sz="3400" dirty="0" smtClean="0">
              <a:cs typeface="Traditional Arabic" pitchFamily="2" charset="-78"/>
            </a:endParaRPr>
          </a:p>
          <a:p>
            <a:pPr algn="just" rtl="1"/>
            <a:r>
              <a:rPr lang="ar-SA" sz="3400" dirty="0" smtClean="0">
                <a:cs typeface="Traditional Arabic" pitchFamily="2" charset="-78"/>
              </a:rPr>
              <a:t>ب-نطرح مجموع سهام الورثة من (الأصل).</a:t>
            </a:r>
            <a:endParaRPr lang="en-US" sz="3400" dirty="0" smtClean="0">
              <a:cs typeface="Traditional Arabic" pitchFamily="2" charset="-78"/>
            </a:endParaRPr>
          </a:p>
          <a:p>
            <a:pPr algn="just" rtl="1"/>
            <a:r>
              <a:rPr lang="ar-SA" sz="3400" dirty="0" smtClean="0">
                <a:cs typeface="Traditional Arabic" pitchFamily="2" charset="-78"/>
              </a:rPr>
              <a:t>ج-الرقم الناتج هو (المردّ)، ونضعه في حقله العموديّ.</a:t>
            </a:r>
            <a:endParaRPr lang="en-US" sz="3400" dirty="0" smtClean="0">
              <a:cs typeface="Traditional Arabic" pitchFamily="2" charset="-78"/>
            </a:endParaRPr>
          </a:p>
          <a:p>
            <a:pPr algn="just" rtl="1"/>
            <a:r>
              <a:rPr lang="ar-SA" sz="3400" dirty="0" smtClean="0">
                <a:cs typeface="Traditional Arabic" pitchFamily="2" charset="-78"/>
              </a:rPr>
              <a:t>وهذه العمليات الرياضية تعني بمعناها الآخر، توزيع المال الزائد على الورثة، حسب نِسبَ سهامهم.</a:t>
            </a:r>
            <a:endParaRPr lang="en-US" sz="3400" dirty="0" smtClean="0">
              <a:cs typeface="Traditional Arabic" pitchFamily="2" charset="-78"/>
            </a:endParaRPr>
          </a:p>
          <a:p>
            <a:pPr rtl="1"/>
            <a:endParaRPr lang="ar-SA" sz="28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err="1" smtClean="0"/>
              <a:t>مثال </a:t>
            </a:r>
            <a:r>
              <a:rPr lang="ar-SA" b="1" dirty="0" smtClean="0"/>
              <a:t>- حلُّ مسائل الردّ</a:t>
            </a:r>
            <a:endParaRPr lang="ar-SA" b="1" dirty="0"/>
          </a:p>
        </p:txBody>
      </p:sp>
      <p:sp>
        <p:nvSpPr>
          <p:cNvPr id="3" name="عنصر نائب للمحتوى 2"/>
          <p:cNvSpPr>
            <a:spLocks noGrp="1"/>
          </p:cNvSpPr>
          <p:nvPr>
            <p:ph idx="1"/>
          </p:nvPr>
        </p:nvSpPr>
        <p:spPr>
          <a:xfrm>
            <a:off x="457200" y="1447800"/>
            <a:ext cx="9448800" cy="4953000"/>
          </a:xfrm>
        </p:spPr>
        <p:txBody>
          <a:bodyPr/>
          <a:lstStyle/>
          <a:p>
            <a:pPr rtl="1"/>
            <a:r>
              <a:rPr lang="ar-SA" sz="2800" dirty="0" smtClean="0"/>
              <a:t>حلّ المسألة التالية، ثم فكّر بنتائجها لتتأكّد من الردّ وإعادة التوزيع:</a:t>
            </a:r>
            <a:endParaRPr lang="en-US" sz="2800" dirty="0" smtClean="0"/>
          </a:p>
          <a:p>
            <a:pPr rtl="1"/>
            <a:r>
              <a:rPr lang="ar-SA" sz="2800" dirty="0" smtClean="0"/>
              <a:t>المسألة (3): مات  (سهيل) عن: بنت، وبنت ابن، وأم، وترك 150 ديناراً</a:t>
            </a:r>
            <a:r>
              <a:rPr lang="ar-AE" sz="2800" dirty="0" smtClean="0"/>
              <a:t>.</a:t>
            </a:r>
            <a:endParaRPr lang="en-US" sz="2800" dirty="0" smtClean="0"/>
          </a:p>
          <a:p>
            <a:pPr rtl="1"/>
            <a:endParaRPr lang="en-US" dirty="0" smtClean="0"/>
          </a:p>
          <a:p>
            <a:pPr rtl="1"/>
            <a:endParaRPr lang="ar-SA" dirty="0"/>
          </a:p>
        </p:txBody>
      </p:sp>
      <p:sp>
        <p:nvSpPr>
          <p:cNvPr id="4" name="Content Placeholder 2"/>
          <p:cNvSpPr txBox="1">
            <a:spLocks/>
          </p:cNvSpPr>
          <p:nvPr/>
        </p:nvSpPr>
        <p:spPr bwMode="auto">
          <a:xfrm>
            <a:off x="560512" y="16288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en-US" sz="800" b="0" i="0" u="none" strike="noStrike" kern="1200" cap="none" spc="0" normalizeH="0" baseline="0" noProof="0" dirty="0" smtClean="0">
                <a:ln>
                  <a:noFill/>
                </a:ln>
                <a:solidFill>
                  <a:schemeClr val="tx1"/>
                </a:solidFill>
                <a:effectLst/>
                <a:uLnTx/>
                <a:uFillTx/>
                <a:latin typeface="+mn-lt"/>
                <a:ea typeface="+mn-ea"/>
                <a:cs typeface="Arial" charset="0"/>
              </a:rPr>
              <a:t>.</a:t>
            </a:r>
            <a:endParaRPr kumimoji="0" lang="ar-AE" sz="8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Content Placeholder 4"/>
          <p:cNvGraphicFramePr>
            <a:graphicFrameLocks/>
          </p:cNvGraphicFramePr>
          <p:nvPr/>
        </p:nvGraphicFramePr>
        <p:xfrm>
          <a:off x="352198" y="2420888"/>
          <a:ext cx="8562845" cy="3510840"/>
        </p:xfrm>
        <a:graphic>
          <a:graphicData uri="http://schemas.openxmlformats.org/drawingml/2006/table">
            <a:tbl>
              <a:tblPr rtl="1" firstRow="1" bandRow="1">
                <a:tableStyleId>{5C22544A-7EE6-4342-B048-85BDC9FD1C3A}</a:tableStyleId>
              </a:tblPr>
              <a:tblGrid>
                <a:gridCol w="1052710"/>
                <a:gridCol w="938786"/>
                <a:gridCol w="3353415"/>
                <a:gridCol w="979782"/>
                <a:gridCol w="1097024"/>
                <a:gridCol w="1141128"/>
              </a:tblGrid>
              <a:tr h="728856">
                <a:tc>
                  <a:txBody>
                    <a:bodyPr/>
                    <a:lstStyle/>
                    <a:p>
                      <a:pPr algn="ctr" rtl="1"/>
                      <a:r>
                        <a:rPr lang="ar-SA"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6</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مرد</a:t>
                      </a:r>
                    </a:p>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5</a:t>
                      </a:r>
                    </a:p>
                  </a:txBody>
                  <a:tcPr/>
                </a:tc>
                <a:tc>
                  <a:txBody>
                    <a:bodyPr/>
                    <a:lstStyle/>
                    <a:p>
                      <a:pPr algn="ctr" rtl="1"/>
                      <a:r>
                        <a:rPr lang="ar-AE" sz="2800" dirty="0" smtClean="0"/>
                        <a:t>تركة</a:t>
                      </a:r>
                    </a:p>
                    <a:p>
                      <a:pPr algn="ctr" rtl="1"/>
                      <a:r>
                        <a:rPr lang="ar-AE" sz="2800" dirty="0" smtClean="0"/>
                        <a:t>150</a:t>
                      </a:r>
                      <a:endParaRPr lang="ar-AE" sz="2800" dirty="0"/>
                    </a:p>
                  </a:txBody>
                  <a:tcPr/>
                </a:tc>
              </a:tr>
              <a:tr h="783312">
                <a:tc>
                  <a:txBody>
                    <a:bodyPr/>
                    <a:lstStyle/>
                    <a:p>
                      <a:pPr algn="ctr"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بنت </a:t>
                      </a:r>
                      <a:endParaRPr lang="en-US" sz="2800" dirty="0">
                        <a:latin typeface="Times New Roman"/>
                        <a:ea typeface="Times New Roman"/>
                        <a:cs typeface="Traditional Arabic"/>
                      </a:endParaRPr>
                    </a:p>
                  </a:txBody>
                  <a:tcPr marL="68580" marR="68580" marT="0" marB="0"/>
                </a:tc>
                <a:tc>
                  <a:txBody>
                    <a:bodyPr/>
                    <a:lstStyle/>
                    <a:p>
                      <a:pPr algn="r" rtl="0">
                        <a:spcAft>
                          <a:spcPts val="0"/>
                        </a:spcAft>
                      </a:pPr>
                      <a:r>
                        <a:rPr lang="ar-SA" sz="2800" dirty="0" smtClean="0">
                          <a:latin typeface="Times New Roman"/>
                          <a:ea typeface="Times New Roman"/>
                          <a:cs typeface="Traditional Arabic"/>
                        </a:rPr>
                        <a:t>انفرادها</a:t>
                      </a:r>
                      <a:r>
                        <a:rPr lang="ar-SA" sz="2800" dirty="0">
                          <a:latin typeface="Times New Roman"/>
                          <a:ea typeface="Times New Roman"/>
                          <a:cs typeface="Traditional Arabic"/>
                        </a:rPr>
                        <a:t>، وعدم وجود</a:t>
                      </a: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3</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smtClean="0">
                          <a:latin typeface="Times New Roman"/>
                          <a:ea typeface="Times New Roman"/>
                          <a:cs typeface="Traditional Arabic"/>
                        </a:rPr>
                        <a:t>3</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smtClean="0">
                          <a:latin typeface="Times New Roman"/>
                          <a:ea typeface="Times New Roman"/>
                          <a:cs typeface="Traditional Arabic"/>
                        </a:rPr>
                        <a:t>90</a:t>
                      </a:r>
                      <a:endParaRPr lang="en-US" sz="2800" dirty="0">
                        <a:latin typeface="Times New Roman"/>
                        <a:ea typeface="Times New Roman"/>
                        <a:cs typeface="Traditional Arabic"/>
                      </a:endParaRPr>
                    </a:p>
                  </a:txBody>
                  <a:tcPr marL="68580" marR="68580" marT="0" marB="0"/>
                </a:tc>
              </a:tr>
              <a:tr h="936104">
                <a:tc>
                  <a:txBody>
                    <a:bodyPr/>
                    <a:lstStyle/>
                    <a:p>
                      <a:pPr algn="ctr" rtl="1">
                        <a:spcAft>
                          <a:spcPts val="0"/>
                        </a:spcAft>
                      </a:pPr>
                      <a:r>
                        <a:rPr lang="ar-SA" sz="2800" dirty="0">
                          <a:latin typeface="Times New Roman"/>
                          <a:ea typeface="Times New Roman"/>
                          <a:cs typeface="Traditional Arabic"/>
                        </a:rPr>
                        <a:t>6/1</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بنت ابن</a:t>
                      </a:r>
                      <a:endParaRPr lang="en-US" sz="2800">
                        <a:latin typeface="Times New Roman"/>
                        <a:ea typeface="Times New Roman"/>
                        <a:cs typeface="Traditional Arabic"/>
                      </a:endParaRPr>
                    </a:p>
                  </a:txBody>
                  <a:tcPr marL="68580" marR="68580" marT="0" marB="0"/>
                </a:tc>
                <a:tc>
                  <a:txBody>
                    <a:bodyPr/>
                    <a:lstStyle/>
                    <a:p>
                      <a:pPr algn="justLow"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1</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r>
              <a:tr h="846544">
                <a:tc>
                  <a:txBody>
                    <a:bodyPr/>
                    <a:lstStyle/>
                    <a:p>
                      <a:pPr algn="ctr" rtl="1">
                        <a:spcAft>
                          <a:spcPts val="0"/>
                        </a:spcAft>
                      </a:pPr>
                      <a:r>
                        <a:rPr lang="ar-SA" sz="2800">
                          <a:latin typeface="Times New Roman"/>
                          <a:ea typeface="Times New Roman"/>
                          <a:cs typeface="Traditional Arabic"/>
                        </a:rPr>
                        <a:t>6/1</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أم</a:t>
                      </a:r>
                      <a:endParaRPr lang="en-US" sz="2800">
                        <a:latin typeface="Times New Roman"/>
                        <a:ea typeface="Times New Roman"/>
                        <a:cs typeface="Traditional Arabic"/>
                      </a:endParaRPr>
                    </a:p>
                  </a:txBody>
                  <a:tcPr marL="68580" marR="68580" marT="0" marB="0"/>
                </a:tc>
                <a:tc>
                  <a:txBody>
                    <a:bodyPr/>
                    <a:lstStyle/>
                    <a:p>
                      <a:pPr algn="justLow"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1</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600200"/>
            <a:ext cx="8915400" cy="4876800"/>
          </a:xfrm>
        </p:spPr>
        <p:txBody>
          <a:bodyPr/>
          <a:lstStyle/>
          <a:p>
            <a:pPr rtl="1"/>
            <a:r>
              <a:rPr lang="ar-SA" sz="4000" b="1" dirty="0" smtClean="0">
                <a:cs typeface="Traditional Arabic" pitchFamily="2" charset="-78"/>
              </a:rPr>
              <a:t>الحالة الثانية-وجود أحد الزوجين مع أصحاب الفروض، وفيها ثلاث صوَر:</a:t>
            </a:r>
            <a:endParaRPr lang="en-US" sz="4000" dirty="0" smtClean="0">
              <a:cs typeface="Traditional Arabic" pitchFamily="2" charset="-78"/>
            </a:endParaRPr>
          </a:p>
          <a:p>
            <a:pPr rtl="1"/>
            <a:r>
              <a:rPr lang="ar-SA" sz="4000" b="1" dirty="0" smtClean="0">
                <a:cs typeface="Traditional Arabic" pitchFamily="2" charset="-78"/>
              </a:rPr>
              <a:t>الصورة 1-</a:t>
            </a:r>
            <a:r>
              <a:rPr lang="ar-SA" sz="4000" dirty="0" smtClean="0">
                <a:cs typeface="Traditional Arabic" pitchFamily="2" charset="-78"/>
              </a:rPr>
              <a:t>أن يكون مع أحد الزوجين (صاحب فرض واحد).</a:t>
            </a:r>
            <a:endParaRPr lang="en-US" sz="4000" dirty="0" smtClean="0">
              <a:cs typeface="Traditional Arabic" pitchFamily="2" charset="-78"/>
            </a:endParaRPr>
          </a:p>
          <a:p>
            <a:pPr rtl="1"/>
            <a:r>
              <a:rPr lang="ar-SA" sz="4000" dirty="0" smtClean="0">
                <a:cs typeface="Traditional Arabic" pitchFamily="2" charset="-78"/>
              </a:rPr>
              <a:t>في هذه الصورة، يكون أصل المسألة، مقام فرض صاحب الزوجية، ويُعطى سهمه، ثم يأخذ صاحب الفرض باقي التركة، فرضاً ورداً. </a:t>
            </a:r>
            <a:endParaRPr lang="en-US" sz="4000" dirty="0" smtClean="0">
              <a:cs typeface="Traditional Arabic" pitchFamily="2" charset="-78"/>
            </a:endParaRPr>
          </a:p>
          <a:p>
            <a:pPr rtl="1"/>
            <a:endParaRPr lang="en-US" sz="2400" dirty="0" smtClean="0"/>
          </a:p>
          <a:p>
            <a:pPr rtl="1"/>
            <a:endParaRPr lang="ar-SA" sz="2400" b="1" dirty="0">
              <a:latin typeface="Simplified Arabic" pitchFamily="18" charset="-78"/>
              <a:cs typeface="Simplified Arabic" pitchFamily="18" charset="-78"/>
            </a:endParaRPr>
          </a:p>
        </p:txBody>
      </p:sp>
      <p:sp>
        <p:nvSpPr>
          <p:cNvPr id="4" name="عنوان 1"/>
          <p:cNvSpPr>
            <a:spLocks noGrp="1"/>
          </p:cNvSpPr>
          <p:nvPr>
            <p:ph type="title"/>
          </p:nvPr>
        </p:nvSpPr>
        <p:spPr/>
        <p:txBody>
          <a:bodyPr/>
          <a:lstStyle/>
          <a:p>
            <a:pPr algn="ctr" rtl="1"/>
            <a:r>
              <a:rPr lang="ar-SA" sz="4000" b="1" dirty="0" smtClean="0"/>
              <a:t>حالة وجود زوجية-وصاحب الفرض شخص واحد</a:t>
            </a:r>
            <a:endParaRPr lang="ar-SA" sz="40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حلُّ مسائل </a:t>
            </a:r>
            <a:r>
              <a:rPr lang="ar-SA" b="1" dirty="0" err="1" smtClean="0"/>
              <a:t>الردّ </a:t>
            </a:r>
            <a:r>
              <a:rPr lang="ar-SA" b="1" dirty="0" smtClean="0"/>
              <a:t>- </a:t>
            </a:r>
            <a:r>
              <a:rPr lang="ar-SA" b="1" dirty="0" err="1" smtClean="0"/>
              <a:t>مسألة </a:t>
            </a:r>
            <a:r>
              <a:rPr lang="ar-SA" b="1" dirty="0" smtClean="0"/>
              <a:t>(وحشيّة</a:t>
            </a:r>
            <a:r>
              <a:rPr lang="ar-SA" b="1" dirty="0" err="1" smtClean="0"/>
              <a:t>):</a:t>
            </a:r>
            <a:endParaRPr lang="ar-SA" dirty="0"/>
          </a:p>
        </p:txBody>
      </p:sp>
      <p:sp>
        <p:nvSpPr>
          <p:cNvPr id="3" name="عنصر نائب للمحتوى 2"/>
          <p:cNvSpPr>
            <a:spLocks noGrp="1"/>
          </p:cNvSpPr>
          <p:nvPr>
            <p:ph idx="1"/>
          </p:nvPr>
        </p:nvSpPr>
        <p:spPr/>
        <p:txBody>
          <a:bodyPr/>
          <a:lstStyle/>
          <a:p>
            <a:pPr rtl="1"/>
            <a:r>
              <a:rPr lang="ar-SA" sz="2800" b="1" dirty="0" smtClean="0">
                <a:solidFill>
                  <a:srgbClr val="0070C0"/>
                </a:solidFill>
                <a:latin typeface="Simplified Arabic" pitchFamily="18" charset="-78"/>
                <a:cs typeface="+mn-cs"/>
              </a:rPr>
              <a:t>.</a:t>
            </a:r>
            <a:r>
              <a:rPr lang="ar-SA" sz="2800" dirty="0" smtClean="0"/>
              <a:t> المسألة (1): ماتت (وحشية) عن: زوج، وبنت واحدة، وتركت 400 ديناراً.</a:t>
            </a:r>
            <a:endParaRPr lang="en-US" sz="2800" dirty="0" smtClean="0"/>
          </a:p>
          <a:p>
            <a:pPr rtl="1"/>
            <a:endParaRPr lang="ar-SA" sz="800" b="1" dirty="0">
              <a:solidFill>
                <a:srgbClr val="0070C0"/>
              </a:solidFill>
              <a:latin typeface="Simplified Arabic" pitchFamily="18" charset="-78"/>
              <a:cs typeface="+mn-cs"/>
            </a:endParaRPr>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ar-SA" sz="7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6" name="عنصر نائب للمحتوى 2"/>
          <p:cNvSpPr txBox="1">
            <a:spLocks/>
          </p:cNvSpPr>
          <p:nvPr/>
        </p:nvSpPr>
        <p:spPr bwMode="auto">
          <a:xfrm>
            <a:off x="488504" y="1412776"/>
            <a:ext cx="8915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7" name="Content Placeholder 4"/>
          <p:cNvGraphicFramePr>
            <a:graphicFrameLocks/>
          </p:cNvGraphicFramePr>
          <p:nvPr/>
        </p:nvGraphicFramePr>
        <p:xfrm>
          <a:off x="879220" y="2852936"/>
          <a:ext cx="8250244" cy="2581632"/>
        </p:xfrm>
        <a:graphic>
          <a:graphicData uri="http://schemas.openxmlformats.org/drawingml/2006/table">
            <a:tbl>
              <a:tblPr rtl="1" firstRow="1" bandRow="1">
                <a:tableStyleId>{5C22544A-7EE6-4342-B048-85BDC9FD1C3A}</a:tableStyleId>
              </a:tblPr>
              <a:tblGrid>
                <a:gridCol w="1190243"/>
                <a:gridCol w="1039156"/>
                <a:gridCol w="3231338"/>
                <a:gridCol w="816094"/>
                <a:gridCol w="1973413"/>
              </a:tblGrid>
              <a:tr h="877482">
                <a:tc>
                  <a:txBody>
                    <a:bodyPr/>
                    <a:lstStyle/>
                    <a:p>
                      <a:pPr algn="ctr" rtl="1"/>
                      <a:r>
                        <a:rPr lang="ar-SA" sz="2800" dirty="0" smtClean="0"/>
                        <a:t>أنصبة </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SA" sz="2800" dirty="0" smtClean="0"/>
                        <a:t>4</a:t>
                      </a:r>
                      <a:endParaRPr lang="ar-AE" sz="2800" dirty="0"/>
                    </a:p>
                  </a:txBody>
                  <a:tcPr/>
                </a:tc>
                <a:tc>
                  <a:txBody>
                    <a:bodyPr/>
                    <a:lstStyle/>
                    <a:p>
                      <a:pPr algn="ctr" rtl="1"/>
                      <a:r>
                        <a:rPr lang="ar-AE" sz="2800" dirty="0" smtClean="0"/>
                        <a:t>تركة</a:t>
                      </a:r>
                    </a:p>
                    <a:p>
                      <a:pPr algn="ctr" rtl="1"/>
                      <a:r>
                        <a:rPr lang="ar-AE" sz="2800" dirty="0" smtClean="0"/>
                        <a:t>400</a:t>
                      </a:r>
                      <a:endParaRPr lang="ar-AE" sz="2800" dirty="0"/>
                    </a:p>
                  </a:txBody>
                  <a:tcPr/>
                </a:tc>
              </a:tr>
              <a:tr h="783312">
                <a:tc>
                  <a:txBody>
                    <a:bodyPr/>
                    <a:lstStyle/>
                    <a:p>
                      <a:pPr algn="ctr" rtl="1">
                        <a:spcAft>
                          <a:spcPts val="0"/>
                        </a:spcAft>
                      </a:pPr>
                      <a:r>
                        <a:rPr lang="ar-SA" sz="2800" dirty="0" smtClean="0">
                          <a:latin typeface="Times New Roman"/>
                          <a:ea typeface="Times New Roman"/>
                          <a:cs typeface="Traditional Arabic"/>
                        </a:rPr>
                        <a:t>1/4</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زوج</a:t>
                      </a:r>
                      <a:endParaRPr lang="en-US" sz="2800" dirty="0">
                        <a:latin typeface="Times New Roman"/>
                        <a:ea typeface="Times New Roman"/>
                        <a:cs typeface="Traditional Arabic"/>
                      </a:endParaRPr>
                    </a:p>
                  </a:txBody>
                  <a:tcPr marL="68580" marR="68580" marT="0" marB="0"/>
                </a:tc>
                <a:tc>
                  <a:txBody>
                    <a:bodyPr/>
                    <a:lstStyle/>
                    <a:p>
                      <a:pPr algn="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r>
              <a:tr h="783312">
                <a:tc>
                  <a:txBody>
                    <a:bodyPr/>
                    <a:lstStyle/>
                    <a:p>
                      <a:pPr algn="ctr" rtl="1">
                        <a:spcAft>
                          <a:spcPts val="0"/>
                        </a:spcAft>
                      </a:pPr>
                      <a:r>
                        <a:rPr lang="ar-SA" sz="2800" dirty="0" smtClean="0">
                          <a:latin typeface="Times New Roman"/>
                          <a:ea typeface="Times New Roman"/>
                          <a:cs typeface="Traditional Arabic"/>
                        </a:rPr>
                        <a:t>1/2</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بنت </a:t>
                      </a:r>
                      <a:endParaRPr lang="en-US" sz="2800">
                        <a:latin typeface="Times New Roman"/>
                        <a:ea typeface="Times New Roman"/>
                        <a:cs typeface="Traditional Arabic"/>
                      </a:endParaRPr>
                    </a:p>
                  </a:txBody>
                  <a:tcPr marL="68580" marR="68580" marT="0" marB="0"/>
                </a:tc>
                <a:tc>
                  <a:txBody>
                    <a:bodyPr/>
                    <a:lstStyle/>
                    <a:p>
                      <a:pPr algn="r" rtl="1">
                        <a:spcAft>
                          <a:spcPts val="0"/>
                        </a:spcAft>
                      </a:pPr>
                      <a:r>
                        <a:rPr lang="ar-SA" sz="2800" dirty="0">
                          <a:latin typeface="Times New Roman"/>
                          <a:ea typeface="Times New Roman"/>
                          <a:cs typeface="Traditional Arabic"/>
                        </a:rPr>
                        <a:t>تأخذ الباقي </a:t>
                      </a:r>
                      <a:r>
                        <a:rPr lang="ar-SA" sz="2800" dirty="0" smtClean="0">
                          <a:latin typeface="Times New Roman"/>
                          <a:ea typeface="Times New Roman"/>
                          <a:cs typeface="Traditional Arabic"/>
                        </a:rPr>
                        <a:t>1/2فرضاً و1/4 </a:t>
                      </a:r>
                      <a:r>
                        <a:rPr lang="ar-SA" sz="2800" dirty="0">
                          <a:latin typeface="Times New Roman"/>
                          <a:ea typeface="Times New Roman"/>
                          <a:cs typeface="Traditional Arabic"/>
                        </a:rPr>
                        <a:t>رداً.</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3 </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حالة وجود زوجية- وصنف واحد متعدد الرؤوس</a:t>
            </a:r>
            <a:endParaRPr lang="ar-SA" sz="4000" dirty="0"/>
          </a:p>
        </p:txBody>
      </p:sp>
      <p:sp>
        <p:nvSpPr>
          <p:cNvPr id="3" name="عنصر نائب للمحتوى 2"/>
          <p:cNvSpPr>
            <a:spLocks noGrp="1"/>
          </p:cNvSpPr>
          <p:nvPr>
            <p:ph idx="1"/>
          </p:nvPr>
        </p:nvSpPr>
        <p:spPr>
          <a:xfrm>
            <a:off x="495300" y="1600200"/>
            <a:ext cx="8915400" cy="4724400"/>
          </a:xfrm>
        </p:spPr>
        <p:txBody>
          <a:bodyPr/>
          <a:lstStyle/>
          <a:p>
            <a:pPr algn="just" rtl="1"/>
            <a:r>
              <a:rPr lang="ar-SA" sz="4000" b="1" dirty="0" smtClean="0">
                <a:cs typeface="Traditional Arabic" pitchFamily="2" charset="-78"/>
              </a:rPr>
              <a:t>الصورة </a:t>
            </a:r>
            <a:r>
              <a:rPr lang="ar-SA" sz="4000" b="1" dirty="0" err="1" smtClean="0">
                <a:cs typeface="Traditional Arabic" pitchFamily="2" charset="-78"/>
              </a:rPr>
              <a:t>2-</a:t>
            </a:r>
            <a:endParaRPr lang="ar-SA" sz="4000" b="1" smtClean="0">
              <a:cs typeface="Traditional Arabic" pitchFamily="2" charset="-78"/>
            </a:endParaRPr>
          </a:p>
          <a:p>
            <a:pPr algn="just" rtl="1"/>
            <a:r>
              <a:rPr lang="ar-SA" sz="4000" smtClean="0">
                <a:cs typeface="Traditional Arabic" pitchFamily="2" charset="-78"/>
              </a:rPr>
              <a:t>أن </a:t>
            </a:r>
            <a:r>
              <a:rPr lang="ar-SA" sz="4000" dirty="0" smtClean="0">
                <a:cs typeface="Traditional Arabic" pitchFamily="2" charset="-78"/>
              </a:rPr>
              <a:t>يكون مع أحد الزوجين، (صنف واحد متعدد الرؤوس).</a:t>
            </a:r>
            <a:endParaRPr lang="en-US" sz="4000" dirty="0" smtClean="0">
              <a:cs typeface="Traditional Arabic" pitchFamily="2" charset="-78"/>
            </a:endParaRPr>
          </a:p>
          <a:p>
            <a:pPr algn="just" rtl="1"/>
            <a:r>
              <a:rPr lang="ar-SA" sz="4000" dirty="0" smtClean="0">
                <a:cs typeface="Traditional Arabic" pitchFamily="2" charset="-78"/>
              </a:rPr>
              <a:t>وفي هذه الصورة، يكون أصل المسألة، مقام فرض صاحب الزوجية، ويُعطى سهمه، ثم يأخذ الورثة الآخرون باقيَ التركة، فرضاً ورداً. </a:t>
            </a:r>
            <a:endParaRPr lang="en-US" sz="4000" dirty="0" smtClean="0">
              <a:cs typeface="Traditional Arabic" pitchFamily="2" charset="-78"/>
            </a:endParaRPr>
          </a:p>
          <a:p>
            <a:pPr algn="just" rtl="1"/>
            <a:endParaRPr lang="en-US" sz="2400" dirty="0" smtClean="0"/>
          </a:p>
          <a:p>
            <a:pPr rtl="1"/>
            <a:endParaRPr lang="ar-SA" sz="2400" b="1" dirty="0" smtClean="0">
              <a:latin typeface="Simplified Arabic" pitchFamily="18" charset="-78"/>
              <a:ea typeface="Arial Unicode MS"/>
              <a:cs typeface="Simplified Arabic" pitchFamily="18" charset="-7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حلُّ مسائل </a:t>
            </a:r>
            <a:r>
              <a:rPr lang="ar-SA" b="1" dirty="0" err="1" smtClean="0"/>
              <a:t>الردّ </a:t>
            </a:r>
            <a:r>
              <a:rPr lang="ar-SA" b="1" dirty="0" smtClean="0"/>
              <a:t>– </a:t>
            </a:r>
            <a:r>
              <a:rPr lang="ar-SA" b="1" dirty="0" err="1" smtClean="0"/>
              <a:t>مسألة </a:t>
            </a:r>
            <a:r>
              <a:rPr lang="ar-SA" b="1" dirty="0" smtClean="0"/>
              <a:t>(شجاع</a:t>
            </a:r>
            <a:r>
              <a:rPr lang="ar-SA" b="1" dirty="0" err="1" smtClean="0"/>
              <a:t>):</a:t>
            </a:r>
            <a:endParaRPr lang="ar-SA" dirty="0"/>
          </a:p>
        </p:txBody>
      </p:sp>
      <p:sp>
        <p:nvSpPr>
          <p:cNvPr id="3" name="عنصر نائب للمحتوى 2"/>
          <p:cNvSpPr>
            <a:spLocks noGrp="1"/>
          </p:cNvSpPr>
          <p:nvPr>
            <p:ph idx="1"/>
          </p:nvPr>
        </p:nvSpPr>
        <p:spPr>
          <a:xfrm>
            <a:off x="272480" y="1600200"/>
            <a:ext cx="9361040" cy="4724400"/>
          </a:xfrm>
        </p:spPr>
        <p:txBody>
          <a:bodyPr/>
          <a:lstStyle/>
          <a:p>
            <a:pPr rtl="1"/>
            <a:r>
              <a:rPr lang="ar-SA" dirty="0" smtClean="0"/>
              <a:t>المسألة (2): مات (شجاع) عن: زوجة، و 3 بنات، وترك 240 ديناراً</a:t>
            </a:r>
            <a:r>
              <a:rPr lang="ar-AE" dirty="0" smtClean="0"/>
              <a:t>.</a:t>
            </a:r>
            <a:endParaRPr lang="ar-SA" b="1" dirty="0">
              <a:latin typeface="Simplified Arabic" pitchFamily="18" charset="-78"/>
              <a:cs typeface="Simplified Arabic" pitchFamily="18" charset="-78"/>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800" b="1" i="0" u="none" strike="noStrike" kern="1200" cap="none" spc="0" normalizeH="0" baseline="0" noProof="0" dirty="0">
              <a:ln>
                <a:noFill/>
              </a:ln>
              <a:solidFill>
                <a:srgbClr val="0070C0"/>
              </a:solidFill>
              <a:effectLst/>
              <a:uLnTx/>
              <a:uFillTx/>
              <a:latin typeface="Simplified Arabic" pitchFamily="18" charset="-78"/>
              <a:ea typeface="+mn-ea"/>
              <a:cs typeface="+mn-cs"/>
            </a:endParaRPr>
          </a:p>
        </p:txBody>
      </p:sp>
      <p:sp>
        <p:nvSpPr>
          <p:cNvPr id="6" name="عنصر نائب للمحتوى 2"/>
          <p:cNvSpPr txBox="1">
            <a:spLocks/>
          </p:cNvSpPr>
          <p:nvPr/>
        </p:nvSpPr>
        <p:spPr bwMode="auto">
          <a:xfrm>
            <a:off x="488504" y="1412776"/>
            <a:ext cx="8915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7" name="Content Placeholder 4"/>
          <p:cNvGraphicFramePr>
            <a:graphicFrameLocks/>
          </p:cNvGraphicFramePr>
          <p:nvPr/>
        </p:nvGraphicFramePr>
        <p:xfrm>
          <a:off x="416496" y="2564904"/>
          <a:ext cx="9073009" cy="2581632"/>
        </p:xfrm>
        <a:graphic>
          <a:graphicData uri="http://schemas.openxmlformats.org/drawingml/2006/table">
            <a:tbl>
              <a:tblPr rtl="1" firstRow="1" bandRow="1">
                <a:tableStyleId>{5C22544A-7EE6-4342-B048-85BDC9FD1C3A}</a:tableStyleId>
              </a:tblPr>
              <a:tblGrid>
                <a:gridCol w="1143912"/>
                <a:gridCol w="1143912"/>
                <a:gridCol w="807190"/>
                <a:gridCol w="3394360"/>
                <a:gridCol w="1023574"/>
                <a:gridCol w="1560061"/>
              </a:tblGrid>
              <a:tr h="877482">
                <a:tc>
                  <a:txBody>
                    <a:bodyPr/>
                    <a:lstStyle/>
                    <a:p>
                      <a:pPr algn="ctr" rtl="1"/>
                      <a:r>
                        <a:rPr lang="ar-SA" sz="2800" dirty="0" smtClean="0"/>
                        <a:t>رؤوس</a:t>
                      </a:r>
                      <a:endParaRPr lang="ar-AE" sz="2800" dirty="0"/>
                    </a:p>
                  </a:txBody>
                  <a:tcPr/>
                </a:tc>
                <a:tc>
                  <a:txBody>
                    <a:bodyPr/>
                    <a:lstStyle/>
                    <a:p>
                      <a:pPr algn="ctr" rtl="1"/>
                      <a:r>
                        <a:rPr lang="ar-SA" sz="2800" dirty="0" smtClean="0"/>
                        <a:t>أنصبة </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24</a:t>
                      </a:r>
                      <a:endParaRPr lang="ar-AE" sz="2800" dirty="0"/>
                    </a:p>
                  </a:txBody>
                  <a:tcPr/>
                </a:tc>
                <a:tc>
                  <a:txBody>
                    <a:bodyPr/>
                    <a:lstStyle/>
                    <a:p>
                      <a:pPr algn="ctr" rtl="1"/>
                      <a:r>
                        <a:rPr lang="ar-AE" sz="2800" dirty="0" smtClean="0"/>
                        <a:t>تركة</a:t>
                      </a:r>
                    </a:p>
                    <a:p>
                      <a:pPr algn="ctr" rtl="1"/>
                      <a:r>
                        <a:rPr lang="ar-AE" sz="2800" dirty="0" smtClean="0"/>
                        <a:t>240</a:t>
                      </a:r>
                      <a:endParaRPr lang="ar-AE" sz="2800" dirty="0"/>
                    </a:p>
                  </a:txBody>
                  <a:tcPr/>
                </a:tc>
              </a:tr>
              <a:tr h="783312">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زوجة</a:t>
                      </a:r>
                      <a:endParaRPr lang="en-US" sz="2800" dirty="0">
                        <a:latin typeface="Times New Roman"/>
                        <a:ea typeface="Times New Roman"/>
                        <a:cs typeface="Traditional Arabic"/>
                      </a:endParaRPr>
                    </a:p>
                  </a:txBody>
                  <a:tcPr marL="68580" marR="68580" marT="0" marB="0"/>
                </a:tc>
                <a:tc>
                  <a:txBody>
                    <a:bodyPr/>
                    <a:lstStyle/>
                    <a:p>
                      <a:pPr algn="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3</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r>
              <a:tr h="783312">
                <a:tc>
                  <a:txBody>
                    <a:bodyPr/>
                    <a:lstStyle/>
                    <a:p>
                      <a:pPr algn="ctr" rtl="1">
                        <a:spcAft>
                          <a:spcPts val="0"/>
                        </a:spcAft>
                      </a:pPr>
                      <a:r>
                        <a:rPr lang="ar-SA" sz="2800" dirty="0">
                          <a:latin typeface="Times New Roman"/>
                          <a:ea typeface="Times New Roman"/>
                          <a:cs typeface="Traditional Arabic"/>
                        </a:rPr>
                        <a:t>3</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3 بنت </a:t>
                      </a:r>
                      <a:endParaRPr lang="en-US" sz="2800">
                        <a:latin typeface="Times New Roman"/>
                        <a:ea typeface="Times New Roman"/>
                        <a:cs typeface="Traditional Arabic"/>
                      </a:endParaRPr>
                    </a:p>
                  </a:txBody>
                  <a:tcPr marL="68580" marR="68580" marT="0" marB="0"/>
                </a:tc>
                <a:tc>
                  <a:txBody>
                    <a:bodyPr/>
                    <a:lstStyle/>
                    <a:p>
                      <a:pPr algn="r" rtl="1">
                        <a:spcAft>
                          <a:spcPts val="0"/>
                        </a:spcAft>
                      </a:pPr>
                      <a:r>
                        <a:rPr lang="ar-SA" sz="2800" dirty="0" smtClean="0">
                          <a:latin typeface="Times New Roman"/>
                          <a:ea typeface="Times New Roman"/>
                          <a:cs typeface="Traditional Arabic"/>
                        </a:rPr>
                        <a:t>يأخذون</a:t>
                      </a:r>
                      <a:r>
                        <a:rPr lang="ar-SA" sz="2800" baseline="0" dirty="0" smtClean="0">
                          <a:latin typeface="Times New Roman"/>
                          <a:ea typeface="Times New Roman"/>
                          <a:cs typeface="Traditional Arabic"/>
                        </a:rPr>
                        <a:t> 2/3 </a:t>
                      </a:r>
                      <a:r>
                        <a:rPr lang="ar-SA" sz="2800" dirty="0" smtClean="0">
                          <a:latin typeface="Times New Roman"/>
                          <a:ea typeface="Times New Roman"/>
                          <a:cs typeface="Traditional Arabic"/>
                        </a:rPr>
                        <a:t>فرضاً والباقي</a:t>
                      </a:r>
                      <a:r>
                        <a:rPr lang="ar-SA" sz="2800" baseline="0" dirty="0" smtClean="0">
                          <a:latin typeface="Times New Roman"/>
                          <a:ea typeface="Times New Roman"/>
                          <a:cs typeface="Traditional Arabic"/>
                        </a:rPr>
                        <a:t> </a:t>
                      </a:r>
                      <a:r>
                        <a:rPr lang="ar-SA" sz="2800" dirty="0" smtClean="0">
                          <a:latin typeface="Times New Roman"/>
                          <a:ea typeface="Times New Roman"/>
                          <a:cs typeface="Traditional Arabic"/>
                        </a:rPr>
                        <a:t>رداً</a:t>
                      </a: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21 </a:t>
                      </a:r>
                      <a:endParaRPr lang="ar-SA" sz="2800" dirty="0" smtClean="0">
                        <a:latin typeface="Times New Roman"/>
                        <a:ea typeface="Times New Roman"/>
                        <a:cs typeface="Traditional Arabic"/>
                      </a:endParaRPr>
                    </a:p>
                    <a:p>
                      <a:pPr algn="ctr" rtl="1">
                        <a:spcAft>
                          <a:spcPts val="0"/>
                        </a:spcAft>
                      </a:pPr>
                      <a:r>
                        <a:rPr lang="ar-SA" sz="2800" dirty="0" smtClean="0">
                          <a:latin typeface="Times New Roman"/>
                          <a:ea typeface="Times New Roman"/>
                          <a:cs typeface="Traditional Arabic"/>
                        </a:rPr>
                        <a:t>16+5</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حالة وجود زوجية- مع أصناف مختلفة</a:t>
            </a:r>
            <a:endParaRPr lang="ar-SA" sz="4000" dirty="0"/>
          </a:p>
        </p:txBody>
      </p:sp>
      <p:sp>
        <p:nvSpPr>
          <p:cNvPr id="3" name="عنصر نائب للمحتوى 2"/>
          <p:cNvSpPr>
            <a:spLocks noGrp="1"/>
          </p:cNvSpPr>
          <p:nvPr>
            <p:ph idx="1"/>
          </p:nvPr>
        </p:nvSpPr>
        <p:spPr>
          <a:xfrm>
            <a:off x="344488" y="1600200"/>
            <a:ext cx="9289032" cy="4525963"/>
          </a:xfrm>
        </p:spPr>
        <p:txBody>
          <a:bodyPr/>
          <a:lstStyle/>
          <a:p>
            <a:pPr algn="just" rtl="1"/>
            <a:r>
              <a:rPr lang="ar-SA" sz="3000" b="1" dirty="0" smtClean="0"/>
              <a:t>الصورة 3-</a:t>
            </a:r>
            <a:r>
              <a:rPr lang="ar-SA" sz="3000" dirty="0" smtClean="0"/>
              <a:t>أن يكون مع أحد الزوجين(أصناف مختلفة)من أصحاب الفروض. </a:t>
            </a:r>
            <a:endParaRPr lang="en-US" sz="3000" b="1" dirty="0" smtClean="0"/>
          </a:p>
          <a:p>
            <a:pPr algn="just" rtl="1"/>
            <a:r>
              <a:rPr lang="ar-SA" dirty="0" smtClean="0"/>
              <a:t>المسألة (3): مات (شمّاس) عن: زوجة، وبنت ابن، وجدَّة. وترك 320 ديناراً</a:t>
            </a:r>
            <a:r>
              <a:rPr lang="ar-AE" dirty="0" err="1" smtClean="0"/>
              <a:t>.</a:t>
            </a:r>
            <a:r>
              <a:rPr lang="ar-SA" dirty="0" smtClean="0"/>
              <a:t> </a:t>
            </a:r>
            <a:r>
              <a:rPr lang="ar-SA" b="1" dirty="0" smtClean="0"/>
              <a:t>هذه الصورة تحتاج إلى جدولين؛ رئيسي وفرعي.</a:t>
            </a:r>
            <a:endParaRPr lang="en-US" b="1" dirty="0" smtClean="0"/>
          </a:p>
          <a:p>
            <a:pPr algn="just" rtl="1"/>
            <a:r>
              <a:rPr lang="ar-SA" b="1" dirty="0" smtClean="0"/>
              <a:t>	نتبع في حلِّها الخطوات التالية:</a:t>
            </a:r>
            <a:endParaRPr lang="en-US" b="1" dirty="0" smtClean="0"/>
          </a:p>
          <a:p>
            <a:pPr algn="just" rtl="1"/>
            <a:r>
              <a:rPr lang="ar-SA" dirty="0" smtClean="0"/>
              <a:t>1</a:t>
            </a:r>
            <a:r>
              <a:rPr lang="ar-AE" dirty="0" smtClean="0"/>
              <a:t>-نضع الجدول الرئيس لجميع الورثة.</a:t>
            </a:r>
            <a:endParaRPr lang="en-US" dirty="0" smtClean="0"/>
          </a:p>
          <a:p>
            <a:pPr algn="just" rtl="1"/>
            <a:r>
              <a:rPr lang="ar-AE" dirty="0" smtClean="0"/>
              <a:t>2-نجعل أصل المسألة مقام فرض الزوجية، وتأخذ الزوجة فرضها 8/1، وتبقى أسهم أصحاب الردّ 7. </a:t>
            </a:r>
            <a:endParaRPr lang="en-US" dirty="0" smtClean="0"/>
          </a:p>
          <a:p>
            <a:pPr algn="just" rtl="1"/>
            <a:r>
              <a:rPr lang="ar-AE" dirty="0" smtClean="0"/>
              <a:t>3-إذا احتاج الجدول الرئيس إلى تصحيح، نصححه.</a:t>
            </a:r>
            <a:endParaRPr lang="en-US" dirty="0" smtClean="0"/>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حلُّ مسائل </a:t>
            </a:r>
            <a:r>
              <a:rPr lang="ar-SA" sz="4000" b="1" dirty="0" err="1" smtClean="0"/>
              <a:t>الردّ </a:t>
            </a:r>
            <a:r>
              <a:rPr lang="ar-SA" sz="4000" b="1" dirty="0" smtClean="0"/>
              <a:t>– </a:t>
            </a:r>
            <a:r>
              <a:rPr lang="ar-SA" sz="4000" b="1" dirty="0" err="1" smtClean="0"/>
              <a:t>مسألة </a:t>
            </a:r>
            <a:r>
              <a:rPr lang="ar-SA" sz="4000" b="1" dirty="0" smtClean="0"/>
              <a:t>(شمّاس): الجدول الرئيس</a:t>
            </a:r>
            <a:endParaRPr lang="ar-SA" sz="4000" dirty="0"/>
          </a:p>
        </p:txBody>
      </p:sp>
      <p:sp>
        <p:nvSpPr>
          <p:cNvPr id="3" name="عنصر نائب للمحتوى 2"/>
          <p:cNvSpPr>
            <a:spLocks noGrp="1"/>
          </p:cNvSpPr>
          <p:nvPr>
            <p:ph idx="1"/>
          </p:nvPr>
        </p:nvSpPr>
        <p:spPr>
          <a:xfrm>
            <a:off x="495300" y="1600200"/>
            <a:ext cx="8915400" cy="4648200"/>
          </a:xfrm>
        </p:spPr>
        <p:txBody>
          <a:bodyPr/>
          <a:lstStyle/>
          <a:p>
            <a:pPr rtl="1"/>
            <a:endParaRPr lang="en-US" sz="2400" dirty="0" smtClean="0"/>
          </a:p>
          <a:p>
            <a:pPr rtl="1"/>
            <a:endParaRPr lang="ar-SA" sz="2400" b="1" dirty="0">
              <a:latin typeface="Simplified Arabic" pitchFamily="18" charset="-78"/>
              <a:cs typeface="Simplified Arabic" pitchFamily="18" charset="-78"/>
            </a:endParaRPr>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ar-SA" sz="8000" b="1"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graphicFrame>
        <p:nvGraphicFramePr>
          <p:cNvPr id="5" name="Content Placeholder 4"/>
          <p:cNvGraphicFramePr>
            <a:graphicFrameLocks/>
          </p:cNvGraphicFramePr>
          <p:nvPr/>
        </p:nvGraphicFramePr>
        <p:xfrm>
          <a:off x="416496" y="2420888"/>
          <a:ext cx="8903026" cy="3510840"/>
        </p:xfrm>
        <a:graphic>
          <a:graphicData uri="http://schemas.openxmlformats.org/drawingml/2006/table">
            <a:tbl>
              <a:tblPr rtl="1" firstRow="1" bandRow="1">
                <a:tableStyleId>{5C22544A-7EE6-4342-B048-85BDC9FD1C3A}</a:tableStyleId>
              </a:tblPr>
              <a:tblGrid>
                <a:gridCol w="1193674"/>
                <a:gridCol w="1064495"/>
                <a:gridCol w="2896366"/>
                <a:gridCol w="794067"/>
                <a:gridCol w="1682102"/>
                <a:gridCol w="1272322"/>
              </a:tblGrid>
              <a:tr h="728856">
                <a:tc>
                  <a:txBody>
                    <a:bodyPr/>
                    <a:lstStyle/>
                    <a:p>
                      <a:pPr algn="ctr" rtl="1"/>
                      <a:r>
                        <a:rPr lang="ar-SA"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8</a:t>
                      </a:r>
                      <a:endParaRPr lang="ar-AE" sz="2800" dirty="0"/>
                    </a:p>
                  </a:txBody>
                  <a:tcPr/>
                </a:tc>
                <a:tc>
                  <a:txBody>
                    <a:bodyPr/>
                    <a:lstStyle/>
                    <a:p>
                      <a:pPr algn="ctr" rtl="1"/>
                      <a:r>
                        <a:rPr lang="ar-SA" sz="2400" dirty="0" smtClean="0"/>
                        <a:t>الأصل الجامع</a:t>
                      </a:r>
                    </a:p>
                    <a:p>
                      <a:pPr algn="ctr" rtl="1"/>
                      <a:r>
                        <a:rPr lang="ar-SA" sz="2400" dirty="0" smtClean="0"/>
                        <a:t>32</a:t>
                      </a:r>
                      <a:endParaRPr lang="ar-AE" sz="2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التركة320</a:t>
                      </a:r>
                      <a:endParaRPr lang="ar-AE" sz="2800" dirty="0" smtClean="0"/>
                    </a:p>
                  </a:txBody>
                  <a:tcPr/>
                </a:tc>
              </a:tr>
              <a:tr h="783312">
                <a:tc>
                  <a:txBody>
                    <a:bodyPr/>
                    <a:lstStyle/>
                    <a:p>
                      <a:pPr algn="ctr"/>
                      <a:r>
                        <a:rPr lang="ar-SA" sz="2800" dirty="0" smtClean="0">
                          <a:latin typeface="Times New Roman"/>
                          <a:ea typeface="Times New Roman"/>
                          <a:cs typeface="Traditional Arabic"/>
                        </a:rPr>
                        <a:t>.....</a:t>
                      </a:r>
                      <a:endParaRPr lang="ar-AE" sz="2800" dirty="0"/>
                    </a:p>
                  </a:txBody>
                  <a:tcPr marL="68580" marR="68580" marT="0" marB="0"/>
                </a:tc>
                <a:tc>
                  <a:txBody>
                    <a:bodyPr/>
                    <a:lstStyle/>
                    <a:p>
                      <a:pPr algn="ctr" rtl="1">
                        <a:spcAft>
                          <a:spcPts val="0"/>
                        </a:spcAft>
                      </a:pPr>
                      <a:r>
                        <a:rPr lang="ar-SA" sz="2800" dirty="0">
                          <a:latin typeface="Times New Roman"/>
                          <a:ea typeface="Times New Roman"/>
                          <a:cs typeface="Traditional Arabic"/>
                        </a:rPr>
                        <a:t>زوجة </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4</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r>
              <a:tr h="936104">
                <a:tc>
                  <a:txBody>
                    <a:bodyPr/>
                    <a:lstStyle/>
                    <a:p>
                      <a:pPr algn="ctr"/>
                      <a:r>
                        <a:rPr lang="ar-SA" sz="2800" dirty="0" smtClean="0">
                          <a:latin typeface="Times New Roman"/>
                          <a:ea typeface="Times New Roman"/>
                          <a:cs typeface="Traditional Arabic"/>
                        </a:rPr>
                        <a:t>.....</a:t>
                      </a:r>
                      <a:endParaRPr lang="ar-AE" sz="2800" dirty="0"/>
                    </a:p>
                  </a:txBody>
                  <a:tcPr marL="68580" marR="68580" marT="0" marB="0"/>
                </a:tc>
                <a:tc>
                  <a:txBody>
                    <a:bodyPr/>
                    <a:lstStyle/>
                    <a:p>
                      <a:pPr algn="ctr" rtl="1">
                        <a:spcAft>
                          <a:spcPts val="0"/>
                        </a:spcAft>
                      </a:pPr>
                      <a:r>
                        <a:rPr lang="ar-SA" sz="2800" dirty="0">
                          <a:latin typeface="Times New Roman"/>
                          <a:ea typeface="Times New Roman"/>
                          <a:cs typeface="Traditional Arabic"/>
                        </a:rPr>
                        <a:t>بنت ابن</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rowSpan="2">
                  <a:txBody>
                    <a:bodyPr/>
                    <a:lstStyle/>
                    <a:p>
                      <a:pPr algn="ctr" rtl="1">
                        <a:spcAft>
                          <a:spcPts val="0"/>
                        </a:spcAft>
                      </a:pPr>
                      <a:endParaRPr lang="ar-SA" sz="4000" dirty="0">
                        <a:latin typeface="Times New Roman"/>
                        <a:ea typeface="Times New Roman"/>
                        <a:cs typeface="Traditional Arabic"/>
                      </a:endParaRPr>
                    </a:p>
                    <a:p>
                      <a:pPr algn="ctr" rtl="1">
                        <a:spcAft>
                          <a:spcPts val="0"/>
                        </a:spcAft>
                      </a:pPr>
                      <a:r>
                        <a:rPr lang="ar-SA" sz="2800" dirty="0">
                          <a:latin typeface="Times New Roman"/>
                          <a:ea typeface="Times New Roman"/>
                          <a:cs typeface="Traditional Arabic"/>
                        </a:rPr>
                        <a:t>7</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smtClean="0">
                          <a:latin typeface="Times New Roman"/>
                          <a:ea typeface="Times New Roman"/>
                          <a:cs typeface="Traditional Arabic"/>
                        </a:rPr>
                        <a:t>21</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r>
              <a:tr h="846544">
                <a:tc>
                  <a:txBody>
                    <a:bodyPr/>
                    <a:lstStyle/>
                    <a:p>
                      <a:pPr algn="ctr"/>
                      <a:r>
                        <a:rPr lang="ar-SA" sz="2800" dirty="0" smtClean="0">
                          <a:latin typeface="Times New Roman"/>
                          <a:ea typeface="Times New Roman"/>
                          <a:cs typeface="Traditional Arabic"/>
                        </a:rPr>
                        <a:t>.....</a:t>
                      </a:r>
                      <a:endParaRPr lang="ar-AE" sz="2800" dirty="0"/>
                    </a:p>
                  </a:txBody>
                  <a:tcPr marL="68580" marR="68580" marT="0" marB="0"/>
                </a:tc>
                <a:tc>
                  <a:txBody>
                    <a:bodyPr/>
                    <a:lstStyle/>
                    <a:p>
                      <a:pPr algn="ctr" rtl="1">
                        <a:spcAft>
                          <a:spcPts val="0"/>
                        </a:spcAft>
                      </a:pPr>
                      <a:r>
                        <a:rPr lang="ar-SA" sz="2800" dirty="0">
                          <a:latin typeface="Times New Roman"/>
                          <a:ea typeface="Times New Roman"/>
                          <a:cs typeface="Traditional Arabic"/>
                        </a:rPr>
                        <a:t>جدة</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c vMerge="1">
                  <a:txBody>
                    <a:bodyPr/>
                    <a:lstStyle/>
                    <a:p>
                      <a:pPr rtl="1"/>
                      <a:endParaRPr lang="ar-AE"/>
                    </a:p>
                  </a:txBody>
                  <a:tcPr/>
                </a:tc>
                <a:tc>
                  <a:txBody>
                    <a:bodyPr/>
                    <a:lstStyle/>
                    <a:p>
                      <a:pPr algn="ctr" rtl="1">
                        <a:spcAft>
                          <a:spcPts val="0"/>
                        </a:spcAft>
                      </a:pPr>
                      <a:r>
                        <a:rPr lang="ar-SA" sz="2800" dirty="0" err="1" smtClean="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r>
            </a:tbl>
          </a:graphicData>
        </a:graphic>
      </p:graphicFrame>
      <p:sp>
        <p:nvSpPr>
          <p:cNvPr id="6" name="TextBox 5"/>
          <p:cNvSpPr txBox="1"/>
          <p:nvPr/>
        </p:nvSpPr>
        <p:spPr>
          <a:xfrm>
            <a:off x="2216696" y="1772816"/>
            <a:ext cx="6305411" cy="523220"/>
          </a:xfrm>
          <a:prstGeom prst="rect">
            <a:avLst/>
          </a:prstGeom>
          <a:noFill/>
        </p:spPr>
        <p:txBody>
          <a:bodyPr wrap="square" rtlCol="1">
            <a:spAutoFit/>
          </a:bodyPr>
          <a:lstStyle/>
          <a:p>
            <a:r>
              <a:rPr lang="ar-SA" sz="2800" dirty="0" smtClean="0"/>
              <a:t>نجعل المردّ جزءاً للسهم، ونضربه بأصل الأولى 4 </a:t>
            </a:r>
            <a:r>
              <a:rPr lang="en-US" sz="2800" dirty="0" smtClean="0"/>
              <a:t>X</a:t>
            </a:r>
            <a:endParaRPr lang="ar-AE" sz="2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تابع- </a:t>
            </a:r>
            <a:r>
              <a:rPr lang="ar-SA" b="1" dirty="0" err="1" smtClean="0"/>
              <a:t>مسألة </a:t>
            </a:r>
            <a:r>
              <a:rPr lang="ar-SA" b="1" dirty="0" smtClean="0"/>
              <a:t>(شمّاس</a:t>
            </a:r>
            <a:r>
              <a:rPr lang="ar-SA" b="1" dirty="0" err="1" smtClean="0"/>
              <a:t>)</a:t>
            </a:r>
            <a:endParaRPr lang="en-US" dirty="0"/>
          </a:p>
        </p:txBody>
      </p:sp>
      <p:sp>
        <p:nvSpPr>
          <p:cNvPr id="3" name="عنصر نائب للمحتوى 2"/>
          <p:cNvSpPr>
            <a:spLocks noGrp="1"/>
          </p:cNvSpPr>
          <p:nvPr>
            <p:ph idx="1"/>
          </p:nvPr>
        </p:nvSpPr>
        <p:spPr/>
        <p:txBody>
          <a:bodyPr/>
          <a:lstStyle/>
          <a:p>
            <a:pPr rtl="1"/>
            <a:r>
              <a:rPr lang="ar-AE" sz="2800" dirty="0" smtClean="0"/>
              <a:t>4-نضع </a:t>
            </a:r>
            <a:r>
              <a:rPr lang="ar-AE" sz="2800" b="1" dirty="0" smtClean="0"/>
              <a:t>الجدول </a:t>
            </a:r>
            <a:r>
              <a:rPr lang="ar-AE" sz="2800" b="1" dirty="0" err="1" smtClean="0"/>
              <a:t>الجزئي </a:t>
            </a:r>
            <a:r>
              <a:rPr lang="ar-AE" sz="2800" dirty="0" smtClean="0"/>
              <a:t>(لأصحاب الردّ) من الورثة، وهم: بنت ابن، </a:t>
            </a:r>
            <a:r>
              <a:rPr lang="ar-AE" sz="2800" dirty="0" err="1" smtClean="0"/>
              <a:t>وجدّة.</a:t>
            </a:r>
            <a:r>
              <a:rPr lang="ar-AE" sz="2800" dirty="0" smtClean="0"/>
              <a:t> </a:t>
            </a:r>
            <a:endParaRPr lang="en-US" sz="2800" dirty="0" smtClean="0"/>
          </a:p>
          <a:p>
            <a:pPr rtl="1"/>
            <a:r>
              <a:rPr lang="ar-AE" sz="2800" dirty="0" err="1" smtClean="0"/>
              <a:t>5-نَحسب </a:t>
            </a:r>
            <a:r>
              <a:rPr lang="ar-AE" sz="2800" dirty="0" smtClean="0"/>
              <a:t>(المردّ) في الجدول الجزئي، ونعطي الورثة المردود عليهم سهامَهم </a:t>
            </a:r>
            <a:r>
              <a:rPr lang="ar-AE" sz="2800" dirty="0" err="1" smtClean="0"/>
              <a:t>من </a:t>
            </a:r>
            <a:r>
              <a:rPr lang="ar-AE" sz="2800" dirty="0" smtClean="0"/>
              <a:t>(المردّ</a:t>
            </a:r>
            <a:r>
              <a:rPr lang="ar-AE" sz="2800" dirty="0" err="1" smtClean="0"/>
              <a:t>).</a:t>
            </a:r>
            <a:endParaRPr lang="en-US" sz="2800" dirty="0" smtClean="0"/>
          </a:p>
          <a:p>
            <a:pPr rtl="1"/>
            <a:r>
              <a:rPr lang="ar-AE" sz="2800" dirty="0" err="1" smtClean="0"/>
              <a:t>6-نستخرج </a:t>
            </a:r>
            <a:r>
              <a:rPr lang="ar-AE" sz="2800" dirty="0" smtClean="0"/>
              <a:t>(القاسم المشترك الأعظم) </a:t>
            </a:r>
            <a:r>
              <a:rPr lang="ar-AE" sz="2800" dirty="0" err="1" smtClean="0"/>
              <a:t>بين </a:t>
            </a:r>
            <a:r>
              <a:rPr lang="ar-AE" sz="2800" dirty="0" smtClean="0"/>
              <a:t>(أسهم) أصحاب الردّ في الجدول الرئيس، </a:t>
            </a:r>
            <a:r>
              <a:rPr lang="ar-AE" sz="2800" dirty="0" err="1" smtClean="0"/>
              <a:t>وهو </a:t>
            </a:r>
            <a:r>
              <a:rPr lang="ar-AE" sz="2800" dirty="0" smtClean="0"/>
              <a:t>(7)، و(مردّ) جدول أصحاب الردّ، </a:t>
            </a:r>
            <a:r>
              <a:rPr lang="ar-AE" sz="2800" dirty="0" err="1" smtClean="0"/>
              <a:t>وهو </a:t>
            </a:r>
            <a:r>
              <a:rPr lang="ar-AE" sz="2800" dirty="0" smtClean="0"/>
              <a:t>(4</a:t>
            </a:r>
            <a:r>
              <a:rPr lang="ar-AE" sz="2800" dirty="0" err="1" smtClean="0"/>
              <a:t>).</a:t>
            </a:r>
            <a:r>
              <a:rPr lang="ar-AE" sz="2800" dirty="0" smtClean="0"/>
              <a:t> </a:t>
            </a:r>
            <a:endParaRPr lang="en-US" sz="2800" dirty="0" smtClean="0"/>
          </a:p>
          <a:p>
            <a:pPr rtl="1"/>
            <a:r>
              <a:rPr lang="ar-AE" sz="2800" dirty="0" smtClean="0"/>
              <a:t>7-إذا لم </a:t>
            </a:r>
            <a:r>
              <a:rPr lang="ar-AE" sz="2800" dirty="0" err="1" smtClean="0"/>
              <a:t>يوجد </a:t>
            </a:r>
            <a:r>
              <a:rPr lang="ar-AE" sz="2800" dirty="0" smtClean="0"/>
              <a:t>(قاسم مشترَك)، نضرب العدد الأول بالثاني، </a:t>
            </a:r>
            <a:r>
              <a:rPr lang="ar-AE" sz="2800" dirty="0" err="1" smtClean="0"/>
              <a:t>فينتج </a:t>
            </a:r>
            <a:r>
              <a:rPr lang="ar-AE" sz="2800" dirty="0" smtClean="0"/>
              <a:t>(28</a:t>
            </a:r>
            <a:r>
              <a:rPr lang="ar-AE" sz="2800" dirty="0" err="1" smtClean="0"/>
              <a:t>).</a:t>
            </a:r>
            <a:r>
              <a:rPr lang="ar-AE" sz="2800" dirty="0" smtClean="0"/>
              <a:t> </a:t>
            </a:r>
            <a:endParaRPr lang="en-US" sz="2800" dirty="0" smtClean="0"/>
          </a:p>
          <a:p>
            <a:pPr rtl="1"/>
            <a:r>
              <a:rPr lang="ar-AE" sz="2800" dirty="0" err="1" smtClean="0"/>
              <a:t>8-نجعل </a:t>
            </a:r>
            <a:r>
              <a:rPr lang="ar-AE" sz="2800" dirty="0" smtClean="0"/>
              <a:t>(القاسم المشترَك) الناتج، </a:t>
            </a:r>
            <a:r>
              <a:rPr lang="ar-AE" sz="2800" dirty="0" err="1" smtClean="0"/>
              <a:t>وهو </a:t>
            </a:r>
            <a:r>
              <a:rPr lang="ar-AE" sz="2800" dirty="0" smtClean="0"/>
              <a:t>(28) </a:t>
            </a:r>
            <a:r>
              <a:rPr lang="ar-AE" sz="2800" dirty="0" err="1" smtClean="0"/>
              <a:t>هو </a:t>
            </a:r>
            <a:r>
              <a:rPr lang="ar-AE" sz="2800" dirty="0" smtClean="0"/>
              <a:t>(الأصل) في الجدول الجزئي.</a:t>
            </a:r>
            <a:endParaRPr lang="en-US" sz="2800" dirty="0" smtClean="0"/>
          </a:p>
          <a:p>
            <a:pPr rtl="1"/>
            <a:r>
              <a:rPr lang="ar-AE" sz="2800" dirty="0" smtClean="0"/>
              <a:t>9-نضرب </a:t>
            </a:r>
            <a:r>
              <a:rPr lang="ar-AE" sz="2800" dirty="0" err="1" smtClean="0"/>
              <a:t>العدد </a:t>
            </a:r>
            <a:r>
              <a:rPr lang="ar-AE" sz="2800" dirty="0" smtClean="0"/>
              <a:t>(7) بأسهم الورثة في الجدول الجزئي، لنحصل على </a:t>
            </a:r>
            <a:r>
              <a:rPr lang="ar-AE" sz="2800" dirty="0" err="1" smtClean="0"/>
              <a:t>أسهم </a:t>
            </a:r>
            <a:r>
              <a:rPr lang="ar-AE" sz="2800" dirty="0" smtClean="0"/>
              <a:t>(أصحاب الردّ</a:t>
            </a:r>
            <a:r>
              <a:rPr lang="ar-AE" sz="2800" dirty="0" err="1" smtClean="0"/>
              <a:t>).</a:t>
            </a:r>
            <a:endParaRPr lang="en-US" sz="2800" dirty="0" smtClean="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err="1" smtClean="0"/>
              <a:t>تابع </a:t>
            </a:r>
            <a:r>
              <a:rPr lang="ar-SA" sz="4000" b="1" dirty="0" smtClean="0"/>
              <a:t>- </a:t>
            </a:r>
            <a:r>
              <a:rPr lang="ar-SA" sz="4000" b="1" dirty="0" err="1" smtClean="0"/>
              <a:t>مسألة </a:t>
            </a:r>
            <a:r>
              <a:rPr lang="ar-SA" sz="4000" b="1" dirty="0" smtClean="0"/>
              <a:t>(شمّاس</a:t>
            </a:r>
            <a:r>
              <a:rPr lang="ar-SA" sz="4000" b="1" dirty="0" err="1" smtClean="0"/>
              <a:t>) </a:t>
            </a:r>
            <a:r>
              <a:rPr lang="ar-SA" sz="4000" b="1" dirty="0" smtClean="0"/>
              <a:t>- الجدول الفرعي</a:t>
            </a:r>
            <a:endParaRPr lang="ar-SA" sz="4000" dirty="0"/>
          </a:p>
        </p:txBody>
      </p:sp>
      <p:graphicFrame>
        <p:nvGraphicFramePr>
          <p:cNvPr id="4" name="عنصر نائب للمحتوى 3"/>
          <p:cNvGraphicFramePr>
            <a:graphicFrameLocks noGrp="1"/>
          </p:cNvGraphicFramePr>
          <p:nvPr>
            <p:ph idx="1"/>
          </p:nvPr>
        </p:nvGraphicFramePr>
        <p:xfrm>
          <a:off x="632520" y="2852936"/>
          <a:ext cx="8915400" cy="2296263"/>
        </p:xfrm>
        <a:graphic>
          <a:graphicData uri="http://schemas.openxmlformats.org/drawingml/2006/table">
            <a:tbl>
              <a:tblPr firstRow="1" bandRow="1">
                <a:tableStyleId>{5C22544A-7EE6-4342-B048-85BDC9FD1C3A}</a:tableStyleId>
              </a:tblPr>
              <a:tblGrid>
                <a:gridCol w="2520280"/>
                <a:gridCol w="936104"/>
                <a:gridCol w="3240360"/>
                <a:gridCol w="1080120"/>
                <a:gridCol w="1138536"/>
              </a:tblGrid>
              <a:tr h="730880">
                <a:tc>
                  <a:txBody>
                    <a:bodyPr/>
                    <a:lstStyle/>
                    <a:p>
                      <a:pPr algn="ctr" rtl="1"/>
                      <a:r>
                        <a:rPr lang="ar-SA" sz="2800" dirty="0" smtClean="0"/>
                        <a:t>أصل الجدول الجزئي</a:t>
                      </a:r>
                    </a:p>
                    <a:p>
                      <a:pPr algn="ctr" rtl="1"/>
                      <a:r>
                        <a:rPr lang="ar-SA" sz="2800" dirty="0" smtClean="0"/>
                        <a:t>28</a:t>
                      </a:r>
                      <a:endParaRPr lang="en-US" sz="2800" dirty="0"/>
                    </a:p>
                  </a:txBody>
                  <a:tcPr/>
                </a:tc>
                <a:tc>
                  <a:txBody>
                    <a:bodyPr/>
                    <a:lstStyle/>
                    <a:p>
                      <a:pPr algn="ctr" rtl="1"/>
                      <a:r>
                        <a:rPr lang="ar-SA" sz="2800" dirty="0" smtClean="0"/>
                        <a:t>المردّ</a:t>
                      </a:r>
                    </a:p>
                    <a:p>
                      <a:pPr algn="ctr" rtl="1"/>
                      <a:r>
                        <a:rPr lang="ar-SA" sz="2800" dirty="0" smtClean="0"/>
                        <a:t>4</a:t>
                      </a:r>
                      <a:endParaRPr lang="en-US" sz="2800" dirty="0"/>
                    </a:p>
                  </a:txBody>
                  <a:tcPr/>
                </a:tc>
                <a:tc>
                  <a:txBody>
                    <a:bodyPr/>
                    <a:lstStyle/>
                    <a:p>
                      <a:pPr algn="ctr" rtl="1"/>
                      <a:r>
                        <a:rPr lang="ar-SA" sz="2800" dirty="0" smtClean="0"/>
                        <a:t>أصل مسألة المردود</a:t>
                      </a:r>
                      <a:r>
                        <a:rPr lang="ar-SA" sz="2800" baseline="0" dirty="0" smtClean="0"/>
                        <a:t> عليهم</a:t>
                      </a:r>
                    </a:p>
                    <a:p>
                      <a:pPr algn="ctr" rtl="1"/>
                      <a:r>
                        <a:rPr lang="ar-SA" sz="2800" baseline="0" dirty="0" smtClean="0"/>
                        <a:t>6</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711303">
                <a:tc>
                  <a:txBody>
                    <a:bodyPr/>
                    <a:lstStyle/>
                    <a:p>
                      <a:pPr algn="ctr" rtl="1"/>
                      <a:r>
                        <a:rPr lang="ar-SA" sz="2800" dirty="0" smtClean="0"/>
                        <a:t>21</a:t>
                      </a:r>
                      <a:endParaRPr lang="en-US" sz="2800" dirty="0"/>
                    </a:p>
                  </a:txBody>
                  <a:tcPr/>
                </a:tc>
                <a:tc>
                  <a:txBody>
                    <a:bodyPr/>
                    <a:lstStyle/>
                    <a:p>
                      <a:pPr algn="ctr" rtl="1"/>
                      <a:r>
                        <a:rPr lang="ar-SA" sz="2800" dirty="0" smtClean="0"/>
                        <a:t>3</a:t>
                      </a:r>
                      <a:endParaRPr lang="en-US" sz="2800" dirty="0"/>
                    </a:p>
                  </a:txBody>
                  <a:tcPr/>
                </a:tc>
                <a:tc>
                  <a:txBody>
                    <a:bodyPr/>
                    <a:lstStyle/>
                    <a:p>
                      <a:pPr algn="ctr" rtl="1"/>
                      <a:r>
                        <a:rPr lang="ar-SA" sz="2800" dirty="0" smtClean="0"/>
                        <a:t>3</a:t>
                      </a:r>
                      <a:endParaRPr lang="en-US" sz="2800" dirty="0"/>
                    </a:p>
                  </a:txBody>
                  <a:tcPr/>
                </a:tc>
                <a:tc>
                  <a:txBody>
                    <a:bodyPr/>
                    <a:lstStyle/>
                    <a:p>
                      <a:pPr algn="ctr" rtl="1"/>
                      <a:r>
                        <a:rPr lang="ar-SA" sz="2800" b="1" dirty="0" smtClean="0"/>
                        <a:t>بنت ابن</a:t>
                      </a:r>
                      <a:endParaRPr lang="en-US" sz="2800" b="1" dirty="0"/>
                    </a:p>
                  </a:txBody>
                  <a:tcPr/>
                </a:tc>
                <a:tc>
                  <a:txBody>
                    <a:bodyPr/>
                    <a:lstStyle/>
                    <a:p>
                      <a:pPr algn="ctr" rtl="1"/>
                      <a:r>
                        <a:rPr lang="ar-SA" sz="2800" dirty="0" smtClean="0"/>
                        <a:t>1/2</a:t>
                      </a:r>
                      <a:endParaRPr lang="en-US" sz="2800" dirty="0"/>
                    </a:p>
                  </a:txBody>
                  <a:tcPr/>
                </a:tc>
              </a:tr>
              <a:tr h="370840">
                <a:tc>
                  <a:txBody>
                    <a:bodyPr/>
                    <a:lstStyle/>
                    <a:p>
                      <a:pPr algn="ctr" rtl="1"/>
                      <a:r>
                        <a:rPr lang="ar-SA" sz="3600" dirty="0" smtClean="0"/>
                        <a:t>7</a:t>
                      </a:r>
                      <a:endParaRPr lang="en-US" sz="3600" dirty="0"/>
                    </a:p>
                  </a:txBody>
                  <a:tcPr/>
                </a:tc>
                <a:tc>
                  <a:txBody>
                    <a:bodyPr/>
                    <a:lstStyle/>
                    <a:p>
                      <a:pPr algn="ctr" rtl="1"/>
                      <a:r>
                        <a:rPr lang="ar-SA" sz="3600" dirty="0" smtClean="0"/>
                        <a:t>1</a:t>
                      </a:r>
                      <a:endParaRPr lang="en-US" sz="3600" dirty="0"/>
                    </a:p>
                  </a:txBody>
                  <a:tcPr/>
                </a:tc>
                <a:tc>
                  <a:txBody>
                    <a:bodyPr/>
                    <a:lstStyle/>
                    <a:p>
                      <a:pPr algn="ctr" rtl="1"/>
                      <a:r>
                        <a:rPr lang="ar-SA" sz="3600" dirty="0" smtClean="0"/>
                        <a:t>1</a:t>
                      </a:r>
                      <a:endParaRPr lang="en-US" sz="3600" dirty="0"/>
                    </a:p>
                  </a:txBody>
                  <a:tcPr/>
                </a:tc>
                <a:tc>
                  <a:txBody>
                    <a:bodyPr/>
                    <a:lstStyle/>
                    <a:p>
                      <a:pPr algn="ctr" rtl="1"/>
                      <a:r>
                        <a:rPr lang="ar-SA" sz="3600" dirty="0" smtClean="0"/>
                        <a:t>جدّة</a:t>
                      </a:r>
                      <a:endParaRPr lang="en-US" sz="3600" dirty="0"/>
                    </a:p>
                  </a:txBody>
                  <a:tcPr/>
                </a:tc>
                <a:tc>
                  <a:txBody>
                    <a:bodyPr/>
                    <a:lstStyle/>
                    <a:p>
                      <a:pPr algn="ctr" rtl="1"/>
                      <a:r>
                        <a:rPr lang="ar-SA" sz="3600" dirty="0" smtClean="0"/>
                        <a:t>1/6</a:t>
                      </a:r>
                      <a:endParaRPr lang="en-US" sz="3600" dirty="0"/>
                    </a:p>
                  </a:txBody>
                  <a:tcPr/>
                </a:tc>
              </a:tr>
            </a:tbl>
          </a:graphicData>
        </a:graphic>
      </p:graphicFrame>
      <p:sp>
        <p:nvSpPr>
          <p:cNvPr id="5" name="مستطيل 4"/>
          <p:cNvSpPr/>
          <p:nvPr/>
        </p:nvSpPr>
        <p:spPr>
          <a:xfrm>
            <a:off x="3440832" y="2348880"/>
            <a:ext cx="4897041" cy="553998"/>
          </a:xfrm>
          <a:prstGeom prst="rect">
            <a:avLst/>
          </a:prstGeom>
        </p:spPr>
        <p:txBody>
          <a:bodyPr wrap="square">
            <a:spAutoFit/>
          </a:bodyPr>
          <a:lstStyle/>
          <a:p>
            <a:r>
              <a:rPr lang="ar-SA" sz="3000" dirty="0" smtClean="0"/>
              <a:t>نضرب أسهم المردود عليهم بالعدد 7</a:t>
            </a:r>
            <a:endParaRPr lang="en-US" sz="2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تابع – خطوات حلِّ </a:t>
            </a:r>
            <a:r>
              <a:rPr lang="ar-SA" b="1" dirty="0" err="1" smtClean="0"/>
              <a:t>مسألة </a:t>
            </a:r>
            <a:r>
              <a:rPr lang="ar-SA" b="1" dirty="0" smtClean="0"/>
              <a:t>(شمّاس</a:t>
            </a:r>
            <a:r>
              <a:rPr lang="ar-SA" b="1" dirty="0" err="1" smtClean="0"/>
              <a:t>)</a:t>
            </a:r>
            <a:endParaRPr lang="en-US" dirty="0"/>
          </a:p>
        </p:txBody>
      </p:sp>
      <p:sp>
        <p:nvSpPr>
          <p:cNvPr id="3" name="عنصر نائب للمحتوى 2"/>
          <p:cNvSpPr>
            <a:spLocks noGrp="1"/>
          </p:cNvSpPr>
          <p:nvPr>
            <p:ph idx="1"/>
          </p:nvPr>
        </p:nvSpPr>
        <p:spPr/>
        <p:txBody>
          <a:bodyPr/>
          <a:lstStyle/>
          <a:p>
            <a:pPr rtl="1"/>
            <a:r>
              <a:rPr lang="ar-AE" dirty="0" smtClean="0"/>
              <a:t>10-لإعادة دمج الجدولين، نضرب (مردّ) المسألة الثانية (4) بأصل المسألة الأولى (8). لينتج الأصل الجامع، وهو (32). </a:t>
            </a:r>
            <a:endParaRPr lang="en-US" dirty="0" smtClean="0"/>
          </a:p>
          <a:p>
            <a:pPr rtl="1"/>
            <a:r>
              <a:rPr lang="ar-AE" dirty="0" smtClean="0"/>
              <a:t>11-ننقل أسهم الورثة (أصحاب الردّ) من الجدول الجزئي، ونضعها في مكانها في الجدول الرئيس.  </a:t>
            </a:r>
            <a:endParaRPr lang="en-US" dirty="0" smtClean="0"/>
          </a:p>
          <a:p>
            <a:pPr rtl="1"/>
            <a:r>
              <a:rPr lang="ar-AE" dirty="0" smtClean="0"/>
              <a:t>12-نوزّع حصص الورثة وفق (الأصل الجامع).</a:t>
            </a:r>
          </a:p>
          <a:p>
            <a:pPr rtl="1"/>
            <a:r>
              <a:rPr lang="ar-AE" b="1" dirty="0" smtClean="0"/>
              <a:t>	ملحوظة: </a:t>
            </a:r>
            <a:r>
              <a:rPr lang="ar-AE" dirty="0" smtClean="0"/>
              <a:t>هذه المسائل تحتاج إلى جدولين كما مرّ. </a:t>
            </a:r>
            <a:endParaRPr lang="en-US" dirty="0" smtClean="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صر نائب للمحتوى 6"/>
          <p:cNvSpPr>
            <a:spLocks noGrp="1"/>
          </p:cNvSpPr>
          <p:nvPr>
            <p:ph idx="1"/>
          </p:nvPr>
        </p:nvSpPr>
        <p:spPr>
          <a:xfrm>
            <a:off x="495300" y="1412776"/>
            <a:ext cx="8915400" cy="4896544"/>
          </a:xfrm>
        </p:spPr>
        <p:txBody>
          <a:bodyPr/>
          <a:lstStyle/>
          <a:p>
            <a:pPr lvl="1" algn="just" rtl="1"/>
            <a:r>
              <a:rPr lang="ar-SA" b="1" dirty="0" smtClean="0"/>
              <a:t>تعريف التركة لغةً واصطلاحاً:</a:t>
            </a:r>
            <a:endParaRPr lang="en-US" b="1" dirty="0" smtClean="0"/>
          </a:p>
          <a:p>
            <a:pPr lvl="1" algn="just" rtl="1"/>
            <a:r>
              <a:rPr lang="ar-SA" b="1" dirty="0" smtClean="0"/>
              <a:t>تعريف التركة لغةً: </a:t>
            </a:r>
            <a:r>
              <a:rPr lang="ar-SA" dirty="0" smtClean="0"/>
              <a:t>هي </a:t>
            </a:r>
            <a:r>
              <a:rPr lang="ar-SA" sz="2800" dirty="0" smtClean="0"/>
              <a:t>الشيء المتروك، وتركة الميت تراثه.</a:t>
            </a:r>
            <a:endParaRPr lang="en-US" sz="2800" b="1" dirty="0" smtClean="0"/>
          </a:p>
          <a:p>
            <a:pPr lvl="1" algn="just" rtl="1"/>
            <a:r>
              <a:rPr lang="ar-SA" b="1" dirty="0" smtClean="0"/>
              <a:t>تعريف التركة اصطلاحاً:</a:t>
            </a:r>
            <a:endParaRPr lang="en-US" b="1" dirty="0" smtClean="0"/>
          </a:p>
          <a:p>
            <a:pPr lvl="1" algn="just" rtl="1"/>
            <a:r>
              <a:rPr lang="ar-SA" b="1" dirty="0" smtClean="0"/>
              <a:t>التركة عند الحنفية:</a:t>
            </a:r>
            <a:r>
              <a:rPr lang="ar-SA" dirty="0" smtClean="0"/>
              <a:t> </a:t>
            </a:r>
            <a:endParaRPr lang="en-US" b="1" dirty="0" smtClean="0"/>
          </a:p>
          <a:p>
            <a:pPr algn="just" rtl="1"/>
            <a:r>
              <a:rPr lang="ar-SA" sz="2800" dirty="0" smtClean="0"/>
              <a:t>- كل ما يتركه الميت من الأموال، صافياً عن تعلّق حق غيره.</a:t>
            </a:r>
            <a:endParaRPr lang="en-US" sz="2800" b="1" dirty="0" smtClean="0"/>
          </a:p>
          <a:p>
            <a:pPr algn="just" rtl="1"/>
            <a:r>
              <a:rPr lang="ar-SA" sz="2800" dirty="0" smtClean="0"/>
              <a:t>- أما الحقوق فلا يورث منها إلا التابع للمال، أو في معنى المال، كالحقوق العينية مثل الرهن، وحقوق الارتفاق، كحق الشرب وحق المرور وحق </a:t>
            </a:r>
            <a:r>
              <a:rPr lang="ar-SA" sz="2800" dirty="0" err="1" smtClean="0"/>
              <a:t>التعلي</a:t>
            </a:r>
            <a:r>
              <a:rPr lang="ar-SA" sz="2800" dirty="0" smtClean="0"/>
              <a:t>، وحق الشفعة.</a:t>
            </a:r>
            <a:endParaRPr lang="en-US" sz="2800" b="1" dirty="0" smtClean="0"/>
          </a:p>
          <a:p>
            <a:pPr algn="just" rtl="1"/>
            <a:r>
              <a:rPr lang="ar-SA" sz="2800" dirty="0" smtClean="0"/>
              <a:t>- والمنافع لا تورث، فلا تدخل ضمن التركة. </a:t>
            </a:r>
            <a:endParaRPr lang="en-US" sz="2800" b="1" dirty="0" smtClean="0"/>
          </a:p>
          <a:p>
            <a:pPr algn="just" rtl="1"/>
            <a:r>
              <a:rPr lang="ar-SA" sz="2800" dirty="0" smtClean="0"/>
              <a:t>- والأموال المغتصبة لا تدخل في التركة، فلا تورّث.</a:t>
            </a:r>
            <a:endParaRPr lang="en-US" sz="2800" b="1" dirty="0" smtClean="0"/>
          </a:p>
          <a:p>
            <a:r>
              <a:rPr lang="ar-SA" sz="300" dirty="0" smtClean="0"/>
              <a:t>.</a:t>
            </a:r>
            <a:endParaRPr lang="en-US" sz="300" dirty="0"/>
          </a:p>
        </p:txBody>
      </p:sp>
      <p:sp>
        <p:nvSpPr>
          <p:cNvPr id="8" name="عنوان 1"/>
          <p:cNvSpPr>
            <a:spLocks noGrp="1"/>
          </p:cNvSpPr>
          <p:nvPr>
            <p:ph type="title"/>
          </p:nvPr>
        </p:nvSpPr>
        <p:spPr>
          <a:xfrm>
            <a:off x="685800" y="228600"/>
            <a:ext cx="8915400" cy="1143000"/>
          </a:xfrm>
        </p:spPr>
        <p:txBody>
          <a:bodyPr/>
          <a:lstStyle/>
          <a:p>
            <a:pPr lvl="0" algn="ctr" rtl="1">
              <a:defRPr/>
            </a:pPr>
            <a:r>
              <a:rPr lang="ar-SA" b="1" dirty="0" smtClean="0">
                <a:solidFill>
                  <a:srgbClr val="FF0000"/>
                </a:solidFill>
              </a:rPr>
              <a:t>المحاضرة الثالثة</a:t>
            </a:r>
            <a:r>
              <a:rPr lang="ar-SA" sz="800" b="1" dirty="0" smtClean="0">
                <a:solidFill>
                  <a:srgbClr val="FF0000"/>
                </a:solidFill>
              </a:rPr>
              <a:t/>
            </a:r>
            <a:br>
              <a:rPr lang="ar-SA" sz="800" b="1" dirty="0" smtClean="0">
                <a:solidFill>
                  <a:srgbClr val="FF0000"/>
                </a:solidFill>
              </a:rPr>
            </a:br>
            <a:r>
              <a:rPr lang="ar-SA" b="1" dirty="0" smtClean="0"/>
              <a:t>قسمة التركات</a:t>
            </a:r>
            <a:r>
              <a:rPr lang="en-US" dirty="0" smtClean="0">
                <a:solidFill>
                  <a:srgbClr val="009900"/>
                </a:solidFill>
              </a:rPr>
              <a:t/>
            </a:r>
            <a:br>
              <a:rPr lang="en-US" dirty="0" smtClean="0">
                <a:solidFill>
                  <a:srgbClr val="009900"/>
                </a:solidFill>
              </a:rPr>
            </a:br>
            <a:r>
              <a:rPr lang="ar-SA" sz="300" dirty="0" smtClean="0"/>
              <a:t>.</a:t>
            </a:r>
            <a:endParaRPr lang="en-US" sz="300" dirty="0"/>
          </a:p>
        </p:txBody>
      </p:sp>
      <p:sp>
        <p:nvSpPr>
          <p:cNvPr id="9" name="عنصر نائب للمحتوى 2"/>
          <p:cNvSpPr txBox="1">
            <a:spLocks/>
          </p:cNvSpPr>
          <p:nvPr/>
        </p:nvSpPr>
        <p:spPr bwMode="auto">
          <a:xfrm>
            <a:off x="647700" y="17526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صر نائب للمحتوى 2"/>
          <p:cNvSpPr txBox="1">
            <a:spLocks/>
          </p:cNvSpPr>
          <p:nvPr/>
        </p:nvSpPr>
        <p:spPr bwMode="auto">
          <a:xfrm>
            <a:off x="647700" y="17526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p:txBody>
      </p:sp>
      <p:sp>
        <p:nvSpPr>
          <p:cNvPr id="11" name="عنوان 1"/>
          <p:cNvSpPr txBox="1">
            <a:spLocks/>
          </p:cNvSpPr>
          <p:nvPr/>
        </p:nvSpPr>
        <p:spPr bwMode="auto">
          <a:xfrm>
            <a:off x="647700" y="4270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endParaRPr kumimoji="0" lang="en-US" sz="4400" b="0" i="0" u="none" strike="noStrike" kern="1200" cap="none" spc="0" normalizeH="0" baseline="0" noProof="0" dirty="0">
              <a:ln>
                <a:noFill/>
              </a:ln>
              <a:solidFill>
                <a:srgbClr val="009900"/>
              </a:solidFill>
              <a:effectLst/>
              <a:uLnTx/>
              <a:uFillTx/>
              <a:latin typeface="+mj-lt"/>
              <a:ea typeface="+mj-ea"/>
              <a:cs typeface="Arial" charset="0"/>
            </a:endParaRPr>
          </a:p>
        </p:txBody>
      </p:sp>
      <p:sp>
        <p:nvSpPr>
          <p:cNvPr id="12" name="عنصر نائب للمحتوى 2"/>
          <p:cNvSpPr txBox="1">
            <a:spLocks/>
          </p:cNvSpPr>
          <p:nvPr/>
        </p:nvSpPr>
        <p:spPr bwMode="auto">
          <a:xfrm>
            <a:off x="647700" y="17526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تعريف التركة عند الجمهور</a:t>
            </a:r>
            <a:endParaRPr lang="en-US" dirty="0"/>
          </a:p>
        </p:txBody>
      </p:sp>
      <p:sp>
        <p:nvSpPr>
          <p:cNvPr id="3" name="عنصر نائب للمحتوى 2"/>
          <p:cNvSpPr>
            <a:spLocks noGrp="1"/>
          </p:cNvSpPr>
          <p:nvPr>
            <p:ph idx="1"/>
          </p:nvPr>
        </p:nvSpPr>
        <p:spPr/>
        <p:txBody>
          <a:bodyPr/>
          <a:lstStyle/>
          <a:p>
            <a:pPr algn="just" rtl="1"/>
            <a:r>
              <a:rPr lang="ar-SA" sz="3000" b="1" dirty="0" smtClean="0"/>
              <a:t>	التركة عند الجمهور:</a:t>
            </a:r>
            <a:r>
              <a:rPr lang="ar-SA" sz="3000" dirty="0" smtClean="0"/>
              <a:t> ما يخلّفه الميت من مال، أو حقّ، أو اختصاص.</a:t>
            </a:r>
            <a:endParaRPr lang="en-US" sz="3000" b="1" dirty="0" smtClean="0"/>
          </a:p>
          <a:p>
            <a:pPr algn="just" rtl="1"/>
            <a:r>
              <a:rPr lang="ar-SA" sz="3000" b="1" dirty="0" smtClean="0"/>
              <a:t>-المال:</a:t>
            </a:r>
            <a:r>
              <a:rPr lang="ar-SA" sz="3000" dirty="0" smtClean="0"/>
              <a:t> ويشمل النقدي أو </a:t>
            </a:r>
            <a:r>
              <a:rPr lang="ar-SA" sz="3000" dirty="0" err="1" smtClean="0"/>
              <a:t>القيمي</a:t>
            </a:r>
            <a:r>
              <a:rPr lang="ar-SA" sz="3000" dirty="0" smtClean="0"/>
              <a:t>، أو الدَين أو العين، أو العقار أو المنقول. </a:t>
            </a:r>
            <a:endParaRPr lang="en-US" sz="3000" b="1" dirty="0" smtClean="0"/>
          </a:p>
          <a:p>
            <a:pPr algn="just" rtl="1"/>
            <a:r>
              <a:rPr lang="ar-SA" sz="3000" b="1" dirty="0" smtClean="0"/>
              <a:t>-الحق:</a:t>
            </a:r>
            <a:r>
              <a:rPr lang="ar-SA" sz="3000" dirty="0" smtClean="0"/>
              <a:t> كحق الشفعة، والخيارات كلّها.</a:t>
            </a:r>
            <a:endParaRPr lang="en-US" sz="3000" b="1" dirty="0" smtClean="0"/>
          </a:p>
          <a:p>
            <a:pPr algn="just" rtl="1"/>
            <a:r>
              <a:rPr lang="ar-SA" sz="3000" dirty="0" smtClean="0"/>
              <a:t>وهناك </a:t>
            </a:r>
            <a:r>
              <a:rPr lang="ar-SA" sz="3000" b="1" dirty="0" smtClean="0"/>
              <a:t>حقوق مختلف فيها</a:t>
            </a:r>
            <a:r>
              <a:rPr lang="ar-SA" sz="3000" dirty="0" smtClean="0"/>
              <a:t> بين الفقهاء، كالأجل في الدّيْن. </a:t>
            </a:r>
            <a:endParaRPr lang="en-US" sz="3000" b="1" dirty="0" smtClean="0"/>
          </a:p>
          <a:p>
            <a:pPr algn="just" rtl="1"/>
            <a:r>
              <a:rPr lang="ar-SA" sz="3000" dirty="0" smtClean="0"/>
              <a:t>وهناك حقوق لا تورث عند جميع الفقهاء، وهي </a:t>
            </a:r>
            <a:r>
              <a:rPr lang="ar-SA" sz="3000" b="1" dirty="0" smtClean="0"/>
              <a:t>الحقوق الشخصية المحضة</a:t>
            </a:r>
            <a:r>
              <a:rPr lang="ar-SA" sz="3000" dirty="0" smtClean="0"/>
              <a:t>، كحق الولاية على النفس والمال، وحق الحضانة، فهي تتعلّق بالشخص نفسه. وكذلك الديون، بل تبقى ضمن التركة.</a:t>
            </a:r>
            <a:endParaRPr lang="en-US" sz="3000" b="1" dirty="0" smtClean="0"/>
          </a:p>
          <a:p>
            <a:pPr algn="just" rtl="1"/>
            <a:r>
              <a:rPr lang="ar-SA" sz="3000" b="1" dirty="0" smtClean="0"/>
              <a:t>الاختصاص:</a:t>
            </a:r>
            <a:r>
              <a:rPr lang="ar-SA" sz="3000" dirty="0" smtClean="0"/>
              <a:t> ما يخصّ الشخص، من غير الأموال والحقوق، كالنجاسات، والميتة.</a:t>
            </a:r>
            <a:endParaRPr lang="en-US" sz="3000" b="1" dirty="0" smtClean="0"/>
          </a:p>
          <a:p>
            <a:pPr rtl="1"/>
            <a:r>
              <a:rPr lang="ar-SA" b="1" dirty="0" smtClean="0"/>
              <a:t>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04800"/>
            <a:ext cx="8953500" cy="1112838"/>
          </a:xfrm>
        </p:spPr>
        <p:txBody>
          <a:bodyPr/>
          <a:lstStyle/>
          <a:p>
            <a:pPr algn="ctr" rtl="1"/>
            <a:r>
              <a:rPr lang="ar-SA" b="1" dirty="0" smtClean="0"/>
              <a:t>حصر التركات</a:t>
            </a:r>
            <a:endParaRPr lang="en-US" dirty="0"/>
          </a:p>
        </p:txBody>
      </p:sp>
      <p:sp>
        <p:nvSpPr>
          <p:cNvPr id="3" name="عنصر نائب للمحتوى 2"/>
          <p:cNvSpPr>
            <a:spLocks noGrp="1"/>
          </p:cNvSpPr>
          <p:nvPr>
            <p:ph idx="1"/>
          </p:nvPr>
        </p:nvSpPr>
        <p:spPr>
          <a:xfrm>
            <a:off x="457200" y="1719633"/>
            <a:ext cx="8953500" cy="4406530"/>
          </a:xfrm>
        </p:spPr>
        <p:txBody>
          <a:bodyPr/>
          <a:lstStyle/>
          <a:p>
            <a:pPr algn="just" rtl="1"/>
            <a:r>
              <a:rPr lang="ar-SA" b="1" dirty="0" smtClean="0"/>
              <a:t>تقسيم التركة هو الغرض من علم المواريث، ولا بدّ من حصرها.</a:t>
            </a:r>
            <a:endParaRPr lang="en-US" dirty="0" smtClean="0"/>
          </a:p>
          <a:p>
            <a:pPr algn="just" rtl="1"/>
            <a:r>
              <a:rPr lang="ar-SA" b="1" dirty="0" smtClean="0"/>
              <a:t>	مفهوم حصر التركات: </a:t>
            </a:r>
            <a:r>
              <a:rPr lang="ar-SA" dirty="0" smtClean="0"/>
              <a:t>هو جمعها وإحصاؤها ومحاولة توحيدها بمبالغ مالية </a:t>
            </a:r>
            <a:r>
              <a:rPr lang="ar-SA" dirty="0" err="1" smtClean="0"/>
              <a:t>محددة.</a:t>
            </a:r>
            <a:r>
              <a:rPr lang="ar-SA" dirty="0" smtClean="0"/>
              <a:t> </a:t>
            </a:r>
            <a:endParaRPr lang="en-US" b="1" dirty="0" smtClean="0"/>
          </a:p>
          <a:p>
            <a:pPr algn="just" rtl="1"/>
            <a:r>
              <a:rPr lang="ar-SA" dirty="0" smtClean="0"/>
              <a:t>يتم حصر التركات من قِبل شخص حكومي، أو من الورثة أنفسهم، فتُجمع الأموال النقدية، </a:t>
            </a:r>
          </a:p>
          <a:p>
            <a:pPr algn="just" rtl="1"/>
            <a:r>
              <a:rPr lang="ar-SA" dirty="0" smtClean="0"/>
              <a:t>وتقدّر الأموال </a:t>
            </a:r>
            <a:r>
              <a:rPr lang="ar-SA" dirty="0" err="1" smtClean="0"/>
              <a:t>القيمية</a:t>
            </a:r>
            <a:r>
              <a:rPr lang="ar-SA" dirty="0" smtClean="0"/>
              <a:t> المنقولة، والعقارات بالمال، </a:t>
            </a:r>
          </a:p>
          <a:p>
            <a:pPr algn="just" rtl="1"/>
            <a:r>
              <a:rPr lang="ar-SA" dirty="0" smtClean="0"/>
              <a:t>وتحصر الديون الممكن تحصيلها، </a:t>
            </a:r>
          </a:p>
          <a:p>
            <a:pPr algn="just" rtl="1"/>
            <a:r>
              <a:rPr lang="ar-SA" dirty="0" smtClean="0"/>
              <a:t>وتجمع، وتوضع (برقم واحد) في مكانها في جدول المسألة.</a:t>
            </a:r>
            <a:endParaRPr lang="en-US" b="1"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7050" y="196373"/>
            <a:ext cx="8763649" cy="1221265"/>
          </a:xfrm>
        </p:spPr>
        <p:txBody>
          <a:bodyPr/>
          <a:lstStyle/>
          <a:p>
            <a:pPr lvl="0" algn="ctr" rtl="1"/>
            <a:r>
              <a:rPr lang="ar-SA" b="1" dirty="0" smtClean="0"/>
              <a:t>الحقوق المتعلقة بالتركة</a:t>
            </a:r>
            <a:endParaRPr lang="en-US" dirty="0"/>
          </a:p>
        </p:txBody>
      </p:sp>
      <p:sp>
        <p:nvSpPr>
          <p:cNvPr id="3" name="عنصر نائب للمحتوى 2"/>
          <p:cNvSpPr>
            <a:spLocks noGrp="1"/>
          </p:cNvSpPr>
          <p:nvPr>
            <p:ph idx="1"/>
          </p:nvPr>
        </p:nvSpPr>
        <p:spPr>
          <a:xfrm>
            <a:off x="632520" y="1268760"/>
            <a:ext cx="8763649" cy="5040560"/>
          </a:xfrm>
        </p:spPr>
        <p:txBody>
          <a:bodyPr/>
          <a:lstStyle/>
          <a:p>
            <a:pPr algn="just" rtl="1"/>
            <a:r>
              <a:rPr lang="ar-SA" sz="2900" b="1" dirty="0" smtClean="0"/>
              <a:t>الحقوق المتعلقة بالتركة قبل قسمتها ثلاثة أصناف:</a:t>
            </a:r>
            <a:endParaRPr lang="en-US" sz="2900" b="1" dirty="0" smtClean="0"/>
          </a:p>
          <a:p>
            <a:pPr algn="just" rtl="1"/>
            <a:r>
              <a:rPr lang="ar-SA" sz="2900" dirty="0" smtClean="0"/>
              <a:t>1-نفقات تجهيز الميت وغسله ودفنه.</a:t>
            </a:r>
            <a:endParaRPr lang="en-US" sz="2900" b="1" dirty="0" smtClean="0"/>
          </a:p>
          <a:p>
            <a:pPr algn="just" rtl="1"/>
            <a:r>
              <a:rPr lang="ar-SA" sz="2900" dirty="0" smtClean="0"/>
              <a:t>2-قضاء ديون الميت، وهي نوعان: </a:t>
            </a:r>
            <a:endParaRPr lang="en-US" sz="2900" b="1" dirty="0" smtClean="0"/>
          </a:p>
          <a:p>
            <a:pPr algn="just" rtl="1"/>
            <a:r>
              <a:rPr lang="ar-SA" sz="2900" b="1" dirty="0" smtClean="0"/>
              <a:t>آ-ديون الله تعالى:</a:t>
            </a:r>
            <a:r>
              <a:rPr lang="ar-SA" sz="2900" dirty="0" smtClean="0"/>
              <a:t> مثل حَجَّة الإسلام، ثم الزكاة، ثم حجّ التطوّع، ثم </a:t>
            </a:r>
            <a:r>
              <a:rPr lang="ar-SA" sz="2900" dirty="0" err="1" smtClean="0"/>
              <a:t>الكفّارات</a:t>
            </a:r>
            <a:r>
              <a:rPr lang="ar-SA" sz="2900" dirty="0" smtClean="0"/>
              <a:t>، ثم صدقة الفطر، ثم النذور المرسلة غير المحدّدة بأجل، ثم الأضحية، ثم النوافل</a:t>
            </a:r>
            <a:r>
              <a:rPr lang="ar-SA" sz="2900" b="1" dirty="0" smtClean="0"/>
              <a:t>.</a:t>
            </a:r>
            <a:r>
              <a:rPr lang="ar-SA" sz="2900" dirty="0" smtClean="0"/>
              <a:t> </a:t>
            </a:r>
            <a:endParaRPr lang="en-US" sz="2900" b="1" dirty="0" smtClean="0"/>
          </a:p>
          <a:p>
            <a:pPr algn="just" rtl="1"/>
            <a:r>
              <a:rPr lang="ar-SA" sz="2900" dirty="0" smtClean="0"/>
              <a:t>وعند الحنفية تسقط الزكاة </a:t>
            </a:r>
            <a:r>
              <a:rPr lang="ar-SA" sz="2900" dirty="0" err="1" smtClean="0"/>
              <a:t>والكفارات</a:t>
            </a:r>
            <a:r>
              <a:rPr lang="ar-SA" sz="2900" dirty="0" smtClean="0"/>
              <a:t> بالموت، خلافاً للجمهور. </a:t>
            </a:r>
            <a:endParaRPr lang="en-US" sz="2900" b="1" dirty="0" smtClean="0"/>
          </a:p>
          <a:p>
            <a:pPr algn="just" rtl="1"/>
            <a:r>
              <a:rPr lang="ar-SA" sz="2900" b="1" dirty="0" smtClean="0"/>
              <a:t>ب-ديون العباد النقدية والعينية:</a:t>
            </a:r>
            <a:r>
              <a:rPr lang="ar-SA" sz="2900" dirty="0" smtClean="0"/>
              <a:t> أي أداء الديون النقدية، وردّ الودائع، وإرجاع </a:t>
            </a:r>
            <a:r>
              <a:rPr lang="ar-SA" sz="2900" dirty="0" err="1" smtClean="0"/>
              <a:t>الغصوب</a:t>
            </a:r>
            <a:r>
              <a:rPr lang="ar-SA" sz="2900" dirty="0" smtClean="0"/>
              <a:t> إلى أصحابها، وإعادة الرهن إلى صاحبه.</a:t>
            </a:r>
            <a:endParaRPr lang="en-US" sz="2900" b="1" dirty="0" smtClean="0"/>
          </a:p>
          <a:p>
            <a:pPr algn="just" rtl="1"/>
            <a:r>
              <a:rPr lang="ar-SA" sz="2900" dirty="0" smtClean="0"/>
              <a:t>3-تنفيذ وصية الميت من ثلث المال الباقي بعد قضاء الدين.</a:t>
            </a:r>
            <a:endParaRPr lang="en-US" sz="2900" b="1" dirty="0" smtClean="0"/>
          </a:p>
          <a:p>
            <a:pPr rtl="1"/>
            <a:endParaRPr lang="en-US" dirty="0" smtClean="0"/>
          </a:p>
          <a:p>
            <a:endParaRPr lang="en-US" dirty="0"/>
          </a:p>
        </p:txBody>
      </p:sp>
      <p:sp>
        <p:nvSpPr>
          <p:cNvPr id="4" name="عنوان 1"/>
          <p:cNvSpPr txBox="1">
            <a:spLocks/>
          </p:cNvSpPr>
          <p:nvPr/>
        </p:nvSpPr>
        <p:spPr bwMode="auto">
          <a:xfrm>
            <a:off x="609600" y="228600"/>
            <a:ext cx="8801100" cy="1189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609600" y="1417902"/>
            <a:ext cx="8801100" cy="47082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381000"/>
            <a:ext cx="8496299" cy="1036638"/>
          </a:xfrm>
        </p:spPr>
        <p:txBody>
          <a:bodyPr/>
          <a:lstStyle/>
          <a:p>
            <a:pPr lvl="0" algn="ctr" rtl="1"/>
            <a:r>
              <a:rPr lang="ar-SA" b="1" dirty="0" smtClean="0"/>
              <a:t>فضل الوصيّة، وكتابتها قبل الموت</a:t>
            </a:r>
            <a:endParaRPr lang="en-US" dirty="0"/>
          </a:p>
        </p:txBody>
      </p:sp>
      <p:sp>
        <p:nvSpPr>
          <p:cNvPr id="3" name="عنصر نائب للمحتوى 2"/>
          <p:cNvSpPr>
            <a:spLocks noGrp="1"/>
          </p:cNvSpPr>
          <p:nvPr>
            <p:ph idx="1"/>
          </p:nvPr>
        </p:nvSpPr>
        <p:spPr>
          <a:xfrm>
            <a:off x="848544" y="1628800"/>
            <a:ext cx="8496299" cy="4104801"/>
          </a:xfrm>
        </p:spPr>
        <p:txBody>
          <a:bodyPr/>
          <a:lstStyle/>
          <a:p>
            <a:pPr algn="just" rtl="1"/>
            <a:r>
              <a:rPr lang="ar-SA" b="1" dirty="0" smtClean="0"/>
              <a:t>		فضل الوصية:</a:t>
            </a:r>
            <a:endParaRPr lang="en-US" b="1" dirty="0" smtClean="0"/>
          </a:p>
          <a:p>
            <a:pPr algn="just" rtl="1"/>
            <a:r>
              <a:rPr lang="ar-SA" dirty="0" smtClean="0"/>
              <a:t>يستحب للإنسان أن يوصي ببعض ماله، قبل الموت، لقول النبيّ–صلى الله عليه وسلَّم-: </a:t>
            </a:r>
            <a:r>
              <a:rPr lang="ar-SA" b="1" dirty="0" smtClean="0"/>
              <a:t>(إنَّ الله تصدَّق عليكم عند وفاتكم بثلث أموالكم زيادة لكم في أعمالكم).</a:t>
            </a:r>
            <a:endParaRPr lang="en-US" b="1" dirty="0" smtClean="0"/>
          </a:p>
          <a:p>
            <a:pPr algn="just" rtl="1"/>
            <a:r>
              <a:rPr lang="ar-SA" dirty="0" smtClean="0"/>
              <a:t> -وألاَّ يزيد في وصيته على الثلث، لقوله-صلى الله عليه وسلَّم:</a:t>
            </a:r>
            <a:r>
              <a:rPr lang="ar-SA" b="1" dirty="0" smtClean="0"/>
              <a:t> (والثلث كثير).  </a:t>
            </a:r>
            <a:endParaRPr lang="en-US" dirty="0" smtClean="0"/>
          </a:p>
          <a:p>
            <a:pPr algn="just" rtl="1"/>
            <a:r>
              <a:rPr lang="ar-SA" dirty="0" smtClean="0"/>
              <a:t>-وألاّ يوصي لوارث، لقوله–صلى الله عليه وسلَّم-: </a:t>
            </a:r>
            <a:r>
              <a:rPr lang="ar-SA" b="1" dirty="0" smtClean="0"/>
              <a:t>(لا وصيّة لوارث).</a:t>
            </a:r>
            <a:endParaRPr lang="en-US" dirty="0" smtClean="0"/>
          </a:p>
          <a:p>
            <a:endParaRPr lang="en-US" dirty="0"/>
          </a:p>
        </p:txBody>
      </p:sp>
      <p:sp>
        <p:nvSpPr>
          <p:cNvPr id="4" name="عنصر نائب للمحتوى 2"/>
          <p:cNvSpPr txBox="1">
            <a:spLocks/>
          </p:cNvSpPr>
          <p:nvPr/>
        </p:nvSpPr>
        <p:spPr bwMode="auto">
          <a:xfrm>
            <a:off x="990600" y="2472128"/>
            <a:ext cx="8351681" cy="43858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5" name="عنوان 1"/>
          <p:cNvSpPr txBox="1">
            <a:spLocks/>
          </p:cNvSpPr>
          <p:nvPr/>
        </p:nvSpPr>
        <p:spPr bwMode="auto">
          <a:xfrm>
            <a:off x="1023329" y="339245"/>
            <a:ext cx="8387371" cy="10783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6" name="عنصر نائب للمحتوى 2"/>
          <p:cNvSpPr txBox="1">
            <a:spLocks/>
          </p:cNvSpPr>
          <p:nvPr/>
        </p:nvSpPr>
        <p:spPr bwMode="auto">
          <a:xfrm>
            <a:off x="762000" y="1447800"/>
            <a:ext cx="8387371" cy="4270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endParaRPr kumimoji="0" lang="en-US" sz="2800" b="0" i="0" u="none" strike="noStrike" kern="1200" cap="none" spc="0" normalizeH="0" baseline="0" noProof="0" dirty="0" smtClean="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عنوان 16"/>
          <p:cNvSpPr>
            <a:spLocks noGrp="1"/>
          </p:cNvSpPr>
          <p:nvPr>
            <p:ph type="title"/>
          </p:nvPr>
        </p:nvSpPr>
        <p:spPr/>
        <p:txBody>
          <a:bodyPr/>
          <a:lstStyle/>
          <a:p>
            <a:r>
              <a:rPr lang="ar-SA" sz="300" dirty="0" smtClean="0"/>
              <a:t>.</a:t>
            </a:r>
            <a:endParaRPr lang="en-US" sz="300" dirty="0"/>
          </a:p>
        </p:txBody>
      </p:sp>
      <p:sp>
        <p:nvSpPr>
          <p:cNvPr id="18" name="عنوان 8"/>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9"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ar-SA" sz="4400" b="1" dirty="0" smtClean="0">
                <a:solidFill>
                  <a:srgbClr val="709256"/>
                </a:solidFill>
              </a:rPr>
              <a:t>أولوية الحقوق المتعلّقة بالتركة</a:t>
            </a:r>
            <a:endParaRPr kumimoji="0" lang="en-US" sz="4400" b="0" i="0" u="none" strike="noStrike" kern="1200" cap="none" spc="0" normalizeH="0" baseline="0" noProof="0" dirty="0">
              <a:ln>
                <a:noFill/>
              </a:ln>
              <a:solidFill>
                <a:srgbClr val="709256"/>
              </a:solidFill>
              <a:effectLst/>
              <a:uLnTx/>
              <a:uFillTx/>
              <a:latin typeface="+mj-lt"/>
              <a:ea typeface="+mj-ea"/>
              <a:cs typeface="Arial" charset="0"/>
            </a:endParaRPr>
          </a:p>
        </p:txBody>
      </p:sp>
      <p:sp>
        <p:nvSpPr>
          <p:cNvPr id="20" name="عنصر نائب للمحتوى 2"/>
          <p:cNvSpPr>
            <a:spLocks noGrp="1"/>
          </p:cNvSpPr>
          <p:nvPr>
            <p:ph idx="1"/>
          </p:nvPr>
        </p:nvSpPr>
        <p:spPr>
          <a:xfrm>
            <a:off x="560512" y="1484784"/>
            <a:ext cx="8915400" cy="4525963"/>
          </a:xfrm>
        </p:spPr>
        <p:txBody>
          <a:bodyPr/>
          <a:lstStyle/>
          <a:p>
            <a:pPr algn="just" rtl="1"/>
            <a:r>
              <a:rPr lang="ar-SA" b="1" dirty="0" smtClean="0"/>
              <a:t>		أولوية الحقوق الثلاثة المتعلقة بالتركة:</a:t>
            </a:r>
            <a:endParaRPr lang="en-US" b="1" dirty="0" smtClean="0"/>
          </a:p>
          <a:p>
            <a:pPr algn="just" rtl="1"/>
            <a:r>
              <a:rPr lang="ar-SA" dirty="0" smtClean="0"/>
              <a:t>إذا كانت التركة كافية لأداء الحقوق كلها، </a:t>
            </a:r>
            <a:r>
              <a:rPr lang="ar-SA" dirty="0" err="1" smtClean="0"/>
              <a:t>فبها</a:t>
            </a:r>
            <a:r>
              <a:rPr lang="ar-SA" dirty="0" smtClean="0"/>
              <a:t> ونعمت، </a:t>
            </a:r>
            <a:r>
              <a:rPr lang="ar-SA" dirty="0" err="1" smtClean="0"/>
              <a:t>وإلاّ،</a:t>
            </a:r>
            <a:r>
              <a:rPr lang="ar-SA" dirty="0" smtClean="0"/>
              <a:t> </a:t>
            </a:r>
          </a:p>
          <a:p>
            <a:pPr algn="just" rtl="1"/>
            <a:r>
              <a:rPr lang="ar-SA" dirty="0" smtClean="0"/>
              <a:t>فيكون التقديم والأولوية في الأداء على النحو التالي:</a:t>
            </a:r>
            <a:endParaRPr lang="en-US" b="1" dirty="0" smtClean="0"/>
          </a:p>
          <a:p>
            <a:pPr algn="just" rtl="1"/>
            <a:r>
              <a:rPr lang="ar-SA" dirty="0" smtClean="0"/>
              <a:t>1-تقدّم </a:t>
            </a:r>
            <a:r>
              <a:rPr lang="ar-SA" dirty="0" err="1" smtClean="0"/>
              <a:t>مؤونة</a:t>
            </a:r>
            <a:r>
              <a:rPr lang="ar-SA" dirty="0" smtClean="0"/>
              <a:t> تجهيز الميت ودفنه، على الديون المرسلة، أي غير المقيّدة بزمن معيّن، إجماعاً.</a:t>
            </a:r>
            <a:endParaRPr lang="en-US" b="1" dirty="0" smtClean="0"/>
          </a:p>
          <a:p>
            <a:pPr algn="just" rtl="1"/>
            <a:r>
              <a:rPr lang="ar-SA" dirty="0" smtClean="0"/>
              <a:t>2-تقدّم الديون العينية، وهي المتعلّقة بأعيان محددة، بخلاف الديون النقدية المتعلّقة بأموال سائلة، على </a:t>
            </a:r>
            <a:r>
              <a:rPr lang="ar-SA" dirty="0" err="1" smtClean="0"/>
              <a:t>مؤونة</a:t>
            </a:r>
            <a:r>
              <a:rPr lang="ar-SA" dirty="0" smtClean="0"/>
              <a:t> تجهيز الميت عند الجمهور، خلافاً للحنابلة.</a:t>
            </a:r>
            <a:endParaRPr lang="en-US" b="1" dirty="0" smtClean="0"/>
          </a:p>
          <a:p>
            <a:pPr algn="just" rtl="1"/>
            <a:r>
              <a:rPr lang="ar-SA" dirty="0" smtClean="0"/>
              <a:t>3-تؤخّر الوصايا بالثلث.</a:t>
            </a:r>
            <a:endParaRPr lang="en-US" b="1" dirty="0" smtClean="0"/>
          </a:p>
          <a:p>
            <a:r>
              <a:rPr lang="ar-SA" sz="300" dirty="0" smtClean="0"/>
              <a:t>.</a:t>
            </a:r>
            <a:endParaRPr lang="en-US" sz="300" dirty="0"/>
          </a:p>
        </p:txBody>
      </p:sp>
      <p:sp>
        <p:nvSpPr>
          <p:cNvPr id="21" name="عنوان 1"/>
          <p:cNvSpPr txBox="1">
            <a:spLocks/>
          </p:cNvSpPr>
          <p:nvPr/>
        </p:nvSpPr>
        <p:spPr bwMode="auto">
          <a:xfrm>
            <a:off x="914400" y="381000"/>
            <a:ext cx="8496299" cy="10366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
            </a:r>
            <a:b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b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22" name="عنصر نائب للمحتوى 2"/>
          <p:cNvSpPr txBox="1">
            <a:spLocks/>
          </p:cNvSpPr>
          <p:nvPr/>
        </p:nvSpPr>
        <p:spPr bwMode="auto">
          <a:xfrm>
            <a:off x="344488" y="1340768"/>
            <a:ext cx="9073993" cy="47215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endParaRPr lang="en-US" sz="3200" dirty="0" smtClean="0">
              <a:cs typeface="Arial" charset="0"/>
            </a:endParaRPr>
          </a:p>
        </p:txBody>
      </p:sp>
      <p:sp>
        <p:nvSpPr>
          <p:cNvPr id="23" name="عنوان 1"/>
          <p:cNvSpPr txBox="1">
            <a:spLocks/>
          </p:cNvSpPr>
          <p:nvPr/>
        </p:nvSpPr>
        <p:spPr bwMode="auto">
          <a:xfrm>
            <a:off x="1023329" y="339245"/>
            <a:ext cx="8387371" cy="10783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24" name="عنصر نائب للمحتوى 2"/>
          <p:cNvSpPr txBox="1">
            <a:spLocks/>
          </p:cNvSpPr>
          <p:nvPr/>
        </p:nvSpPr>
        <p:spPr bwMode="auto">
          <a:xfrm>
            <a:off x="992560" y="2636912"/>
            <a:ext cx="8387371" cy="3508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800" b="1" dirty="0" smtClean="0">
                <a:solidFill>
                  <a:srgbClr val="FF0000"/>
                </a:solidFill>
              </a:rPr>
              <a:t/>
            </a:r>
            <a:br>
              <a:rPr lang="ar-SA" sz="4800" b="1" dirty="0" smtClean="0">
                <a:solidFill>
                  <a:srgbClr val="FF0000"/>
                </a:solidFill>
              </a:rPr>
            </a:br>
            <a:r>
              <a:rPr lang="ar-SA" b="1" dirty="0" smtClean="0">
                <a:solidFill>
                  <a:srgbClr val="709256"/>
                </a:solidFill>
              </a:rPr>
              <a:t/>
            </a:r>
            <a:br>
              <a:rPr lang="ar-SA" b="1" dirty="0" smtClean="0">
                <a:solidFill>
                  <a:srgbClr val="709256"/>
                </a:solidFill>
              </a:rPr>
            </a:br>
            <a:r>
              <a:rPr lang="ar-SA" b="1" dirty="0" smtClean="0">
                <a:solidFill>
                  <a:srgbClr val="709256"/>
                </a:solidFill>
              </a:rPr>
              <a:t>طرق قسمة التركات</a:t>
            </a:r>
            <a:r>
              <a:rPr lang="en-US" dirty="0" smtClean="0">
                <a:solidFill>
                  <a:srgbClr val="709256"/>
                </a:solidFill>
              </a:rPr>
              <a:t/>
            </a:r>
            <a:br>
              <a:rPr lang="en-US" dirty="0" smtClean="0">
                <a:solidFill>
                  <a:srgbClr val="709256"/>
                </a:solidFill>
              </a:rPr>
            </a:br>
            <a:r>
              <a:rPr lang="en-US" dirty="0" smtClean="0">
                <a:solidFill>
                  <a:srgbClr val="009900"/>
                </a:solidFill>
              </a:rPr>
              <a:t/>
            </a:r>
            <a:br>
              <a:rPr lang="en-US" dirty="0" smtClean="0">
                <a:solidFill>
                  <a:srgbClr val="009900"/>
                </a:solidFill>
              </a:rPr>
            </a:br>
            <a:endParaRPr lang="en-US" dirty="0"/>
          </a:p>
        </p:txBody>
      </p:sp>
      <p:sp>
        <p:nvSpPr>
          <p:cNvPr id="3" name="عنصر نائب للمحتوى 2"/>
          <p:cNvSpPr>
            <a:spLocks noGrp="1"/>
          </p:cNvSpPr>
          <p:nvPr>
            <p:ph idx="1"/>
          </p:nvPr>
        </p:nvSpPr>
        <p:spPr>
          <a:xfrm>
            <a:off x="416496" y="1412776"/>
            <a:ext cx="9059416" cy="4525963"/>
          </a:xfrm>
        </p:spPr>
        <p:txBody>
          <a:bodyPr/>
          <a:lstStyle/>
          <a:p>
            <a:pPr algn="just" rtl="1"/>
            <a:r>
              <a:rPr lang="ar-SA" sz="2800" dirty="0" smtClean="0"/>
              <a:t>		يوجد طرق متعددة لقسمة التركات، ومنها طريقة القيراط، ونعرض لها بإيجاز، ثم ندرس طريقتين فقط؛ طريقة النسبة، وطريقة القيمة السهمية.</a:t>
            </a:r>
            <a:endParaRPr lang="en-US" sz="2800" b="1" dirty="0" smtClean="0"/>
          </a:p>
          <a:p>
            <a:pPr algn="just" rtl="1"/>
            <a:r>
              <a:rPr lang="ar-SA" sz="2800" b="1" dirty="0" smtClean="0"/>
              <a:t>	طريقة (القيراط): </a:t>
            </a:r>
            <a:endParaRPr lang="en-US" sz="2800" b="1" dirty="0" smtClean="0"/>
          </a:p>
          <a:p>
            <a:pPr algn="just" rtl="1"/>
            <a:r>
              <a:rPr lang="ar-SA" sz="2800" b="1" dirty="0" smtClean="0"/>
              <a:t> 	(قيراط المسألة):</a:t>
            </a:r>
            <a:r>
              <a:rPr lang="ar-SA" sz="2800" dirty="0" smtClean="0"/>
              <a:t> مصطلح فرْضي، يمثّل عدداً ينتج عن قسمة أصل المسألة، أو </a:t>
            </a:r>
            <a:r>
              <a:rPr lang="ar-SA" sz="2800" dirty="0" err="1" smtClean="0"/>
              <a:t>مصحّها</a:t>
            </a:r>
            <a:r>
              <a:rPr lang="ar-SA" sz="2800" dirty="0" smtClean="0"/>
              <a:t>، أو </a:t>
            </a:r>
            <a:r>
              <a:rPr lang="ar-SA" sz="2800" dirty="0" err="1" smtClean="0"/>
              <a:t>عولها</a:t>
            </a:r>
            <a:r>
              <a:rPr lang="ar-SA" sz="2800" dirty="0" smtClean="0"/>
              <a:t>، أو مردّها، أو جامعها على العدد (24).</a:t>
            </a:r>
            <a:endParaRPr lang="en-US" sz="2800" b="1" dirty="0" smtClean="0"/>
          </a:p>
          <a:p>
            <a:pPr algn="just" rtl="1"/>
            <a:r>
              <a:rPr lang="ar-SA" sz="2800" dirty="0" smtClean="0"/>
              <a:t>هذه الطريقة عمل </a:t>
            </a:r>
            <a:r>
              <a:rPr lang="ar-SA" sz="2800" dirty="0" err="1" smtClean="0"/>
              <a:t>بها</a:t>
            </a:r>
            <a:r>
              <a:rPr lang="ar-SA" sz="2800" dirty="0" smtClean="0"/>
              <a:t> </a:t>
            </a:r>
            <a:r>
              <a:rPr lang="ar-SA" sz="2800" dirty="0" err="1" smtClean="0"/>
              <a:t>الفرضيون</a:t>
            </a:r>
            <a:r>
              <a:rPr lang="ar-SA" sz="2800" dirty="0" smtClean="0"/>
              <a:t> لتسهيل قسمة التركة التي يزيد أصلها على 24</a:t>
            </a:r>
            <a:endParaRPr lang="en-US" sz="2800" b="1" dirty="0" smtClean="0"/>
          </a:p>
          <a:p>
            <a:pPr algn="just" rtl="1"/>
            <a:r>
              <a:rPr lang="ar-SA" sz="2800" dirty="0" smtClean="0"/>
              <a:t>وهذه الطريقة لا تخلو من صعوبة، ونستبعدها من دراستنا.  </a:t>
            </a:r>
            <a:endParaRPr lang="en-US" sz="2800" b="1" dirty="0" smtClean="0"/>
          </a:p>
          <a:p>
            <a:pPr algn="just" rtl="1"/>
            <a:r>
              <a:rPr lang="ar-AE" sz="2800" dirty="0" smtClean="0"/>
              <a:t>القيراط هنا كأنه (مصطلح  فرْضي)، لا شرعي، لأنّ القيراط شرعاً يساوي 20/1 من المثقال الشرعي، أي ما يقارب 0,22 غراماً.</a:t>
            </a:r>
            <a:endParaRPr lang="en-US" sz="2800" dirty="0" smtClean="0"/>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800" b="1" dirty="0" smtClean="0">
                <a:solidFill>
                  <a:srgbClr val="FF0000"/>
                </a:solidFill>
              </a:rPr>
              <a:t/>
            </a:r>
            <a:br>
              <a:rPr lang="ar-SA" sz="4800" b="1" dirty="0" smtClean="0">
                <a:solidFill>
                  <a:srgbClr val="FF0000"/>
                </a:solidFill>
              </a:rPr>
            </a:br>
            <a:r>
              <a:rPr lang="ar-SA" sz="4800" b="1" dirty="0" smtClean="0">
                <a:solidFill>
                  <a:srgbClr val="FF0000"/>
                </a:solidFill>
              </a:rPr>
              <a:t/>
            </a:r>
            <a:br>
              <a:rPr lang="ar-SA" sz="4800" b="1" dirty="0" smtClean="0">
                <a:solidFill>
                  <a:srgbClr val="FF0000"/>
                </a:solidFill>
              </a:rPr>
            </a:br>
            <a:r>
              <a:rPr lang="ar-SA" sz="4000" b="1" dirty="0" smtClean="0">
                <a:solidFill>
                  <a:srgbClr val="709256"/>
                </a:solidFill>
              </a:rPr>
              <a:t>الطريقة الأولى لقسمة </a:t>
            </a:r>
            <a:r>
              <a:rPr lang="ar-SA" sz="4000" b="1" dirty="0" err="1" smtClean="0">
                <a:solidFill>
                  <a:srgbClr val="709256"/>
                </a:solidFill>
              </a:rPr>
              <a:t>التركات </a:t>
            </a:r>
            <a:r>
              <a:rPr lang="ar-SA" sz="4000" b="1" dirty="0" smtClean="0">
                <a:solidFill>
                  <a:srgbClr val="709256"/>
                </a:solidFill>
              </a:rPr>
              <a:t>– طريقة النسبة</a:t>
            </a:r>
            <a:r>
              <a:rPr lang="en-US" dirty="0" smtClean="0">
                <a:solidFill>
                  <a:srgbClr val="709256"/>
                </a:solidFill>
              </a:rPr>
              <a:t/>
            </a:r>
            <a:br>
              <a:rPr lang="en-US" dirty="0" smtClean="0">
                <a:solidFill>
                  <a:srgbClr val="709256"/>
                </a:solidFill>
              </a:rPr>
            </a:br>
            <a:r>
              <a:rPr lang="en-US" dirty="0" smtClean="0">
                <a:solidFill>
                  <a:srgbClr val="009900"/>
                </a:solidFill>
              </a:rPr>
              <a:t/>
            </a:r>
            <a:br>
              <a:rPr lang="en-US" dirty="0" smtClean="0">
                <a:solidFill>
                  <a:srgbClr val="009900"/>
                </a:solidFill>
              </a:rPr>
            </a:br>
            <a:endParaRPr lang="en-US" dirty="0"/>
          </a:p>
        </p:txBody>
      </p:sp>
      <p:sp>
        <p:nvSpPr>
          <p:cNvPr id="3" name="عنصر نائب للمحتوى 2"/>
          <p:cNvSpPr>
            <a:spLocks noGrp="1"/>
          </p:cNvSpPr>
          <p:nvPr>
            <p:ph idx="1"/>
          </p:nvPr>
        </p:nvSpPr>
        <p:spPr>
          <a:xfrm>
            <a:off x="272480" y="1412776"/>
            <a:ext cx="9131424" cy="4525963"/>
          </a:xfrm>
        </p:spPr>
        <p:txBody>
          <a:bodyPr/>
          <a:lstStyle/>
          <a:p>
            <a:pPr algn="just" rtl="1"/>
            <a:r>
              <a:rPr lang="ar-SA" sz="2800" dirty="0" smtClean="0"/>
              <a:t>	وهي تعتمد على مبدأ (النسبة والتناسب)، حيث إنّ نسبة أصل المسألة إلى سهم الوارث منها، تساوي نسبة مبلغ التركة إلى حصة الوارث منها.</a:t>
            </a:r>
            <a:endParaRPr lang="en-US" sz="2800" b="1" dirty="0" smtClean="0"/>
          </a:p>
          <a:p>
            <a:pPr algn="just" rtl="1"/>
            <a:r>
              <a:rPr lang="ar-SA" sz="2800" b="1" dirty="0" smtClean="0"/>
              <a:t>خطوات الحلّ (بطريقة النسبة):</a:t>
            </a:r>
            <a:endParaRPr lang="en-US" sz="2800" b="1" dirty="0" smtClean="0"/>
          </a:p>
          <a:p>
            <a:pPr algn="just" rtl="1"/>
            <a:r>
              <a:rPr lang="ar-SA" sz="2800" dirty="0" smtClean="0"/>
              <a:t>1-نضع جدولاً للمسألة </a:t>
            </a:r>
            <a:r>
              <a:rPr lang="ar-SA" sz="2800" dirty="0" err="1" smtClean="0"/>
              <a:t>الإرثية</a:t>
            </a:r>
            <a:r>
              <a:rPr lang="ar-SA" sz="2800" dirty="0" smtClean="0"/>
              <a:t>، ونُفرِغ فيه المعلومات(الورثة-الأنصبة-السهام.) </a:t>
            </a:r>
            <a:endParaRPr lang="en-US" sz="2800" b="1" dirty="0" smtClean="0"/>
          </a:p>
          <a:p>
            <a:pPr algn="just" rtl="1"/>
            <a:r>
              <a:rPr lang="ar-SA" sz="2800" dirty="0" smtClean="0"/>
              <a:t>2- نجعل حصص الورثة من التركة مجهولات، ونرمز لها على التسلسل بالرموز: </a:t>
            </a:r>
            <a:r>
              <a:rPr lang="ar-SA" sz="2800" dirty="0" err="1" smtClean="0"/>
              <a:t>س</a:t>
            </a:r>
            <a:r>
              <a:rPr lang="ar-SA" sz="2800" dirty="0" smtClean="0"/>
              <a:t> ، ع ، ص ، ز...</a:t>
            </a:r>
            <a:endParaRPr lang="en-US" sz="2800" b="1" dirty="0" smtClean="0"/>
          </a:p>
          <a:p>
            <a:pPr algn="just" rtl="1"/>
            <a:r>
              <a:rPr lang="ar-SA" sz="2800" dirty="0" smtClean="0"/>
              <a:t>3- نضع الحصة والسهم والتركة وأصل المسألة، على شكل تناسب:</a:t>
            </a:r>
            <a:endParaRPr lang="en-US" sz="2800" b="1" dirty="0" smtClean="0"/>
          </a:p>
          <a:p>
            <a:pPr algn="just" rtl="1"/>
            <a:r>
              <a:rPr lang="ar-SA" sz="2800" u="sng" baseline="30000" dirty="0" smtClean="0"/>
              <a:t>الحصة</a:t>
            </a:r>
            <a:r>
              <a:rPr lang="ar-SA" sz="2800" baseline="-25000" dirty="0" smtClean="0"/>
              <a:t>    </a:t>
            </a:r>
            <a:r>
              <a:rPr lang="ar-SA" sz="2800" b="1" baseline="-25000" dirty="0" smtClean="0"/>
              <a:t>= </a:t>
            </a:r>
            <a:r>
              <a:rPr lang="ar-SA" sz="2800" dirty="0" smtClean="0"/>
              <a:t> </a:t>
            </a:r>
            <a:r>
              <a:rPr lang="ar-SA" sz="2800" u="sng" baseline="30000" dirty="0" smtClean="0"/>
              <a:t>السهم </a:t>
            </a:r>
            <a:r>
              <a:rPr lang="ar-SA" sz="2800" baseline="30000" dirty="0" smtClean="0"/>
              <a:t>      </a:t>
            </a:r>
            <a:endParaRPr lang="en-US" sz="2800" b="1" dirty="0" smtClean="0"/>
          </a:p>
          <a:p>
            <a:pPr algn="just" rtl="1"/>
            <a:r>
              <a:rPr lang="ar-SA" sz="2800" baseline="30000" dirty="0" smtClean="0"/>
              <a:t>التركة         الأصل</a:t>
            </a:r>
            <a:endParaRPr lang="en-US" sz="2800" b="1" dirty="0" smtClean="0"/>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800" b="1" dirty="0" smtClean="0">
                <a:solidFill>
                  <a:srgbClr val="FF0000"/>
                </a:solidFill>
              </a:rPr>
              <a:t/>
            </a:r>
            <a:br>
              <a:rPr lang="ar-SA" sz="4800" b="1" dirty="0" smtClean="0">
                <a:solidFill>
                  <a:srgbClr val="FF0000"/>
                </a:solidFill>
              </a:rPr>
            </a:br>
            <a:r>
              <a:rPr lang="ar-SA" b="1" dirty="0" smtClean="0">
                <a:solidFill>
                  <a:srgbClr val="709256"/>
                </a:solidFill>
              </a:rPr>
              <a:t>تابع- الطريقة الأولى </a:t>
            </a:r>
            <a:r>
              <a:rPr lang="en-US" dirty="0" smtClean="0">
                <a:solidFill>
                  <a:srgbClr val="709256"/>
                </a:solidFill>
              </a:rPr>
              <a:t/>
            </a:r>
            <a:br>
              <a:rPr lang="en-US" dirty="0" smtClean="0">
                <a:solidFill>
                  <a:srgbClr val="709256"/>
                </a:solidFill>
              </a:rPr>
            </a:br>
            <a:r>
              <a:rPr lang="en-US" dirty="0" smtClean="0">
                <a:solidFill>
                  <a:srgbClr val="009900"/>
                </a:solidFill>
              </a:rPr>
              <a:t/>
            </a:r>
            <a:br>
              <a:rPr lang="en-US" dirty="0" smtClean="0">
                <a:solidFill>
                  <a:srgbClr val="009900"/>
                </a:solidFill>
              </a:rPr>
            </a:br>
            <a:endParaRPr lang="en-US" dirty="0"/>
          </a:p>
        </p:txBody>
      </p:sp>
      <p:sp>
        <p:nvSpPr>
          <p:cNvPr id="3" name="عنصر نائب للمحتوى 2"/>
          <p:cNvSpPr>
            <a:spLocks noGrp="1"/>
          </p:cNvSpPr>
          <p:nvPr>
            <p:ph idx="1"/>
          </p:nvPr>
        </p:nvSpPr>
        <p:spPr/>
        <p:txBody>
          <a:bodyPr/>
          <a:lstStyle/>
          <a:p>
            <a:pPr algn="just" rtl="1"/>
            <a:r>
              <a:rPr lang="ar-SA" sz="2800" b="1" dirty="0" smtClean="0"/>
              <a:t>	</a:t>
            </a:r>
            <a:r>
              <a:rPr lang="ar-SA" sz="2800" dirty="0" smtClean="0"/>
              <a:t>4-نطبق قانون التناسب: حاصل ضرب الطرفين </a:t>
            </a:r>
            <a:r>
              <a:rPr lang="ar-SA" sz="2800" b="1" dirty="0" smtClean="0"/>
              <a:t>= </a:t>
            </a:r>
            <a:r>
              <a:rPr lang="ar-SA" sz="2800" dirty="0" smtClean="0"/>
              <a:t>حاصل ضرب الوسطين.</a:t>
            </a:r>
            <a:endParaRPr lang="en-US" sz="2800" b="1" dirty="0" smtClean="0"/>
          </a:p>
          <a:p>
            <a:pPr algn="just" rtl="1"/>
            <a:r>
              <a:rPr lang="ar-SA" sz="2800" dirty="0" smtClean="0"/>
              <a:t>	الحصة </a:t>
            </a:r>
            <a:r>
              <a:rPr lang="ar-SA" sz="2800" b="1" dirty="0" smtClean="0"/>
              <a:t> </a:t>
            </a:r>
            <a:r>
              <a:rPr lang="en-US" sz="2800" b="1" dirty="0" smtClean="0"/>
              <a:t>X</a:t>
            </a:r>
            <a:r>
              <a:rPr lang="ar-SA" sz="2800" dirty="0" smtClean="0"/>
              <a:t>الأصل  = التركة </a:t>
            </a:r>
            <a:r>
              <a:rPr lang="ar-SA" sz="2800" b="1" dirty="0" smtClean="0"/>
              <a:t> </a:t>
            </a:r>
            <a:r>
              <a:rPr lang="en-US" sz="2800" b="1" dirty="0" smtClean="0"/>
              <a:t>X</a:t>
            </a:r>
            <a:r>
              <a:rPr lang="ar-SA" sz="2800" dirty="0" smtClean="0"/>
              <a:t>السهم  </a:t>
            </a:r>
            <a:endParaRPr lang="en-US" sz="2800" b="1" dirty="0" smtClean="0"/>
          </a:p>
          <a:p>
            <a:pPr algn="just" rtl="1"/>
            <a:r>
              <a:rPr lang="ar-SA" sz="2800" dirty="0" smtClean="0"/>
              <a:t>5-نجري عمليات الضرب والقسمة للحصول على قيمة المجهول (س)، وهي (الحصة)، ونضعها في الجدول.</a:t>
            </a:r>
            <a:endParaRPr lang="en-US" sz="2800" b="1" dirty="0" smtClean="0"/>
          </a:p>
          <a:p>
            <a:pPr algn="just" rtl="1"/>
            <a:r>
              <a:rPr lang="ar-SA" sz="2800" b="1" baseline="-25000" dirty="0" smtClean="0"/>
              <a:t>الحصة (س) =</a:t>
            </a:r>
            <a:r>
              <a:rPr lang="ar-SA" sz="2800" b="1" dirty="0" smtClean="0"/>
              <a:t>  </a:t>
            </a:r>
            <a:r>
              <a:rPr lang="ar-SA" sz="2800" u="sng" baseline="30000" dirty="0" smtClean="0"/>
              <a:t>التركة   </a:t>
            </a:r>
            <a:r>
              <a:rPr lang="en-US" sz="2800" b="1" u="sng" baseline="30000" dirty="0" smtClean="0"/>
              <a:t> X </a:t>
            </a:r>
            <a:r>
              <a:rPr lang="ar-SA" sz="2800" u="sng" baseline="30000" dirty="0" smtClean="0"/>
              <a:t>السهم</a:t>
            </a:r>
            <a:endParaRPr lang="en-US" sz="2800" b="1" dirty="0" smtClean="0"/>
          </a:p>
          <a:p>
            <a:pPr algn="just" rtl="1"/>
            <a:r>
              <a:rPr lang="ar-SA" sz="2800" baseline="30000" dirty="0" smtClean="0"/>
              <a:t>                       الأصل</a:t>
            </a:r>
            <a:endParaRPr lang="en-US" sz="2800" b="1" dirty="0" smtClean="0"/>
          </a:p>
          <a:p>
            <a:pPr algn="just" rtl="1"/>
            <a:r>
              <a:rPr lang="ar-SA" sz="2800" dirty="0" smtClean="0"/>
              <a:t>6-نتأكد من دقة الحساب بجمع السهام، وجمع حصص الوارثين، ومطابقتها في الحقل الأفقي السفلي.</a:t>
            </a:r>
            <a:endParaRPr lang="en-US" sz="2800" b="1" dirty="0" smtClean="0"/>
          </a:p>
          <a:p>
            <a:pPr rtl="1"/>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800" b="1" dirty="0" smtClean="0">
                <a:solidFill>
                  <a:srgbClr val="FF0000"/>
                </a:solidFill>
              </a:rPr>
              <a:t/>
            </a:r>
            <a:br>
              <a:rPr lang="ar-SA" sz="4800" b="1" dirty="0" smtClean="0">
                <a:solidFill>
                  <a:srgbClr val="FF0000"/>
                </a:solidFill>
              </a:rPr>
            </a:br>
            <a:r>
              <a:rPr lang="ar-SA" b="1" dirty="0" smtClean="0">
                <a:solidFill>
                  <a:srgbClr val="709256"/>
                </a:solidFill>
              </a:rPr>
              <a:t>مسألة تطبيقية على قسمة التركات</a:t>
            </a:r>
            <a:r>
              <a:rPr lang="en-US" dirty="0" smtClean="0">
                <a:solidFill>
                  <a:srgbClr val="709256"/>
                </a:solidFill>
              </a:rPr>
              <a:t/>
            </a:r>
            <a:br>
              <a:rPr lang="en-US" dirty="0" smtClean="0">
                <a:solidFill>
                  <a:srgbClr val="709256"/>
                </a:solidFill>
              </a:rPr>
            </a:br>
            <a:r>
              <a:rPr lang="en-US" dirty="0" smtClean="0">
                <a:solidFill>
                  <a:srgbClr val="009900"/>
                </a:solidFill>
              </a:rPr>
              <a:t/>
            </a:r>
            <a:br>
              <a:rPr lang="en-US" dirty="0" smtClean="0">
                <a:solidFill>
                  <a:srgbClr val="009900"/>
                </a:solidFill>
              </a:rPr>
            </a:br>
            <a:endParaRPr lang="en-US" dirty="0"/>
          </a:p>
        </p:txBody>
      </p:sp>
      <p:sp>
        <p:nvSpPr>
          <p:cNvPr id="3" name="عنصر نائب للمحتوى 2"/>
          <p:cNvSpPr>
            <a:spLocks noGrp="1"/>
          </p:cNvSpPr>
          <p:nvPr>
            <p:ph idx="1"/>
          </p:nvPr>
        </p:nvSpPr>
        <p:spPr>
          <a:xfrm>
            <a:off x="488504" y="1484784"/>
            <a:ext cx="8915400" cy="4525963"/>
          </a:xfrm>
        </p:spPr>
        <p:txBody>
          <a:bodyPr/>
          <a:lstStyle/>
          <a:p>
            <a:pPr rtl="1"/>
            <a:endParaRPr lang="ar-SA" sz="2500" dirty="0" smtClean="0"/>
          </a:p>
          <a:p>
            <a:pPr rtl="1"/>
            <a:endParaRPr lang="en-US" sz="2500" dirty="0" smtClean="0"/>
          </a:p>
          <a:p>
            <a:pPr algn="just" rtl="1"/>
            <a:endParaRPr lang="en-US" b="1" dirty="0" smtClean="0"/>
          </a:p>
        </p:txBody>
      </p:sp>
      <p:sp>
        <p:nvSpPr>
          <p:cNvPr id="4"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5" name="عنصر نائب للمحتوى 2"/>
          <p:cNvSpPr txBox="1">
            <a:spLocks/>
          </p:cNvSpPr>
          <p:nvPr/>
        </p:nvSpPr>
        <p:spPr bwMode="auto">
          <a:xfrm>
            <a:off x="495300" y="1600200"/>
            <a:ext cx="89154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1" i="0" u="none" strike="noStrike" kern="1200" cap="none" spc="0" normalizeH="0" baseline="0" noProof="0" dirty="0">
              <a:ln>
                <a:noFill/>
              </a:ln>
              <a:solidFill>
                <a:schemeClr val="tx1"/>
              </a:solidFill>
              <a:effectLst/>
              <a:uLnTx/>
              <a:uFillTx/>
              <a:latin typeface="Simplified Arabic" pitchFamily="18" charset="-78"/>
              <a:ea typeface="+mn-ea"/>
              <a:cs typeface="Simplified Arabic" pitchFamily="18" charset="-78"/>
            </a:endParaRPr>
          </a:p>
        </p:txBody>
      </p:sp>
      <p:graphicFrame>
        <p:nvGraphicFramePr>
          <p:cNvPr id="6" name="Content Placeholder 4"/>
          <p:cNvGraphicFramePr>
            <a:graphicFrameLocks/>
          </p:cNvGraphicFramePr>
          <p:nvPr/>
        </p:nvGraphicFramePr>
        <p:xfrm>
          <a:off x="345060" y="1844824"/>
          <a:ext cx="9034680" cy="4248472"/>
        </p:xfrm>
        <a:graphic>
          <a:graphicData uri="http://schemas.openxmlformats.org/drawingml/2006/table">
            <a:tbl>
              <a:tblPr rtl="1" firstRow="1" bandRow="1">
                <a:tableStyleId>{5C22544A-7EE6-4342-B048-85BDC9FD1C3A}</a:tableStyleId>
              </a:tblPr>
              <a:tblGrid>
                <a:gridCol w="1193674"/>
                <a:gridCol w="1310006"/>
                <a:gridCol w="3439350"/>
                <a:gridCol w="1527892"/>
                <a:gridCol w="1563758"/>
              </a:tblGrid>
              <a:tr h="777232">
                <a:tc>
                  <a:txBody>
                    <a:bodyPr/>
                    <a:lstStyle/>
                    <a:p>
                      <a:pPr algn="ctr" rtl="1"/>
                      <a:r>
                        <a:rPr lang="ar-SA"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 12</a:t>
                      </a:r>
                      <a:r>
                        <a:rPr lang="ar-AE" sz="2800" baseline="0" dirty="0" smtClean="0"/>
                        <a:t> </a:t>
                      </a:r>
                      <a:endParaRPr lang="ar-AE" sz="28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تركة960</a:t>
                      </a:r>
                    </a:p>
                  </a:txBody>
                  <a:tcPr/>
                </a:tc>
              </a:tr>
              <a:tr h="639800">
                <a:tc>
                  <a:txBody>
                    <a:bodyPr/>
                    <a:lstStyle/>
                    <a:p>
                      <a:pPr algn="ctr" rtl="1">
                        <a:spcAft>
                          <a:spcPts val="0"/>
                        </a:spcAft>
                      </a:pPr>
                      <a:r>
                        <a:rPr lang="ar-SA" sz="2400" dirty="0">
                          <a:latin typeface="Times New Roman"/>
                          <a:ea typeface="Times New Roman"/>
                          <a:cs typeface="Traditional Arabic"/>
                        </a:rPr>
                        <a:t>.....</a:t>
                      </a:r>
                      <a:endParaRPr lang="en-US" sz="2400" dirty="0">
                        <a:latin typeface="Times New Roman"/>
                        <a:ea typeface="Times New Roman"/>
                        <a:cs typeface="Traditional Arabic"/>
                      </a:endParaRPr>
                    </a:p>
                  </a:txBody>
                  <a:tcPr marL="68580" marR="68580" marT="0" marB="0"/>
                </a:tc>
                <a:tc>
                  <a:txBody>
                    <a:bodyPr/>
                    <a:lstStyle/>
                    <a:p>
                      <a:pPr algn="ctr" rtl="1">
                        <a:spcAft>
                          <a:spcPts val="0"/>
                        </a:spcAft>
                      </a:pPr>
                      <a:r>
                        <a:rPr lang="ar-SA" sz="2400" dirty="0">
                          <a:latin typeface="Times New Roman"/>
                          <a:ea typeface="Times New Roman"/>
                          <a:cs typeface="Traditional Arabic"/>
                        </a:rPr>
                        <a:t>زوج</a:t>
                      </a:r>
                      <a:endParaRPr lang="en-US" sz="2400" dirty="0">
                        <a:latin typeface="Times New Roman"/>
                        <a:ea typeface="Times New Roman"/>
                        <a:cs typeface="Traditional Arabic"/>
                      </a:endParaRPr>
                    </a:p>
                  </a:txBody>
                  <a:tcPr marL="68580" marR="68580" marT="0" marB="0"/>
                </a:tc>
                <a:tc>
                  <a:txBody>
                    <a:bodyPr/>
                    <a:lstStyle/>
                    <a:p>
                      <a:pPr algn="justLow" rtl="1">
                        <a:spcAft>
                          <a:spcPts val="0"/>
                        </a:spcAft>
                      </a:pPr>
                      <a:r>
                        <a:rPr lang="ar-SA" sz="2400" dirty="0" smtClean="0">
                          <a:latin typeface="Times New Roman"/>
                          <a:ea typeface="Times New Roman"/>
                          <a:cs typeface="Traditional Arabic"/>
                        </a:rPr>
                        <a:t>............................</a:t>
                      </a:r>
                      <a:endParaRPr lang="en-US" sz="2400" dirty="0">
                        <a:latin typeface="Times New Roman"/>
                        <a:ea typeface="Times New Roman"/>
                        <a:cs typeface="Traditional Arabic"/>
                      </a:endParaRPr>
                    </a:p>
                  </a:txBody>
                  <a:tcPr marL="68580" marR="68580" marT="0" marB="0"/>
                </a:tc>
                <a:tc>
                  <a:txBody>
                    <a:bodyPr/>
                    <a:lstStyle/>
                    <a:p>
                      <a:pPr algn="ctr" rtl="1">
                        <a:spcAft>
                          <a:spcPts val="0"/>
                        </a:spcAft>
                      </a:pPr>
                      <a:r>
                        <a:rPr lang="ar-SA" sz="2400" dirty="0">
                          <a:latin typeface="Times New Roman"/>
                          <a:ea typeface="Times New Roman"/>
                          <a:cs typeface="Traditional Arabic"/>
                        </a:rPr>
                        <a:t>3</a:t>
                      </a:r>
                      <a:endParaRPr lang="en-US" sz="2400" dirty="0">
                        <a:latin typeface="Times New Roman"/>
                        <a:ea typeface="Times New Roman"/>
                        <a:cs typeface="Traditional Arabic"/>
                      </a:endParaRPr>
                    </a:p>
                  </a:txBody>
                  <a:tcPr marL="68580" marR="68580" marT="0" marB="0"/>
                </a:tc>
                <a:tc>
                  <a:txBody>
                    <a:bodyPr/>
                    <a:lstStyle/>
                    <a:p>
                      <a:pPr algn="ctr" rtl="1">
                        <a:spcAft>
                          <a:spcPts val="0"/>
                        </a:spcAft>
                      </a:pPr>
                      <a:r>
                        <a:rPr lang="ar-SA" sz="2400">
                          <a:latin typeface="Times New Roman"/>
                          <a:ea typeface="Times New Roman"/>
                          <a:cs typeface="Traditional Arabic"/>
                        </a:rPr>
                        <a:t>......</a:t>
                      </a:r>
                      <a:endParaRPr lang="en-US" sz="2400">
                        <a:latin typeface="Times New Roman"/>
                        <a:ea typeface="Times New Roman"/>
                        <a:cs typeface="Traditional Arabic"/>
                      </a:endParaRPr>
                    </a:p>
                  </a:txBody>
                  <a:tcPr marL="68580" marR="68580" marT="0" marB="0"/>
                </a:tc>
              </a:tr>
              <a:tr h="518155">
                <a:tc>
                  <a:txBody>
                    <a:bodyPr/>
                    <a:lstStyle/>
                    <a:p>
                      <a:pPr algn="ctr" rtl="1">
                        <a:spcAft>
                          <a:spcPts val="0"/>
                        </a:spcAft>
                      </a:pPr>
                      <a:r>
                        <a:rPr lang="ar-SA" sz="2400">
                          <a:latin typeface="Times New Roman"/>
                          <a:ea typeface="Times New Roman"/>
                          <a:cs typeface="Traditional Arabic"/>
                        </a:rPr>
                        <a:t>.....</a:t>
                      </a:r>
                      <a:endParaRPr lang="en-US" sz="2400">
                        <a:latin typeface="Times New Roman"/>
                        <a:ea typeface="Times New Roman"/>
                        <a:cs typeface="Traditional Arabic"/>
                      </a:endParaRPr>
                    </a:p>
                  </a:txBody>
                  <a:tcPr marL="68580" marR="68580" marT="0" marB="0"/>
                </a:tc>
                <a:tc>
                  <a:txBody>
                    <a:bodyPr/>
                    <a:lstStyle/>
                    <a:p>
                      <a:pPr algn="ctr" rtl="1">
                        <a:spcAft>
                          <a:spcPts val="0"/>
                        </a:spcAft>
                      </a:pPr>
                      <a:r>
                        <a:rPr lang="ar-SA" sz="2400" dirty="0">
                          <a:latin typeface="Times New Roman"/>
                          <a:ea typeface="Times New Roman"/>
                          <a:cs typeface="Traditional Arabic"/>
                        </a:rPr>
                        <a:t>بنت</a:t>
                      </a:r>
                      <a:endParaRPr lang="en-US" sz="2400" dirty="0">
                        <a:latin typeface="Times New Roman"/>
                        <a:ea typeface="Times New Roman"/>
                        <a:cs typeface="Traditional Arabic"/>
                      </a:endParaRPr>
                    </a:p>
                  </a:txBody>
                  <a:tcPr marL="68580" marR="68580" marT="0" marB="0"/>
                </a:tc>
                <a:tc>
                  <a:txBody>
                    <a:bodyPr/>
                    <a:lstStyle/>
                    <a:p>
                      <a:pPr algn="justLow" rtl="1">
                        <a:spcAft>
                          <a:spcPts val="0"/>
                        </a:spcAft>
                      </a:pPr>
                      <a:r>
                        <a:rPr lang="ar-SA" sz="2400" dirty="0">
                          <a:latin typeface="Times New Roman"/>
                          <a:ea typeface="Times New Roman"/>
                          <a:cs typeface="Traditional Arabic"/>
                        </a:rPr>
                        <a:t>انفرادها وعدم وجود</a:t>
                      </a:r>
                      <a:r>
                        <a:rPr lang="ar-SA" sz="2400" dirty="0" smtClean="0">
                          <a:latin typeface="Times New Roman"/>
                          <a:ea typeface="Times New Roman"/>
                          <a:cs typeface="Traditional Arabic"/>
                        </a:rPr>
                        <a:t>...............</a:t>
                      </a:r>
                      <a:endParaRPr lang="en-US" sz="2400" dirty="0">
                        <a:latin typeface="Times New Roman"/>
                        <a:ea typeface="Times New Roman"/>
                        <a:cs typeface="Traditional Arabic"/>
                      </a:endParaRPr>
                    </a:p>
                  </a:txBody>
                  <a:tcPr marL="68580" marR="68580" marT="0" marB="0"/>
                </a:tc>
                <a:tc>
                  <a:txBody>
                    <a:bodyPr/>
                    <a:lstStyle/>
                    <a:p>
                      <a:pPr algn="ctr" rtl="1">
                        <a:spcAft>
                          <a:spcPts val="0"/>
                        </a:spcAft>
                      </a:pPr>
                      <a:r>
                        <a:rPr lang="ar-SA" sz="2400" dirty="0">
                          <a:latin typeface="Times New Roman"/>
                          <a:ea typeface="Times New Roman"/>
                          <a:cs typeface="Traditional Arabic"/>
                        </a:rPr>
                        <a:t>.....</a:t>
                      </a:r>
                      <a:endParaRPr lang="en-US" sz="2400" dirty="0">
                        <a:latin typeface="Times New Roman"/>
                        <a:ea typeface="Times New Roman"/>
                        <a:cs typeface="Traditional Arabic"/>
                      </a:endParaRPr>
                    </a:p>
                  </a:txBody>
                  <a:tcPr marL="68580" marR="68580" marT="0" marB="0"/>
                </a:tc>
                <a:tc>
                  <a:txBody>
                    <a:bodyPr/>
                    <a:lstStyle/>
                    <a:p>
                      <a:pPr algn="ctr" rtl="1">
                        <a:spcAft>
                          <a:spcPts val="0"/>
                        </a:spcAft>
                      </a:pPr>
                      <a:r>
                        <a:rPr lang="ar-SA" sz="2400">
                          <a:latin typeface="Times New Roman"/>
                          <a:ea typeface="Times New Roman"/>
                          <a:cs typeface="Traditional Arabic"/>
                        </a:rPr>
                        <a:t>480</a:t>
                      </a:r>
                      <a:endParaRPr lang="en-US" sz="2400">
                        <a:latin typeface="Times New Roman"/>
                        <a:ea typeface="Times New Roman"/>
                        <a:cs typeface="Traditional Arabic"/>
                      </a:endParaRPr>
                    </a:p>
                  </a:txBody>
                  <a:tcPr marL="68580" marR="68580" marT="0" marB="0"/>
                </a:tc>
              </a:tr>
              <a:tr h="518155">
                <a:tc>
                  <a:txBody>
                    <a:bodyPr/>
                    <a:lstStyle/>
                    <a:p>
                      <a:pPr algn="ctr" rtl="1">
                        <a:spcAft>
                          <a:spcPts val="0"/>
                        </a:spcAft>
                      </a:pPr>
                      <a:r>
                        <a:rPr lang="ar-SA" sz="2400" dirty="0" smtClean="0">
                          <a:latin typeface="Times New Roman"/>
                          <a:ea typeface="Times New Roman"/>
                          <a:cs typeface="Traditional Arabic"/>
                        </a:rPr>
                        <a:t>1/6</a:t>
                      </a:r>
                      <a:endParaRPr lang="en-US" sz="2400" dirty="0">
                        <a:latin typeface="Times New Roman"/>
                        <a:ea typeface="Times New Roman"/>
                        <a:cs typeface="Traditional Arabic"/>
                      </a:endParaRPr>
                    </a:p>
                  </a:txBody>
                  <a:tcPr marL="68580" marR="68580" marT="0" marB="0"/>
                </a:tc>
                <a:tc>
                  <a:txBody>
                    <a:bodyPr/>
                    <a:lstStyle/>
                    <a:p>
                      <a:pPr algn="ctr" rtl="1">
                        <a:spcAft>
                          <a:spcPts val="0"/>
                        </a:spcAft>
                      </a:pPr>
                      <a:r>
                        <a:rPr lang="ar-SA" sz="2400">
                          <a:latin typeface="Times New Roman"/>
                          <a:ea typeface="Times New Roman"/>
                          <a:cs typeface="Traditional Arabic"/>
                        </a:rPr>
                        <a:t>بنت ابن</a:t>
                      </a:r>
                      <a:endParaRPr lang="en-US" sz="2400">
                        <a:latin typeface="Times New Roman"/>
                        <a:ea typeface="Times New Roman"/>
                        <a:cs typeface="Traditional Arabic"/>
                      </a:endParaRPr>
                    </a:p>
                  </a:txBody>
                  <a:tcPr marL="68580" marR="68580" marT="0" marB="0"/>
                </a:tc>
                <a:tc>
                  <a:txBody>
                    <a:bodyPr/>
                    <a:lstStyle/>
                    <a:p>
                      <a:pPr algn="justLow" rtl="1">
                        <a:spcAft>
                          <a:spcPts val="0"/>
                        </a:spcAft>
                      </a:pPr>
                      <a:r>
                        <a:rPr lang="ar-SA" sz="2400" dirty="0">
                          <a:latin typeface="Times New Roman"/>
                          <a:ea typeface="Times New Roman"/>
                          <a:cs typeface="Traditional Arabic"/>
                        </a:rPr>
                        <a:t>تكملة الثلثين، وعدم وجود ......</a:t>
                      </a:r>
                      <a:endParaRPr lang="en-US" sz="2400" dirty="0">
                        <a:latin typeface="Times New Roman"/>
                        <a:ea typeface="Times New Roman"/>
                        <a:cs typeface="Traditional Arabic"/>
                      </a:endParaRPr>
                    </a:p>
                  </a:txBody>
                  <a:tcPr marL="68580" marR="68580" marT="0" marB="0"/>
                </a:tc>
                <a:tc>
                  <a:txBody>
                    <a:bodyPr/>
                    <a:lstStyle/>
                    <a:p>
                      <a:pPr algn="ctr" rtl="1">
                        <a:spcAft>
                          <a:spcPts val="0"/>
                        </a:spcAft>
                      </a:pPr>
                      <a:r>
                        <a:rPr lang="ar-SA" sz="2400">
                          <a:latin typeface="Times New Roman"/>
                          <a:ea typeface="Times New Roman"/>
                          <a:cs typeface="Traditional Arabic"/>
                        </a:rPr>
                        <a:t>.....</a:t>
                      </a:r>
                      <a:endParaRPr lang="en-US" sz="2400">
                        <a:latin typeface="Times New Roman"/>
                        <a:ea typeface="Times New Roman"/>
                        <a:cs typeface="Traditional Arabic"/>
                      </a:endParaRPr>
                    </a:p>
                  </a:txBody>
                  <a:tcPr marL="68580" marR="68580" marT="0" marB="0"/>
                </a:tc>
                <a:tc>
                  <a:txBody>
                    <a:bodyPr/>
                    <a:lstStyle/>
                    <a:p>
                      <a:pPr algn="ctr" rtl="1">
                        <a:spcAft>
                          <a:spcPts val="0"/>
                        </a:spcAft>
                      </a:pPr>
                      <a:r>
                        <a:rPr lang="ar-SA" sz="2400">
                          <a:latin typeface="Times New Roman"/>
                          <a:ea typeface="Times New Roman"/>
                          <a:cs typeface="Traditional Arabic"/>
                        </a:rPr>
                        <a:t>.......</a:t>
                      </a:r>
                      <a:endParaRPr lang="en-US" sz="2400">
                        <a:latin typeface="Times New Roman"/>
                        <a:ea typeface="Times New Roman"/>
                        <a:cs typeface="Traditional Arabic"/>
                      </a:endParaRPr>
                    </a:p>
                  </a:txBody>
                  <a:tcPr marL="68580" marR="68580" marT="0" marB="0"/>
                </a:tc>
              </a:tr>
              <a:tr h="582925">
                <a:tc>
                  <a:txBody>
                    <a:bodyPr/>
                    <a:lstStyle/>
                    <a:p>
                      <a:pPr algn="ctr" rtl="1">
                        <a:spcAft>
                          <a:spcPts val="0"/>
                        </a:spcAft>
                      </a:pPr>
                      <a:r>
                        <a:rPr lang="ar-SA" sz="2400">
                          <a:latin typeface="Times New Roman"/>
                          <a:ea typeface="Times New Roman"/>
                          <a:cs typeface="Traditional Arabic"/>
                        </a:rPr>
                        <a:t>ع</a:t>
                      </a:r>
                      <a:endParaRPr lang="en-US" sz="2400">
                        <a:latin typeface="Times New Roman"/>
                        <a:ea typeface="Times New Roman"/>
                        <a:cs typeface="Traditional Arabic"/>
                      </a:endParaRPr>
                    </a:p>
                  </a:txBody>
                  <a:tcPr marL="68580" marR="68580" marT="0" marB="0"/>
                </a:tc>
                <a:tc>
                  <a:txBody>
                    <a:bodyPr/>
                    <a:lstStyle/>
                    <a:p>
                      <a:pPr algn="ctr" rtl="1">
                        <a:spcAft>
                          <a:spcPts val="0"/>
                        </a:spcAft>
                      </a:pPr>
                      <a:r>
                        <a:rPr lang="ar-SA" sz="2400">
                          <a:latin typeface="Times New Roman"/>
                          <a:ea typeface="Times New Roman"/>
                          <a:cs typeface="Traditional Arabic"/>
                        </a:rPr>
                        <a:t>أخت ش</a:t>
                      </a:r>
                      <a:endParaRPr lang="en-US" sz="2400">
                        <a:latin typeface="Times New Roman"/>
                        <a:ea typeface="Times New Roman"/>
                        <a:cs typeface="Traditional Arabic"/>
                      </a:endParaRPr>
                    </a:p>
                  </a:txBody>
                  <a:tcPr marL="68580" marR="68580" marT="0" marB="0"/>
                </a:tc>
                <a:tc>
                  <a:txBody>
                    <a:bodyPr/>
                    <a:lstStyle/>
                    <a:p>
                      <a:pPr algn="justLow" rtl="1">
                        <a:spcAft>
                          <a:spcPts val="0"/>
                        </a:spcAft>
                      </a:pPr>
                      <a:r>
                        <a:rPr lang="ar-SA" sz="2400">
                          <a:latin typeface="Times New Roman"/>
                          <a:ea typeface="Times New Roman"/>
                          <a:cs typeface="Traditional Arabic"/>
                        </a:rPr>
                        <a:t>عصبة مع ............</a:t>
                      </a:r>
                      <a:endParaRPr lang="en-US" sz="2400">
                        <a:latin typeface="Times New Roman"/>
                        <a:ea typeface="Times New Roman"/>
                        <a:cs typeface="Traditional Arabic"/>
                      </a:endParaRPr>
                    </a:p>
                  </a:txBody>
                  <a:tcPr marL="68580" marR="68580" marT="0" marB="0"/>
                </a:tc>
                <a:tc>
                  <a:txBody>
                    <a:bodyPr/>
                    <a:lstStyle/>
                    <a:p>
                      <a:pPr algn="ctr" rtl="1">
                        <a:spcAft>
                          <a:spcPts val="0"/>
                        </a:spcAft>
                      </a:pPr>
                      <a:r>
                        <a:rPr lang="ar-SA" sz="2400" dirty="0">
                          <a:latin typeface="Times New Roman"/>
                          <a:ea typeface="Times New Roman"/>
                          <a:cs typeface="Traditional Arabic"/>
                        </a:rPr>
                        <a:t>.....</a:t>
                      </a:r>
                      <a:endParaRPr lang="en-US" sz="2400" dirty="0">
                        <a:latin typeface="Times New Roman"/>
                        <a:ea typeface="Times New Roman"/>
                        <a:cs typeface="Traditional Arabic"/>
                      </a:endParaRPr>
                    </a:p>
                  </a:txBody>
                  <a:tcPr marL="68580" marR="68580" marT="0" marB="0"/>
                </a:tc>
                <a:tc>
                  <a:txBody>
                    <a:bodyPr/>
                    <a:lstStyle/>
                    <a:p>
                      <a:pPr algn="ctr" rtl="1">
                        <a:spcAft>
                          <a:spcPts val="0"/>
                        </a:spcAft>
                      </a:pPr>
                      <a:r>
                        <a:rPr lang="ar-SA" sz="2400">
                          <a:latin typeface="Times New Roman"/>
                          <a:ea typeface="Times New Roman"/>
                          <a:cs typeface="Traditional Arabic"/>
                        </a:rPr>
                        <a:t>80</a:t>
                      </a:r>
                      <a:endParaRPr lang="en-US" sz="2400">
                        <a:latin typeface="Times New Roman"/>
                        <a:ea typeface="Times New Roman"/>
                        <a:cs typeface="Traditional Arabic"/>
                      </a:endParaRPr>
                    </a:p>
                  </a:txBody>
                  <a:tcPr marL="68580" marR="68580" marT="0" marB="0"/>
                </a:tc>
              </a:tr>
              <a:tr h="712463">
                <a:tc>
                  <a:txBody>
                    <a:bodyPr/>
                    <a:lstStyle/>
                    <a:p>
                      <a:pPr algn="ctr" rtl="1">
                        <a:spcAft>
                          <a:spcPts val="0"/>
                        </a:spcAft>
                      </a:pPr>
                      <a:r>
                        <a:rPr lang="ar-SA" sz="2400">
                          <a:latin typeface="Times New Roman"/>
                          <a:ea typeface="Times New Roman"/>
                          <a:cs typeface="Traditional Arabic"/>
                        </a:rPr>
                        <a:t>.....</a:t>
                      </a:r>
                      <a:endParaRPr lang="en-US" sz="2400">
                        <a:latin typeface="Times New Roman"/>
                        <a:ea typeface="Times New Roman"/>
                        <a:cs typeface="Traditional Arabic"/>
                      </a:endParaRPr>
                    </a:p>
                  </a:txBody>
                  <a:tcPr marL="68580" marR="68580" marT="0" marB="0"/>
                </a:tc>
                <a:tc>
                  <a:txBody>
                    <a:bodyPr/>
                    <a:lstStyle/>
                    <a:p>
                      <a:pPr algn="ctr" rtl="1">
                        <a:spcAft>
                          <a:spcPts val="0"/>
                        </a:spcAft>
                      </a:pPr>
                      <a:r>
                        <a:rPr lang="ar-SA" sz="2400">
                          <a:latin typeface="Times New Roman"/>
                          <a:ea typeface="Times New Roman"/>
                          <a:cs typeface="Traditional Arabic"/>
                        </a:rPr>
                        <a:t>عم</a:t>
                      </a:r>
                      <a:endParaRPr lang="en-US" sz="2400">
                        <a:latin typeface="Times New Roman"/>
                        <a:ea typeface="Times New Roman"/>
                        <a:cs typeface="Traditional Arabic"/>
                      </a:endParaRPr>
                    </a:p>
                  </a:txBody>
                  <a:tcPr marL="68580" marR="68580" marT="0" marB="0"/>
                </a:tc>
                <a:tc>
                  <a:txBody>
                    <a:bodyPr/>
                    <a:lstStyle/>
                    <a:p>
                      <a:pPr algn="justLow" rtl="1">
                        <a:spcAft>
                          <a:spcPts val="0"/>
                        </a:spcAft>
                      </a:pPr>
                      <a:r>
                        <a:rPr lang="ar-SA" sz="2400">
                          <a:latin typeface="Times New Roman"/>
                          <a:ea typeface="Times New Roman"/>
                          <a:cs typeface="Traditional Arabic"/>
                        </a:rPr>
                        <a:t>وجود ..............</a:t>
                      </a:r>
                      <a:endParaRPr lang="en-US" sz="2400">
                        <a:latin typeface="Times New Roman"/>
                        <a:ea typeface="Times New Roman"/>
                        <a:cs typeface="Traditional Arabic"/>
                      </a:endParaRPr>
                    </a:p>
                  </a:txBody>
                  <a:tcPr marL="68580" marR="68580" marT="0" marB="0"/>
                </a:tc>
                <a:tc>
                  <a:txBody>
                    <a:bodyPr/>
                    <a:lstStyle/>
                    <a:p>
                      <a:pPr algn="ctr" rtl="1">
                        <a:spcAft>
                          <a:spcPts val="0"/>
                        </a:spcAft>
                      </a:pPr>
                      <a:r>
                        <a:rPr lang="ar-SA" sz="2400" dirty="0">
                          <a:latin typeface="Times New Roman"/>
                          <a:ea typeface="Times New Roman"/>
                          <a:cs typeface="Traditional Arabic"/>
                        </a:rPr>
                        <a:t>0</a:t>
                      </a:r>
                      <a:endParaRPr lang="en-US" sz="2400" dirty="0">
                        <a:latin typeface="Times New Roman"/>
                        <a:ea typeface="Times New Roman"/>
                        <a:cs typeface="Traditional Arabic"/>
                      </a:endParaRPr>
                    </a:p>
                  </a:txBody>
                  <a:tcPr marL="68580" marR="68580" marT="0" marB="0"/>
                </a:tc>
                <a:tc>
                  <a:txBody>
                    <a:bodyPr/>
                    <a:lstStyle/>
                    <a:p>
                      <a:pPr algn="ctr" rtl="1">
                        <a:spcAft>
                          <a:spcPts val="0"/>
                        </a:spcAft>
                      </a:pPr>
                      <a:r>
                        <a:rPr lang="ar-SA" sz="2400">
                          <a:latin typeface="Times New Roman"/>
                          <a:ea typeface="Times New Roman"/>
                          <a:cs typeface="Traditional Arabic"/>
                        </a:rPr>
                        <a:t>000</a:t>
                      </a:r>
                      <a:endParaRPr lang="en-US" sz="2400">
                        <a:latin typeface="Times New Roman"/>
                        <a:ea typeface="Times New Roman"/>
                        <a:cs typeface="Traditional Arabic"/>
                      </a:endParaRPr>
                    </a:p>
                  </a:txBody>
                  <a:tcPr marL="68580" marR="68580" marT="0" marB="0"/>
                </a:tc>
              </a:tr>
              <a:tr h="499742">
                <a:tc gridSpan="3">
                  <a:txBody>
                    <a:bodyPr/>
                    <a:lstStyle/>
                    <a:p>
                      <a:pPr algn="l" rtl="1">
                        <a:spcAft>
                          <a:spcPts val="0"/>
                        </a:spcAft>
                      </a:pPr>
                      <a:r>
                        <a:rPr lang="ar-SA" sz="2400">
                          <a:latin typeface="Times New Roman"/>
                          <a:ea typeface="Times New Roman"/>
                          <a:cs typeface="Traditional Arabic"/>
                        </a:rPr>
                        <a:t>المجمــــــوع</a:t>
                      </a:r>
                      <a:endParaRPr lang="en-US" sz="2400">
                        <a:latin typeface="Times New Roman"/>
                        <a:ea typeface="Times New Roman"/>
                        <a:cs typeface="Traditional Arabic"/>
                      </a:endParaRPr>
                    </a:p>
                  </a:txBody>
                  <a:tcPr marL="68580" marR="68580" marT="0" marB="0"/>
                </a:tc>
                <a:tc hMerge="1">
                  <a:txBody>
                    <a:bodyPr/>
                    <a:lstStyle/>
                    <a:p>
                      <a:pPr rtl="1"/>
                      <a:endParaRPr lang="ar-AE"/>
                    </a:p>
                  </a:txBody>
                  <a:tcPr/>
                </a:tc>
                <a:tc hMerge="1">
                  <a:txBody>
                    <a:bodyPr/>
                    <a:lstStyle/>
                    <a:p>
                      <a:pPr rtl="1"/>
                      <a:endParaRPr lang="ar-AE"/>
                    </a:p>
                  </a:txBody>
                  <a:tcPr/>
                </a:tc>
                <a:tc>
                  <a:txBody>
                    <a:bodyPr/>
                    <a:lstStyle/>
                    <a:p>
                      <a:pPr algn="ctr" rtl="1">
                        <a:spcAft>
                          <a:spcPts val="0"/>
                        </a:spcAft>
                      </a:pPr>
                      <a:r>
                        <a:rPr lang="ar-SA" sz="2400" dirty="0">
                          <a:latin typeface="Times New Roman"/>
                          <a:ea typeface="Times New Roman"/>
                          <a:cs typeface="Traditional Arabic"/>
                        </a:rPr>
                        <a:t>.....</a:t>
                      </a:r>
                      <a:endParaRPr lang="en-US" sz="2400" dirty="0">
                        <a:latin typeface="Times New Roman"/>
                        <a:ea typeface="Times New Roman"/>
                        <a:cs typeface="Traditional Arabic"/>
                      </a:endParaRPr>
                    </a:p>
                  </a:txBody>
                  <a:tcPr marL="68580" marR="68580" marT="0" marB="0"/>
                </a:tc>
                <a:tc>
                  <a:txBody>
                    <a:bodyPr/>
                    <a:lstStyle/>
                    <a:p>
                      <a:pPr algn="ctr" rtl="1">
                        <a:spcAft>
                          <a:spcPts val="0"/>
                        </a:spcAft>
                      </a:pPr>
                      <a:r>
                        <a:rPr lang="ar-SA" sz="2400" dirty="0">
                          <a:latin typeface="Times New Roman"/>
                          <a:ea typeface="Times New Roman"/>
                          <a:cs typeface="Traditional Arabic"/>
                        </a:rPr>
                        <a:t>960</a:t>
                      </a:r>
                      <a:endParaRPr lang="en-US" sz="2400" dirty="0">
                        <a:latin typeface="Times New Roman"/>
                        <a:ea typeface="Times New Roman"/>
                        <a:cs typeface="Traditional Arabic"/>
                      </a:endParaRPr>
                    </a:p>
                  </a:txBody>
                  <a:tcPr marL="68580" marR="68580" marT="0" marB="0"/>
                </a:tc>
              </a:tr>
            </a:tbl>
          </a:graphicData>
        </a:graphic>
      </p:graphicFrame>
      <p:sp>
        <p:nvSpPr>
          <p:cNvPr id="9" name="TextBox 8"/>
          <p:cNvSpPr txBox="1"/>
          <p:nvPr/>
        </p:nvSpPr>
        <p:spPr>
          <a:xfrm>
            <a:off x="1064568" y="1340768"/>
            <a:ext cx="8280920" cy="892552"/>
          </a:xfrm>
          <a:prstGeom prst="rect">
            <a:avLst/>
          </a:prstGeom>
          <a:noFill/>
        </p:spPr>
        <p:txBody>
          <a:bodyPr wrap="square" rtlCol="1">
            <a:spAutoFit/>
          </a:bodyPr>
          <a:lstStyle/>
          <a:p>
            <a:r>
              <a:rPr lang="ar-SA" sz="2400" dirty="0" smtClean="0"/>
              <a:t>ماتت (إدام) عن: زوج، وبنت، وبنت ابن، وأخت شقيقة، وعم. وتركت 960 ديناراً.</a:t>
            </a:r>
            <a:endParaRPr lang="en-US" sz="2400" dirty="0" smtClean="0"/>
          </a:p>
          <a:p>
            <a:endParaRPr lang="ar-AE"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800" b="1" dirty="0" smtClean="0">
                <a:solidFill>
                  <a:srgbClr val="FF0000"/>
                </a:solidFill>
              </a:rPr>
              <a:t/>
            </a:r>
            <a:br>
              <a:rPr lang="ar-SA" sz="4800" b="1" dirty="0" smtClean="0">
                <a:solidFill>
                  <a:srgbClr val="FF0000"/>
                </a:solidFill>
              </a:rPr>
            </a:br>
            <a:r>
              <a:rPr lang="ar-SA" b="1" dirty="0" smtClean="0">
                <a:solidFill>
                  <a:srgbClr val="709256"/>
                </a:solidFill>
              </a:rPr>
              <a:t>كيفية حساب الحصص</a:t>
            </a:r>
            <a:r>
              <a:rPr lang="en-US" dirty="0" smtClean="0">
                <a:solidFill>
                  <a:srgbClr val="709256"/>
                </a:solidFill>
              </a:rPr>
              <a:t/>
            </a:r>
            <a:br>
              <a:rPr lang="en-US" dirty="0" smtClean="0">
                <a:solidFill>
                  <a:srgbClr val="709256"/>
                </a:solidFill>
              </a:rPr>
            </a:br>
            <a:r>
              <a:rPr lang="en-US" dirty="0" smtClean="0">
                <a:solidFill>
                  <a:srgbClr val="009900"/>
                </a:solidFill>
              </a:rPr>
              <a:t/>
            </a:r>
            <a:br>
              <a:rPr lang="en-US" dirty="0" smtClean="0">
                <a:solidFill>
                  <a:srgbClr val="009900"/>
                </a:solidFill>
              </a:rPr>
            </a:br>
            <a:endParaRPr lang="en-US" dirty="0"/>
          </a:p>
        </p:txBody>
      </p:sp>
      <p:sp>
        <p:nvSpPr>
          <p:cNvPr id="3" name="عنصر نائب للمحتوى 2"/>
          <p:cNvSpPr>
            <a:spLocks noGrp="1"/>
          </p:cNvSpPr>
          <p:nvPr>
            <p:ph idx="1"/>
          </p:nvPr>
        </p:nvSpPr>
        <p:spPr/>
        <p:txBody>
          <a:bodyPr/>
          <a:lstStyle/>
          <a:p>
            <a:pPr rtl="1"/>
            <a:r>
              <a:rPr lang="ar-SA" sz="2400" b="1" dirty="0" smtClean="0"/>
              <a:t>	الطريقة الرياضية لحساب حصص الورثة بقاعدة (التناسب):</a:t>
            </a:r>
            <a:endParaRPr lang="en-US" sz="2400" dirty="0" smtClean="0"/>
          </a:p>
          <a:p>
            <a:pPr rtl="1"/>
            <a:r>
              <a:rPr lang="ar-SA" sz="2400" dirty="0" smtClean="0"/>
              <a:t>حصة الزوج (</a:t>
            </a:r>
            <a:r>
              <a:rPr lang="ar-SA" sz="2400" b="1" dirty="0" smtClean="0"/>
              <a:t>س)          </a:t>
            </a:r>
            <a:r>
              <a:rPr lang="ar-SA" sz="2400" dirty="0" smtClean="0"/>
              <a:t>= </a:t>
            </a:r>
            <a:r>
              <a:rPr lang="ar-SA" sz="2400" u="sng" dirty="0" smtClean="0"/>
              <a:t>3 </a:t>
            </a:r>
            <a:r>
              <a:rPr lang="en-US" sz="2400" u="sng" dirty="0" smtClean="0"/>
              <a:t>X  </a:t>
            </a:r>
            <a:r>
              <a:rPr lang="ar-AE" sz="2400" u="sng" dirty="0" smtClean="0"/>
              <a:t>0</a:t>
            </a:r>
            <a:r>
              <a:rPr lang="en-US" sz="2400" u="sng" dirty="0" smtClean="0"/>
              <a:t>96</a:t>
            </a:r>
            <a:r>
              <a:rPr lang="ar-AE" sz="2400" dirty="0" smtClean="0"/>
              <a:t>  </a:t>
            </a:r>
            <a:r>
              <a:rPr lang="ar-SA" sz="2400" dirty="0" smtClean="0"/>
              <a:t>= ......</a:t>
            </a:r>
            <a:endParaRPr lang="en-US" sz="2400" dirty="0" smtClean="0"/>
          </a:p>
          <a:p>
            <a:pPr rtl="1"/>
            <a:r>
              <a:rPr lang="ar-AE" sz="2400" b="1" dirty="0" smtClean="0"/>
              <a:t>                                          12</a:t>
            </a:r>
            <a:endParaRPr lang="en-US" sz="2400" b="1" dirty="0" smtClean="0"/>
          </a:p>
          <a:p>
            <a:pPr rtl="1"/>
            <a:r>
              <a:rPr lang="ar-SA" sz="2400" dirty="0" smtClean="0"/>
              <a:t>حصة البنت </a:t>
            </a:r>
            <a:r>
              <a:rPr lang="ar-SA" sz="2400" b="1" dirty="0" smtClean="0"/>
              <a:t>(ع)           </a:t>
            </a:r>
            <a:r>
              <a:rPr lang="ar-SA" sz="2400" dirty="0" smtClean="0"/>
              <a:t>= </a:t>
            </a:r>
            <a:r>
              <a:rPr lang="ar-SA" sz="2400" u="sng" dirty="0" smtClean="0"/>
              <a:t>6 </a:t>
            </a:r>
            <a:r>
              <a:rPr lang="en-US" sz="2400" u="sng" dirty="0" smtClean="0"/>
              <a:t>X </a:t>
            </a:r>
            <a:r>
              <a:rPr lang="ar-AE" sz="2400" u="sng" dirty="0" smtClean="0"/>
              <a:t>0</a:t>
            </a:r>
            <a:r>
              <a:rPr lang="en-US" sz="2400" u="sng" dirty="0" smtClean="0"/>
              <a:t>96</a:t>
            </a:r>
            <a:r>
              <a:rPr lang="ar-AE" sz="2400" dirty="0" smtClean="0"/>
              <a:t>  </a:t>
            </a:r>
            <a:r>
              <a:rPr lang="ar-SA" sz="2400" dirty="0" smtClean="0"/>
              <a:t>= .......</a:t>
            </a:r>
            <a:endParaRPr lang="en-US" sz="2400" dirty="0" smtClean="0"/>
          </a:p>
          <a:p>
            <a:pPr rtl="1"/>
            <a:r>
              <a:rPr lang="ar-AE" sz="2400" b="1" dirty="0" smtClean="0"/>
              <a:t>                                         12</a:t>
            </a:r>
            <a:endParaRPr lang="en-US" sz="2400" b="1" dirty="0" smtClean="0"/>
          </a:p>
          <a:p>
            <a:pPr rtl="1"/>
            <a:r>
              <a:rPr lang="ar-SA" sz="2400" dirty="0" smtClean="0"/>
              <a:t>حصة بنت الابن (ص)</a:t>
            </a:r>
            <a:r>
              <a:rPr lang="ar-SA" sz="2400" b="1" dirty="0" smtClean="0"/>
              <a:t>      </a:t>
            </a:r>
            <a:r>
              <a:rPr lang="ar-SA" sz="2400" dirty="0" smtClean="0"/>
              <a:t>= </a:t>
            </a:r>
            <a:r>
              <a:rPr lang="ar-SA" sz="2400" u="sng" dirty="0" smtClean="0"/>
              <a:t>2 </a:t>
            </a:r>
            <a:r>
              <a:rPr lang="en-US" sz="2400" u="sng" dirty="0" smtClean="0"/>
              <a:t>X  </a:t>
            </a:r>
            <a:r>
              <a:rPr lang="ar-AE" sz="2400" u="sng" dirty="0" smtClean="0"/>
              <a:t>0</a:t>
            </a:r>
            <a:r>
              <a:rPr lang="en-US" sz="2400" u="sng" dirty="0" smtClean="0"/>
              <a:t>96</a:t>
            </a:r>
            <a:r>
              <a:rPr lang="ar-AE" sz="2400" dirty="0" smtClean="0"/>
              <a:t>  </a:t>
            </a:r>
            <a:r>
              <a:rPr lang="ar-SA" sz="2400" dirty="0" smtClean="0"/>
              <a:t>= ......</a:t>
            </a:r>
            <a:endParaRPr lang="en-US" sz="2400" dirty="0" smtClean="0"/>
          </a:p>
          <a:p>
            <a:pPr rtl="1"/>
            <a:r>
              <a:rPr lang="ar-AE" sz="2400" b="1" dirty="0" smtClean="0"/>
              <a:t>                                         12</a:t>
            </a:r>
            <a:endParaRPr lang="en-US" sz="2400" b="1" dirty="0" smtClean="0"/>
          </a:p>
          <a:p>
            <a:pPr rtl="1"/>
            <a:r>
              <a:rPr lang="ar-SA" sz="2400" dirty="0" smtClean="0"/>
              <a:t>حصة الأخت الشقيقة (</a:t>
            </a:r>
            <a:r>
              <a:rPr lang="ar-SA" sz="2400" b="1" dirty="0" smtClean="0"/>
              <a:t>ز)  </a:t>
            </a:r>
            <a:r>
              <a:rPr lang="ar-SA" sz="2400" dirty="0" smtClean="0"/>
              <a:t>= </a:t>
            </a:r>
            <a:r>
              <a:rPr lang="ar-SA" sz="2400" u="sng" dirty="0" smtClean="0"/>
              <a:t>1</a:t>
            </a:r>
            <a:r>
              <a:rPr lang="en-US" sz="2400" u="sng" dirty="0" smtClean="0"/>
              <a:t>X  </a:t>
            </a:r>
            <a:r>
              <a:rPr lang="ar-AE" sz="2400" u="sng" dirty="0" smtClean="0"/>
              <a:t>0</a:t>
            </a:r>
            <a:r>
              <a:rPr lang="en-US" sz="2400" u="sng" dirty="0" smtClean="0"/>
              <a:t>96</a:t>
            </a:r>
            <a:r>
              <a:rPr lang="ar-AE" sz="2400" dirty="0" smtClean="0"/>
              <a:t>  </a:t>
            </a:r>
            <a:r>
              <a:rPr lang="ar-SA" sz="2400" dirty="0" smtClean="0"/>
              <a:t>= .......</a:t>
            </a:r>
            <a:endParaRPr lang="en-US" sz="2400" dirty="0" smtClean="0"/>
          </a:p>
          <a:p>
            <a:pPr rtl="1"/>
            <a:r>
              <a:rPr lang="ar-AE" sz="2400" b="1" dirty="0" smtClean="0"/>
              <a:t>                                        12</a:t>
            </a:r>
            <a:endParaRPr lang="en-US" sz="2400" b="1" dirty="0" smtClean="0"/>
          </a:p>
          <a:p>
            <a:r>
              <a:rPr lang="ar-AE" sz="2400" b="1" dirty="0" smtClean="0"/>
              <a:t>وللتأكد </a:t>
            </a:r>
            <a:r>
              <a:rPr lang="ar-AE" sz="2400" dirty="0" smtClean="0"/>
              <a:t>من دقة الحساب  نجمع النواتج </a:t>
            </a:r>
            <a:r>
              <a:rPr lang="ar-AE" sz="2400" dirty="0" err="1" smtClean="0"/>
              <a:t>س</a:t>
            </a:r>
            <a:r>
              <a:rPr lang="ar-AE" sz="2400" dirty="0" smtClean="0"/>
              <a:t>+ع+ص+ز= مبلغ التركة</a:t>
            </a:r>
            <a:r>
              <a:rPr lang="ar-AE" dirty="0" smtClean="0"/>
              <a:t>.</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وان 12"/>
          <p:cNvSpPr>
            <a:spLocks noGrp="1"/>
          </p:cNvSpPr>
          <p:nvPr>
            <p:ph type="title"/>
          </p:nvPr>
        </p:nvSpPr>
        <p:spPr/>
        <p:txBody>
          <a:bodyPr/>
          <a:lstStyle/>
          <a:p>
            <a:r>
              <a:rPr lang="ar-SA" sz="300" dirty="0" smtClean="0"/>
              <a:t>.</a:t>
            </a:r>
            <a:endParaRPr lang="en-US" sz="300" dirty="0"/>
          </a:p>
        </p:txBody>
      </p:sp>
      <p:sp>
        <p:nvSpPr>
          <p:cNvPr id="1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ar-SA" sz="4800" b="1" dirty="0" smtClean="0">
                <a:solidFill>
                  <a:srgbClr val="FF0000"/>
                </a:solidFill>
              </a:rPr>
              <a:t/>
            </a:r>
            <a:br>
              <a:rPr lang="ar-SA" sz="4800" b="1" dirty="0" smtClean="0">
                <a:solidFill>
                  <a:srgbClr val="FF0000"/>
                </a:solidFill>
              </a:rPr>
            </a:br>
            <a:r>
              <a:rPr lang="ar-SA" sz="4400" b="1" dirty="0" smtClean="0">
                <a:solidFill>
                  <a:srgbClr val="709256"/>
                </a:solidFill>
              </a:rPr>
              <a:t> </a:t>
            </a:r>
            <a:r>
              <a:rPr lang="ar-SA" sz="3800" b="1" dirty="0" smtClean="0">
                <a:solidFill>
                  <a:srgbClr val="709256"/>
                </a:solidFill>
              </a:rPr>
              <a:t>الطريقة الثانية لقسمة </a:t>
            </a:r>
            <a:r>
              <a:rPr lang="ar-SA" sz="3800" b="1" dirty="0" err="1" smtClean="0">
                <a:solidFill>
                  <a:srgbClr val="709256"/>
                </a:solidFill>
              </a:rPr>
              <a:t>التركات </a:t>
            </a:r>
            <a:r>
              <a:rPr lang="ar-SA" sz="3800" b="1" dirty="0" smtClean="0">
                <a:solidFill>
                  <a:srgbClr val="709256"/>
                </a:solidFill>
              </a:rPr>
              <a:t>– طريقة القيمة السهمية </a:t>
            </a:r>
            <a:r>
              <a:rPr lang="en-US" sz="4400" dirty="0" smtClean="0">
                <a:solidFill>
                  <a:srgbClr val="709256"/>
                </a:solidFill>
              </a:rPr>
              <a:t/>
            </a:r>
            <a:br>
              <a:rPr lang="en-US" sz="4400" dirty="0" smtClean="0">
                <a:solidFill>
                  <a:srgbClr val="709256"/>
                </a:solidFill>
              </a:rPr>
            </a:br>
            <a:r>
              <a:rPr lang="en-US" sz="4400" dirty="0" smtClean="0">
                <a:solidFill>
                  <a:srgbClr val="009900"/>
                </a:solidFill>
              </a:rPr>
              <a:t/>
            </a:r>
            <a:br>
              <a:rPr lang="en-US" sz="4400" dirty="0" smtClean="0">
                <a:solidFill>
                  <a:srgbClr val="009900"/>
                </a:solidFill>
              </a:rPr>
            </a:b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5" name="عنصر نائب للمحتوى 2"/>
          <p:cNvSpPr>
            <a:spLocks noGrp="1"/>
          </p:cNvSpPr>
          <p:nvPr>
            <p:ph idx="1"/>
          </p:nvPr>
        </p:nvSpPr>
        <p:spPr>
          <a:xfrm>
            <a:off x="495300" y="1600200"/>
            <a:ext cx="8915400" cy="4525963"/>
          </a:xfrm>
        </p:spPr>
        <p:txBody>
          <a:bodyPr/>
          <a:lstStyle/>
          <a:p>
            <a:pPr rtl="1"/>
            <a:r>
              <a:rPr lang="ar-SA" sz="2800" dirty="0" smtClean="0"/>
              <a:t>.</a:t>
            </a:r>
            <a:r>
              <a:rPr lang="ar-SA" sz="2800" b="1" dirty="0" smtClean="0"/>
              <a:t> الطريقة </a:t>
            </a:r>
            <a:r>
              <a:rPr lang="ar-SA" sz="2800" b="1" dirty="0" err="1" smtClean="0"/>
              <a:t>الثانية </a:t>
            </a:r>
            <a:r>
              <a:rPr lang="ar-SA" sz="2800" b="1" dirty="0" smtClean="0"/>
              <a:t>- طريقة القسمة، حسْب (القيمة السهمية): </a:t>
            </a:r>
            <a:endParaRPr lang="en-US" sz="2800" b="1" dirty="0" smtClean="0"/>
          </a:p>
          <a:p>
            <a:pPr rtl="1"/>
            <a:r>
              <a:rPr lang="ar-SA" sz="2800" b="1" dirty="0" smtClean="0"/>
              <a:t>خطوات الحلّ بطريقة القيمة السهمية:</a:t>
            </a:r>
            <a:endParaRPr lang="en-US" sz="2800" b="1" dirty="0" smtClean="0"/>
          </a:p>
          <a:p>
            <a:pPr rtl="1"/>
            <a:r>
              <a:rPr lang="ar-SA" sz="2800" dirty="0" smtClean="0"/>
              <a:t>1-نضع </a:t>
            </a:r>
            <a:r>
              <a:rPr lang="ar-SA" sz="2800" b="1" dirty="0" smtClean="0"/>
              <a:t>جدولاً للمسألة</a:t>
            </a:r>
            <a:r>
              <a:rPr lang="ar-SA" sz="2800" dirty="0" smtClean="0"/>
              <a:t> </a:t>
            </a:r>
            <a:r>
              <a:rPr lang="ar-SA" sz="2800" dirty="0" err="1" smtClean="0"/>
              <a:t>الإرثية</a:t>
            </a:r>
            <a:r>
              <a:rPr lang="ar-SA" sz="2800" dirty="0" smtClean="0"/>
              <a:t>، ونُفرِغ فيه المعلومات؛ (الورثة-الأنصبة-السهام..). </a:t>
            </a:r>
            <a:endParaRPr lang="en-US" sz="2800" b="1" dirty="0" smtClean="0"/>
          </a:p>
          <a:p>
            <a:pPr rtl="1"/>
            <a:r>
              <a:rPr lang="ar-SA" sz="2800" dirty="0" smtClean="0"/>
              <a:t>2-نقسم مبلغ التركة على أصل المسألة، لنحصل على </a:t>
            </a:r>
            <a:r>
              <a:rPr lang="ar-SA" sz="2800" b="1" dirty="0" smtClean="0"/>
              <a:t>(قيمة السهم الواحد).</a:t>
            </a:r>
            <a:endParaRPr lang="en-US" sz="2800" b="1" dirty="0" smtClean="0"/>
          </a:p>
          <a:p>
            <a:pPr rtl="1"/>
            <a:r>
              <a:rPr lang="ar-SA" sz="2800" dirty="0" smtClean="0"/>
              <a:t>3-نضرب (</a:t>
            </a:r>
            <a:r>
              <a:rPr lang="ar-SA" sz="2800" b="1" dirty="0" smtClean="0"/>
              <a:t>القيمة السهمية</a:t>
            </a:r>
            <a:r>
              <a:rPr lang="ar-SA" sz="2800" dirty="0" smtClean="0"/>
              <a:t>) بسهام كل وارث على حدة، ونضع الناتج في مكانه.</a:t>
            </a:r>
            <a:endParaRPr lang="en-US" sz="2800" b="1" dirty="0" smtClean="0"/>
          </a:p>
          <a:p>
            <a:pPr rtl="1"/>
            <a:r>
              <a:rPr lang="ar-SA" sz="2800" dirty="0" smtClean="0"/>
              <a:t>4-نتأكد من دقة الحساب بجمع السهام، وجمع حصص الوارثين، في الحقل السفلي.</a:t>
            </a:r>
            <a:endParaRPr lang="en-US" sz="2800" b="1" dirty="0" smtClean="0"/>
          </a:p>
          <a:p>
            <a:pPr algn="ctr"/>
            <a:endParaRPr lang="en-US" sz="300" dirty="0"/>
          </a:p>
        </p:txBody>
      </p:sp>
      <p:sp>
        <p:nvSpPr>
          <p:cNvPr id="16" name="عنوان 1"/>
          <p:cNvSpPr txBox="1">
            <a:spLocks/>
          </p:cNvSpPr>
          <p:nvPr/>
        </p:nvSpPr>
        <p:spPr bwMode="auto">
          <a:xfrm>
            <a:off x="457200" y="304800"/>
            <a:ext cx="8953500" cy="1112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20" name="عنصر نائب للمحتوى 2"/>
          <p:cNvSpPr txBox="1">
            <a:spLocks/>
          </p:cNvSpPr>
          <p:nvPr/>
        </p:nvSpPr>
        <p:spPr bwMode="auto">
          <a:xfrm>
            <a:off x="457200" y="1676400"/>
            <a:ext cx="8839200" cy="4449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743744"/>
          </a:xfrm>
        </p:spPr>
        <p:txBody>
          <a:bodyPr/>
          <a:lstStyle/>
          <a:p>
            <a:pPr lvl="0" algn="ctr">
              <a:defRPr/>
            </a:pPr>
            <a:r>
              <a:rPr lang="ar-SA" sz="4800" b="1" dirty="0" smtClean="0">
                <a:solidFill>
                  <a:srgbClr val="FF0000"/>
                </a:solidFill>
              </a:rPr>
              <a:t/>
            </a:r>
            <a:br>
              <a:rPr lang="ar-SA" sz="4800" b="1" dirty="0" smtClean="0">
                <a:solidFill>
                  <a:srgbClr val="FF0000"/>
                </a:solidFill>
              </a:rPr>
            </a:br>
            <a:r>
              <a:rPr lang="ar-SA" b="1" dirty="0" smtClean="0">
                <a:solidFill>
                  <a:srgbClr val="709256"/>
                </a:solidFill>
              </a:rPr>
              <a:t>مسألة تطبيقية على قسمة التركات</a:t>
            </a:r>
            <a:r>
              <a:rPr lang="en-US" dirty="0" smtClean="0">
                <a:solidFill>
                  <a:srgbClr val="709256"/>
                </a:solidFill>
              </a:rPr>
              <a:t/>
            </a:r>
            <a:br>
              <a:rPr lang="en-US" dirty="0" smtClean="0">
                <a:solidFill>
                  <a:srgbClr val="709256"/>
                </a:solidFill>
              </a:rPr>
            </a:br>
            <a:r>
              <a:rPr lang="en-US" dirty="0" smtClean="0">
                <a:solidFill>
                  <a:srgbClr val="009900"/>
                </a:solidFill>
              </a:rPr>
              <a:t/>
            </a:r>
            <a:br>
              <a:rPr lang="en-US" dirty="0" smtClean="0">
                <a:solidFill>
                  <a:srgbClr val="009900"/>
                </a:solidFill>
              </a:rPr>
            </a:br>
            <a:endParaRPr lang="en-US" dirty="0"/>
          </a:p>
        </p:txBody>
      </p:sp>
      <p:sp>
        <p:nvSpPr>
          <p:cNvPr id="3" name="عنصر نائب للمحتوى 2"/>
          <p:cNvSpPr>
            <a:spLocks noGrp="1"/>
          </p:cNvSpPr>
          <p:nvPr>
            <p:ph idx="1"/>
          </p:nvPr>
        </p:nvSpPr>
        <p:spPr/>
        <p:txBody>
          <a:bodyPr/>
          <a:lstStyle/>
          <a:p>
            <a:pPr lvl="0"/>
            <a:endParaRPr lang="en-US" dirty="0" smtClean="0"/>
          </a:p>
          <a:p>
            <a:endParaRPr lang="en-US" dirty="0"/>
          </a:p>
        </p:txBody>
      </p:sp>
      <p:sp>
        <p:nvSpPr>
          <p:cNvPr id="4" name="عنوان 1"/>
          <p:cNvSpPr txBox="1">
            <a:spLocks/>
          </p:cNvSpPr>
          <p:nvPr/>
        </p:nvSpPr>
        <p:spPr bwMode="auto">
          <a:xfrm>
            <a:off x="457200" y="304800"/>
            <a:ext cx="8953500" cy="1112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57200" y="1719633"/>
            <a:ext cx="8953500" cy="4406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00" b="0" i="0" u="none" strike="noStrike" kern="1200" cap="none" spc="0" normalizeH="0" baseline="0" noProof="0" dirty="0" smtClean="0">
                <a:ln>
                  <a:noFill/>
                </a:ln>
                <a:solidFill>
                  <a:schemeClr val="tx1"/>
                </a:solidFill>
                <a:effectLst/>
                <a:uLnTx/>
                <a:uFillTx/>
                <a:latin typeface="+mn-lt"/>
                <a:ea typeface="+mn-ea"/>
                <a:cs typeface="Arial" charset="0"/>
              </a:rPr>
              <a:t>.</a:t>
            </a:r>
            <a:endParaRPr kumimoji="0" lang="en-US" sz="3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صر نائب للمحتوى 2"/>
          <p:cNvSpPr txBox="1">
            <a:spLocks/>
          </p:cNvSpPr>
          <p:nvPr/>
        </p:nvSpPr>
        <p:spPr bwMode="auto">
          <a:xfrm>
            <a:off x="488504" y="16288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صر نائب للمحتوى 2"/>
          <p:cNvSpPr txBox="1">
            <a:spLocks/>
          </p:cNvSpPr>
          <p:nvPr/>
        </p:nvSpPr>
        <p:spPr bwMode="auto">
          <a:xfrm>
            <a:off x="488504" y="148478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5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5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صر نائب للمحتوى 2"/>
          <p:cNvSpPr txBox="1">
            <a:spLocks/>
          </p:cNvSpPr>
          <p:nvPr/>
        </p:nvSpPr>
        <p:spPr bwMode="auto">
          <a:xfrm>
            <a:off x="495300" y="1600200"/>
            <a:ext cx="89154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1" i="0" u="none" strike="noStrike" kern="1200" cap="none" spc="0" normalizeH="0" baseline="0" noProof="0" dirty="0">
              <a:ln>
                <a:noFill/>
              </a:ln>
              <a:solidFill>
                <a:schemeClr val="tx1"/>
              </a:solidFill>
              <a:effectLst/>
              <a:uLnTx/>
              <a:uFillTx/>
              <a:latin typeface="Simplified Arabic" pitchFamily="18" charset="-78"/>
              <a:ea typeface="+mn-ea"/>
              <a:cs typeface="Simplified Arabic" pitchFamily="18" charset="-78"/>
            </a:endParaRPr>
          </a:p>
        </p:txBody>
      </p:sp>
      <p:graphicFrame>
        <p:nvGraphicFramePr>
          <p:cNvPr id="11" name="Content Placeholder 4"/>
          <p:cNvGraphicFramePr>
            <a:graphicFrameLocks/>
          </p:cNvGraphicFramePr>
          <p:nvPr/>
        </p:nvGraphicFramePr>
        <p:xfrm>
          <a:off x="344488" y="2132856"/>
          <a:ext cx="9034680" cy="4248472"/>
        </p:xfrm>
        <a:graphic>
          <a:graphicData uri="http://schemas.openxmlformats.org/drawingml/2006/table">
            <a:tbl>
              <a:tblPr rtl="1" firstRow="1" bandRow="1">
                <a:tableStyleId>{5C22544A-7EE6-4342-B048-85BDC9FD1C3A}</a:tableStyleId>
              </a:tblPr>
              <a:tblGrid>
                <a:gridCol w="1193674"/>
                <a:gridCol w="1310006"/>
                <a:gridCol w="3439350"/>
                <a:gridCol w="1527892"/>
                <a:gridCol w="1563758"/>
              </a:tblGrid>
              <a:tr h="777232">
                <a:tc>
                  <a:txBody>
                    <a:bodyPr/>
                    <a:lstStyle/>
                    <a:p>
                      <a:pPr algn="ctr" rtl="1"/>
                      <a:r>
                        <a:rPr lang="ar-SA"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r>
                        <a:rPr lang="ar-AE" sz="2800" baseline="0" dirty="0" smtClean="0"/>
                        <a:t> </a:t>
                      </a:r>
                      <a:endParaRPr lang="ar-AE" sz="28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تركة960</a:t>
                      </a:r>
                    </a:p>
                  </a:txBody>
                  <a:tcPr/>
                </a:tc>
              </a:tr>
              <a:tr h="639800">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زوجة</a:t>
                      </a:r>
                      <a:endParaRPr lang="en-US" sz="2800">
                        <a:latin typeface="Times New Roman"/>
                        <a:ea typeface="Times New Roman"/>
                        <a:cs typeface="Traditional Arabic"/>
                      </a:endParaRPr>
                    </a:p>
                  </a:txBody>
                  <a:tcPr marL="68580" marR="68580" marT="0" marB="0"/>
                </a:tc>
                <a:tc>
                  <a:txBody>
                    <a:bodyPr/>
                    <a:lstStyle/>
                    <a:p>
                      <a:pPr algn="justLow" rtl="1">
                        <a:spcAft>
                          <a:spcPts val="0"/>
                        </a:spcAft>
                      </a:pP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r>
              <a:tr h="518155">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بنت</a:t>
                      </a:r>
                      <a:endParaRPr lang="en-US" sz="2800">
                        <a:latin typeface="Times New Roman"/>
                        <a:ea typeface="Times New Roman"/>
                        <a:cs typeface="Traditional Arabic"/>
                      </a:endParaRPr>
                    </a:p>
                  </a:txBody>
                  <a:tcPr marL="68580" marR="68580" marT="0" marB="0"/>
                </a:tc>
                <a:tc>
                  <a:txBody>
                    <a:bodyPr/>
                    <a:lstStyle/>
                    <a:p>
                      <a:pPr algn="justLow" rtl="1">
                        <a:spcAft>
                          <a:spcPts val="0"/>
                        </a:spcAft>
                      </a:pPr>
                      <a:r>
                        <a:rPr lang="ar-SA" sz="2800">
                          <a:latin typeface="Times New Roman"/>
                          <a:ea typeface="Times New Roman"/>
                          <a:cs typeface="Traditional Arabic"/>
                        </a:rPr>
                        <a:t>انفرادها وعدم وجود.............</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r>
              <a:tr h="518155">
                <a:tc>
                  <a:txBody>
                    <a:bodyPr/>
                    <a:lstStyle/>
                    <a:p>
                      <a:pPr algn="ctr" rtl="1">
                        <a:spcAft>
                          <a:spcPts val="0"/>
                        </a:spcAft>
                      </a:pPr>
                      <a:r>
                        <a:rPr lang="ar-SA" sz="2800" dirty="0" smtClean="0">
                          <a:latin typeface="Times New Roman"/>
                          <a:ea typeface="Times New Roman"/>
                          <a:cs typeface="Traditional Arabic"/>
                        </a:rPr>
                        <a:t>1/6</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بنت ابن</a:t>
                      </a:r>
                      <a:endParaRPr lang="en-US" sz="2800">
                        <a:latin typeface="Times New Roman"/>
                        <a:ea typeface="Times New Roman"/>
                        <a:cs typeface="Traditional Arabic"/>
                      </a:endParaRPr>
                    </a:p>
                  </a:txBody>
                  <a:tcPr marL="68580" marR="68580" marT="0" marB="0"/>
                </a:tc>
                <a:tc>
                  <a:txBody>
                    <a:bodyPr/>
                    <a:lstStyle/>
                    <a:p>
                      <a:pPr algn="justLow" rtl="1">
                        <a:spcAft>
                          <a:spcPts val="0"/>
                        </a:spcAft>
                      </a:pPr>
                      <a:r>
                        <a:rPr lang="ar-SA" sz="2800" dirty="0">
                          <a:latin typeface="Times New Roman"/>
                          <a:ea typeface="Times New Roman"/>
                          <a:cs typeface="Traditional Arabic"/>
                        </a:rPr>
                        <a:t>تكملة الثلثين، وعدم وجود .......</a:t>
                      </a:r>
                      <a:endParaRPr lang="en-US" sz="2800" dirty="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r>
              <a:tr h="582925">
                <a:tc>
                  <a:txBody>
                    <a:bodyPr/>
                    <a:lstStyle/>
                    <a:p>
                      <a:pPr algn="ctr" rtl="1">
                        <a:spcAft>
                          <a:spcPts val="0"/>
                        </a:spcAft>
                      </a:pPr>
                      <a:r>
                        <a:rPr lang="ar-SA" sz="2800">
                          <a:latin typeface="Times New Roman"/>
                          <a:ea typeface="Times New Roman"/>
                          <a:cs typeface="Traditional Arabic"/>
                        </a:rPr>
                        <a:t>ع</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أخت لأب</a:t>
                      </a:r>
                      <a:endParaRPr lang="en-US" sz="2800">
                        <a:latin typeface="Times New Roman"/>
                        <a:ea typeface="Times New Roman"/>
                        <a:cs typeface="Traditional Arabic"/>
                      </a:endParaRPr>
                    </a:p>
                  </a:txBody>
                  <a:tcPr marL="68580" marR="68580" marT="0" marB="0"/>
                </a:tc>
                <a:tc>
                  <a:txBody>
                    <a:bodyPr/>
                    <a:lstStyle/>
                    <a:p>
                      <a:pPr algn="justLow" rtl="1">
                        <a:spcAft>
                          <a:spcPts val="0"/>
                        </a:spcAft>
                      </a:pPr>
                      <a:r>
                        <a:rPr lang="ar-SA" sz="2800">
                          <a:latin typeface="Times New Roman"/>
                          <a:ea typeface="Times New Roman"/>
                          <a:cs typeface="Traditional Arabic"/>
                        </a:rPr>
                        <a:t>عصبة مع ............</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r>
              <a:tr h="712463">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ابن عم</a:t>
                      </a:r>
                      <a:endParaRPr lang="en-US" sz="2800">
                        <a:latin typeface="Times New Roman"/>
                        <a:ea typeface="Times New Roman"/>
                        <a:cs typeface="Traditional Arabic"/>
                      </a:endParaRPr>
                    </a:p>
                  </a:txBody>
                  <a:tcPr marL="68580" marR="68580" marT="0" marB="0"/>
                </a:tc>
                <a:tc>
                  <a:txBody>
                    <a:bodyPr/>
                    <a:lstStyle/>
                    <a:p>
                      <a:pPr algn="justLow" rtl="1">
                        <a:spcAft>
                          <a:spcPts val="0"/>
                        </a:spcAft>
                      </a:pPr>
                      <a:r>
                        <a:rPr lang="ar-SA" sz="2800">
                          <a:latin typeface="Times New Roman"/>
                          <a:ea typeface="Times New Roman"/>
                          <a:cs typeface="Traditional Arabic"/>
                        </a:rPr>
                        <a:t>وجود ..............</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a:latin typeface="Times New Roman"/>
                          <a:ea typeface="Times New Roman"/>
                          <a:cs typeface="Traditional Arabic"/>
                        </a:rPr>
                        <a:t>000</a:t>
                      </a:r>
                      <a:endParaRPr lang="en-US" sz="2800">
                        <a:latin typeface="Times New Roman"/>
                        <a:ea typeface="Times New Roman"/>
                        <a:cs typeface="Traditional Arabic"/>
                      </a:endParaRPr>
                    </a:p>
                  </a:txBody>
                  <a:tcPr marL="68580" marR="68580" marT="0" marB="0"/>
                </a:tc>
              </a:tr>
              <a:tr h="499742">
                <a:tc gridSpan="3">
                  <a:txBody>
                    <a:bodyPr/>
                    <a:lstStyle/>
                    <a:p>
                      <a:pPr algn="l" rtl="1">
                        <a:spcAft>
                          <a:spcPts val="0"/>
                        </a:spcAft>
                      </a:pPr>
                      <a:r>
                        <a:rPr lang="ar-SA" sz="2800">
                          <a:latin typeface="Times New Roman"/>
                          <a:ea typeface="Times New Roman"/>
                          <a:cs typeface="Traditional Arabic"/>
                        </a:rPr>
                        <a:t>المجمــــــوع</a:t>
                      </a:r>
                      <a:endParaRPr lang="en-US" sz="2800">
                        <a:latin typeface="Times New Roman"/>
                        <a:ea typeface="Times New Roman"/>
                        <a:cs typeface="Traditional Arabic"/>
                      </a:endParaRPr>
                    </a:p>
                  </a:txBody>
                  <a:tcPr marL="68580" marR="68580" marT="0" marB="0"/>
                </a:tc>
                <a:tc hMerge="1">
                  <a:txBody>
                    <a:bodyPr/>
                    <a:lstStyle/>
                    <a:p>
                      <a:pPr rtl="1"/>
                      <a:endParaRPr lang="ar-AE"/>
                    </a:p>
                  </a:txBody>
                  <a:tcPr/>
                </a:tc>
                <a:tc hMerge="1">
                  <a:txBody>
                    <a:bodyPr/>
                    <a:lstStyle/>
                    <a:p>
                      <a:pPr rtl="1"/>
                      <a:endParaRPr lang="ar-AE"/>
                    </a:p>
                  </a:txBody>
                  <a:tcPr/>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8580" marR="68580" marT="0" marB="0"/>
                </a:tc>
                <a:tc>
                  <a:txBody>
                    <a:bodyPr/>
                    <a:lstStyle/>
                    <a:p>
                      <a:pPr algn="ctr" rtl="1">
                        <a:spcAft>
                          <a:spcPts val="0"/>
                        </a:spcAft>
                      </a:pPr>
                      <a:r>
                        <a:rPr lang="ar-SA" sz="2800" dirty="0">
                          <a:latin typeface="Times New Roman"/>
                          <a:ea typeface="Times New Roman"/>
                          <a:cs typeface="Traditional Arabic"/>
                        </a:rPr>
                        <a:t>960</a:t>
                      </a:r>
                      <a:endParaRPr lang="en-US" sz="2800" dirty="0">
                        <a:latin typeface="Times New Roman"/>
                        <a:ea typeface="Times New Roman"/>
                        <a:cs typeface="Traditional Arabic"/>
                      </a:endParaRPr>
                    </a:p>
                  </a:txBody>
                  <a:tcPr marL="68580" marR="68580" marT="0" marB="0"/>
                </a:tc>
              </a:tr>
            </a:tbl>
          </a:graphicData>
        </a:graphic>
      </p:graphicFrame>
      <p:sp>
        <p:nvSpPr>
          <p:cNvPr id="12" name="TextBox 11"/>
          <p:cNvSpPr txBox="1"/>
          <p:nvPr/>
        </p:nvSpPr>
        <p:spPr>
          <a:xfrm>
            <a:off x="200472" y="1340768"/>
            <a:ext cx="9361040" cy="907941"/>
          </a:xfrm>
          <a:prstGeom prst="rect">
            <a:avLst/>
          </a:prstGeom>
          <a:noFill/>
        </p:spPr>
        <p:txBody>
          <a:bodyPr wrap="square" rtlCol="1">
            <a:spAutoFit/>
          </a:bodyPr>
          <a:lstStyle/>
          <a:p>
            <a:r>
              <a:rPr lang="ar-SA" sz="2500" dirty="0" smtClean="0"/>
              <a:t>مات (عبيدة) عن: زوجة، وبنت، وبنت ابن، وأخت لأب، وابن عم. وترك 960 ديناراً.</a:t>
            </a:r>
            <a:endParaRPr lang="en-US" sz="2500" dirty="0" smtClean="0"/>
          </a:p>
          <a:p>
            <a:endParaRPr lang="ar-AE" sz="2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a:defRPr/>
            </a:pPr>
            <a:r>
              <a:rPr lang="ar-SA" b="1" dirty="0" smtClean="0">
                <a:solidFill>
                  <a:srgbClr val="FF0000"/>
                </a:solidFill>
              </a:rPr>
              <a:t/>
            </a:r>
            <a:br>
              <a:rPr lang="ar-SA" b="1" dirty="0" smtClean="0">
                <a:solidFill>
                  <a:srgbClr val="FF0000"/>
                </a:solidFill>
              </a:rPr>
            </a:br>
            <a:r>
              <a:rPr lang="ar-SA" b="1" dirty="0" smtClean="0">
                <a:solidFill>
                  <a:srgbClr val="709256"/>
                </a:solidFill>
              </a:rPr>
              <a:t>طريقة حساب التركات حسب القيمة السهمية </a:t>
            </a:r>
            <a:r>
              <a:rPr lang="en-US" dirty="0" smtClean="0">
                <a:solidFill>
                  <a:srgbClr val="709256"/>
                </a:solidFill>
              </a:rPr>
              <a:t/>
            </a:r>
            <a:br>
              <a:rPr lang="en-US" dirty="0" smtClean="0">
                <a:solidFill>
                  <a:srgbClr val="709256"/>
                </a:solidFill>
              </a:rPr>
            </a:br>
            <a:r>
              <a:rPr lang="en-US" dirty="0" smtClean="0">
                <a:solidFill>
                  <a:srgbClr val="009900"/>
                </a:solidFill>
              </a:rPr>
              <a:t/>
            </a:r>
            <a:br>
              <a:rPr lang="en-US" dirty="0" smtClean="0">
                <a:solidFill>
                  <a:srgbClr val="009900"/>
                </a:solidFill>
              </a:rPr>
            </a:br>
            <a:endParaRPr lang="en-US" dirty="0"/>
          </a:p>
        </p:txBody>
      </p:sp>
      <p:sp>
        <p:nvSpPr>
          <p:cNvPr id="3" name="عنصر نائب للمحتوى 2"/>
          <p:cNvSpPr>
            <a:spLocks noGrp="1"/>
          </p:cNvSpPr>
          <p:nvPr>
            <p:ph idx="1"/>
          </p:nvPr>
        </p:nvSpPr>
        <p:spPr/>
        <p:txBody>
          <a:bodyPr/>
          <a:lstStyle/>
          <a:p>
            <a:pPr rtl="1"/>
            <a:r>
              <a:rPr lang="ar-SA" sz="2800" b="1" dirty="0" smtClean="0"/>
              <a:t>	الطريقة الرياضية لحساب </a:t>
            </a:r>
            <a:r>
              <a:rPr lang="ar-SA" sz="2600" b="1" dirty="0" smtClean="0"/>
              <a:t>حصص الورثة بطريقة (القيمة السهمية):</a:t>
            </a:r>
            <a:endParaRPr lang="en-US" sz="2600" dirty="0" smtClean="0"/>
          </a:p>
          <a:p>
            <a:pPr rtl="1"/>
            <a:r>
              <a:rPr lang="ar-SA" sz="2600" dirty="0" smtClean="0"/>
              <a:t>آ-نستخرج (قيمة السهم) الواحد من التركة.</a:t>
            </a:r>
            <a:endParaRPr lang="en-US" sz="2600" dirty="0" smtClean="0"/>
          </a:p>
          <a:p>
            <a:pPr rtl="1"/>
            <a:r>
              <a:rPr lang="ar-SA" sz="2600" dirty="0" smtClean="0"/>
              <a:t> </a:t>
            </a:r>
            <a:r>
              <a:rPr lang="ar-SA" sz="2600" dirty="0" smtClean="0">
                <a:cs typeface="+mn-cs"/>
              </a:rPr>
              <a:t>قيمة السهم الواحد= </a:t>
            </a:r>
            <a:r>
              <a:rPr lang="ar-SA" sz="2600" u="sng" dirty="0" smtClean="0">
                <a:cs typeface="+mn-cs"/>
              </a:rPr>
              <a:t> 960</a:t>
            </a:r>
            <a:r>
              <a:rPr lang="ar-SA" sz="2600" dirty="0" smtClean="0">
                <a:cs typeface="+mn-cs"/>
              </a:rPr>
              <a:t> </a:t>
            </a:r>
            <a:r>
              <a:rPr lang="ar-SA" sz="2600" baseline="-25000" dirty="0" smtClean="0">
                <a:cs typeface="+mn-cs"/>
              </a:rPr>
              <a:t>= 40</a:t>
            </a:r>
            <a:endParaRPr lang="en-US" sz="2600" dirty="0" smtClean="0">
              <a:cs typeface="+mn-cs"/>
            </a:endParaRPr>
          </a:p>
          <a:p>
            <a:pPr rtl="1"/>
            <a:r>
              <a:rPr lang="ar-SA" sz="2600" dirty="0" smtClean="0">
                <a:cs typeface="+mn-cs"/>
              </a:rPr>
              <a:t>                         24  </a:t>
            </a:r>
            <a:endParaRPr lang="en-US" sz="2600" dirty="0" smtClean="0">
              <a:cs typeface="+mn-cs"/>
            </a:endParaRPr>
          </a:p>
          <a:p>
            <a:pPr rtl="1"/>
            <a:r>
              <a:rPr lang="ar-SA" sz="2600" dirty="0" smtClean="0"/>
              <a:t> ب-نضرب (قيمة السهم) بسهام كل وارث على حدة.</a:t>
            </a:r>
            <a:endParaRPr lang="en-US" sz="2600" dirty="0" smtClean="0"/>
          </a:p>
          <a:p>
            <a:pPr rtl="1"/>
            <a:r>
              <a:rPr lang="ar-SA" sz="2600" dirty="0" smtClean="0"/>
              <a:t>حصة الزوجة</a:t>
            </a:r>
            <a:r>
              <a:rPr lang="ar-SA" sz="2600" b="1" dirty="0" smtClean="0"/>
              <a:t>      </a:t>
            </a:r>
            <a:r>
              <a:rPr lang="ar-SA" sz="2600" dirty="0" smtClean="0"/>
              <a:t>= ......... </a:t>
            </a:r>
            <a:r>
              <a:rPr lang="en-US" sz="2600" dirty="0" smtClean="0"/>
              <a:t> X </a:t>
            </a:r>
            <a:r>
              <a:rPr lang="ar-SA" sz="2600" dirty="0" smtClean="0"/>
              <a:t>..........</a:t>
            </a:r>
            <a:r>
              <a:rPr lang="ar-AE" sz="2600" dirty="0" smtClean="0"/>
              <a:t> = </a:t>
            </a:r>
            <a:r>
              <a:rPr lang="ar-SA" sz="2600" dirty="0" smtClean="0"/>
              <a:t>..........</a:t>
            </a:r>
            <a:endParaRPr lang="en-US" sz="2600" dirty="0" smtClean="0"/>
          </a:p>
          <a:p>
            <a:pPr rtl="1"/>
            <a:r>
              <a:rPr lang="ar-SA" sz="2600" dirty="0" smtClean="0"/>
              <a:t>حصة البنت  </a:t>
            </a:r>
            <a:r>
              <a:rPr lang="ar-SA" sz="2600" b="1" dirty="0" smtClean="0"/>
              <a:t>     </a:t>
            </a:r>
            <a:r>
              <a:rPr lang="ar-SA" sz="2600" dirty="0" smtClean="0"/>
              <a:t>= ......... </a:t>
            </a:r>
            <a:r>
              <a:rPr lang="en-US" sz="2600" dirty="0" smtClean="0"/>
              <a:t> X </a:t>
            </a:r>
            <a:r>
              <a:rPr lang="ar-SA" sz="2600" dirty="0" smtClean="0"/>
              <a:t>..........</a:t>
            </a:r>
            <a:r>
              <a:rPr lang="ar-AE" sz="2600" dirty="0" smtClean="0"/>
              <a:t> = </a:t>
            </a:r>
            <a:r>
              <a:rPr lang="ar-SA" sz="2600" dirty="0" smtClean="0"/>
              <a:t>..........</a:t>
            </a:r>
            <a:endParaRPr lang="en-US" sz="2600" dirty="0" smtClean="0"/>
          </a:p>
          <a:p>
            <a:pPr rtl="1"/>
            <a:r>
              <a:rPr lang="ar-SA" sz="2600" dirty="0" smtClean="0"/>
              <a:t>حصة بنت الابن</a:t>
            </a:r>
            <a:r>
              <a:rPr lang="ar-SA" sz="2600" b="1" dirty="0" smtClean="0"/>
              <a:t> </a:t>
            </a:r>
            <a:r>
              <a:rPr lang="ar-SA" sz="2600" dirty="0" smtClean="0"/>
              <a:t>  = ......... </a:t>
            </a:r>
            <a:r>
              <a:rPr lang="en-US" sz="2600" dirty="0" smtClean="0"/>
              <a:t> X </a:t>
            </a:r>
            <a:r>
              <a:rPr lang="ar-SA" sz="2600" dirty="0" smtClean="0"/>
              <a:t>..........</a:t>
            </a:r>
            <a:r>
              <a:rPr lang="ar-AE" sz="2600" dirty="0" smtClean="0"/>
              <a:t> = </a:t>
            </a:r>
            <a:r>
              <a:rPr lang="ar-SA" sz="2600" dirty="0" smtClean="0"/>
              <a:t>..........</a:t>
            </a:r>
            <a:endParaRPr lang="en-US" sz="2600" dirty="0" smtClean="0"/>
          </a:p>
          <a:p>
            <a:pPr rtl="1"/>
            <a:r>
              <a:rPr lang="ar-SA" sz="2600" dirty="0" smtClean="0"/>
              <a:t>حصة الأخت لأب= ......... </a:t>
            </a:r>
            <a:r>
              <a:rPr lang="en-US" sz="2600" dirty="0" smtClean="0"/>
              <a:t> X </a:t>
            </a:r>
            <a:r>
              <a:rPr lang="ar-SA" sz="2600" dirty="0" smtClean="0"/>
              <a:t>..........</a:t>
            </a:r>
            <a:r>
              <a:rPr lang="ar-AE" sz="2600" dirty="0" smtClean="0"/>
              <a:t> = </a:t>
            </a:r>
            <a:r>
              <a:rPr lang="ar-SA" sz="2600" dirty="0" smtClean="0"/>
              <a:t>..........</a:t>
            </a:r>
            <a:endParaRPr lang="en-US" sz="2600" dirty="0" smtClean="0"/>
          </a:p>
          <a:p>
            <a:pPr rtl="1"/>
            <a:r>
              <a:rPr lang="ar-SA" sz="2600" dirty="0" smtClean="0"/>
              <a:t>حصة ابن العم</a:t>
            </a:r>
            <a:r>
              <a:rPr lang="ar-SA" sz="2600" b="1" dirty="0" smtClean="0"/>
              <a:t>     </a:t>
            </a:r>
            <a:r>
              <a:rPr lang="ar-SA" sz="2600" dirty="0" smtClean="0"/>
              <a:t>=.......... </a:t>
            </a:r>
            <a:r>
              <a:rPr lang="en-US" sz="2600" dirty="0" smtClean="0"/>
              <a:t> X </a:t>
            </a:r>
            <a:r>
              <a:rPr lang="ar-SA" sz="2600" dirty="0" smtClean="0"/>
              <a:t>..........</a:t>
            </a:r>
            <a:r>
              <a:rPr lang="ar-AE" sz="2600" dirty="0" smtClean="0"/>
              <a:t> = </a:t>
            </a:r>
            <a:r>
              <a:rPr lang="ar-SA" sz="2600" dirty="0" smtClean="0"/>
              <a:t>..........</a:t>
            </a:r>
            <a:endParaRPr lang="en-US" sz="2600" dirty="0" smtClean="0"/>
          </a:p>
          <a:p>
            <a:endParaRPr lang="en-US" dirty="0"/>
          </a:p>
        </p:txBody>
      </p:sp>
      <p:sp>
        <p:nvSpPr>
          <p:cNvPr id="4" name="عنوان 1"/>
          <p:cNvSpPr txBox="1">
            <a:spLocks/>
          </p:cNvSpPr>
          <p:nvPr/>
        </p:nvSpPr>
        <p:spPr bwMode="auto">
          <a:xfrm>
            <a:off x="457200" y="304800"/>
            <a:ext cx="8953500" cy="1112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57200" y="1719633"/>
            <a:ext cx="8953500" cy="4406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00" b="0" i="0" u="none" strike="noStrike" kern="1200" cap="none" spc="0" normalizeH="0" baseline="0" noProof="0" dirty="0" smtClean="0">
                <a:ln>
                  <a:noFill/>
                </a:ln>
                <a:solidFill>
                  <a:schemeClr val="tx1"/>
                </a:solidFill>
                <a:effectLst/>
                <a:uLnTx/>
                <a:uFillTx/>
                <a:latin typeface="+mn-lt"/>
                <a:ea typeface="+mn-ea"/>
                <a:cs typeface="Arial" charset="0"/>
              </a:rPr>
              <a:t>.</a:t>
            </a:r>
            <a:endParaRPr kumimoji="0" lang="en-US" sz="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وان 1"/>
          <p:cNvSpPr txBox="1">
            <a:spLocks/>
          </p:cNvSpPr>
          <p:nvPr/>
        </p:nvSpPr>
        <p:spPr bwMode="auto">
          <a:xfrm>
            <a:off x="914400" y="381000"/>
            <a:ext cx="8496299" cy="10366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
            </a:r>
            <a:b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b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8" name="عنصر نائب للمحتوى 2"/>
          <p:cNvSpPr txBox="1">
            <a:spLocks/>
          </p:cNvSpPr>
          <p:nvPr/>
        </p:nvSpPr>
        <p:spPr bwMode="auto">
          <a:xfrm>
            <a:off x="990600" y="2472128"/>
            <a:ext cx="8351681" cy="43858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9" name="عنوان 1"/>
          <p:cNvSpPr txBox="1">
            <a:spLocks/>
          </p:cNvSpPr>
          <p:nvPr/>
        </p:nvSpPr>
        <p:spPr bwMode="auto">
          <a:xfrm>
            <a:off x="1023329" y="339245"/>
            <a:ext cx="8387371" cy="10783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0" name="عنصر نائب للمحتوى 2"/>
          <p:cNvSpPr txBox="1">
            <a:spLocks/>
          </p:cNvSpPr>
          <p:nvPr/>
        </p:nvSpPr>
        <p:spPr bwMode="auto">
          <a:xfrm>
            <a:off x="609600" y="1524000"/>
            <a:ext cx="8996971" cy="4270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endParaRPr kumimoji="0" lang="en-US" sz="28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FF0000"/>
                </a:solidFill>
              </a:rPr>
              <a:t>المحاضرة الرابعة</a:t>
            </a:r>
            <a:br>
              <a:rPr lang="ar-SA" b="1" dirty="0" smtClean="0">
                <a:solidFill>
                  <a:srgbClr val="FF0000"/>
                </a:solidFill>
              </a:rPr>
            </a:br>
            <a:r>
              <a:rPr lang="ar-SA" b="1" dirty="0" smtClean="0"/>
              <a:t> توريث ذوي الأرحام</a:t>
            </a:r>
            <a:endParaRPr lang="en-US" b="1" dirty="0"/>
          </a:p>
        </p:txBody>
      </p:sp>
      <p:sp>
        <p:nvSpPr>
          <p:cNvPr id="3" name="عنصر نائب للمحتوى 2"/>
          <p:cNvSpPr>
            <a:spLocks noGrp="1"/>
          </p:cNvSpPr>
          <p:nvPr>
            <p:ph idx="1"/>
          </p:nvPr>
        </p:nvSpPr>
        <p:spPr/>
        <p:txBody>
          <a:bodyPr/>
          <a:lstStyle/>
          <a:p>
            <a:pPr algn="just" rtl="1"/>
            <a:r>
              <a:rPr lang="ar-AE" b="1" dirty="0" smtClean="0"/>
              <a:t>	</a:t>
            </a:r>
            <a:r>
              <a:rPr lang="ar-SA" b="1" dirty="0" smtClean="0"/>
              <a:t>ذوو الأرحام لغةً</a:t>
            </a:r>
            <a:r>
              <a:rPr lang="ar-AE" b="1" dirty="0" smtClean="0"/>
              <a:t> و</a:t>
            </a:r>
            <a:r>
              <a:rPr lang="ar-SA" b="1" dirty="0" smtClean="0"/>
              <a:t>اصطلاحاً:</a:t>
            </a:r>
            <a:endParaRPr lang="en-US" b="1" dirty="0" smtClean="0"/>
          </a:p>
          <a:p>
            <a:pPr algn="just" rtl="1"/>
            <a:r>
              <a:rPr lang="ar-AE" b="1" dirty="0" smtClean="0"/>
              <a:t>	</a:t>
            </a:r>
            <a:r>
              <a:rPr lang="ar-SA" b="1" dirty="0" smtClean="0"/>
              <a:t>ذوو الأرحام لغةً:</a:t>
            </a:r>
            <a:r>
              <a:rPr lang="ar-SA" dirty="0" smtClean="0"/>
              <a:t> مشتق من الرّحِم، على وزن كَتِف، وهو بيت مَنبِت الولد ووعاؤه، والقرابة، أو أصلها، وأسبابها.</a:t>
            </a:r>
            <a:endParaRPr lang="en-US" b="1" dirty="0" smtClean="0"/>
          </a:p>
          <a:p>
            <a:pPr algn="just" rtl="1"/>
            <a:r>
              <a:rPr lang="ar-AE" b="1" dirty="0" smtClean="0"/>
              <a:t>	</a:t>
            </a:r>
            <a:r>
              <a:rPr lang="ar-SA" b="1" dirty="0" smtClean="0"/>
              <a:t>ذوو الأرحام اصطلاحاً:</a:t>
            </a:r>
            <a:r>
              <a:rPr lang="ar-SA" dirty="0" smtClean="0"/>
              <a:t> كل قريب، لا يرث بالنسب، أي قريب ليس ذا فرض، ولا عصبة.</a:t>
            </a:r>
            <a:endParaRPr lang="en-US" b="1" dirty="0" smtClean="0"/>
          </a:p>
          <a:p>
            <a:pPr algn="just" rtl="1"/>
            <a:r>
              <a:rPr lang="ar-SA" b="1" dirty="0" smtClean="0"/>
              <a:t>وأمثلتهم </a:t>
            </a:r>
            <a:r>
              <a:rPr lang="ar-SA" dirty="0" smtClean="0"/>
              <a:t>من الأقارب الإناث، كبنت البنت وبنت الأخت والخالة والعمة، ومن الأقارب الذكور الذين تتوسط بينهم وبين الميت أنثى، كابن البنت، والجد أبي الأم.</a:t>
            </a:r>
            <a:endParaRPr lang="en-US" b="1" dirty="0" smtClean="0"/>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b="1" dirty="0" smtClean="0"/>
              <a:t>تابع-</a:t>
            </a:r>
            <a:r>
              <a:rPr lang="ar-SA" b="1" dirty="0" smtClean="0"/>
              <a:t> </a:t>
            </a:r>
            <a:r>
              <a:rPr lang="ar-AE" b="1" dirty="0" smtClean="0"/>
              <a:t>أصناف</a:t>
            </a:r>
            <a:r>
              <a:rPr lang="ar-SA" b="1" dirty="0" smtClean="0"/>
              <a:t> ذوي الأرحام</a:t>
            </a:r>
            <a:endParaRPr lang="en-US" dirty="0"/>
          </a:p>
        </p:txBody>
      </p:sp>
      <p:sp>
        <p:nvSpPr>
          <p:cNvPr id="3" name="عنصر نائب للمحتوى 2"/>
          <p:cNvSpPr>
            <a:spLocks noGrp="1"/>
          </p:cNvSpPr>
          <p:nvPr>
            <p:ph idx="1"/>
          </p:nvPr>
        </p:nvSpPr>
        <p:spPr>
          <a:xfrm>
            <a:off x="272480" y="1600200"/>
            <a:ext cx="9138220" cy="4525963"/>
          </a:xfrm>
        </p:spPr>
        <p:txBody>
          <a:bodyPr/>
          <a:lstStyle/>
          <a:p>
            <a:pPr algn="just" rtl="1"/>
            <a:r>
              <a:rPr lang="ar-AE" b="1" dirty="0" smtClean="0"/>
              <a:t>	</a:t>
            </a:r>
            <a:r>
              <a:rPr lang="ar-SA" b="1" dirty="0" smtClean="0"/>
              <a:t>ذوو الأرحام أربعة أصناف:</a:t>
            </a:r>
            <a:endParaRPr lang="en-US" b="1" dirty="0" smtClean="0"/>
          </a:p>
          <a:p>
            <a:pPr lvl="0" algn="just" rtl="1"/>
            <a:r>
              <a:rPr lang="ar-AE" b="1" dirty="0" smtClean="0"/>
              <a:t>1-</a:t>
            </a:r>
            <a:r>
              <a:rPr lang="ar-SA" b="1" dirty="0" smtClean="0"/>
              <a:t>من ينتمي إلى الميت: </a:t>
            </a:r>
            <a:r>
              <a:rPr lang="ar-SA" dirty="0" smtClean="0"/>
              <a:t>وهم أولاد البنات، وأولاد بنات الابن، وإن نزلوا..</a:t>
            </a:r>
            <a:endParaRPr lang="en-US" b="1" dirty="0" smtClean="0"/>
          </a:p>
          <a:p>
            <a:pPr lvl="0" algn="just" rtl="1"/>
            <a:r>
              <a:rPr lang="ar-AE" b="1" dirty="0" smtClean="0"/>
              <a:t>2-</a:t>
            </a:r>
            <a:r>
              <a:rPr lang="ar-SA" b="1" dirty="0" smtClean="0"/>
              <a:t>من ينتمي إليهم الميت:</a:t>
            </a:r>
            <a:r>
              <a:rPr lang="ar-SA" dirty="0" smtClean="0"/>
              <a:t>وهم الأجداد والجدات الساقطون،وإنْ علَوا..</a:t>
            </a:r>
            <a:endParaRPr lang="en-US" b="1" dirty="0" smtClean="0"/>
          </a:p>
          <a:p>
            <a:pPr lvl="0" algn="just" rtl="1"/>
            <a:r>
              <a:rPr lang="ar-AE" b="1" dirty="0" smtClean="0"/>
              <a:t>3-</a:t>
            </a:r>
            <a:r>
              <a:rPr lang="ar-SA" b="1" dirty="0" smtClean="0"/>
              <a:t>من ينتمي إلى أبَوي الميت: </a:t>
            </a:r>
            <a:r>
              <a:rPr lang="ar-SA" dirty="0" smtClean="0"/>
              <a:t>وهم أولاد الأخوات، وبنات الإخوة، وبنو الإخوة لأم، ومن يدلي بهم..</a:t>
            </a:r>
            <a:endParaRPr lang="en-US" b="1" dirty="0" smtClean="0"/>
          </a:p>
          <a:p>
            <a:pPr lvl="0" algn="just" rtl="1"/>
            <a:r>
              <a:rPr lang="ar-AE" b="1" dirty="0" smtClean="0"/>
              <a:t>4-</a:t>
            </a:r>
            <a:r>
              <a:rPr lang="ar-SA" b="1" dirty="0" smtClean="0"/>
              <a:t>من ينتمي إلى أجداد الميت وجداته: </a:t>
            </a:r>
            <a:r>
              <a:rPr lang="ar-SA" dirty="0" smtClean="0"/>
              <a:t>وهم العمومة لأم، والعمات، وبنات الأعمام، والأخوال وأولادهم، وإن نزلوا..</a:t>
            </a:r>
            <a:endParaRPr lang="en-US" b="1" dirty="0" smtClean="0"/>
          </a:p>
          <a:p>
            <a:pPr algn="just" rtl="1"/>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b="1" dirty="0" smtClean="0"/>
              <a:t>قولان للفقهاء في </a:t>
            </a:r>
            <a:r>
              <a:rPr lang="ar-SA" b="1" dirty="0" smtClean="0"/>
              <a:t>توريث ذوي الأرحام</a:t>
            </a:r>
            <a:endParaRPr lang="en-US" dirty="0"/>
          </a:p>
        </p:txBody>
      </p:sp>
      <p:sp>
        <p:nvSpPr>
          <p:cNvPr id="3" name="عنصر نائب للمحتوى 2"/>
          <p:cNvSpPr>
            <a:spLocks noGrp="1"/>
          </p:cNvSpPr>
          <p:nvPr>
            <p:ph idx="1"/>
          </p:nvPr>
        </p:nvSpPr>
        <p:spPr/>
        <p:txBody>
          <a:bodyPr/>
          <a:lstStyle/>
          <a:p>
            <a:pPr algn="just" rtl="1"/>
            <a:r>
              <a:rPr lang="ar-AE" b="1" dirty="0" smtClean="0"/>
              <a:t>	</a:t>
            </a:r>
            <a:r>
              <a:rPr lang="ar-SA" sz="3600" b="1" dirty="0" smtClean="0"/>
              <a:t>القول الأول: </a:t>
            </a:r>
            <a:r>
              <a:rPr lang="ar-SA" sz="3600" b="1" dirty="0" err="1" smtClean="0"/>
              <a:t>يرثون:</a:t>
            </a:r>
            <a:r>
              <a:rPr lang="ar-SA" sz="3600" dirty="0" smtClean="0"/>
              <a:t> </a:t>
            </a:r>
            <a:endParaRPr lang="en-US" sz="3600" b="1" dirty="0" smtClean="0"/>
          </a:p>
          <a:p>
            <a:pPr algn="just" rtl="1"/>
            <a:r>
              <a:rPr lang="ar-SA" sz="3600" dirty="0" smtClean="0"/>
              <a:t>-وهو مذهب أبي حنيفة وأحمد. </a:t>
            </a:r>
            <a:endParaRPr lang="en-US" sz="3600" b="1" dirty="0" smtClean="0"/>
          </a:p>
          <a:p>
            <a:pPr algn="just" rtl="1"/>
            <a:r>
              <a:rPr lang="ar-SA" sz="3600" dirty="0" smtClean="0"/>
              <a:t>-وهو منقول عن عمر وعليّ وابن عباس وابن مسعود-رضي الله عنهم. </a:t>
            </a:r>
            <a:endParaRPr lang="en-US" sz="3600" b="1" dirty="0" smtClean="0"/>
          </a:p>
          <a:p>
            <a:pPr algn="just" rtl="1"/>
            <a:r>
              <a:rPr lang="ar-SA" sz="3600" dirty="0" smtClean="0"/>
              <a:t>-</a:t>
            </a:r>
            <a:r>
              <a:rPr lang="ar-SA" sz="3600" dirty="0" err="1" smtClean="0"/>
              <a:t>وبه</a:t>
            </a:r>
            <a:r>
              <a:rPr lang="ar-SA" sz="3600" dirty="0" smtClean="0"/>
              <a:t> قال ابن حزم إن كانوا فقراء. </a:t>
            </a:r>
            <a:endParaRPr lang="en-US" sz="3600" b="1" dirty="0" smtClean="0"/>
          </a:p>
          <a:p>
            <a:pPr algn="just" rtl="1"/>
            <a:r>
              <a:rPr lang="ar-SA" sz="3600" dirty="0" smtClean="0"/>
              <a:t>-</a:t>
            </a:r>
            <a:r>
              <a:rPr lang="ar-SA" sz="3600" dirty="0" err="1" smtClean="0"/>
              <a:t>وبه</a:t>
            </a:r>
            <a:r>
              <a:rPr lang="ar-SA" sz="3600" dirty="0" smtClean="0"/>
              <a:t> أفتى المتأخرون من المالكية بعد المائتين، والشافعية، منذ القرن الرابع الهجري، لعدم انتظام بيت المال.</a:t>
            </a:r>
            <a:endParaRPr lang="en-US" sz="3600" b="1" dirty="0" smtClean="0"/>
          </a:p>
          <a:p>
            <a:endParaRPr lang="ar-SA" dirty="0" smtClean="0"/>
          </a:p>
          <a:p>
            <a:endParaRPr lang="ar-SA" dirty="0" smtClean="0"/>
          </a:p>
          <a:p>
            <a:endParaRPr lang="ar-SA" dirty="0" smtClean="0"/>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AE" b="1" dirty="0" smtClean="0"/>
              <a:t>أدلة المجيزين ل</a:t>
            </a:r>
            <a:r>
              <a:rPr lang="ar-SA" b="1" dirty="0" smtClean="0"/>
              <a:t>توريث ذوي الأرحام</a:t>
            </a:r>
            <a:endParaRPr lang="en-US" dirty="0"/>
          </a:p>
        </p:txBody>
      </p:sp>
      <p:sp>
        <p:nvSpPr>
          <p:cNvPr id="3" name="عنصر نائب للمحتوى 2"/>
          <p:cNvSpPr>
            <a:spLocks noGrp="1"/>
          </p:cNvSpPr>
          <p:nvPr>
            <p:ph idx="1"/>
          </p:nvPr>
        </p:nvSpPr>
        <p:spPr>
          <a:xfrm>
            <a:off x="200472" y="1412776"/>
            <a:ext cx="9475912" cy="4525963"/>
          </a:xfrm>
        </p:spPr>
        <p:txBody>
          <a:bodyPr/>
          <a:lstStyle/>
          <a:p>
            <a:pPr algn="just" rtl="1"/>
            <a:r>
              <a:rPr lang="ar-SA" sz="2800" b="1" dirty="0" smtClean="0"/>
              <a:t>		</a:t>
            </a:r>
            <a:r>
              <a:rPr lang="ar-AE" sz="2800" b="1" dirty="0" smtClean="0"/>
              <a:t>من الكتاب والسنّة وأقوال الصحابة</a:t>
            </a:r>
            <a:r>
              <a:rPr lang="ar-SA" sz="2800" b="1" dirty="0" smtClean="0"/>
              <a:t>:</a:t>
            </a:r>
            <a:endParaRPr lang="en-US" sz="2800" dirty="0" smtClean="0"/>
          </a:p>
          <a:p>
            <a:pPr algn="just" rtl="1"/>
            <a:r>
              <a:rPr lang="ar-SA" sz="2800" b="1" dirty="0" smtClean="0"/>
              <a:t>أولاً-من الكتاب</a:t>
            </a:r>
            <a:r>
              <a:rPr lang="ar-AE" sz="2800" b="1" dirty="0" smtClean="0"/>
              <a:t> آيتان</a:t>
            </a:r>
            <a:r>
              <a:rPr lang="ar-SA" sz="2800" b="1" dirty="0" smtClean="0"/>
              <a:t>:</a:t>
            </a:r>
            <a:r>
              <a:rPr lang="ar-SA" sz="2800" dirty="0" smtClean="0"/>
              <a:t> </a:t>
            </a:r>
            <a:endParaRPr lang="en-US" sz="2800" dirty="0" smtClean="0"/>
          </a:p>
          <a:p>
            <a:pPr algn="just" rtl="1"/>
            <a:r>
              <a:rPr lang="ar-SA" sz="2800" dirty="0" smtClean="0"/>
              <a:t>1-قوله تعالى: </a:t>
            </a:r>
            <a:r>
              <a:rPr lang="ar-SA" sz="2800" b="1" dirty="0" smtClean="0"/>
              <a:t>(وأولو الأرحام بعضهم أولى ببعض في كتاب الله).</a:t>
            </a:r>
            <a:r>
              <a:rPr lang="ar-SA" sz="2800" dirty="0" smtClean="0"/>
              <a:t> (الأنفال75). </a:t>
            </a:r>
            <a:endParaRPr lang="en-US" sz="2800" dirty="0" smtClean="0"/>
          </a:p>
          <a:p>
            <a:pPr algn="just" rtl="1"/>
            <a:r>
              <a:rPr lang="ar-SA" sz="2800" b="1" dirty="0" smtClean="0"/>
              <a:t>وجه الاستدلال:</a:t>
            </a:r>
            <a:r>
              <a:rPr lang="ar-SA" sz="2800" dirty="0" smtClean="0"/>
              <a:t> معنى الآية الكريمة، يشمل كل الأقرباء، يشمل أصحاب الفروض </a:t>
            </a:r>
            <a:r>
              <a:rPr lang="ar-SA" sz="2800" dirty="0" err="1" smtClean="0"/>
              <a:t>والعصبات</a:t>
            </a:r>
            <a:r>
              <a:rPr lang="ar-SA" sz="2800" dirty="0" smtClean="0"/>
              <a:t>، وقد ذُكر توريث هؤلاء في آيات أخرى، فبقي أولو الأرحام. </a:t>
            </a:r>
            <a:endParaRPr lang="en-US" sz="2800" dirty="0" smtClean="0"/>
          </a:p>
          <a:p>
            <a:pPr algn="just" rtl="1"/>
            <a:r>
              <a:rPr lang="ar-SA" sz="2800" dirty="0" smtClean="0"/>
              <a:t>2-قوله تعالى: </a:t>
            </a:r>
            <a:r>
              <a:rPr lang="ar-SA" sz="2800" b="1" dirty="0" smtClean="0"/>
              <a:t>(للرجال نصيب مما ترك الوالدان والأقربون وللنساء نصيب مما ترك الوالدان والأقربون). </a:t>
            </a:r>
            <a:r>
              <a:rPr lang="ar-SA" sz="2800" dirty="0" smtClean="0"/>
              <a:t>(النساء7).</a:t>
            </a:r>
            <a:r>
              <a:rPr lang="ar-SA" sz="2800" b="1" dirty="0" smtClean="0"/>
              <a:t> </a:t>
            </a:r>
            <a:endParaRPr lang="en-US" sz="2800" dirty="0" smtClean="0"/>
          </a:p>
          <a:p>
            <a:pPr algn="just" rtl="1"/>
            <a:r>
              <a:rPr lang="ar-SA" sz="2800" b="1" dirty="0" smtClean="0"/>
              <a:t>وجه الاستدلال:</a:t>
            </a:r>
            <a:r>
              <a:rPr lang="ar-SA" sz="2800" dirty="0" smtClean="0"/>
              <a:t> أنّ ذوي الأرحام من الأقربين، فيكون لهم نصيب من الميراث.</a:t>
            </a:r>
            <a:endParaRPr lang="en-US" sz="2800" dirty="0" smtClean="0"/>
          </a:p>
          <a:p>
            <a:pPr algn="just" rtl="1"/>
            <a:r>
              <a:rPr lang="ar-SA" sz="2800" dirty="0" smtClean="0"/>
              <a:t>وردّ الشافعي هذا الاستدلال، بأنه كان قبل نزول الفرائض. </a:t>
            </a:r>
            <a:endParaRPr lang="en-US" sz="2800" dirty="0" smtClean="0"/>
          </a:p>
          <a:p>
            <a:endParaRPr lang="ar-SA" dirty="0" smtClean="0"/>
          </a:p>
          <a:p>
            <a:endParaRPr lang="ar-SA" dirty="0" smtClean="0"/>
          </a:p>
          <a:p>
            <a:endParaRPr lang="ar-SA" dirty="0" smtClean="0"/>
          </a:p>
          <a:p>
            <a:endParaRPr lang="ar-SA" dirty="0" smtClean="0"/>
          </a:p>
          <a:p>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defRPr/>
            </a:pPr>
            <a:r>
              <a:rPr lang="ar-AE" b="1" dirty="0" smtClean="0"/>
              <a:t>تابع-</a:t>
            </a:r>
            <a:r>
              <a:rPr lang="ar-SA" b="1" dirty="0" smtClean="0"/>
              <a:t> </a:t>
            </a:r>
            <a:r>
              <a:rPr lang="ar-AE" b="1" dirty="0" smtClean="0"/>
              <a:t>أدلة المجيزين </a:t>
            </a:r>
            <a:r>
              <a:rPr lang="ar-AE" b="1" dirty="0" err="1" smtClean="0"/>
              <a:t>ل</a:t>
            </a:r>
            <a:r>
              <a:rPr lang="ar-SA" b="1" dirty="0" smtClean="0"/>
              <a:t>توريث ذوي الأرحام</a:t>
            </a:r>
            <a:endParaRPr lang="en-US" dirty="0"/>
          </a:p>
        </p:txBody>
      </p:sp>
      <p:sp>
        <p:nvSpPr>
          <p:cNvPr id="3" name="عنصر نائب للمحتوى 2"/>
          <p:cNvSpPr>
            <a:spLocks noGrp="1"/>
          </p:cNvSpPr>
          <p:nvPr>
            <p:ph idx="1"/>
          </p:nvPr>
        </p:nvSpPr>
        <p:spPr>
          <a:xfrm>
            <a:off x="272480" y="1484784"/>
            <a:ext cx="9361040" cy="4525963"/>
          </a:xfrm>
        </p:spPr>
        <p:txBody>
          <a:bodyPr/>
          <a:lstStyle/>
          <a:p>
            <a:pPr algn="just" rtl="1"/>
            <a:r>
              <a:rPr lang="ar-SA" sz="3000" b="1" dirty="0" smtClean="0"/>
              <a:t>ثانياً-من السنة المطهرة</a:t>
            </a:r>
            <a:r>
              <a:rPr lang="ar-AE" sz="3000" b="1" dirty="0" smtClean="0"/>
              <a:t> </a:t>
            </a:r>
            <a:r>
              <a:rPr lang="ar-AE" sz="3000" b="1" dirty="0" err="1" smtClean="0"/>
              <a:t>القولية</a:t>
            </a:r>
            <a:r>
              <a:rPr lang="ar-AE" sz="3000" b="1" dirty="0" smtClean="0"/>
              <a:t> والفعلية</a:t>
            </a:r>
            <a:r>
              <a:rPr lang="ar-SA" sz="3000" b="1" dirty="0" smtClean="0"/>
              <a:t>:</a:t>
            </a:r>
            <a:r>
              <a:rPr lang="ar-SA" sz="3000" dirty="0" smtClean="0"/>
              <a:t> </a:t>
            </a:r>
            <a:endParaRPr lang="en-US" sz="3000" dirty="0" smtClean="0"/>
          </a:p>
          <a:p>
            <a:pPr algn="just" rtl="1"/>
            <a:r>
              <a:rPr lang="ar-SA" sz="3000" dirty="0" smtClean="0"/>
              <a:t>1-من قوله-صلى الله عليه وسلم-: </a:t>
            </a:r>
            <a:r>
              <a:rPr lang="ar-SA" sz="3000" b="1" dirty="0" smtClean="0"/>
              <a:t>(من ترك مالاً فلورثته، وأنا وارث من لا وارث له، أعقل عنه، وأرث عنه، والخال وارث من لا وارث له، يعقل عنه ويرثه</a:t>
            </a:r>
            <a:r>
              <a:rPr lang="ar-SA" sz="3000" b="1" dirty="0" err="1" smtClean="0"/>
              <a:t>).</a:t>
            </a:r>
            <a:r>
              <a:rPr lang="ar-SA" sz="2200" dirty="0" err="1" smtClean="0"/>
              <a:t>(</a:t>
            </a:r>
            <a:r>
              <a:rPr lang="ar-AE" sz="2200" dirty="0" smtClean="0"/>
              <a:t>الترمذي،</a:t>
            </a:r>
            <a:r>
              <a:rPr lang="ar-SA" sz="2200" dirty="0" smtClean="0"/>
              <a:t> </a:t>
            </a:r>
            <a:r>
              <a:rPr lang="ar-AE" sz="2200" dirty="0" smtClean="0"/>
              <a:t>وقال حسن صحيح، وأحمد وأبو داود وابن ماجه، والحاكم وابن حبّان</a:t>
            </a:r>
            <a:r>
              <a:rPr lang="ar-SA" sz="2200" dirty="0" err="1" smtClean="0"/>
              <a:t>).</a:t>
            </a:r>
            <a:r>
              <a:rPr lang="ar-AE" sz="2200" dirty="0" smtClean="0"/>
              <a:t> </a:t>
            </a:r>
            <a:endParaRPr lang="en-US" sz="2200" dirty="0" smtClean="0"/>
          </a:p>
          <a:p>
            <a:pPr algn="just" rtl="1"/>
            <a:r>
              <a:rPr lang="ar-SA" sz="3000" b="1" dirty="0" smtClean="0"/>
              <a:t>وجه الاستدلال:</a:t>
            </a:r>
            <a:r>
              <a:rPr lang="ar-SA" sz="3000" dirty="0" smtClean="0"/>
              <a:t> أنّ الخال من ذوي الأرحام، وله نصيب من الميراث.</a:t>
            </a:r>
            <a:endParaRPr lang="en-US" sz="3000" dirty="0" smtClean="0"/>
          </a:p>
          <a:p>
            <a:pPr algn="just" rtl="1"/>
            <a:r>
              <a:rPr lang="ar-SA" sz="3000" dirty="0" smtClean="0"/>
              <a:t>2-من فعله-صلى الله عليه وسلم-: فقد مات ثابت بن </a:t>
            </a:r>
            <a:r>
              <a:rPr lang="ar-SA" sz="3000" dirty="0" err="1" smtClean="0"/>
              <a:t>دحداح</a:t>
            </a:r>
            <a:r>
              <a:rPr lang="ar-SA" sz="3000" dirty="0" smtClean="0"/>
              <a:t>-رضي الله عنه-في غزوة أحد، وكان غريباً، فقال-صلى الله عليه وسلم-لعاصم بن عدي: </a:t>
            </a:r>
            <a:endParaRPr lang="en-US" sz="3000" dirty="0" smtClean="0"/>
          </a:p>
          <a:p>
            <a:pPr algn="just" rtl="1"/>
            <a:r>
              <a:rPr lang="ar-SA" sz="3000" b="1" dirty="0" smtClean="0"/>
              <a:t>(تعرفون له فيكم نسباً)؟ </a:t>
            </a:r>
            <a:r>
              <a:rPr lang="ar-SA" sz="3000" dirty="0" smtClean="0"/>
              <a:t>فقال: لا يا رسول الله، فدعا ابنَ أخته </a:t>
            </a:r>
            <a:r>
              <a:rPr lang="ar-SA" sz="3000" dirty="0" err="1" smtClean="0"/>
              <a:t>لبابة</a:t>
            </a:r>
            <a:r>
              <a:rPr lang="ar-SA" sz="3000" dirty="0" smtClean="0"/>
              <a:t> بن المنذر، فأعطاه </a:t>
            </a:r>
            <a:r>
              <a:rPr lang="ar-SA" sz="3000" dirty="0" err="1" smtClean="0"/>
              <a:t>ميراثه</a:t>
            </a:r>
            <a:r>
              <a:rPr lang="ar-SA" sz="3000" b="1" dirty="0" err="1" smtClean="0"/>
              <a:t>.</a:t>
            </a:r>
            <a:r>
              <a:rPr lang="ar-SA" sz="3000" b="1" dirty="0" smtClean="0"/>
              <a:t> </a:t>
            </a:r>
            <a:r>
              <a:rPr lang="ar-SA" sz="3000" b="1" dirty="0" err="1" smtClean="0"/>
              <a:t>(</a:t>
            </a:r>
            <a:r>
              <a:rPr lang="ar-AE" sz="2000" dirty="0" smtClean="0"/>
              <a:t>سعيد بن منصور في سننه، وأبو عبيد في الأموال</a:t>
            </a:r>
            <a:r>
              <a:rPr lang="ar-SA" sz="2800" dirty="0" err="1" smtClean="0"/>
              <a:t>)</a:t>
            </a:r>
            <a:endParaRPr lang="en-US" sz="3000" dirty="0" smtClean="0"/>
          </a:p>
          <a:p>
            <a:pPr rtl="1"/>
            <a:endParaRPr lang="ar-SA" dirty="0" smtClean="0"/>
          </a:p>
          <a:p>
            <a:pPr rtl="1"/>
            <a:endParaRPr lang="ar-SA" dirty="0" smtClean="0"/>
          </a:p>
          <a:p>
            <a:pPr rtl="1"/>
            <a:endParaRPr lang="ar-SA" dirty="0" smtClean="0"/>
          </a:p>
          <a:p>
            <a:pPr rtl="1"/>
            <a:endParaRPr lang="ar-SA" dirty="0" smtClean="0"/>
          </a:p>
          <a:p>
            <a:pPr rtl="1"/>
            <a:endParaRPr lang="ar-SA" dirty="0" smtClean="0"/>
          </a:p>
          <a:p>
            <a:pPr rtl="1"/>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endParaRPr kumimoji="0" lang="ar-SA" sz="3200" b="1" i="0" u="none" strike="noStrike" kern="1200" cap="none" spc="0" normalizeH="0" baseline="0" noProof="0" dirty="0" smtClean="0">
              <a:ln>
                <a:noFill/>
              </a:ln>
              <a:solidFill>
                <a:schemeClr val="tx1"/>
              </a:solidFill>
              <a:effectLst/>
              <a:uLnTx/>
              <a:uFillTx/>
              <a:latin typeface="+mn-lt"/>
              <a:ea typeface="+mn-ea"/>
              <a:cs typeface="Arial"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AE" b="1" dirty="0" smtClean="0">
                <a:solidFill>
                  <a:srgbClr val="009900"/>
                </a:solidFill>
              </a:rPr>
              <a:t>تابع-</a:t>
            </a:r>
            <a:r>
              <a:rPr lang="ar-SA" b="1" dirty="0" smtClean="0">
                <a:solidFill>
                  <a:srgbClr val="009900"/>
                </a:solidFill>
              </a:rPr>
              <a:t> </a:t>
            </a:r>
            <a:r>
              <a:rPr lang="ar-AE" b="1" dirty="0" smtClean="0">
                <a:solidFill>
                  <a:srgbClr val="009900"/>
                </a:solidFill>
              </a:rPr>
              <a:t>أدلة المجيزين </a:t>
            </a:r>
            <a:r>
              <a:rPr lang="ar-AE" b="1" dirty="0" err="1" smtClean="0">
                <a:solidFill>
                  <a:srgbClr val="009900"/>
                </a:solidFill>
              </a:rPr>
              <a:t>ل</a:t>
            </a:r>
            <a:r>
              <a:rPr lang="ar-SA" b="1" dirty="0" smtClean="0">
                <a:solidFill>
                  <a:srgbClr val="009900"/>
                </a:solidFill>
              </a:rPr>
              <a:t>توريث ذوي الأرحام</a:t>
            </a:r>
            <a:endParaRPr lang="en-US" dirty="0">
              <a:solidFill>
                <a:srgbClr val="009900"/>
              </a:solidFill>
            </a:endParaRPr>
          </a:p>
        </p:txBody>
      </p:sp>
      <p:sp>
        <p:nvSpPr>
          <p:cNvPr id="3" name="عنصر نائب للمحتوى 2"/>
          <p:cNvSpPr>
            <a:spLocks noGrp="1"/>
          </p:cNvSpPr>
          <p:nvPr>
            <p:ph idx="1"/>
          </p:nvPr>
        </p:nvSpPr>
        <p:spPr>
          <a:xfrm>
            <a:off x="200472" y="1412776"/>
            <a:ext cx="9417496" cy="4525963"/>
          </a:xfrm>
        </p:spPr>
        <p:txBody>
          <a:bodyPr/>
          <a:lstStyle/>
          <a:p>
            <a:pPr algn="just" rtl="1"/>
            <a:r>
              <a:rPr lang="ar-SA" sz="3600" b="1" dirty="0" smtClean="0"/>
              <a:t>ثالثاً-من آثار الصحابة-رضي الله عنهم:</a:t>
            </a:r>
            <a:endParaRPr lang="en-US" sz="3600" b="1" dirty="0" smtClean="0"/>
          </a:p>
          <a:p>
            <a:pPr algn="just" rtl="1"/>
            <a:r>
              <a:rPr lang="ar-SA" sz="3600" b="1" dirty="0" smtClean="0"/>
              <a:t>1-</a:t>
            </a:r>
            <a:r>
              <a:rPr lang="ar-AE" sz="3600" dirty="0" smtClean="0"/>
              <a:t>من </a:t>
            </a:r>
            <a:r>
              <a:rPr lang="ar-SA" sz="3600" dirty="0" smtClean="0"/>
              <a:t>قول عمر وعليّ وابن عباس وابن مسعود-رضي الله عنهم.</a:t>
            </a:r>
            <a:endParaRPr lang="en-US" sz="3600" dirty="0" smtClean="0"/>
          </a:p>
          <a:p>
            <a:pPr algn="just" rtl="1"/>
            <a:r>
              <a:rPr lang="ar-SA" sz="3600" dirty="0" smtClean="0"/>
              <a:t>2-وروي عن عمر-رضي الله عنه-في رجل مات وترك عما لأم وخالاً، فأعطى العم الثلثين، وأعطى الخال الثلث. والخال من ذوي الأرحام.</a:t>
            </a:r>
            <a:endParaRPr lang="en-US" sz="3600" b="1" dirty="0" smtClean="0"/>
          </a:p>
          <a:p>
            <a:pPr algn="just" rtl="1"/>
            <a:r>
              <a:rPr lang="ar-SA" sz="3600" dirty="0" smtClean="0"/>
              <a:t>3-وقضى ابن مسعود-رضي الله عنه-فيمن ترك عمة وخالة، بأن للعمة الثلثين وللخالة الثلث، وهنّ من ذوي الأرحام</a:t>
            </a:r>
            <a:r>
              <a:rPr lang="ar-SA" sz="3600" b="1" dirty="0" smtClean="0"/>
              <a:t>.</a:t>
            </a:r>
            <a:endParaRPr lang="en-US" sz="3600" b="1" dirty="0" smtClean="0"/>
          </a:p>
          <a:p>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ar-SA"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endParaRPr>
          </a:p>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b="1" dirty="0" smtClean="0"/>
              <a:t/>
            </a:r>
            <a:br>
              <a:rPr lang="ar-AE" b="1" dirty="0" smtClean="0"/>
            </a:br>
            <a:r>
              <a:rPr lang="ar-SA" b="1" dirty="0" smtClean="0"/>
              <a:t>القول الثاني-عدم توريث ذوي الأرحام</a:t>
            </a:r>
            <a:r>
              <a:rPr lang="ar-SA" dirty="0" smtClean="0"/>
              <a:t> </a:t>
            </a:r>
            <a:r>
              <a:rPr lang="en-US" b="1" dirty="0" smtClean="0"/>
              <a:t/>
            </a:r>
            <a:br>
              <a:rPr lang="en-US" b="1" dirty="0" smtClean="0"/>
            </a:br>
            <a:endParaRPr lang="en-US" dirty="0"/>
          </a:p>
        </p:txBody>
      </p:sp>
      <p:sp>
        <p:nvSpPr>
          <p:cNvPr id="3" name="عنصر نائب للمحتوى 2"/>
          <p:cNvSpPr>
            <a:spLocks noGrp="1"/>
          </p:cNvSpPr>
          <p:nvPr>
            <p:ph idx="1"/>
          </p:nvPr>
        </p:nvSpPr>
        <p:spPr>
          <a:xfrm>
            <a:off x="272480" y="1412776"/>
            <a:ext cx="9417496" cy="4525963"/>
          </a:xfrm>
        </p:spPr>
        <p:txBody>
          <a:bodyPr/>
          <a:lstStyle/>
          <a:p>
            <a:pPr algn="just" rtl="1"/>
            <a:r>
              <a:rPr lang="ar-SA" sz="3600" b="1" dirty="0" smtClean="0"/>
              <a:t>القول الثاني-عدم توريث ذوي الأرحام:</a:t>
            </a:r>
            <a:r>
              <a:rPr lang="ar-SA" sz="3600" dirty="0" smtClean="0"/>
              <a:t> </a:t>
            </a:r>
            <a:endParaRPr lang="en-US" sz="3600" b="1" dirty="0" smtClean="0"/>
          </a:p>
          <a:p>
            <a:pPr algn="just" rtl="1"/>
            <a:r>
              <a:rPr lang="ar-SA" sz="3600" dirty="0" smtClean="0"/>
              <a:t>-هو منقول عن أبي بكر وعثمان وزيد بن ثابت-رضي الله عنهم. </a:t>
            </a:r>
            <a:endParaRPr lang="en-US" sz="3600" b="1" dirty="0" smtClean="0"/>
          </a:p>
          <a:p>
            <a:pPr algn="just" rtl="1"/>
            <a:r>
              <a:rPr lang="ar-SA" sz="3600" dirty="0" smtClean="0"/>
              <a:t>-ومن التابعين: ابن </a:t>
            </a:r>
            <a:r>
              <a:rPr lang="ar-SA" sz="3600" dirty="0" err="1" smtClean="0"/>
              <a:t>المسيّب</a:t>
            </a:r>
            <a:r>
              <a:rPr lang="ar-SA" sz="3600" dirty="0" smtClean="0"/>
              <a:t> وابن </a:t>
            </a:r>
            <a:r>
              <a:rPr lang="ar-SA" sz="3600" dirty="0" err="1" smtClean="0"/>
              <a:t>جبير</a:t>
            </a:r>
            <a:r>
              <a:rPr lang="ar-SA" sz="3600" dirty="0" smtClean="0"/>
              <a:t> والزهري. </a:t>
            </a:r>
            <a:endParaRPr lang="en-US" sz="3600" b="1" dirty="0" smtClean="0"/>
          </a:p>
          <a:p>
            <a:pPr algn="just" rtl="1"/>
            <a:r>
              <a:rPr lang="ar-AE" sz="3600" dirty="0" smtClean="0"/>
              <a:t>-</a:t>
            </a:r>
            <a:r>
              <a:rPr lang="ar-SA" sz="3600" dirty="0" err="1" smtClean="0"/>
              <a:t>والأوزاعي</a:t>
            </a:r>
            <a:r>
              <a:rPr lang="ar-SA" sz="3600" dirty="0" smtClean="0"/>
              <a:t>، وأبو ثور، والطبري. </a:t>
            </a:r>
            <a:endParaRPr lang="ar-AE" sz="3600" dirty="0" smtClean="0"/>
          </a:p>
          <a:p>
            <a:pPr algn="just" rtl="1"/>
            <a:r>
              <a:rPr lang="ar-SA" sz="3600" dirty="0" smtClean="0"/>
              <a:t>-وقال </a:t>
            </a:r>
            <a:r>
              <a:rPr lang="ar-SA" sz="3600" dirty="0" err="1" smtClean="0"/>
              <a:t>به</a:t>
            </a:r>
            <a:r>
              <a:rPr lang="ar-SA" sz="3600" dirty="0" smtClean="0"/>
              <a:t> مالك، وداود الظاهري، وأخذ </a:t>
            </a:r>
            <a:r>
              <a:rPr lang="ar-SA" sz="3600" dirty="0" err="1" smtClean="0"/>
              <a:t>به</a:t>
            </a:r>
            <a:r>
              <a:rPr lang="ar-SA" sz="3600" dirty="0" smtClean="0"/>
              <a:t> الشافعي إذا لم ينتظم بيت المال، وهو المفتى </a:t>
            </a:r>
            <a:r>
              <a:rPr lang="ar-SA" sz="3600" dirty="0" err="1" smtClean="0"/>
              <a:t>به</a:t>
            </a:r>
            <a:r>
              <a:rPr lang="ar-SA" sz="3600" dirty="0" smtClean="0"/>
              <a:t>. </a:t>
            </a:r>
            <a:endParaRPr lang="ar-AE" sz="3600" dirty="0" smtClean="0"/>
          </a:p>
          <a:p>
            <a:pPr algn="just" rtl="1"/>
            <a:r>
              <a:rPr lang="ar-SA" sz="3600" dirty="0" smtClean="0"/>
              <a:t>ويعود المال إلى بيت المال.</a:t>
            </a:r>
            <a:endParaRPr lang="en-US" sz="3600" b="1" dirty="0" smtClean="0"/>
          </a:p>
          <a:p>
            <a:pPr algn="just"/>
            <a:endParaRPr lang="ar-SA" dirty="0" smtClean="0"/>
          </a:p>
          <a:p>
            <a:endParaRPr lang="ar-SA" dirty="0" smtClean="0"/>
          </a:p>
          <a:p>
            <a:endParaRPr lang="ar-SA" dirty="0" smtClean="0"/>
          </a:p>
          <a:p>
            <a:endParaRPr lang="ar-SA" dirty="0" smtClean="0"/>
          </a:p>
          <a:p>
            <a:endParaRPr lang="ar-SA" dirty="0" smtClean="0"/>
          </a:p>
          <a:p>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just" defTabSz="91440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sz="4000" b="1" dirty="0" smtClean="0"/>
              <a:t>أدلة المانعين ل</a:t>
            </a:r>
            <a:r>
              <a:rPr lang="ar-SA" sz="4000" b="1" dirty="0" smtClean="0"/>
              <a:t>توريث ذوي الأرحام</a:t>
            </a:r>
            <a:endParaRPr lang="en-US" sz="4000" dirty="0"/>
          </a:p>
        </p:txBody>
      </p:sp>
      <p:sp>
        <p:nvSpPr>
          <p:cNvPr id="3" name="عنصر نائب للمحتوى 2"/>
          <p:cNvSpPr>
            <a:spLocks noGrp="1"/>
          </p:cNvSpPr>
          <p:nvPr>
            <p:ph idx="1"/>
          </p:nvPr>
        </p:nvSpPr>
        <p:spPr/>
        <p:txBody>
          <a:bodyPr/>
          <a:lstStyle/>
          <a:p>
            <a:pPr algn="just" rtl="1"/>
            <a:r>
              <a:rPr lang="ar-SA" b="1" dirty="0" smtClean="0"/>
              <a:t>		</a:t>
            </a:r>
            <a:r>
              <a:rPr lang="ar-AE" b="1" dirty="0" smtClean="0"/>
              <a:t>من السنّة ومن العرف الشرعي</a:t>
            </a:r>
            <a:r>
              <a:rPr lang="ar-SA" b="1" dirty="0" smtClean="0"/>
              <a:t>:</a:t>
            </a:r>
            <a:endParaRPr lang="en-US" dirty="0" smtClean="0"/>
          </a:p>
          <a:p>
            <a:pPr algn="just" rtl="1"/>
            <a:r>
              <a:rPr lang="ar-SA" b="1" dirty="0" smtClean="0"/>
              <a:t>أولاً-من السنة المطهرة:</a:t>
            </a:r>
            <a:r>
              <a:rPr lang="ar-SA" dirty="0" smtClean="0"/>
              <a:t> </a:t>
            </a:r>
            <a:endParaRPr lang="en-US" dirty="0" smtClean="0"/>
          </a:p>
          <a:p>
            <a:pPr algn="just" rtl="1"/>
            <a:r>
              <a:rPr lang="ar-SA" dirty="0" smtClean="0"/>
              <a:t>1-قوله-صلى الله عليه </a:t>
            </a:r>
            <a:r>
              <a:rPr lang="ar-SA" dirty="0" err="1" smtClean="0"/>
              <a:t>وسلم-:</a:t>
            </a:r>
            <a:r>
              <a:rPr lang="ar-SA" dirty="0" smtClean="0"/>
              <a:t> </a:t>
            </a:r>
          </a:p>
          <a:p>
            <a:pPr algn="just" rtl="1"/>
            <a:r>
              <a:rPr lang="ar-SA" b="1" dirty="0" smtClean="0"/>
              <a:t>	(إنّ الله أعطى لكلّ ذي حقّ حقّه، فلا وصية لوارث</a:t>
            </a:r>
            <a:r>
              <a:rPr lang="ar-SA" b="1" dirty="0" err="1" smtClean="0"/>
              <a:t>).</a:t>
            </a:r>
            <a:r>
              <a:rPr lang="ar-SA" b="1" dirty="0" smtClean="0"/>
              <a:t> </a:t>
            </a:r>
            <a:r>
              <a:rPr lang="ar-SA" sz="2400" dirty="0" smtClean="0"/>
              <a:t>(الترمذي</a:t>
            </a:r>
            <a:r>
              <a:rPr lang="ar-SA" sz="2400" dirty="0" err="1" smtClean="0"/>
              <a:t>).</a:t>
            </a:r>
            <a:endParaRPr lang="en-US" sz="2400" dirty="0" smtClean="0"/>
          </a:p>
          <a:p>
            <a:pPr algn="just" rtl="1"/>
            <a:r>
              <a:rPr lang="ar-SA" dirty="0" smtClean="0"/>
              <a:t>2-قوله-صلى الله عليه </a:t>
            </a:r>
            <a:r>
              <a:rPr lang="ar-SA" dirty="0" err="1" smtClean="0"/>
              <a:t>وسلم-:</a:t>
            </a:r>
            <a:r>
              <a:rPr lang="ar-SA" dirty="0" smtClean="0"/>
              <a:t> </a:t>
            </a:r>
          </a:p>
          <a:p>
            <a:pPr algn="just" rtl="1"/>
            <a:r>
              <a:rPr lang="ar-SA" b="1" dirty="0" smtClean="0"/>
              <a:t>(سألتُ الله تعالى عن ميراث العمة والخالة، فسارّني جبريل، أنْ لا ميراث لهما</a:t>
            </a:r>
            <a:r>
              <a:rPr lang="ar-SA" b="1" dirty="0" err="1" smtClean="0"/>
              <a:t>).</a:t>
            </a:r>
            <a:r>
              <a:rPr lang="ar-SA" b="1" dirty="0" smtClean="0"/>
              <a:t> </a:t>
            </a:r>
            <a:r>
              <a:rPr lang="ar-SA" b="1" dirty="0" err="1" smtClean="0"/>
              <a:t>(</a:t>
            </a:r>
            <a:r>
              <a:rPr lang="ar-AE" dirty="0" smtClean="0"/>
              <a:t>الحاكم</a:t>
            </a:r>
            <a:r>
              <a:rPr lang="ar-SA" dirty="0" smtClean="0"/>
              <a:t> في</a:t>
            </a:r>
            <a:r>
              <a:rPr lang="ar-AE" dirty="0" smtClean="0"/>
              <a:t> المستدرك </a:t>
            </a:r>
            <a:r>
              <a:rPr lang="ar-SA" dirty="0" smtClean="0"/>
              <a:t>و</a:t>
            </a:r>
            <a:r>
              <a:rPr lang="ar-AE" dirty="0" smtClean="0"/>
              <a:t>أبو داود في المراسيل</a:t>
            </a:r>
            <a:r>
              <a:rPr lang="ar-SA" dirty="0" err="1" smtClean="0"/>
              <a:t>).</a:t>
            </a:r>
            <a:r>
              <a:rPr lang="ar-AE" dirty="0" smtClean="0"/>
              <a:t> </a:t>
            </a:r>
            <a:endParaRPr lang="en-US" dirty="0" smtClean="0"/>
          </a:p>
          <a:p>
            <a:pPr algn="just" rtl="1"/>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sz="4000" b="1" dirty="0" smtClean="0"/>
              <a:t>تابع- أدلة المانعين </a:t>
            </a:r>
            <a:r>
              <a:rPr lang="ar-AE" sz="4000" b="1" dirty="0" err="1" smtClean="0"/>
              <a:t>ل</a:t>
            </a:r>
            <a:r>
              <a:rPr lang="ar-SA" sz="4000" b="1" dirty="0" smtClean="0"/>
              <a:t>توريث ذوي الأرحام</a:t>
            </a:r>
            <a:endParaRPr lang="en-US" sz="4000" dirty="0"/>
          </a:p>
        </p:txBody>
      </p:sp>
      <p:sp>
        <p:nvSpPr>
          <p:cNvPr id="3" name="عنصر نائب للمحتوى 2"/>
          <p:cNvSpPr>
            <a:spLocks noGrp="1"/>
          </p:cNvSpPr>
          <p:nvPr>
            <p:ph idx="1"/>
          </p:nvPr>
        </p:nvSpPr>
        <p:spPr>
          <a:xfrm>
            <a:off x="488504" y="1556792"/>
            <a:ext cx="8915400" cy="4525963"/>
          </a:xfrm>
        </p:spPr>
        <p:txBody>
          <a:bodyPr/>
          <a:lstStyle/>
          <a:p>
            <a:pPr algn="just" rtl="1"/>
            <a:r>
              <a:rPr lang="ar-SA" b="1" dirty="0" smtClean="0"/>
              <a:t>ثانياً-من العرف الشرعي:</a:t>
            </a:r>
            <a:endParaRPr lang="en-US" dirty="0" smtClean="0"/>
          </a:p>
          <a:p>
            <a:pPr algn="just" rtl="1"/>
            <a:r>
              <a:rPr lang="ar-SA" dirty="0" smtClean="0"/>
              <a:t>لم يثبت في القرآن الكريم ولا في السنة الصحيحة أن لذوي الأرحام نصيباً من الإرث، ولو كان لهم نصيب من الإرث، لبيّنه الله تعالى ورسوله، ولا سبيل لإعطائهم بالقياس، لأن المقادير الشرعية لا تثبت بالقياس.</a:t>
            </a:r>
            <a:endParaRPr lang="en-US" dirty="0" smtClean="0"/>
          </a:p>
          <a:p>
            <a:pPr algn="just" rtl="1"/>
            <a:r>
              <a:rPr lang="ar-SA" dirty="0" smtClean="0"/>
              <a:t>ومن جهة أخرى، فإنّ المانعين توريث أولي الأرحام، احتجوا بحديث مرسل.</a:t>
            </a:r>
            <a:endParaRPr lang="en-US" dirty="0" smtClean="0"/>
          </a:p>
          <a:p>
            <a:pPr algn="just" rtl="1"/>
            <a:r>
              <a:rPr lang="ar-SA" dirty="0" smtClean="0"/>
              <a:t>والتوفيق بين الرأيين، يكون بتقديم ذوي الفروض على ذوي الأرحام في الردّ. </a:t>
            </a:r>
            <a:endParaRPr lang="en-US" dirty="0" smtClean="0"/>
          </a:p>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sz="4000" b="1" dirty="0" smtClean="0"/>
              <a:t>شر</a:t>
            </a:r>
            <a:r>
              <a:rPr lang="ar-SA" sz="4000" b="1" dirty="0" err="1" smtClean="0"/>
              <a:t>طان</a:t>
            </a:r>
            <a:r>
              <a:rPr lang="ar-AE" sz="4000" b="1" dirty="0" smtClean="0"/>
              <a:t> </a:t>
            </a:r>
            <a:r>
              <a:rPr lang="ar-SA" sz="4000" b="1" dirty="0" smtClean="0"/>
              <a:t>لتوريث ذوي الأرحام</a:t>
            </a:r>
            <a:r>
              <a:rPr lang="ar-AE" sz="4000" b="1" dirty="0" smtClean="0"/>
              <a:t> وأصنافهم</a:t>
            </a:r>
            <a:r>
              <a:rPr lang="ar-SA" sz="4000" b="1" dirty="0" smtClean="0"/>
              <a:t> الأربعة</a:t>
            </a:r>
            <a:endParaRPr lang="en-US" sz="3800" dirty="0"/>
          </a:p>
        </p:txBody>
      </p:sp>
      <p:sp>
        <p:nvSpPr>
          <p:cNvPr id="3" name="عنصر نائب للمحتوى 2"/>
          <p:cNvSpPr>
            <a:spLocks noGrp="1"/>
          </p:cNvSpPr>
          <p:nvPr>
            <p:ph idx="1"/>
          </p:nvPr>
        </p:nvSpPr>
        <p:spPr/>
        <p:txBody>
          <a:bodyPr/>
          <a:lstStyle/>
          <a:p>
            <a:pPr algn="just" rtl="1"/>
            <a:r>
              <a:rPr lang="ar-AE" sz="3000" b="1" dirty="0" smtClean="0"/>
              <a:t>		</a:t>
            </a:r>
            <a:r>
              <a:rPr lang="ar-SA" sz="3000" b="1" dirty="0" smtClean="0"/>
              <a:t>شرطان اثنان لتوريث ذوي الأرحام:</a:t>
            </a:r>
            <a:endParaRPr lang="en-US" sz="3000" b="1" dirty="0" smtClean="0"/>
          </a:p>
          <a:p>
            <a:pPr algn="just" rtl="1"/>
            <a:r>
              <a:rPr lang="ar-SA" sz="3000" dirty="0" smtClean="0"/>
              <a:t>1-عدم وجود عصبة للميت.</a:t>
            </a:r>
            <a:endParaRPr lang="en-US" sz="3000" b="1" dirty="0" smtClean="0"/>
          </a:p>
          <a:p>
            <a:pPr algn="just" rtl="1"/>
            <a:r>
              <a:rPr lang="ar-SA" sz="3000" dirty="0" smtClean="0"/>
              <a:t>2-عدم وجود ورثة من أهل الردّ.</a:t>
            </a:r>
            <a:endParaRPr lang="en-US" sz="3000" b="1" dirty="0" smtClean="0"/>
          </a:p>
          <a:p>
            <a:pPr algn="just" rtl="1"/>
            <a:r>
              <a:rPr lang="ar-AE" sz="3000" b="1" dirty="0" smtClean="0"/>
              <a:t>		</a:t>
            </a:r>
            <a:r>
              <a:rPr lang="ar-SA" sz="3000" b="1" dirty="0" smtClean="0"/>
              <a:t>جهات (أصناف) ذوي الأرحام أربعة:</a:t>
            </a:r>
            <a:endParaRPr lang="en-US" sz="3000" b="1" dirty="0" smtClean="0"/>
          </a:p>
          <a:p>
            <a:pPr algn="just" rtl="1"/>
            <a:r>
              <a:rPr lang="ar-SA" sz="3000" b="1" dirty="0" smtClean="0"/>
              <a:t>1-الفروع (الأسباط):</a:t>
            </a:r>
            <a:r>
              <a:rPr lang="ar-SA" sz="3000" dirty="0" smtClean="0"/>
              <a:t> مَن كان </a:t>
            </a:r>
            <a:r>
              <a:rPr lang="ar-SA" sz="3000" b="1" dirty="0" smtClean="0"/>
              <a:t>الميت أصلاً لهم،</a:t>
            </a:r>
            <a:r>
              <a:rPr lang="ar-SA" sz="3000" dirty="0" smtClean="0"/>
              <a:t> كابن البنت، وابن بنت الابن، مهما نزلوا.</a:t>
            </a:r>
            <a:endParaRPr lang="en-US" sz="3000" b="1" dirty="0" smtClean="0"/>
          </a:p>
          <a:p>
            <a:pPr algn="just" rtl="1"/>
            <a:r>
              <a:rPr lang="ar-SA" sz="3000" b="1" dirty="0" smtClean="0"/>
              <a:t>2-الأصول (الأجداد الفاسدون):</a:t>
            </a:r>
            <a:r>
              <a:rPr lang="ar-SA" sz="3000" dirty="0" smtClean="0"/>
              <a:t> مَن كانوا </a:t>
            </a:r>
            <a:r>
              <a:rPr lang="ar-SA" sz="3000" b="1" dirty="0" smtClean="0"/>
              <a:t>أصلاً للميت:</a:t>
            </a:r>
            <a:r>
              <a:rPr lang="ar-SA" sz="3000" dirty="0" smtClean="0"/>
              <a:t> كالجد الفاسد (من يدخل في نسبته إلى الميت أنثى)، والجدة الفاسدة (من أدلت إلى الميت بأب بين أمين، أو من أدلت بأب أعلى من الجد).</a:t>
            </a:r>
            <a:endParaRPr lang="en-US" sz="3000" b="1" dirty="0" smtClean="0"/>
          </a:p>
          <a:p>
            <a:endParaRPr lang="en-US" dirty="0"/>
          </a:p>
        </p:txBody>
      </p:sp>
      <p:sp>
        <p:nvSpPr>
          <p:cNvPr id="4" name="عنوان 1"/>
          <p:cNvSpPr txBox="1">
            <a:spLocks/>
          </p:cNvSpPr>
          <p:nvPr/>
        </p:nvSpPr>
        <p:spPr bwMode="auto">
          <a:xfrm>
            <a:off x="457200" y="304800"/>
            <a:ext cx="8953500" cy="1112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952500" y="1916832"/>
            <a:ext cx="8953500" cy="4406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وان 1"/>
          <p:cNvSpPr txBox="1">
            <a:spLocks/>
          </p:cNvSpPr>
          <p:nvPr/>
        </p:nvSpPr>
        <p:spPr bwMode="auto">
          <a:xfrm>
            <a:off x="457200" y="381000"/>
            <a:ext cx="8953499" cy="10366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
            </a:r>
            <a:b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b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8" name="عنصر نائب للمحتوى 2"/>
          <p:cNvSpPr txBox="1">
            <a:spLocks/>
          </p:cNvSpPr>
          <p:nvPr/>
        </p:nvSpPr>
        <p:spPr bwMode="auto">
          <a:xfrm>
            <a:off x="990600" y="2472128"/>
            <a:ext cx="8351681" cy="43858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9" name="عنوان 1"/>
          <p:cNvSpPr txBox="1">
            <a:spLocks/>
          </p:cNvSpPr>
          <p:nvPr/>
        </p:nvSpPr>
        <p:spPr bwMode="auto">
          <a:xfrm>
            <a:off x="304801" y="339245"/>
            <a:ext cx="9105900" cy="10783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0" name="عنصر نائب للمحتوى 2"/>
          <p:cNvSpPr txBox="1">
            <a:spLocks/>
          </p:cNvSpPr>
          <p:nvPr/>
        </p:nvSpPr>
        <p:spPr bwMode="auto">
          <a:xfrm>
            <a:off x="1143000" y="1828800"/>
            <a:ext cx="8387371" cy="4270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endParaRPr kumimoji="0" lang="en-US" sz="28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AE" b="1" dirty="0" smtClean="0"/>
              <a:t>تابع- أصناف </a:t>
            </a:r>
            <a:r>
              <a:rPr lang="ar-SA" b="1" dirty="0" smtClean="0"/>
              <a:t>ذوي الأرحام</a:t>
            </a:r>
            <a:endParaRPr lang="en-US" dirty="0"/>
          </a:p>
        </p:txBody>
      </p:sp>
      <p:sp>
        <p:nvSpPr>
          <p:cNvPr id="3" name="عنصر نائب للمحتوى 2"/>
          <p:cNvSpPr>
            <a:spLocks noGrp="1"/>
          </p:cNvSpPr>
          <p:nvPr>
            <p:ph idx="1"/>
          </p:nvPr>
        </p:nvSpPr>
        <p:spPr>
          <a:xfrm>
            <a:off x="560512" y="1556792"/>
            <a:ext cx="8915400" cy="4495800"/>
          </a:xfrm>
        </p:spPr>
        <p:txBody>
          <a:bodyPr/>
          <a:lstStyle/>
          <a:p>
            <a:pPr algn="just" rtl="1"/>
            <a:r>
              <a:rPr lang="ar-SA" sz="2800" b="1" dirty="0" smtClean="0"/>
              <a:t>3-الأخوّة (أبناء الحواشي): </a:t>
            </a:r>
            <a:r>
              <a:rPr lang="ar-SA" sz="2800" dirty="0" smtClean="0"/>
              <a:t>مَن كان </a:t>
            </a:r>
            <a:r>
              <a:rPr lang="ar-SA" sz="2800" b="1" dirty="0" smtClean="0"/>
              <a:t>من فروع أبوي الميت، </a:t>
            </a:r>
            <a:r>
              <a:rPr lang="ar-SA" sz="2800" dirty="0" smtClean="0"/>
              <a:t>وهم: </a:t>
            </a:r>
            <a:endParaRPr lang="en-US" sz="2800" b="1" dirty="0" smtClean="0"/>
          </a:p>
          <a:p>
            <a:pPr algn="just" rtl="1"/>
            <a:r>
              <a:rPr lang="ar-SA" sz="2800" dirty="0" smtClean="0"/>
              <a:t>آ-أبناء الأخوات مطلقاً: سواء الأشقاء أو لأب أو لأم، وسواء كانوا ذكوراً أو إناثاً، وأولادهم. كابن الأخت، وبنت الأخت، وابن بنت الأخت، وهكذا نزولاً.</a:t>
            </a:r>
            <a:endParaRPr lang="en-US" sz="2800" b="1" dirty="0" smtClean="0"/>
          </a:p>
          <a:p>
            <a:pPr algn="just" rtl="1"/>
            <a:r>
              <a:rPr lang="ar-SA" sz="2800" dirty="0" smtClean="0"/>
              <a:t>ب-أولاد الإخوة لأم: كابن الأخ لأم، وبنت الأخ لأم، وابن بنت الأخ لأم، وهكذا نزولاً.</a:t>
            </a:r>
            <a:endParaRPr lang="en-US" sz="2800" b="1" dirty="0" smtClean="0"/>
          </a:p>
          <a:p>
            <a:pPr algn="just" rtl="1"/>
            <a:r>
              <a:rPr lang="ar-SA" sz="2800" b="1" dirty="0" smtClean="0"/>
              <a:t>4-العمومة والخؤولة (فروع الأجداد):</a:t>
            </a:r>
            <a:r>
              <a:rPr lang="ar-SA" sz="2800" dirty="0" smtClean="0"/>
              <a:t> مَن كان </a:t>
            </a:r>
            <a:r>
              <a:rPr lang="ar-SA" sz="2800" b="1" dirty="0" smtClean="0"/>
              <a:t>من فروع أحد أجداد الميت أو جداته،</a:t>
            </a:r>
            <a:r>
              <a:rPr lang="ar-SA" sz="2800" dirty="0" smtClean="0"/>
              <a:t> ممن ليسوا أصحاب فروض ولا عصبة: كالعم لأم، والعمة مطلقاً، وابن العمة، وبنت العم مطلقاً، والخال والخالة مطلقاً، وفروعهم وإن نزلوا. </a:t>
            </a:r>
            <a:endParaRPr lang="en-US" sz="2800" b="1" dirty="0" smtClean="0"/>
          </a:p>
          <a:p>
            <a:pPr algn="just" rtl="1"/>
            <a:r>
              <a:rPr lang="ar-SA" sz="2800" b="1" dirty="0" smtClean="0"/>
              <a:t>والصنف الرابع</a:t>
            </a:r>
            <a:r>
              <a:rPr lang="ar-SA" sz="2800" dirty="0" smtClean="0"/>
              <a:t> ينقسم إلى </a:t>
            </a:r>
            <a:r>
              <a:rPr lang="ar-SA" sz="2800" b="1" dirty="0" smtClean="0"/>
              <a:t>مراتب</a:t>
            </a:r>
            <a:r>
              <a:rPr lang="ar-SA" sz="2800" dirty="0" smtClean="0"/>
              <a:t>، والمرتبة تنقسم إلى </a:t>
            </a:r>
            <a:r>
              <a:rPr lang="ar-SA" sz="2800" b="1" dirty="0" smtClean="0"/>
              <a:t>طبقات.</a:t>
            </a:r>
            <a:endParaRPr lang="en-US" sz="2800" b="1" dirty="0" smtClean="0"/>
          </a:p>
          <a:p>
            <a:endParaRPr lang="en-US" dirty="0"/>
          </a:p>
        </p:txBody>
      </p:sp>
      <p:sp>
        <p:nvSpPr>
          <p:cNvPr id="4" name="عنوان 1"/>
          <p:cNvSpPr txBox="1">
            <a:spLocks/>
          </p:cNvSpPr>
          <p:nvPr/>
        </p:nvSpPr>
        <p:spPr bwMode="auto">
          <a:xfrm>
            <a:off x="457200" y="304800"/>
            <a:ext cx="8953500" cy="1112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57200" y="1719633"/>
            <a:ext cx="8953500" cy="4406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وان 1"/>
          <p:cNvSpPr txBox="1">
            <a:spLocks/>
          </p:cNvSpPr>
          <p:nvPr/>
        </p:nvSpPr>
        <p:spPr bwMode="auto">
          <a:xfrm>
            <a:off x="457200" y="304800"/>
            <a:ext cx="8953500" cy="1112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8" name="عنصر نائب للمحتوى 2"/>
          <p:cNvSpPr txBox="1">
            <a:spLocks/>
          </p:cNvSpPr>
          <p:nvPr/>
        </p:nvSpPr>
        <p:spPr bwMode="auto">
          <a:xfrm>
            <a:off x="457200" y="1719633"/>
            <a:ext cx="8953500" cy="4406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وان 1"/>
          <p:cNvSpPr txBox="1">
            <a:spLocks/>
          </p:cNvSpPr>
          <p:nvPr/>
        </p:nvSpPr>
        <p:spPr bwMode="auto">
          <a:xfrm>
            <a:off x="914400" y="381000"/>
            <a:ext cx="8496299" cy="10366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
            </a:r>
            <a:b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b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1" name="عنصر نائب للمحتوى 2"/>
          <p:cNvSpPr txBox="1">
            <a:spLocks/>
          </p:cNvSpPr>
          <p:nvPr/>
        </p:nvSpPr>
        <p:spPr bwMode="auto">
          <a:xfrm>
            <a:off x="990600" y="2472128"/>
            <a:ext cx="8351681" cy="43858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2" name="عنوان 1"/>
          <p:cNvSpPr txBox="1">
            <a:spLocks/>
          </p:cNvSpPr>
          <p:nvPr/>
        </p:nvSpPr>
        <p:spPr bwMode="auto">
          <a:xfrm>
            <a:off x="1023329" y="339245"/>
            <a:ext cx="8387371" cy="10783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3" name="عنصر نائب للمحتوى 2"/>
          <p:cNvSpPr txBox="1">
            <a:spLocks/>
          </p:cNvSpPr>
          <p:nvPr/>
        </p:nvSpPr>
        <p:spPr bwMode="auto">
          <a:xfrm>
            <a:off x="528029" y="1981200"/>
            <a:ext cx="9377971" cy="4270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endParaRPr kumimoji="0" lang="en-US" sz="28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defRPr/>
            </a:pPr>
            <a:r>
              <a:rPr lang="ar-SA" b="1" dirty="0" smtClean="0">
                <a:solidFill>
                  <a:srgbClr val="FF0000"/>
                </a:solidFill>
              </a:rPr>
              <a:t>المحاضرة </a:t>
            </a:r>
            <a:r>
              <a:rPr lang="ar-SA" b="1" dirty="0" err="1" smtClean="0">
                <a:solidFill>
                  <a:srgbClr val="FF0000"/>
                </a:solidFill>
              </a:rPr>
              <a:t>ال</a:t>
            </a:r>
            <a:r>
              <a:rPr lang="ar-AE" b="1" dirty="0" smtClean="0">
                <a:solidFill>
                  <a:srgbClr val="FF0000"/>
                </a:solidFill>
              </a:rPr>
              <a:t>خامسة</a:t>
            </a:r>
            <a:r>
              <a:rPr lang="ar-SA" b="1" dirty="0" smtClean="0">
                <a:solidFill>
                  <a:srgbClr val="009900"/>
                </a:solidFill>
              </a:rPr>
              <a:t/>
            </a:r>
            <a:br>
              <a:rPr lang="ar-SA" b="1" dirty="0" smtClean="0">
                <a:solidFill>
                  <a:srgbClr val="009900"/>
                </a:solidFill>
              </a:rPr>
            </a:br>
            <a:r>
              <a:rPr lang="ar-AE" b="1" dirty="0" smtClean="0">
                <a:solidFill>
                  <a:srgbClr val="009900"/>
                </a:solidFill>
              </a:rPr>
              <a:t>طرق توريث ذوي الأرحام (ثلاث)</a:t>
            </a:r>
            <a:endParaRPr lang="en-US" dirty="0">
              <a:solidFill>
                <a:srgbClr val="009900"/>
              </a:solidFill>
            </a:endParaRPr>
          </a:p>
        </p:txBody>
      </p:sp>
      <p:sp>
        <p:nvSpPr>
          <p:cNvPr id="3" name="عنصر نائب للمحتوى 2"/>
          <p:cNvSpPr>
            <a:spLocks noGrp="1"/>
          </p:cNvSpPr>
          <p:nvPr>
            <p:ph idx="1"/>
          </p:nvPr>
        </p:nvSpPr>
        <p:spPr>
          <a:xfrm>
            <a:off x="488504" y="1412776"/>
            <a:ext cx="8915400" cy="4525963"/>
          </a:xfrm>
        </p:spPr>
        <p:txBody>
          <a:bodyPr/>
          <a:lstStyle/>
          <a:p>
            <a:pPr algn="just" rtl="1"/>
            <a:r>
              <a:rPr lang="ar-SA" b="1" dirty="0" smtClean="0"/>
              <a:t>الطريقة الأولى-طريقة أهل الرحم (طريقة التسوية): </a:t>
            </a:r>
            <a:endParaRPr lang="en-US" b="1" dirty="0" smtClean="0"/>
          </a:p>
          <a:p>
            <a:pPr algn="just" rtl="1"/>
            <a:r>
              <a:rPr lang="ar-SA" dirty="0" smtClean="0"/>
              <a:t>وهذه الطريقة تُساوي بين ذوي الأرحام في التركة، فلا تفرّق بين القريب والبعيد، ولا بين الذكر والأنثى. </a:t>
            </a:r>
            <a:endParaRPr lang="en-US" b="1" dirty="0" smtClean="0"/>
          </a:p>
          <a:p>
            <a:pPr algn="just" rtl="1"/>
            <a:r>
              <a:rPr lang="ar-SA" dirty="0" smtClean="0"/>
              <a:t>وهذه الطريقة من طرق الحنفية. </a:t>
            </a:r>
            <a:endParaRPr lang="en-US" b="1" dirty="0" smtClean="0"/>
          </a:p>
          <a:p>
            <a:pPr algn="just" rtl="1"/>
            <a:r>
              <a:rPr lang="ar-SA" dirty="0" smtClean="0"/>
              <a:t>لكنّها مهملة لم يستعملها الفقهاء لبُعدها عن المعقول وروح الشريعة.</a:t>
            </a:r>
            <a:endParaRPr lang="en-US" b="1" dirty="0" smtClean="0"/>
          </a:p>
          <a:p>
            <a:pPr algn="just" rtl="1"/>
            <a:r>
              <a:rPr lang="ar-SA" b="1" dirty="0" smtClean="0"/>
              <a:t>مثال:</a:t>
            </a:r>
            <a:r>
              <a:rPr lang="ar-SA" dirty="0" smtClean="0"/>
              <a:t> مات (فاكِه) عن: بنت بنت، وبنت أخ، وبنت عم. </a:t>
            </a:r>
            <a:endParaRPr lang="en-US" b="1" dirty="0" smtClean="0"/>
          </a:p>
          <a:p>
            <a:pPr algn="just" rtl="1"/>
            <a:r>
              <a:rPr lang="ar-SA" dirty="0" smtClean="0"/>
              <a:t>فيقسم المال بينهم بالتساوي أثلاثاً.</a:t>
            </a:r>
            <a:endParaRPr lang="en-US" b="1" dirty="0" smtClean="0"/>
          </a:p>
          <a:p>
            <a:pPr algn="just" rtl="1"/>
            <a:r>
              <a:rPr lang="ar-SA" dirty="0" smtClean="0"/>
              <a:t>لاحظ أنّ بنت العم-مع بُعدِها-أخذت مثل بنت البنت مع قُربِها!!</a:t>
            </a:r>
            <a:endParaRPr lang="en-US" b="1" dirty="0" smtClean="0"/>
          </a:p>
          <a:p>
            <a:pPr algn="just" rtl="1"/>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b="1" dirty="0" smtClean="0">
                <a:solidFill>
                  <a:srgbClr val="009900"/>
                </a:solidFill>
              </a:rPr>
              <a:t>الطريقة الثانية</a:t>
            </a:r>
            <a:r>
              <a:rPr lang="ar-SA" b="1" dirty="0" smtClean="0">
                <a:solidFill>
                  <a:srgbClr val="009900"/>
                </a:solidFill>
              </a:rPr>
              <a:t> </a:t>
            </a:r>
            <a:r>
              <a:rPr lang="ar-SA" b="1" dirty="0" err="1" smtClean="0">
                <a:solidFill>
                  <a:srgbClr val="009900"/>
                </a:solidFill>
              </a:rPr>
              <a:t>– </a:t>
            </a:r>
            <a:r>
              <a:rPr lang="ar-SA" b="1" dirty="0" smtClean="0">
                <a:solidFill>
                  <a:srgbClr val="009900"/>
                </a:solidFill>
              </a:rPr>
              <a:t>(طريقة أهل القرابة</a:t>
            </a:r>
            <a:r>
              <a:rPr lang="ar-SA" b="1" dirty="0" err="1" smtClean="0">
                <a:solidFill>
                  <a:srgbClr val="009900"/>
                </a:solidFill>
              </a:rPr>
              <a:t>)</a:t>
            </a:r>
            <a:endParaRPr lang="en-US" dirty="0"/>
          </a:p>
        </p:txBody>
      </p:sp>
      <p:sp>
        <p:nvSpPr>
          <p:cNvPr id="3" name="عنصر نائب للمحتوى 2"/>
          <p:cNvSpPr>
            <a:spLocks noGrp="1"/>
          </p:cNvSpPr>
          <p:nvPr>
            <p:ph idx="1"/>
          </p:nvPr>
        </p:nvSpPr>
        <p:spPr>
          <a:xfrm>
            <a:off x="488504" y="1484784"/>
            <a:ext cx="8915400" cy="4525963"/>
          </a:xfrm>
        </p:spPr>
        <p:txBody>
          <a:bodyPr/>
          <a:lstStyle/>
          <a:p>
            <a:pPr algn="just" rtl="1"/>
            <a:r>
              <a:rPr lang="ar-SA" sz="3100" b="1" dirty="0" smtClean="0"/>
              <a:t>الطريقة الثانية-طريقة أهل القرابة (طريقة الجهات والدرجات): </a:t>
            </a:r>
            <a:endParaRPr lang="en-US" sz="3100" b="1" dirty="0" smtClean="0"/>
          </a:p>
          <a:p>
            <a:pPr algn="just" rtl="1"/>
            <a:r>
              <a:rPr lang="ar-SA" sz="3100" dirty="0" smtClean="0"/>
              <a:t>وهي مذهب السادة الحنفية، والحنابلة في رواية.</a:t>
            </a:r>
            <a:endParaRPr lang="en-US" sz="3100" b="1" dirty="0" smtClean="0"/>
          </a:p>
          <a:p>
            <a:pPr algn="just" rtl="1"/>
            <a:r>
              <a:rPr lang="ar-SA" sz="3100" dirty="0" smtClean="0"/>
              <a:t>وهي تورِّث ذوي الأرحام حسْبّ </a:t>
            </a:r>
            <a:r>
              <a:rPr lang="ar-SA" sz="3100" b="1" dirty="0" smtClean="0"/>
              <a:t>جهاتهم </a:t>
            </a:r>
            <a:r>
              <a:rPr lang="ar-SA" sz="3100" dirty="0" smtClean="0"/>
              <a:t>و</a:t>
            </a:r>
            <a:r>
              <a:rPr lang="ar-SA" sz="3100" b="1" dirty="0" smtClean="0"/>
              <a:t>درجاتهم</a:t>
            </a:r>
            <a:r>
              <a:rPr lang="ar-SA" sz="3100" dirty="0" smtClean="0"/>
              <a:t> كما في (التعصيب)، حيث لا يوجد عندهم أكثر من صنف واحد من (العصبات</a:t>
            </a:r>
            <a:r>
              <a:rPr lang="ar-SA" sz="3100" dirty="0" err="1" smtClean="0"/>
              <a:t>).</a:t>
            </a:r>
            <a:r>
              <a:rPr lang="ar-AE" sz="3100" dirty="0" smtClean="0"/>
              <a:t> </a:t>
            </a:r>
            <a:r>
              <a:rPr lang="ar-SA" sz="2800" b="1" dirty="0" smtClean="0"/>
              <a:t>وقواعد هذه الطريقة هي:</a:t>
            </a:r>
            <a:endParaRPr lang="en-US" sz="3100" b="1" dirty="0" smtClean="0"/>
          </a:p>
          <a:p>
            <a:pPr algn="just" rtl="1"/>
            <a:r>
              <a:rPr lang="ar-SA" sz="3100" b="1" dirty="0" smtClean="0"/>
              <a:t>آ-يقدّم فروع الميت على أصوله، أي (البنوّة على الأبوّة):</a:t>
            </a:r>
            <a:endParaRPr lang="en-US" sz="3100" b="1" dirty="0" smtClean="0"/>
          </a:p>
          <a:p>
            <a:pPr algn="just" rtl="1"/>
            <a:r>
              <a:rPr lang="ar-SA" sz="3100" b="1" dirty="0" smtClean="0"/>
              <a:t>مثال:</a:t>
            </a:r>
            <a:r>
              <a:rPr lang="ar-SA" sz="3100" dirty="0" smtClean="0"/>
              <a:t> مات (فرْوة) عن: بنت بنت، وجدّ هو أبو الأم. </a:t>
            </a:r>
            <a:endParaRPr lang="en-US" sz="3100" b="1" dirty="0" smtClean="0"/>
          </a:p>
          <a:p>
            <a:pPr algn="just" rtl="1"/>
            <a:r>
              <a:rPr lang="ar-SA" sz="3100" dirty="0" smtClean="0"/>
              <a:t>فالمال كله لبنت البنت، لأنها من فروع الميت، ولا شيء للجدّ الفاسد، لأنه من أصول الميت.</a:t>
            </a:r>
            <a:endParaRPr lang="en-US" sz="3100" b="1" dirty="0" smtClean="0"/>
          </a:p>
          <a:p>
            <a:endParaRPr lang="en-US" dirty="0"/>
          </a:p>
        </p:txBody>
      </p:sp>
      <p:sp>
        <p:nvSpPr>
          <p:cNvPr id="4" name="سهم إلى اليسار 3"/>
          <p:cNvSpPr/>
          <p:nvPr/>
        </p:nvSpPr>
        <p:spPr>
          <a:xfrm>
            <a:off x="704528" y="836712"/>
            <a:ext cx="648072" cy="2160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sz="4000" b="1" dirty="0" smtClean="0">
                <a:solidFill>
                  <a:srgbClr val="009900"/>
                </a:solidFill>
              </a:rPr>
              <a:t>تابع-</a:t>
            </a:r>
            <a:r>
              <a:rPr lang="ar-SA" sz="4000" b="1" dirty="0" smtClean="0">
                <a:solidFill>
                  <a:srgbClr val="009900"/>
                </a:solidFill>
              </a:rPr>
              <a:t> </a:t>
            </a:r>
            <a:r>
              <a:rPr lang="ar-SA" sz="4000" b="1" dirty="0" err="1" smtClean="0">
                <a:solidFill>
                  <a:srgbClr val="009900"/>
                </a:solidFill>
              </a:rPr>
              <a:t>قواعد – </a:t>
            </a:r>
            <a:r>
              <a:rPr lang="ar-SA" sz="4000" b="1" dirty="0" smtClean="0">
                <a:solidFill>
                  <a:srgbClr val="009900"/>
                </a:solidFill>
              </a:rPr>
              <a:t>(طريقة أهل القرابة</a:t>
            </a:r>
            <a:r>
              <a:rPr lang="ar-SA" sz="4000" b="1" dirty="0" err="1" smtClean="0">
                <a:solidFill>
                  <a:srgbClr val="009900"/>
                </a:solidFill>
              </a:rPr>
              <a:t>)</a:t>
            </a:r>
            <a:endParaRPr lang="en-US" sz="3800" dirty="0"/>
          </a:p>
        </p:txBody>
      </p:sp>
      <p:sp>
        <p:nvSpPr>
          <p:cNvPr id="3" name="عنصر نائب للمحتوى 2"/>
          <p:cNvSpPr>
            <a:spLocks noGrp="1"/>
          </p:cNvSpPr>
          <p:nvPr>
            <p:ph idx="1"/>
          </p:nvPr>
        </p:nvSpPr>
        <p:spPr>
          <a:xfrm>
            <a:off x="560512" y="1484784"/>
            <a:ext cx="8915400" cy="4824536"/>
          </a:xfrm>
        </p:spPr>
        <p:txBody>
          <a:bodyPr/>
          <a:lstStyle/>
          <a:p>
            <a:pPr algn="just" rtl="1"/>
            <a:r>
              <a:rPr lang="ar-SA" b="1" dirty="0" smtClean="0"/>
              <a:t>ب-يقدّم أصول الميت على فروع أبويه، أي (الأبوّة على الأخوّة): </a:t>
            </a:r>
            <a:endParaRPr lang="en-US" b="1" dirty="0" smtClean="0"/>
          </a:p>
          <a:p>
            <a:pPr algn="just" rtl="1"/>
            <a:r>
              <a:rPr lang="ar-SA" b="1" dirty="0" smtClean="0"/>
              <a:t>مثال:</a:t>
            </a:r>
            <a:r>
              <a:rPr lang="ar-SA" dirty="0" smtClean="0"/>
              <a:t> مات (قتادة) عن: جد أبو الأم، وبنت أخ ش.</a:t>
            </a:r>
            <a:endParaRPr lang="en-US" b="1" dirty="0" smtClean="0"/>
          </a:p>
          <a:p>
            <a:pPr algn="just" rtl="1"/>
            <a:r>
              <a:rPr lang="ar-SA" dirty="0" smtClean="0"/>
              <a:t>فالمال كله للجدّ أبي الأم، لأنه من أصول الميت، ولا شيء لبنت الأخ الشقيق، لأنها من فروع الميت.</a:t>
            </a:r>
            <a:endParaRPr lang="en-US" b="1" dirty="0" smtClean="0"/>
          </a:p>
          <a:p>
            <a:pPr algn="just" rtl="1"/>
            <a:r>
              <a:rPr lang="ar-SA" b="1" dirty="0" smtClean="0"/>
              <a:t>ج-يقدّم فروع أبَوَيّ الميت على فروع جده، أي (الأخوّة على العمومة والخؤولة):</a:t>
            </a:r>
            <a:endParaRPr lang="en-US" b="1" dirty="0" smtClean="0"/>
          </a:p>
          <a:p>
            <a:pPr algn="just" rtl="1"/>
            <a:r>
              <a:rPr lang="ar-SA" b="1" dirty="0" smtClean="0"/>
              <a:t>مثال:</a:t>
            </a:r>
            <a:r>
              <a:rPr lang="ar-SA" dirty="0" smtClean="0"/>
              <a:t> مات (قُدامة) عن: بنت أخت لأب، وعمّة.</a:t>
            </a:r>
            <a:endParaRPr lang="en-US" b="1" dirty="0" smtClean="0"/>
          </a:p>
          <a:p>
            <a:pPr algn="just" rtl="1"/>
            <a:r>
              <a:rPr lang="ar-SA" dirty="0" smtClean="0"/>
              <a:t>فالمال كله لبنت أخت لأب، ولا شيء للعمّة، لأنها من فروع الجدّ.</a:t>
            </a:r>
            <a:endParaRPr lang="en-US" b="1" dirty="0" smtClean="0"/>
          </a:p>
          <a:p>
            <a:endParaRPr lang="en-US" dirty="0"/>
          </a:p>
        </p:txBody>
      </p:sp>
      <p:sp>
        <p:nvSpPr>
          <p:cNvPr id="4" name="سهم إلى اليسار 3"/>
          <p:cNvSpPr/>
          <p:nvPr/>
        </p:nvSpPr>
        <p:spPr>
          <a:xfrm>
            <a:off x="0" y="908720"/>
            <a:ext cx="1208584" cy="2880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b="1" dirty="0" smtClean="0">
                <a:solidFill>
                  <a:srgbClr val="009900"/>
                </a:solidFill>
              </a:rPr>
              <a:t>تابع-</a:t>
            </a:r>
            <a:r>
              <a:rPr lang="ar-SA" b="1" dirty="0" smtClean="0">
                <a:solidFill>
                  <a:srgbClr val="009900"/>
                </a:solidFill>
              </a:rPr>
              <a:t> </a:t>
            </a:r>
            <a:r>
              <a:rPr lang="ar-SA" b="1" dirty="0" err="1" smtClean="0">
                <a:solidFill>
                  <a:srgbClr val="009900"/>
                </a:solidFill>
              </a:rPr>
              <a:t>قواعد – </a:t>
            </a:r>
            <a:r>
              <a:rPr lang="ar-SA" b="1" dirty="0" smtClean="0">
                <a:solidFill>
                  <a:srgbClr val="009900"/>
                </a:solidFill>
              </a:rPr>
              <a:t>(طريقة أهل القرابة</a:t>
            </a:r>
            <a:r>
              <a:rPr lang="ar-SA" b="1" dirty="0" err="1" smtClean="0">
                <a:solidFill>
                  <a:srgbClr val="009900"/>
                </a:solidFill>
              </a:rPr>
              <a:t>)</a:t>
            </a:r>
            <a:endParaRPr lang="en-US" dirty="0"/>
          </a:p>
        </p:txBody>
      </p:sp>
      <p:sp>
        <p:nvSpPr>
          <p:cNvPr id="3" name="عنصر نائب للمحتوى 2"/>
          <p:cNvSpPr>
            <a:spLocks noGrp="1"/>
          </p:cNvSpPr>
          <p:nvPr>
            <p:ph idx="1"/>
          </p:nvPr>
        </p:nvSpPr>
        <p:spPr>
          <a:xfrm>
            <a:off x="344488" y="1484784"/>
            <a:ext cx="9345488" cy="4752528"/>
          </a:xfrm>
        </p:spPr>
        <p:txBody>
          <a:bodyPr/>
          <a:lstStyle/>
          <a:p>
            <a:pPr algn="just" rtl="1"/>
            <a:r>
              <a:rPr lang="ar-SA" sz="3100" b="1" dirty="0" smtClean="0"/>
              <a:t>د-</a:t>
            </a:r>
            <a:r>
              <a:rPr lang="ar-SA" sz="3100" dirty="0" smtClean="0"/>
              <a:t>إذا اجتمع وارثان من جهة واحدة،</a:t>
            </a:r>
            <a:r>
              <a:rPr lang="ar-SA" sz="3100" b="1" dirty="0" smtClean="0"/>
              <a:t> قُدّم الأقوى</a:t>
            </a:r>
            <a:r>
              <a:rPr lang="ar-SA" sz="3100" dirty="0" smtClean="0"/>
              <a:t>.</a:t>
            </a:r>
            <a:endParaRPr lang="en-US" sz="3100" b="1" dirty="0" smtClean="0"/>
          </a:p>
          <a:p>
            <a:pPr algn="just" rtl="1"/>
            <a:r>
              <a:rPr lang="ar-SA" sz="3100" b="1" dirty="0" smtClean="0"/>
              <a:t>مثال:</a:t>
            </a:r>
            <a:r>
              <a:rPr lang="ar-SA" sz="3100" dirty="0" smtClean="0"/>
              <a:t> مات (قيس) عن: بنت أخ شقيق، وابن أخت شقيقة.</a:t>
            </a:r>
            <a:endParaRPr lang="en-US" sz="3100" b="1" dirty="0" smtClean="0"/>
          </a:p>
          <a:p>
            <a:pPr algn="just" rtl="1"/>
            <a:r>
              <a:rPr lang="ar-SA" sz="3100" dirty="0" smtClean="0"/>
              <a:t>المال لبنت الأخ الشقيق، لأنها ولد </a:t>
            </a:r>
            <a:r>
              <a:rPr lang="ar-SA" sz="3100" dirty="0" err="1" smtClean="0"/>
              <a:t>عاصب.</a:t>
            </a:r>
            <a:r>
              <a:rPr lang="ar-SA" sz="3100" dirty="0" smtClean="0"/>
              <a:t> فهي </a:t>
            </a:r>
            <a:r>
              <a:rPr lang="ar-SA" sz="3100" b="1" dirty="0" smtClean="0"/>
              <a:t>أقوى</a:t>
            </a:r>
            <a:r>
              <a:rPr lang="ar-SA" sz="3100" dirty="0" smtClean="0"/>
              <a:t> من ابن الأخت الشقيقة، لأنها من ولد صاحب فرض، </a:t>
            </a:r>
            <a:r>
              <a:rPr lang="ar-SA" sz="3100" b="1" dirty="0" smtClean="0"/>
              <a:t>فالعصبة أقوى</a:t>
            </a:r>
            <a:r>
              <a:rPr lang="ar-SA" sz="3100" dirty="0" smtClean="0"/>
              <a:t> من الفرض.</a:t>
            </a:r>
            <a:endParaRPr lang="en-US" sz="3100" b="1" dirty="0" smtClean="0"/>
          </a:p>
          <a:p>
            <a:pPr algn="just" rtl="1"/>
            <a:r>
              <a:rPr lang="ar-SA" sz="3100" b="1" dirty="0" smtClean="0"/>
              <a:t>هـ-</a:t>
            </a:r>
            <a:r>
              <a:rPr lang="ar-SA" sz="3100" dirty="0" smtClean="0"/>
              <a:t>إذا اجتمع وارثان من جهتين مختلفتين، </a:t>
            </a:r>
            <a:r>
              <a:rPr lang="ar-SA" sz="3100" b="1" dirty="0" smtClean="0"/>
              <a:t>قُدّم الأقرب جهةً.</a:t>
            </a:r>
            <a:endParaRPr lang="en-US" sz="3100" b="1" dirty="0" smtClean="0"/>
          </a:p>
          <a:p>
            <a:pPr rtl="1"/>
            <a:r>
              <a:rPr lang="ar-SA" sz="2800" b="1" dirty="0" smtClean="0"/>
              <a:t>نشاط تطبيقي:</a:t>
            </a:r>
            <a:r>
              <a:rPr lang="ar-SA" sz="2800" dirty="0" smtClean="0"/>
              <a:t> </a:t>
            </a:r>
            <a:r>
              <a:rPr lang="ar-SA" sz="3600" dirty="0" err="1" smtClean="0"/>
              <a:t>مات </a:t>
            </a:r>
            <a:r>
              <a:rPr lang="ar-SA" sz="3600" dirty="0" smtClean="0"/>
              <a:t>(</a:t>
            </a:r>
            <a:r>
              <a:rPr lang="ar-SA" sz="3600" dirty="0" err="1" smtClean="0"/>
              <a:t>كَنّاز</a:t>
            </a:r>
            <a:r>
              <a:rPr lang="ar-SA" sz="3600" dirty="0" smtClean="0"/>
              <a:t>) عن: بنت بنت، وجدّ أبُ الأم.</a:t>
            </a:r>
            <a:endParaRPr lang="en-US" sz="3600" b="1" dirty="0" smtClean="0"/>
          </a:p>
          <a:p>
            <a:pPr rtl="1"/>
            <a:r>
              <a:rPr lang="ar-SA" sz="2800" dirty="0" smtClean="0"/>
              <a:t>المال كله </a:t>
            </a:r>
            <a:r>
              <a:rPr lang="ar-SA" sz="2800" dirty="0" err="1" smtClean="0"/>
              <a:t>لـ......................ويسقط...............</a:t>
            </a:r>
            <a:r>
              <a:rPr lang="ar-SA" sz="2800" dirty="0" smtClean="0"/>
              <a:t> </a:t>
            </a:r>
            <a:r>
              <a:rPr lang="ar-SA" sz="2800" dirty="0" err="1" smtClean="0"/>
              <a:t>لأنَّ.............................</a:t>
            </a:r>
            <a:endParaRPr lang="ar-SA" sz="2800" dirty="0" smtClean="0"/>
          </a:p>
          <a:p>
            <a:pPr rtl="1"/>
            <a:endParaRPr lang="en-US" sz="2800" b="1" dirty="0" smtClean="0"/>
          </a:p>
          <a:p>
            <a:pPr algn="just" rtl="1"/>
            <a:endParaRPr lang="en-US" dirty="0" smtClean="0"/>
          </a:p>
          <a:p>
            <a:endParaRPr lang="en-US" dirty="0"/>
          </a:p>
        </p:txBody>
      </p:sp>
      <p:sp>
        <p:nvSpPr>
          <p:cNvPr id="4" name="سهم إلى اليسار 3"/>
          <p:cNvSpPr/>
          <p:nvPr/>
        </p:nvSpPr>
        <p:spPr>
          <a:xfrm>
            <a:off x="344488" y="620688"/>
            <a:ext cx="504056" cy="57606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مثال </a:t>
            </a:r>
            <a:r>
              <a:rPr lang="ar-SA" b="1" dirty="0" err="1" smtClean="0">
                <a:solidFill>
                  <a:srgbClr val="009900"/>
                </a:solidFill>
              </a:rPr>
              <a:t>تطبيقي – </a:t>
            </a:r>
            <a:r>
              <a:rPr lang="ar-SA" b="1" dirty="0" smtClean="0">
                <a:solidFill>
                  <a:srgbClr val="009900"/>
                </a:solidFill>
              </a:rPr>
              <a:t>(طريقة أهل القرابة</a:t>
            </a:r>
            <a:r>
              <a:rPr lang="ar-SA" b="1" dirty="0" err="1" smtClean="0">
                <a:solidFill>
                  <a:srgbClr val="009900"/>
                </a:solidFill>
              </a:rPr>
              <a:t>)</a:t>
            </a:r>
            <a:endParaRPr lang="en-US" dirty="0"/>
          </a:p>
        </p:txBody>
      </p:sp>
      <p:sp>
        <p:nvSpPr>
          <p:cNvPr id="3" name="عنصر نائب للمحتوى 2"/>
          <p:cNvSpPr>
            <a:spLocks noGrp="1"/>
          </p:cNvSpPr>
          <p:nvPr>
            <p:ph idx="1"/>
          </p:nvPr>
        </p:nvSpPr>
        <p:spPr>
          <a:xfrm>
            <a:off x="272480" y="1412776"/>
            <a:ext cx="8987408" cy="4525963"/>
          </a:xfrm>
        </p:spPr>
        <p:txBody>
          <a:bodyPr/>
          <a:lstStyle/>
          <a:p>
            <a:pPr rtl="1"/>
            <a:r>
              <a:rPr lang="ar-SA" sz="2800" b="1" dirty="0" err="1" smtClean="0"/>
              <a:t>ملحوظة:</a:t>
            </a:r>
            <a:r>
              <a:rPr lang="ar-SA" sz="2800" b="1" dirty="0" smtClean="0"/>
              <a:t> </a:t>
            </a:r>
            <a:endParaRPr lang="en-US" sz="2800" b="1" dirty="0" smtClean="0"/>
          </a:p>
          <a:p>
            <a:pPr rtl="1"/>
            <a:r>
              <a:rPr lang="ar-SA" sz="2800" b="1" dirty="0" smtClean="0"/>
              <a:t>إن كانوا جماعة ذكوراً وإناثاً، فالقسمة بالتعصيب، أي للذكر مثل حظ الأنثيين.</a:t>
            </a:r>
            <a:endParaRPr lang="en-US" sz="2800" b="1" dirty="0" smtClean="0"/>
          </a:p>
          <a:p>
            <a:pPr algn="just" rtl="1"/>
            <a:r>
              <a:rPr lang="ar-SA" sz="2800" b="1" dirty="0" smtClean="0"/>
              <a:t>مثال:</a:t>
            </a:r>
            <a:r>
              <a:rPr lang="ar-SA" sz="2800" dirty="0" smtClean="0"/>
              <a:t> مات (مالك) عن: ابن أخ شقيق، و 2 بنت أخ شقيق، وترك 400 ديناراً. </a:t>
            </a:r>
            <a:endParaRPr lang="en-US" sz="2800" b="1" dirty="0" smtClean="0"/>
          </a:p>
          <a:p>
            <a:pPr algn="just" rtl="1"/>
            <a:r>
              <a:rPr lang="ar-SA" sz="2800" dirty="0" smtClean="0"/>
              <a:t>فأصل المسألة </a:t>
            </a:r>
            <a:r>
              <a:rPr lang="ar-SA" sz="2800" b="1" dirty="0" smtClean="0"/>
              <a:t>4</a:t>
            </a:r>
            <a:r>
              <a:rPr lang="ar-SA" sz="2800" dirty="0" smtClean="0"/>
              <a:t> وهو عدد رؤوسهم.</a:t>
            </a:r>
          </a:p>
          <a:p>
            <a:pPr algn="just" rtl="1"/>
            <a:endParaRPr lang="ar-SA" sz="2800" b="1" dirty="0" smtClean="0"/>
          </a:p>
          <a:p>
            <a:pPr algn="just" rtl="1"/>
            <a:endParaRPr lang="en-US" sz="2800" b="1" dirty="0" smtClean="0"/>
          </a:p>
          <a:p>
            <a:pPr rtl="1"/>
            <a:endParaRPr lang="en-US" dirty="0" smtClean="0"/>
          </a:p>
          <a:p>
            <a:endParaRPr lang="en-US" dirty="0"/>
          </a:p>
        </p:txBody>
      </p:sp>
      <p:graphicFrame>
        <p:nvGraphicFramePr>
          <p:cNvPr id="4" name="جدول 3"/>
          <p:cNvGraphicFramePr>
            <a:graphicFrameLocks noGrp="1"/>
          </p:cNvGraphicFramePr>
          <p:nvPr/>
        </p:nvGraphicFramePr>
        <p:xfrm>
          <a:off x="488504" y="3573016"/>
          <a:ext cx="8208911" cy="2194560"/>
        </p:xfrm>
        <a:graphic>
          <a:graphicData uri="http://schemas.openxmlformats.org/drawingml/2006/table">
            <a:tbl>
              <a:tblPr firstRow="1" bandRow="1">
                <a:tableStyleId>{5C22544A-7EE6-4342-B048-85BDC9FD1C3A}</a:tableStyleId>
              </a:tblPr>
              <a:tblGrid>
                <a:gridCol w="1512168"/>
                <a:gridCol w="1728192"/>
                <a:gridCol w="2067286"/>
                <a:gridCol w="1416897"/>
                <a:gridCol w="1484368"/>
              </a:tblGrid>
              <a:tr h="488816">
                <a:tc>
                  <a:txBody>
                    <a:bodyPr/>
                    <a:lstStyle/>
                    <a:p>
                      <a:pPr algn="ctr" rtl="1"/>
                      <a:r>
                        <a:rPr lang="ar-SA" sz="2400" dirty="0" smtClean="0"/>
                        <a:t>التركة</a:t>
                      </a:r>
                    </a:p>
                    <a:p>
                      <a:pPr algn="ctr" rtl="1"/>
                      <a:r>
                        <a:rPr lang="ar-SA" sz="2400" dirty="0" smtClean="0"/>
                        <a:t>400</a:t>
                      </a:r>
                      <a:endParaRPr lang="en-US" sz="2400" dirty="0"/>
                    </a:p>
                  </a:txBody>
                  <a:tcPr/>
                </a:tc>
                <a:tc>
                  <a:txBody>
                    <a:bodyPr/>
                    <a:lstStyle/>
                    <a:p>
                      <a:pPr algn="ctr" rtl="1"/>
                      <a:r>
                        <a:rPr lang="ar-SA" sz="2400" dirty="0" smtClean="0"/>
                        <a:t>الأصل</a:t>
                      </a:r>
                    </a:p>
                    <a:p>
                      <a:pPr algn="ctr" rtl="1"/>
                      <a:r>
                        <a:rPr lang="ar-SA" sz="2400" dirty="0" smtClean="0"/>
                        <a:t>4</a:t>
                      </a:r>
                      <a:endParaRPr lang="en-US" sz="2400" dirty="0"/>
                    </a:p>
                  </a:txBody>
                  <a:tcPr/>
                </a:tc>
                <a:tc>
                  <a:txBody>
                    <a:bodyPr/>
                    <a:lstStyle/>
                    <a:p>
                      <a:pPr algn="ctr" rtl="1"/>
                      <a:r>
                        <a:rPr lang="ar-SA" sz="2400" dirty="0" smtClean="0"/>
                        <a:t>الو</a:t>
                      </a:r>
                      <a:r>
                        <a:rPr lang="ar-AE" sz="2400" dirty="0" smtClean="0"/>
                        <a:t>رثة</a:t>
                      </a:r>
                      <a:endParaRPr lang="en-US" sz="2400" dirty="0"/>
                    </a:p>
                  </a:txBody>
                  <a:tcPr/>
                </a:tc>
                <a:tc>
                  <a:txBody>
                    <a:bodyPr/>
                    <a:lstStyle/>
                    <a:p>
                      <a:pPr algn="ctr" rtl="1"/>
                      <a:r>
                        <a:rPr lang="ar-AE" sz="2400" dirty="0" smtClean="0"/>
                        <a:t>أنصبة</a:t>
                      </a:r>
                      <a:endParaRPr lang="en-US" sz="2400" dirty="0"/>
                    </a:p>
                  </a:txBody>
                  <a:tcPr/>
                </a:tc>
                <a:tc>
                  <a:txBody>
                    <a:bodyPr/>
                    <a:lstStyle/>
                    <a:p>
                      <a:pPr algn="ctr" rtl="1"/>
                      <a:r>
                        <a:rPr lang="ar-SA" sz="2400" dirty="0" smtClean="0"/>
                        <a:t>ا</a:t>
                      </a:r>
                      <a:r>
                        <a:rPr lang="ar-AE" sz="2400" dirty="0" smtClean="0"/>
                        <a:t>لرؤوس</a:t>
                      </a:r>
                      <a:endParaRPr lang="en-US" sz="2400" dirty="0"/>
                    </a:p>
                  </a:txBody>
                  <a:tcPr/>
                </a:tc>
              </a:tr>
              <a:tr h="685800">
                <a:tc>
                  <a:txBody>
                    <a:bodyPr/>
                    <a:lstStyle/>
                    <a:p>
                      <a:pPr algn="ctr"/>
                      <a:r>
                        <a:rPr lang="ar-SA" sz="2400" kern="1200" dirty="0" smtClean="0">
                          <a:solidFill>
                            <a:schemeClr val="dk1"/>
                          </a:solidFill>
                          <a:latin typeface="+mn-lt"/>
                          <a:ea typeface="+mn-ea"/>
                          <a:cs typeface="+mn-cs"/>
                        </a:rPr>
                        <a:t>.....</a:t>
                      </a:r>
                      <a:endParaRPr lang="ar-AE" sz="2400" dirty="0"/>
                    </a:p>
                  </a:txBody>
                  <a:tcPr/>
                </a:tc>
                <a:tc>
                  <a:txBody>
                    <a:bodyPr/>
                    <a:lstStyle/>
                    <a:p>
                      <a:pPr algn="ctr" rtl="1">
                        <a:spcAft>
                          <a:spcPts val="0"/>
                        </a:spcAft>
                      </a:pPr>
                      <a:r>
                        <a:rPr lang="ar-AE" sz="2400" dirty="0" smtClean="0">
                          <a:latin typeface="Times New Roman"/>
                          <a:ea typeface="Times New Roman"/>
                          <a:cs typeface="Traditional Arabic"/>
                        </a:rPr>
                        <a:t>2</a:t>
                      </a:r>
                      <a:endParaRPr lang="en-US" sz="2400" dirty="0">
                        <a:latin typeface="Times New Roman"/>
                        <a:ea typeface="Times New Roman"/>
                        <a:cs typeface="Traditional Arabic"/>
                      </a:endParaRPr>
                    </a:p>
                  </a:txBody>
                  <a:tcPr marL="68580" marR="68580" marT="0" marB="0"/>
                </a:tc>
                <a:tc>
                  <a:txBody>
                    <a:bodyPr/>
                    <a:lstStyle/>
                    <a:p>
                      <a:pPr algn="ctr"/>
                      <a:r>
                        <a:rPr lang="ar-AE" sz="2400" dirty="0" smtClean="0"/>
                        <a:t>2 بنت أخ </a:t>
                      </a:r>
                      <a:r>
                        <a:rPr lang="ar-AE" sz="2400" dirty="0" err="1" smtClean="0"/>
                        <a:t>ش</a:t>
                      </a:r>
                      <a:endParaRPr lang="ar-AE" sz="2400" dirty="0"/>
                    </a:p>
                  </a:txBody>
                  <a:tcPr/>
                </a:tc>
                <a:tc rowSpan="2">
                  <a:txBody>
                    <a:bodyPr/>
                    <a:lstStyle/>
                    <a:p>
                      <a:pPr algn="ctr" rtl="1"/>
                      <a:endParaRPr lang="ar-AE" sz="2400" dirty="0" smtClean="0"/>
                    </a:p>
                    <a:p>
                      <a:pPr algn="ctr" rtl="1"/>
                      <a:r>
                        <a:rPr lang="ar-AE" sz="2400" dirty="0" smtClean="0"/>
                        <a:t>ع</a:t>
                      </a:r>
                      <a:endParaRPr lang="en-US" sz="2400" dirty="0"/>
                    </a:p>
                  </a:txBody>
                  <a:tcPr/>
                </a:tc>
                <a:tc>
                  <a:txBody>
                    <a:bodyPr/>
                    <a:lstStyle/>
                    <a:p>
                      <a:pPr algn="ctr" rtl="1"/>
                      <a:r>
                        <a:rPr lang="ar-AE" sz="2400" dirty="0" smtClean="0"/>
                        <a:t>2</a:t>
                      </a:r>
                      <a:endParaRPr lang="en-US" sz="2400" dirty="0"/>
                    </a:p>
                  </a:txBody>
                  <a:tcPr/>
                </a:tc>
              </a:tr>
              <a:tr h="685800">
                <a:tc>
                  <a:txBody>
                    <a:bodyPr/>
                    <a:lstStyle/>
                    <a:p>
                      <a:pPr algn="ctr"/>
                      <a:r>
                        <a:rPr lang="ar-SA" sz="2400" kern="1200" dirty="0" smtClean="0">
                          <a:solidFill>
                            <a:schemeClr val="dk1"/>
                          </a:solidFill>
                          <a:latin typeface="+mn-lt"/>
                          <a:ea typeface="+mn-ea"/>
                          <a:cs typeface="+mn-cs"/>
                        </a:rPr>
                        <a:t>.....</a:t>
                      </a:r>
                      <a:endParaRPr lang="ar-AE" sz="2400" dirty="0"/>
                    </a:p>
                  </a:txBody>
                  <a:tcPr/>
                </a:tc>
                <a:tc>
                  <a:txBody>
                    <a:bodyPr/>
                    <a:lstStyle/>
                    <a:p>
                      <a:pPr algn="ctr"/>
                      <a:r>
                        <a:rPr lang="ar-AE" sz="2400" dirty="0" smtClean="0"/>
                        <a:t>2</a:t>
                      </a:r>
                      <a:endParaRPr lang="ar-AE" sz="2400" dirty="0"/>
                    </a:p>
                  </a:txBody>
                  <a:tcPr/>
                </a:tc>
                <a:tc>
                  <a:txBody>
                    <a:bodyPr/>
                    <a:lstStyle/>
                    <a:p>
                      <a:pPr algn="ctr"/>
                      <a:r>
                        <a:rPr lang="ar-AE" sz="2400" dirty="0" smtClean="0"/>
                        <a:t>ابن أخ </a:t>
                      </a:r>
                      <a:r>
                        <a:rPr lang="ar-AE" sz="2400" dirty="0" err="1" smtClean="0"/>
                        <a:t>ش</a:t>
                      </a:r>
                      <a:endParaRPr lang="ar-AE" sz="2400" dirty="0"/>
                    </a:p>
                  </a:txBody>
                  <a:tcPr/>
                </a:tc>
                <a:tc vMerge="1">
                  <a:txBody>
                    <a:bodyPr/>
                    <a:lstStyle/>
                    <a:p>
                      <a:pPr algn="ctr"/>
                      <a:endParaRPr lang="ar-AE" sz="2400" dirty="0"/>
                    </a:p>
                  </a:txBody>
                  <a:tcPr/>
                </a:tc>
                <a:tc>
                  <a:txBody>
                    <a:bodyPr/>
                    <a:lstStyle/>
                    <a:p>
                      <a:pPr algn="ctr"/>
                      <a:r>
                        <a:rPr lang="ar-AE" sz="2400" dirty="0" smtClean="0"/>
                        <a:t>2</a:t>
                      </a:r>
                      <a:endParaRPr lang="ar-AE" sz="2400" dirty="0"/>
                    </a:p>
                  </a:txBody>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AE" sz="3600" b="1" dirty="0" smtClean="0">
                <a:solidFill>
                  <a:srgbClr val="009900"/>
                </a:solidFill>
              </a:rPr>
              <a:t>استثن</a:t>
            </a:r>
            <a:r>
              <a:rPr lang="ar-SA" sz="3600" b="1" dirty="0" err="1" smtClean="0">
                <a:solidFill>
                  <a:srgbClr val="009900"/>
                </a:solidFill>
              </a:rPr>
              <a:t>اء</a:t>
            </a:r>
            <a:r>
              <a:rPr lang="ar-SA" sz="3600" b="1" dirty="0" smtClean="0">
                <a:solidFill>
                  <a:srgbClr val="009900"/>
                </a:solidFill>
              </a:rPr>
              <a:t> حالتين</a:t>
            </a:r>
            <a:r>
              <a:rPr lang="ar-AE" sz="3600" b="1" dirty="0" smtClean="0">
                <a:solidFill>
                  <a:srgbClr val="009900"/>
                </a:solidFill>
              </a:rPr>
              <a:t> في قسمة التعصيب في توريث ذوي الأرحام</a:t>
            </a:r>
            <a:endParaRPr lang="en-US" sz="3600" dirty="0"/>
          </a:p>
        </p:txBody>
      </p:sp>
      <p:sp>
        <p:nvSpPr>
          <p:cNvPr id="3" name="عنصر نائب للمحتوى 2"/>
          <p:cNvSpPr>
            <a:spLocks noGrp="1"/>
          </p:cNvSpPr>
          <p:nvPr>
            <p:ph idx="1"/>
          </p:nvPr>
        </p:nvSpPr>
        <p:spPr>
          <a:xfrm>
            <a:off x="272480" y="1412776"/>
            <a:ext cx="9361040" cy="4525963"/>
          </a:xfrm>
        </p:spPr>
        <p:txBody>
          <a:bodyPr/>
          <a:lstStyle/>
          <a:p>
            <a:pPr algn="just" rtl="1"/>
            <a:r>
              <a:rPr lang="ar-SA" sz="2800" b="1" dirty="0" smtClean="0"/>
              <a:t>	الحالة الأولى-أصحابُ (الجهة الرابعة): وهم فروع الأجداد، كاجتماع العمومة والخؤولة</a:t>
            </a:r>
            <a:r>
              <a:rPr lang="ar-SA" sz="2800" dirty="0" smtClean="0"/>
              <a:t>، فيعامَلون معاملة الأب والأم إذا اجتمعا، أي يُعطى لذوي جهة الأم </a:t>
            </a:r>
            <a:r>
              <a:rPr lang="ar-SA" sz="2800" b="1" dirty="0" smtClean="0"/>
              <a:t>(الثلث)، </a:t>
            </a:r>
            <a:r>
              <a:rPr lang="ar-SA" sz="2800" dirty="0" smtClean="0"/>
              <a:t>ويُعطى الباقي لذوي جهة الأب </a:t>
            </a:r>
            <a:r>
              <a:rPr lang="ar-SA" sz="2800" b="1" dirty="0" smtClean="0"/>
              <a:t>(تعصيباً</a:t>
            </a:r>
            <a:r>
              <a:rPr lang="ar-SA" sz="2800" dirty="0" smtClean="0"/>
              <a:t>). </a:t>
            </a:r>
            <a:endParaRPr lang="en-US" sz="2800" b="1" dirty="0" smtClean="0"/>
          </a:p>
          <a:p>
            <a:pPr algn="just" rtl="1"/>
            <a:r>
              <a:rPr lang="ar-SA" sz="2800" b="1" dirty="0" smtClean="0"/>
              <a:t>مثال:</a:t>
            </a:r>
            <a:r>
              <a:rPr lang="ar-SA" sz="2800" dirty="0" smtClean="0"/>
              <a:t> مات (مبشّر) عن: عمّة، وخالة، وترك 300 ديناراً. </a:t>
            </a:r>
            <a:endParaRPr lang="ar-AE" sz="2800" dirty="0" smtClean="0"/>
          </a:p>
          <a:p>
            <a:pPr algn="just" rtl="1"/>
            <a:endParaRPr lang="en-US" sz="2400" b="1" dirty="0" smtClean="0"/>
          </a:p>
          <a:p>
            <a:pPr lvl="0"/>
            <a:endParaRPr lang="ar-SA" dirty="0" smtClean="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272480" y="1340768"/>
            <a:ext cx="9361040" cy="47853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صر نائب للمحتوى 2"/>
          <p:cNvSpPr txBox="1">
            <a:spLocks/>
          </p:cNvSpPr>
          <p:nvPr/>
        </p:nvSpPr>
        <p:spPr bwMode="auto">
          <a:xfrm>
            <a:off x="752432" y="184482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8" name="جدول 3"/>
          <p:cNvGraphicFramePr>
            <a:graphicFrameLocks noGrp="1"/>
          </p:cNvGraphicFramePr>
          <p:nvPr/>
        </p:nvGraphicFramePr>
        <p:xfrm>
          <a:off x="1064568" y="3573016"/>
          <a:ext cx="7992888" cy="1860416"/>
        </p:xfrm>
        <a:graphic>
          <a:graphicData uri="http://schemas.openxmlformats.org/drawingml/2006/table">
            <a:tbl>
              <a:tblPr firstRow="1" bandRow="1">
                <a:tableStyleId>{5C22544A-7EE6-4342-B048-85BDC9FD1C3A}</a:tableStyleId>
              </a:tblPr>
              <a:tblGrid>
                <a:gridCol w="1865007"/>
                <a:gridCol w="2131437"/>
                <a:gridCol w="2131437"/>
                <a:gridCol w="1865007"/>
              </a:tblGrid>
              <a:tr h="488816">
                <a:tc>
                  <a:txBody>
                    <a:bodyPr/>
                    <a:lstStyle/>
                    <a:p>
                      <a:pPr algn="ctr" rtl="1"/>
                      <a:r>
                        <a:rPr lang="ar-SA" sz="2400" dirty="0" smtClean="0"/>
                        <a:t>التركة</a:t>
                      </a:r>
                      <a:r>
                        <a:rPr lang="ar-AE" sz="2400" dirty="0" smtClean="0"/>
                        <a:t>300</a:t>
                      </a:r>
                    </a:p>
                  </a:txBody>
                  <a:tcPr/>
                </a:tc>
                <a:tc>
                  <a:txBody>
                    <a:bodyPr/>
                    <a:lstStyle/>
                    <a:p>
                      <a:pPr algn="ctr" rtl="1"/>
                      <a:r>
                        <a:rPr lang="ar-SA" sz="2400" dirty="0" smtClean="0"/>
                        <a:t>الأصل</a:t>
                      </a:r>
                      <a:r>
                        <a:rPr lang="ar-AE" sz="2400" baseline="0" dirty="0" smtClean="0"/>
                        <a:t> </a:t>
                      </a:r>
                      <a:r>
                        <a:rPr lang="ar-AE" sz="2400" dirty="0" smtClean="0"/>
                        <a:t>3</a:t>
                      </a:r>
                      <a:endParaRPr lang="en-US" sz="2400" dirty="0"/>
                    </a:p>
                  </a:txBody>
                  <a:tcPr/>
                </a:tc>
                <a:tc>
                  <a:txBody>
                    <a:bodyPr/>
                    <a:lstStyle/>
                    <a:p>
                      <a:pPr algn="ctr" rtl="1"/>
                      <a:r>
                        <a:rPr lang="ar-AE" sz="2400" dirty="0" smtClean="0"/>
                        <a:t>الجهة</a:t>
                      </a:r>
                      <a:endParaRPr lang="en-US" sz="2400" dirty="0"/>
                    </a:p>
                  </a:txBody>
                  <a:tcPr/>
                </a:tc>
                <a:tc>
                  <a:txBody>
                    <a:bodyPr/>
                    <a:lstStyle/>
                    <a:p>
                      <a:pPr algn="ctr" rtl="1"/>
                      <a:r>
                        <a:rPr lang="ar-SA" sz="2400" dirty="0" smtClean="0"/>
                        <a:t>الو</a:t>
                      </a:r>
                      <a:r>
                        <a:rPr lang="ar-AE" sz="2400" dirty="0" smtClean="0"/>
                        <a:t>رثة</a:t>
                      </a:r>
                      <a:endParaRPr lang="en-US" sz="2400" dirty="0"/>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rtl="1">
                        <a:spcAft>
                          <a:spcPts val="0"/>
                        </a:spcAft>
                      </a:pPr>
                      <a:r>
                        <a:rPr lang="ar-AE" sz="2400" dirty="0" smtClean="0">
                          <a:latin typeface="Times New Roman"/>
                          <a:ea typeface="Times New Roman"/>
                          <a:cs typeface="+mn-cs"/>
                        </a:rPr>
                        <a:t>1</a:t>
                      </a:r>
                      <a:r>
                        <a:rPr lang="ar-SA" sz="2400" dirty="0" smtClean="0">
                          <a:latin typeface="Times New Roman"/>
                          <a:ea typeface="Times New Roman"/>
                          <a:cs typeface="+mn-cs"/>
                        </a:rPr>
                        <a:t>/</a:t>
                      </a:r>
                      <a:r>
                        <a:rPr lang="ar-AE" sz="2400" dirty="0" smtClean="0">
                          <a:latin typeface="Times New Roman"/>
                          <a:ea typeface="Times New Roman"/>
                          <a:cs typeface="+mn-cs"/>
                        </a:rPr>
                        <a:t>3</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AE" sz="2400" dirty="0" smtClean="0">
                          <a:latin typeface="Times New Roman"/>
                          <a:ea typeface="Times New Roman"/>
                          <a:cs typeface="+mn-cs"/>
                        </a:rPr>
                        <a:t>جهة</a:t>
                      </a:r>
                      <a:r>
                        <a:rPr lang="ar-AE" sz="2400" baseline="0" dirty="0" smtClean="0">
                          <a:latin typeface="Times New Roman"/>
                          <a:ea typeface="Times New Roman"/>
                          <a:cs typeface="+mn-cs"/>
                        </a:rPr>
                        <a:t> الأمومة</a:t>
                      </a:r>
                      <a:endParaRPr lang="en-US" sz="2400" dirty="0">
                        <a:latin typeface="Times New Roman"/>
                        <a:ea typeface="Times New Roman"/>
                        <a:cs typeface="+mn-cs"/>
                      </a:endParaRPr>
                    </a:p>
                  </a:txBody>
                  <a:tcPr marL="68580" marR="68580" marT="0" marB="0"/>
                </a:tc>
                <a:tc>
                  <a:txBody>
                    <a:bodyPr/>
                    <a:lstStyle/>
                    <a:p>
                      <a:pPr algn="ctr"/>
                      <a:r>
                        <a:rPr lang="ar-AE" sz="2400" dirty="0" smtClean="0">
                          <a:cs typeface="+mn-cs"/>
                        </a:rPr>
                        <a:t>خالة</a:t>
                      </a:r>
                      <a:endParaRPr lang="ar-AE" sz="2400" dirty="0">
                        <a:cs typeface="+mn-cs"/>
                      </a:endParaRPr>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AE" sz="2400" dirty="0" smtClean="0">
                          <a:cs typeface="+mn-cs"/>
                        </a:rPr>
                        <a:t>ع</a:t>
                      </a:r>
                      <a:endParaRPr lang="ar-AE" sz="2400" dirty="0">
                        <a:cs typeface="+mn-cs"/>
                      </a:endParaRPr>
                    </a:p>
                  </a:txBody>
                  <a:tcPr/>
                </a:tc>
                <a:tc>
                  <a:txBody>
                    <a:bodyPr/>
                    <a:lstStyle/>
                    <a:p>
                      <a:pPr algn="ctr"/>
                      <a:r>
                        <a:rPr lang="ar-AE" sz="2400" dirty="0" smtClean="0">
                          <a:cs typeface="+mn-cs"/>
                        </a:rPr>
                        <a:t>جهة الأبوة</a:t>
                      </a:r>
                      <a:endParaRPr lang="ar-AE" sz="2400" dirty="0">
                        <a:cs typeface="+mn-cs"/>
                      </a:endParaRPr>
                    </a:p>
                  </a:txBody>
                  <a:tcPr/>
                </a:tc>
                <a:tc>
                  <a:txBody>
                    <a:bodyPr/>
                    <a:lstStyle/>
                    <a:p>
                      <a:pPr algn="ctr"/>
                      <a:r>
                        <a:rPr lang="ar-AE" sz="2400" dirty="0" smtClean="0">
                          <a:cs typeface="+mn-cs"/>
                        </a:rPr>
                        <a:t>عمة</a:t>
                      </a:r>
                      <a:endParaRPr lang="ar-AE" sz="2400" dirty="0">
                        <a:cs typeface="+mn-cs"/>
                      </a:endParaRPr>
                    </a:p>
                  </a:txBody>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AE" b="1" dirty="0" smtClean="0">
                <a:solidFill>
                  <a:srgbClr val="009900"/>
                </a:solidFill>
              </a:rPr>
              <a:t>الحالة الثانية المستثناة</a:t>
            </a:r>
            <a:endParaRPr lang="en-US" dirty="0"/>
          </a:p>
        </p:txBody>
      </p:sp>
      <p:sp>
        <p:nvSpPr>
          <p:cNvPr id="3" name="عنصر نائب للمحتوى 2"/>
          <p:cNvSpPr>
            <a:spLocks noGrp="1"/>
          </p:cNvSpPr>
          <p:nvPr>
            <p:ph idx="1"/>
          </p:nvPr>
        </p:nvSpPr>
        <p:spPr>
          <a:xfrm>
            <a:off x="560512" y="1412776"/>
            <a:ext cx="8915400" cy="4876800"/>
          </a:xfrm>
        </p:spPr>
        <p:txBody>
          <a:bodyPr/>
          <a:lstStyle/>
          <a:p>
            <a:pPr algn="just" rtl="1"/>
            <a:r>
              <a:rPr lang="ar-SA" b="1" dirty="0" smtClean="0"/>
              <a:t>الحالة الثانية-</a:t>
            </a:r>
            <a:r>
              <a:rPr lang="ar-SA" dirty="0" smtClean="0"/>
              <a:t>اجتماع الأخوال والخالات، فإنهم ينزلون </a:t>
            </a:r>
            <a:r>
              <a:rPr lang="ar-SA" b="1" dirty="0" smtClean="0"/>
              <a:t>منزلة الأم.</a:t>
            </a:r>
            <a:endParaRPr lang="en-US" b="1" dirty="0" smtClean="0"/>
          </a:p>
          <a:p>
            <a:pPr algn="just" rtl="1"/>
            <a:r>
              <a:rPr lang="ar-SA" b="1" dirty="0" smtClean="0"/>
              <a:t>مثال: </a:t>
            </a:r>
            <a:r>
              <a:rPr lang="ar-SA" dirty="0" smtClean="0"/>
              <a:t>مات (مِسطَح) عن خال، وخالة، وترك 200 ديناراً.</a:t>
            </a:r>
            <a:endParaRPr lang="en-US" b="1" dirty="0" smtClean="0"/>
          </a:p>
          <a:p>
            <a:pPr algn="just" rtl="1"/>
            <a:r>
              <a:rPr lang="ar-SA" dirty="0" smtClean="0"/>
              <a:t>الحل: ينزلان منزلة الأم. كأنهما أخ لأم، وأخت لأم. </a:t>
            </a:r>
            <a:endParaRPr lang="en-US" b="1" dirty="0" smtClean="0"/>
          </a:p>
          <a:p>
            <a:pPr algn="just" rtl="1"/>
            <a:r>
              <a:rPr lang="ar-SA" dirty="0" smtClean="0"/>
              <a:t>ويقتسمان المال بالسويّة. </a:t>
            </a:r>
            <a:endParaRPr lang="ar-AE" dirty="0" smtClean="0"/>
          </a:p>
          <a:p>
            <a:pPr algn="just" rtl="1"/>
            <a:endParaRPr lang="ar-AE" sz="2400" dirty="0" smtClean="0"/>
          </a:p>
          <a:p>
            <a:pPr algn="just" rtl="1"/>
            <a:endParaRPr lang="en-US" sz="2400" b="1" dirty="0" smtClean="0"/>
          </a:p>
          <a:p>
            <a:pPr algn="r"/>
            <a:endParaRPr lang="en-US" dirty="0"/>
          </a:p>
        </p:txBody>
      </p:sp>
      <p:sp>
        <p:nvSpPr>
          <p:cNvPr id="4" name="عنصر نائب للمحتوى 2"/>
          <p:cNvSpPr txBox="1">
            <a:spLocks/>
          </p:cNvSpPr>
          <p:nvPr/>
        </p:nvSpPr>
        <p:spPr bwMode="auto">
          <a:xfrm>
            <a:off x="272480" y="1412776"/>
            <a:ext cx="936104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صر نائب للمحتوى 2"/>
          <p:cNvSpPr txBox="1">
            <a:spLocks/>
          </p:cNvSpPr>
          <p:nvPr/>
        </p:nvSpPr>
        <p:spPr bwMode="auto">
          <a:xfrm>
            <a:off x="752432" y="184482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7" name="جدول 3"/>
          <p:cNvGraphicFramePr>
            <a:graphicFrameLocks noGrp="1"/>
          </p:cNvGraphicFramePr>
          <p:nvPr/>
        </p:nvGraphicFramePr>
        <p:xfrm>
          <a:off x="560512" y="3933056"/>
          <a:ext cx="8760872" cy="1860416"/>
        </p:xfrm>
        <a:graphic>
          <a:graphicData uri="http://schemas.openxmlformats.org/drawingml/2006/table">
            <a:tbl>
              <a:tblPr firstRow="1" bandRow="1">
                <a:tableStyleId>{5C22544A-7EE6-4342-B048-85BDC9FD1C3A}</a:tableStyleId>
              </a:tblPr>
              <a:tblGrid>
                <a:gridCol w="1613845"/>
                <a:gridCol w="1844394"/>
                <a:gridCol w="1844394"/>
                <a:gridCol w="1613845"/>
                <a:gridCol w="1844394"/>
              </a:tblGrid>
              <a:tr h="488816">
                <a:tc>
                  <a:txBody>
                    <a:bodyPr/>
                    <a:lstStyle/>
                    <a:p>
                      <a:pPr algn="ctr" rtl="1"/>
                      <a:r>
                        <a:rPr lang="ar-SA" sz="2400" dirty="0" smtClean="0"/>
                        <a:t>التركة</a:t>
                      </a:r>
                      <a:r>
                        <a:rPr lang="ar-AE" sz="2400" dirty="0" smtClean="0"/>
                        <a:t>200</a:t>
                      </a:r>
                    </a:p>
                  </a:txBody>
                  <a:tcPr/>
                </a:tc>
                <a:tc>
                  <a:txBody>
                    <a:bodyPr/>
                    <a:lstStyle/>
                    <a:p>
                      <a:pPr algn="ctr" rtl="1"/>
                      <a:r>
                        <a:rPr lang="ar-SA" sz="2400" dirty="0" smtClean="0"/>
                        <a:t>الأصل</a:t>
                      </a:r>
                      <a:r>
                        <a:rPr lang="ar-AE" sz="2400" dirty="0" smtClean="0"/>
                        <a:t> 2 </a:t>
                      </a:r>
                      <a:endParaRPr lang="en-US" sz="2400" dirty="0" smtClean="0"/>
                    </a:p>
                  </a:txBody>
                  <a:tcPr/>
                </a:tc>
                <a:tc>
                  <a:txBody>
                    <a:bodyPr/>
                    <a:lstStyle/>
                    <a:p>
                      <a:pPr algn="ctr" rtl="1"/>
                      <a:r>
                        <a:rPr lang="ar-AE" sz="2400" dirty="0" smtClean="0"/>
                        <a:t>التنزيل</a:t>
                      </a:r>
                      <a:endParaRPr lang="en-US" sz="2400" dirty="0"/>
                    </a:p>
                  </a:txBody>
                  <a:tcPr/>
                </a:tc>
                <a:tc>
                  <a:txBody>
                    <a:bodyPr/>
                    <a:lstStyle/>
                    <a:p>
                      <a:pPr algn="ctr" rtl="1"/>
                      <a:r>
                        <a:rPr lang="ar-SA" sz="2400" dirty="0" smtClean="0"/>
                        <a:t>الو</a:t>
                      </a:r>
                      <a:r>
                        <a:rPr lang="ar-AE" sz="2400" dirty="0" smtClean="0"/>
                        <a:t>رثة</a:t>
                      </a:r>
                      <a:endParaRPr lang="en-US" sz="2400" dirty="0"/>
                    </a:p>
                  </a:txBody>
                  <a:tcPr/>
                </a:tc>
                <a:tc>
                  <a:txBody>
                    <a:bodyPr/>
                    <a:lstStyle/>
                    <a:p>
                      <a:pPr algn="ctr" rtl="1"/>
                      <a:r>
                        <a:rPr lang="ar-SA" sz="2400" dirty="0" smtClean="0"/>
                        <a:t>ا</a:t>
                      </a:r>
                      <a:r>
                        <a:rPr lang="ar-AE" sz="2400" dirty="0" smtClean="0"/>
                        <a:t>لرؤوس</a:t>
                      </a:r>
                      <a:endParaRPr lang="en-US" sz="2400" dirty="0"/>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rtl="1">
                        <a:spcAft>
                          <a:spcPts val="0"/>
                        </a:spcAft>
                      </a:pPr>
                      <a:r>
                        <a:rPr lang="ar-AE" sz="2400" dirty="0" smtClean="0">
                          <a:latin typeface="Times New Roman"/>
                          <a:ea typeface="Times New Roman"/>
                          <a:cs typeface="+mn-cs"/>
                        </a:rPr>
                        <a:t>1</a:t>
                      </a:r>
                      <a:endParaRPr lang="en-US" sz="2400" dirty="0">
                        <a:latin typeface="Times New Roman"/>
                        <a:ea typeface="Times New Roman"/>
                        <a:cs typeface="+mn-cs"/>
                      </a:endParaRPr>
                    </a:p>
                  </a:txBody>
                  <a:tcPr marL="68580" marR="68580" marT="0" marB="0"/>
                </a:tc>
                <a:tc>
                  <a:txBody>
                    <a:bodyPr/>
                    <a:lstStyle/>
                    <a:p>
                      <a:pPr algn="ctr"/>
                      <a:r>
                        <a:rPr lang="ar-AE" sz="2400" dirty="0" smtClean="0"/>
                        <a:t>أخ لأم</a:t>
                      </a:r>
                      <a:endParaRPr lang="ar-AE" sz="2400" dirty="0"/>
                    </a:p>
                  </a:txBody>
                  <a:tcPr marL="68580" marR="68580" marT="0" marB="0"/>
                </a:tc>
                <a:tc>
                  <a:txBody>
                    <a:bodyPr/>
                    <a:lstStyle/>
                    <a:p>
                      <a:pPr algn="ctr"/>
                      <a:r>
                        <a:rPr lang="ar-AE" sz="2400" dirty="0" smtClean="0">
                          <a:cs typeface="+mn-cs"/>
                        </a:rPr>
                        <a:t>خال</a:t>
                      </a:r>
                      <a:endParaRPr lang="ar-AE" sz="2400" dirty="0">
                        <a:cs typeface="+mn-cs"/>
                      </a:endParaRPr>
                    </a:p>
                  </a:txBody>
                  <a:tcPr/>
                </a:tc>
                <a:tc>
                  <a:txBody>
                    <a:bodyPr/>
                    <a:lstStyle/>
                    <a:p>
                      <a:pPr algn="ctr" rtl="1"/>
                      <a:r>
                        <a:rPr lang="ar-AE" sz="2400" dirty="0" smtClean="0">
                          <a:cs typeface="+mn-cs"/>
                        </a:rPr>
                        <a:t>1</a:t>
                      </a:r>
                      <a:endParaRPr lang="en-US" sz="2400" dirty="0">
                        <a:cs typeface="+mn-cs"/>
                      </a:endParaRPr>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AE" sz="2400" dirty="0" smtClean="0">
                          <a:cs typeface="+mn-cs"/>
                        </a:rPr>
                        <a:t>1</a:t>
                      </a:r>
                      <a:endParaRPr lang="ar-AE" sz="2400" dirty="0">
                        <a:cs typeface="+mn-cs"/>
                      </a:endParaRPr>
                    </a:p>
                  </a:txBody>
                  <a:tcPr/>
                </a:tc>
                <a:tc>
                  <a:txBody>
                    <a:bodyPr/>
                    <a:lstStyle/>
                    <a:p>
                      <a:pPr algn="ctr"/>
                      <a:r>
                        <a:rPr lang="ar-AE" sz="2400" dirty="0" smtClean="0"/>
                        <a:t>أخت لأم</a:t>
                      </a:r>
                      <a:endParaRPr lang="ar-AE" sz="2400" dirty="0"/>
                    </a:p>
                  </a:txBody>
                  <a:tcPr/>
                </a:tc>
                <a:tc>
                  <a:txBody>
                    <a:bodyPr/>
                    <a:lstStyle/>
                    <a:p>
                      <a:pPr algn="ctr"/>
                      <a:r>
                        <a:rPr lang="ar-AE" sz="2400" dirty="0" smtClean="0">
                          <a:cs typeface="+mn-cs"/>
                        </a:rPr>
                        <a:t>خالة</a:t>
                      </a:r>
                      <a:endParaRPr lang="ar-AE" sz="2400" dirty="0">
                        <a:cs typeface="+mn-cs"/>
                      </a:endParaRPr>
                    </a:p>
                  </a:txBody>
                  <a:tcPr/>
                </a:tc>
                <a:tc>
                  <a:txBody>
                    <a:bodyPr/>
                    <a:lstStyle/>
                    <a:p>
                      <a:pPr algn="ctr"/>
                      <a:r>
                        <a:rPr lang="ar-AE" sz="2400" dirty="0" smtClean="0">
                          <a:cs typeface="+mn-cs"/>
                        </a:rPr>
                        <a:t>1</a:t>
                      </a:r>
                      <a:endParaRPr lang="ar-AE" sz="2400" dirty="0">
                        <a:cs typeface="+mn-cs"/>
                      </a:endParaRPr>
                    </a:p>
                  </a:txBody>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نشاط صفّيّ على طريقة أهل القرابة</a:t>
            </a:r>
            <a:endParaRPr lang="en-US" dirty="0"/>
          </a:p>
        </p:txBody>
      </p:sp>
      <p:sp>
        <p:nvSpPr>
          <p:cNvPr id="3" name="عنصر نائب للمحتوى 2"/>
          <p:cNvSpPr>
            <a:spLocks noGrp="1"/>
          </p:cNvSpPr>
          <p:nvPr>
            <p:ph idx="1"/>
          </p:nvPr>
        </p:nvSpPr>
        <p:spPr>
          <a:xfrm>
            <a:off x="488504" y="1412776"/>
            <a:ext cx="9001000" cy="4680520"/>
          </a:xfrm>
        </p:spPr>
        <p:txBody>
          <a:bodyPr/>
          <a:lstStyle/>
          <a:p>
            <a:pPr algn="just" rtl="1"/>
            <a:r>
              <a:rPr lang="ar-SA" b="1" dirty="0" smtClean="0"/>
              <a:t>نشاط صفيّ: </a:t>
            </a:r>
            <a:r>
              <a:rPr lang="ar-SA" dirty="0" smtClean="0"/>
              <a:t>مات (مِرثد) عن عمّ لأم، وعمّة، وترك 200 ديناراً.</a:t>
            </a:r>
            <a:endParaRPr lang="en-US" b="1" dirty="0" smtClean="0"/>
          </a:p>
          <a:p>
            <a:pPr algn="just" rtl="1"/>
            <a:r>
              <a:rPr lang="ar-SA" dirty="0" smtClean="0"/>
              <a:t>ا</a:t>
            </a:r>
            <a:r>
              <a:rPr lang="ar-SA" b="1" dirty="0" smtClean="0"/>
              <a:t>لحل: </a:t>
            </a:r>
            <a:r>
              <a:rPr lang="ar-SA" dirty="0" smtClean="0"/>
              <a:t>ينزلان </a:t>
            </a:r>
            <a:r>
              <a:rPr lang="ar-SA" dirty="0" err="1" smtClean="0"/>
              <a:t>منزلة.............</a:t>
            </a:r>
            <a:r>
              <a:rPr lang="ar-SA" dirty="0" smtClean="0"/>
              <a:t> كأنهما أخ لأب، </a:t>
            </a:r>
            <a:r>
              <a:rPr lang="ar-SA" dirty="0" err="1" smtClean="0"/>
              <a:t>وأخت..........</a:t>
            </a:r>
            <a:endParaRPr lang="en-US" b="1" dirty="0" smtClean="0"/>
          </a:p>
          <a:p>
            <a:pPr algn="just" rtl="1"/>
            <a:r>
              <a:rPr lang="ar-SA" dirty="0" smtClean="0"/>
              <a:t>ويقتسمان المال بالسويّة. </a:t>
            </a:r>
            <a:endParaRPr lang="en-US" b="1" dirty="0" smtClean="0"/>
          </a:p>
          <a:p>
            <a:endParaRPr lang="en-US" dirty="0"/>
          </a:p>
        </p:txBody>
      </p:sp>
      <p:sp>
        <p:nvSpPr>
          <p:cNvPr id="6" name="عنصر نائب للمحتوى 2"/>
          <p:cNvSpPr txBox="1">
            <a:spLocks/>
          </p:cNvSpPr>
          <p:nvPr/>
        </p:nvSpPr>
        <p:spPr bwMode="auto">
          <a:xfrm>
            <a:off x="560512" y="141277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AE"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صر نائب للمحتوى 2"/>
          <p:cNvSpPr txBox="1">
            <a:spLocks/>
          </p:cNvSpPr>
          <p:nvPr/>
        </p:nvSpPr>
        <p:spPr bwMode="auto">
          <a:xfrm>
            <a:off x="272480" y="1412776"/>
            <a:ext cx="936104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p:txBody>
      </p:sp>
      <p:sp>
        <p:nvSpPr>
          <p:cNvPr id="8"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0" name="جدول 3"/>
          <p:cNvGraphicFramePr>
            <a:graphicFrameLocks noGrp="1"/>
          </p:cNvGraphicFramePr>
          <p:nvPr/>
        </p:nvGraphicFramePr>
        <p:xfrm>
          <a:off x="704528" y="3284984"/>
          <a:ext cx="8208912" cy="1860416"/>
        </p:xfrm>
        <a:graphic>
          <a:graphicData uri="http://schemas.openxmlformats.org/drawingml/2006/table">
            <a:tbl>
              <a:tblPr firstRow="1" bandRow="1">
                <a:tableStyleId>{5C22544A-7EE6-4342-B048-85BDC9FD1C3A}</a:tableStyleId>
              </a:tblPr>
              <a:tblGrid>
                <a:gridCol w="1512168"/>
                <a:gridCol w="1728192"/>
                <a:gridCol w="1728192"/>
                <a:gridCol w="1512168"/>
                <a:gridCol w="1728192"/>
              </a:tblGrid>
              <a:tr h="488816">
                <a:tc>
                  <a:txBody>
                    <a:bodyPr/>
                    <a:lstStyle/>
                    <a:p>
                      <a:pPr algn="ctr" rtl="1"/>
                      <a:r>
                        <a:rPr lang="ar-SA" sz="2400" dirty="0" smtClean="0"/>
                        <a:t>التركة</a:t>
                      </a:r>
                      <a:r>
                        <a:rPr lang="ar-AE" sz="2400" dirty="0" smtClean="0"/>
                        <a:t>200</a:t>
                      </a:r>
                    </a:p>
                  </a:txBody>
                  <a:tcPr/>
                </a:tc>
                <a:tc>
                  <a:txBody>
                    <a:bodyPr/>
                    <a:lstStyle/>
                    <a:p>
                      <a:pPr algn="ctr" rtl="1"/>
                      <a:r>
                        <a:rPr lang="ar-SA" sz="2400" dirty="0" smtClean="0"/>
                        <a:t>الأصل</a:t>
                      </a:r>
                      <a:r>
                        <a:rPr lang="ar-AE" sz="2400" dirty="0" smtClean="0"/>
                        <a:t> 2 </a:t>
                      </a:r>
                      <a:endParaRPr lang="en-US" sz="2400" dirty="0" smtClean="0"/>
                    </a:p>
                  </a:txBody>
                  <a:tcPr/>
                </a:tc>
                <a:tc>
                  <a:txBody>
                    <a:bodyPr/>
                    <a:lstStyle/>
                    <a:p>
                      <a:pPr algn="ctr" rtl="1"/>
                      <a:r>
                        <a:rPr lang="ar-AE" sz="2400" dirty="0" smtClean="0"/>
                        <a:t>التنزيل</a:t>
                      </a:r>
                      <a:endParaRPr lang="en-US" sz="2400" dirty="0"/>
                    </a:p>
                  </a:txBody>
                  <a:tcPr/>
                </a:tc>
                <a:tc>
                  <a:txBody>
                    <a:bodyPr/>
                    <a:lstStyle/>
                    <a:p>
                      <a:pPr algn="ctr" rtl="1"/>
                      <a:r>
                        <a:rPr lang="ar-SA" sz="2400" dirty="0" smtClean="0"/>
                        <a:t>الو</a:t>
                      </a:r>
                      <a:r>
                        <a:rPr lang="ar-AE" sz="2400" dirty="0" smtClean="0"/>
                        <a:t>رثة</a:t>
                      </a:r>
                      <a:endParaRPr lang="en-US" sz="2400" dirty="0"/>
                    </a:p>
                  </a:txBody>
                  <a:tcPr/>
                </a:tc>
                <a:tc>
                  <a:txBody>
                    <a:bodyPr/>
                    <a:lstStyle/>
                    <a:p>
                      <a:pPr algn="ctr" rtl="1"/>
                      <a:r>
                        <a:rPr lang="ar-SA" sz="2400" dirty="0" smtClean="0"/>
                        <a:t>ا</a:t>
                      </a:r>
                      <a:r>
                        <a:rPr lang="ar-AE" sz="2400" dirty="0" smtClean="0"/>
                        <a:t>لرؤوس</a:t>
                      </a:r>
                      <a:endParaRPr lang="en-US" sz="2400" dirty="0"/>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rtl="1">
                        <a:spcAft>
                          <a:spcPts val="0"/>
                        </a:spcAft>
                      </a:pPr>
                      <a:r>
                        <a:rPr lang="ar-AE" sz="2400" dirty="0" smtClean="0">
                          <a:latin typeface="Times New Roman"/>
                          <a:ea typeface="Times New Roman"/>
                          <a:cs typeface="+mn-cs"/>
                        </a:rPr>
                        <a:t>1</a:t>
                      </a:r>
                      <a:endParaRPr lang="en-US" sz="2400" dirty="0">
                        <a:latin typeface="Times New Roman"/>
                        <a:ea typeface="Times New Roman"/>
                        <a:cs typeface="+mn-cs"/>
                      </a:endParaRPr>
                    </a:p>
                  </a:txBody>
                  <a:tcPr marL="68580" marR="68580" marT="0" marB="0"/>
                </a:tc>
                <a:tc>
                  <a:txBody>
                    <a:bodyPr/>
                    <a:lstStyle/>
                    <a:p>
                      <a:pPr algn="ctr"/>
                      <a:r>
                        <a:rPr lang="ar-AE" sz="2400" dirty="0" smtClean="0"/>
                        <a:t>أخ</a:t>
                      </a:r>
                      <a:r>
                        <a:rPr lang="ar-AE" sz="2400" baseline="0" dirty="0" smtClean="0"/>
                        <a:t> لأب</a:t>
                      </a:r>
                      <a:endParaRPr lang="ar-AE" sz="2400" dirty="0"/>
                    </a:p>
                  </a:txBody>
                  <a:tcPr marL="68580" marR="68580" marT="0" marB="0"/>
                </a:tc>
                <a:tc>
                  <a:txBody>
                    <a:bodyPr/>
                    <a:lstStyle/>
                    <a:p>
                      <a:pPr algn="ctr"/>
                      <a:r>
                        <a:rPr lang="ar-AE" sz="2400" dirty="0" smtClean="0">
                          <a:cs typeface="+mn-cs"/>
                        </a:rPr>
                        <a:t>عم</a:t>
                      </a:r>
                      <a:r>
                        <a:rPr lang="ar-AE" sz="2400" baseline="0" dirty="0" smtClean="0">
                          <a:cs typeface="+mn-cs"/>
                        </a:rPr>
                        <a:t> لأم</a:t>
                      </a:r>
                      <a:endParaRPr lang="ar-AE" sz="2400" dirty="0">
                        <a:cs typeface="+mn-cs"/>
                      </a:endParaRPr>
                    </a:p>
                  </a:txBody>
                  <a:tcPr/>
                </a:tc>
                <a:tc>
                  <a:txBody>
                    <a:bodyPr/>
                    <a:lstStyle/>
                    <a:p>
                      <a:pPr algn="ctr" rtl="1"/>
                      <a:r>
                        <a:rPr lang="ar-AE" sz="2400" dirty="0" smtClean="0">
                          <a:cs typeface="+mn-cs"/>
                        </a:rPr>
                        <a:t>1</a:t>
                      </a:r>
                      <a:endParaRPr lang="en-US" sz="2400" dirty="0">
                        <a:cs typeface="+mn-cs"/>
                      </a:endParaRPr>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AE" sz="2400" dirty="0" smtClean="0">
                          <a:cs typeface="+mn-cs"/>
                        </a:rPr>
                        <a:t>1</a:t>
                      </a:r>
                      <a:endParaRPr lang="ar-AE" sz="2400" dirty="0">
                        <a:cs typeface="+mn-cs"/>
                      </a:endParaRPr>
                    </a:p>
                  </a:txBody>
                  <a:tcPr/>
                </a:tc>
                <a:tc>
                  <a:txBody>
                    <a:bodyPr/>
                    <a:lstStyle/>
                    <a:p>
                      <a:pPr algn="ctr"/>
                      <a:r>
                        <a:rPr lang="ar-AE" sz="2400" dirty="0" smtClean="0"/>
                        <a:t>أخت لأب</a:t>
                      </a:r>
                      <a:endParaRPr lang="ar-AE" sz="2400" dirty="0"/>
                    </a:p>
                  </a:txBody>
                  <a:tcPr/>
                </a:tc>
                <a:tc>
                  <a:txBody>
                    <a:bodyPr/>
                    <a:lstStyle/>
                    <a:p>
                      <a:pPr algn="ctr"/>
                      <a:r>
                        <a:rPr lang="ar-AE" sz="2400" dirty="0" smtClean="0">
                          <a:cs typeface="+mn-cs"/>
                        </a:rPr>
                        <a:t>عمة</a:t>
                      </a:r>
                      <a:r>
                        <a:rPr lang="ar-AE" sz="2400" baseline="0" dirty="0" smtClean="0">
                          <a:cs typeface="+mn-cs"/>
                        </a:rPr>
                        <a:t> </a:t>
                      </a:r>
                      <a:endParaRPr lang="ar-AE" sz="2400" dirty="0">
                        <a:cs typeface="+mn-cs"/>
                      </a:endParaRPr>
                    </a:p>
                  </a:txBody>
                  <a:tcPr/>
                </a:tc>
                <a:tc>
                  <a:txBody>
                    <a:bodyPr/>
                    <a:lstStyle/>
                    <a:p>
                      <a:pPr algn="ctr"/>
                      <a:r>
                        <a:rPr lang="ar-AE" sz="2400" dirty="0" smtClean="0">
                          <a:cs typeface="+mn-cs"/>
                        </a:rPr>
                        <a:t>1</a:t>
                      </a:r>
                      <a:endParaRPr lang="ar-AE" sz="2400" dirty="0">
                        <a:cs typeface="+mn-cs"/>
                      </a:endParaRPr>
                    </a:p>
                  </a:txBody>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AE" b="1" dirty="0" smtClean="0"/>
              <a:t>	</a:t>
            </a:r>
            <a:r>
              <a:rPr lang="ar-SA" dirty="0" smtClean="0"/>
              <a:t>وهي تجعل المدلى </a:t>
            </a:r>
            <a:r>
              <a:rPr lang="ar-SA" dirty="0" err="1" smtClean="0"/>
              <a:t>به</a:t>
            </a:r>
            <a:r>
              <a:rPr lang="ar-SA" dirty="0" smtClean="0"/>
              <a:t>- أي الواسطة إلى الميت- قد </a:t>
            </a:r>
            <a:r>
              <a:rPr lang="ar-SA" b="1" dirty="0" smtClean="0"/>
              <a:t>مات هو نفسه، </a:t>
            </a:r>
            <a:r>
              <a:rPr lang="ar-SA" dirty="0" smtClean="0"/>
              <a:t>عن ذوي الأرحام </a:t>
            </a:r>
            <a:r>
              <a:rPr lang="ar-SA" dirty="0" err="1" smtClean="0"/>
              <a:t>الموجودين.</a:t>
            </a:r>
            <a:r>
              <a:rPr lang="ar-SA" dirty="0" smtClean="0"/>
              <a:t> </a:t>
            </a:r>
          </a:p>
          <a:p>
            <a:pPr algn="just" rtl="1"/>
            <a:r>
              <a:rPr lang="ar-SA" dirty="0" smtClean="0"/>
              <a:t>	ونقسم المال عليهم حسب منازلهم من المدلى </a:t>
            </a:r>
            <a:r>
              <a:rPr lang="ar-SA" dirty="0" err="1" smtClean="0"/>
              <a:t>به</a:t>
            </a:r>
            <a:r>
              <a:rPr lang="ar-SA" dirty="0" smtClean="0"/>
              <a:t>. </a:t>
            </a:r>
            <a:endParaRPr lang="ar-AE" dirty="0" smtClean="0"/>
          </a:p>
          <a:p>
            <a:pPr algn="just" rtl="1"/>
            <a:r>
              <a:rPr lang="ar-AE" b="1" dirty="0" smtClean="0"/>
              <a:t>	</a:t>
            </a:r>
            <a:r>
              <a:rPr lang="ar-SA" b="1" dirty="0" smtClean="0"/>
              <a:t>(أي تنزيل شخص مكان شخص).</a:t>
            </a:r>
            <a:r>
              <a:rPr lang="ar-SA" dirty="0" smtClean="0"/>
              <a:t> </a:t>
            </a:r>
            <a:endParaRPr lang="en-US" b="1" dirty="0" smtClean="0"/>
          </a:p>
          <a:p>
            <a:pPr algn="just" rtl="1"/>
            <a:r>
              <a:rPr lang="ar-SA" dirty="0" smtClean="0"/>
              <a:t>وهي  طريقة عدد من التابعين، مثل </a:t>
            </a:r>
            <a:r>
              <a:rPr lang="ar-SA" dirty="0" err="1" smtClean="0"/>
              <a:t>علقمة</a:t>
            </a:r>
            <a:r>
              <a:rPr lang="ar-SA" dirty="0" smtClean="0"/>
              <a:t> والشعبي ومسروق. </a:t>
            </a:r>
            <a:endParaRPr lang="en-US" b="1" dirty="0" smtClean="0"/>
          </a:p>
          <a:p>
            <a:pPr algn="just" rtl="1"/>
            <a:r>
              <a:rPr lang="ar-SA" dirty="0" smtClean="0"/>
              <a:t>وهي مذهب جمهور الشافعية والحنابلة.</a:t>
            </a:r>
            <a:endParaRPr lang="en-US" b="1" dirty="0" smtClean="0"/>
          </a:p>
          <a:p>
            <a:endParaRPr lang="en-US" dirty="0"/>
          </a:p>
        </p:txBody>
      </p:sp>
      <p:sp>
        <p:nvSpPr>
          <p:cNvPr id="4" name="عنوان 1"/>
          <p:cNvSpPr>
            <a:spLocks noGrp="1"/>
          </p:cNvSpPr>
          <p:nvPr>
            <p:ph type="title"/>
          </p:nvPr>
        </p:nvSpPr>
        <p:spPr/>
        <p:txBody>
          <a:bodyPr/>
          <a:lstStyle/>
          <a:p>
            <a:pPr algn="ctr" rtl="1"/>
            <a:r>
              <a:rPr lang="ar-SA" b="1" dirty="0" smtClean="0"/>
              <a:t/>
            </a:r>
            <a:br>
              <a:rPr lang="ar-SA" b="1" dirty="0" smtClean="0"/>
            </a:br>
            <a:r>
              <a:rPr lang="ar-SA" b="1" dirty="0" smtClean="0">
                <a:solidFill>
                  <a:srgbClr val="009900"/>
                </a:solidFill>
              </a:rPr>
              <a:t>الطريقة الثالثة-</a:t>
            </a:r>
            <a:r>
              <a:rPr lang="ar-AE" b="1" dirty="0" smtClean="0">
                <a:solidFill>
                  <a:srgbClr val="009900"/>
                </a:solidFill>
              </a:rPr>
              <a:t> </a:t>
            </a:r>
            <a:r>
              <a:rPr lang="ar-SA" b="1" dirty="0" smtClean="0">
                <a:solidFill>
                  <a:srgbClr val="009900"/>
                </a:solidFill>
              </a:rPr>
              <a:t>طريقة أهل التنزيل </a:t>
            </a:r>
            <a:r>
              <a:rPr lang="en-US" b="1" dirty="0" smtClean="0"/>
              <a:t/>
            </a:r>
            <a:br>
              <a:rPr lang="en-US" b="1" dirty="0" smtClean="0"/>
            </a:br>
            <a:endParaRPr lang="en-US" dirty="0"/>
          </a:p>
        </p:txBody>
      </p:sp>
      <p:sp>
        <p:nvSpPr>
          <p:cNvPr id="5"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6"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AE" b="1" dirty="0" smtClean="0">
                <a:solidFill>
                  <a:srgbClr val="009900"/>
                </a:solidFill>
              </a:rPr>
              <a:t>مثال </a:t>
            </a:r>
            <a:r>
              <a:rPr lang="ar-SA" b="1" dirty="0" smtClean="0">
                <a:solidFill>
                  <a:srgbClr val="009900"/>
                </a:solidFill>
              </a:rPr>
              <a:t>-</a:t>
            </a:r>
            <a:r>
              <a:rPr lang="ar-AE" b="1" dirty="0" smtClean="0">
                <a:solidFill>
                  <a:srgbClr val="009900"/>
                </a:solidFill>
              </a:rPr>
              <a:t> </a:t>
            </a:r>
            <a:r>
              <a:rPr lang="ar-SA" b="1" dirty="0" smtClean="0">
                <a:solidFill>
                  <a:srgbClr val="009900"/>
                </a:solidFill>
              </a:rPr>
              <a:t>طريقة أهل التنزيل </a:t>
            </a:r>
            <a:endParaRPr lang="en-US" dirty="0">
              <a:solidFill>
                <a:srgbClr val="009900"/>
              </a:solidFill>
            </a:endParaRPr>
          </a:p>
        </p:txBody>
      </p:sp>
      <p:sp>
        <p:nvSpPr>
          <p:cNvPr id="3" name="عنصر نائب للمحتوى 2"/>
          <p:cNvSpPr>
            <a:spLocks noGrp="1"/>
          </p:cNvSpPr>
          <p:nvPr>
            <p:ph idx="1"/>
          </p:nvPr>
        </p:nvSpPr>
        <p:spPr>
          <a:xfrm>
            <a:off x="718120" y="1412776"/>
            <a:ext cx="8915400" cy="4752528"/>
          </a:xfrm>
        </p:spPr>
        <p:txBody>
          <a:bodyPr/>
          <a:lstStyle/>
          <a:p>
            <a:pPr algn="just" rtl="1"/>
            <a:r>
              <a:rPr lang="ar-SA" sz="2800" dirty="0" smtClean="0"/>
              <a:t>مات(مسعود)عن:</a:t>
            </a:r>
            <a:r>
              <a:rPr lang="ar-AE" sz="2800" dirty="0" smtClean="0"/>
              <a:t> </a:t>
            </a:r>
            <a:r>
              <a:rPr lang="ar-SA" sz="2800" dirty="0" smtClean="0"/>
              <a:t>بنت</a:t>
            </a:r>
            <a:r>
              <a:rPr lang="ar-SA" sz="2800" u="sng" dirty="0" smtClean="0"/>
              <a:t> بنت</a:t>
            </a:r>
            <a:r>
              <a:rPr lang="ar-SA" sz="2800" dirty="0" smtClean="0"/>
              <a:t>، وبنت </a:t>
            </a:r>
            <a:r>
              <a:rPr lang="ar-SA" sz="2800" u="sng" dirty="0" smtClean="0"/>
              <a:t>أخ ش،</a:t>
            </a:r>
            <a:r>
              <a:rPr lang="ar-SA" sz="2800" dirty="0" smtClean="0"/>
              <a:t> وبنت </a:t>
            </a:r>
            <a:r>
              <a:rPr lang="ar-SA" sz="2800" u="sng" dirty="0" smtClean="0"/>
              <a:t>عم</a:t>
            </a:r>
            <a:r>
              <a:rPr lang="ar-SA" sz="2800" dirty="0" smtClean="0"/>
              <a:t>، وترك 200 ديناراً.  </a:t>
            </a:r>
            <a:endParaRPr lang="en-US" sz="2800" b="1" dirty="0" smtClean="0"/>
          </a:p>
          <a:p>
            <a:pPr algn="just" rtl="1"/>
            <a:r>
              <a:rPr lang="ar-SA" sz="2800" b="1" dirty="0" smtClean="0"/>
              <a:t>وبالتنزيل</a:t>
            </a:r>
            <a:r>
              <a:rPr lang="ar-SA" sz="2800" dirty="0" smtClean="0"/>
              <a:t> كأنّ الميت مات عن بنت، وأخ</a:t>
            </a:r>
            <a:r>
              <a:rPr lang="ar-AE" sz="2800" dirty="0" smtClean="0"/>
              <a:t> ش</a:t>
            </a:r>
            <a:r>
              <a:rPr lang="ar-SA" sz="2800" dirty="0" smtClean="0"/>
              <a:t>، وعم. </a:t>
            </a:r>
            <a:endParaRPr lang="en-US" sz="2800" b="1" dirty="0" smtClean="0"/>
          </a:p>
          <a:p>
            <a:pPr algn="just" rtl="1"/>
            <a:r>
              <a:rPr lang="ar-SA" sz="2800" dirty="0" smtClean="0"/>
              <a:t>والمال عندئذ يكون للبنت النصف فرضاً، وللأخ الباقي بالتعصيب، ولا شيء للعم، لأنه محجوب بالأخ.</a:t>
            </a:r>
            <a:endParaRPr lang="en-US" sz="2800" b="1" dirty="0" smtClean="0"/>
          </a:p>
          <a:p>
            <a:pPr algn="just" rtl="1"/>
            <a:endParaRPr lang="en-US" dirty="0"/>
          </a:p>
        </p:txBody>
      </p:sp>
      <p:sp>
        <p:nvSpPr>
          <p:cNvPr id="4" name="عنصر نائب للمحتوى 2"/>
          <p:cNvSpPr txBox="1">
            <a:spLocks/>
          </p:cNvSpPr>
          <p:nvPr/>
        </p:nvSpPr>
        <p:spPr bwMode="auto">
          <a:xfrm>
            <a:off x="488504" y="1412776"/>
            <a:ext cx="8915400" cy="4680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5" name="عنصر نائب للمحتوى 2"/>
          <p:cNvSpPr txBox="1">
            <a:spLocks/>
          </p:cNvSpPr>
          <p:nvPr/>
        </p:nvSpPr>
        <p:spPr bwMode="auto">
          <a:xfrm>
            <a:off x="560512" y="141277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AE"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7" name="جدول 3"/>
          <p:cNvGraphicFramePr>
            <a:graphicFrameLocks noGrp="1"/>
          </p:cNvGraphicFramePr>
          <p:nvPr/>
        </p:nvGraphicFramePr>
        <p:xfrm>
          <a:off x="704528" y="3429000"/>
          <a:ext cx="8760872" cy="2546216"/>
        </p:xfrm>
        <a:graphic>
          <a:graphicData uri="http://schemas.openxmlformats.org/drawingml/2006/table">
            <a:tbl>
              <a:tblPr firstRow="1" bandRow="1">
                <a:tableStyleId>{5C22544A-7EE6-4342-B048-85BDC9FD1C3A}</a:tableStyleId>
              </a:tblPr>
              <a:tblGrid>
                <a:gridCol w="1613845"/>
                <a:gridCol w="1844394"/>
                <a:gridCol w="1844394"/>
                <a:gridCol w="1613845"/>
                <a:gridCol w="1844394"/>
              </a:tblGrid>
              <a:tr h="488816">
                <a:tc>
                  <a:txBody>
                    <a:bodyPr/>
                    <a:lstStyle/>
                    <a:p>
                      <a:pPr algn="ctr" rtl="1"/>
                      <a:r>
                        <a:rPr lang="ar-SA" sz="2400" dirty="0" smtClean="0"/>
                        <a:t>التركة</a:t>
                      </a:r>
                      <a:r>
                        <a:rPr lang="ar-AE" sz="2400" dirty="0" smtClean="0"/>
                        <a:t>200</a:t>
                      </a:r>
                    </a:p>
                  </a:txBody>
                  <a:tcPr/>
                </a:tc>
                <a:tc>
                  <a:txBody>
                    <a:bodyPr/>
                    <a:lstStyle/>
                    <a:p>
                      <a:pPr algn="ctr" rtl="1"/>
                      <a:r>
                        <a:rPr lang="ar-SA" sz="2400" dirty="0" smtClean="0"/>
                        <a:t>الأصل</a:t>
                      </a:r>
                      <a:r>
                        <a:rPr lang="ar-AE" sz="2400" dirty="0" smtClean="0"/>
                        <a:t> 2 </a:t>
                      </a:r>
                      <a:endParaRPr lang="en-US" sz="2400" dirty="0" smtClean="0"/>
                    </a:p>
                  </a:txBody>
                  <a:tcPr/>
                </a:tc>
                <a:tc>
                  <a:txBody>
                    <a:bodyPr/>
                    <a:lstStyle/>
                    <a:p>
                      <a:pPr algn="ctr" rtl="1"/>
                      <a:r>
                        <a:rPr lang="ar-AE" sz="2400" dirty="0" smtClean="0"/>
                        <a:t>التنزيل</a:t>
                      </a:r>
                      <a:endParaRPr lang="en-US" sz="2400" dirty="0"/>
                    </a:p>
                  </a:txBody>
                  <a:tcPr/>
                </a:tc>
                <a:tc>
                  <a:txBody>
                    <a:bodyPr/>
                    <a:lstStyle/>
                    <a:p>
                      <a:pPr algn="ctr" rtl="1"/>
                      <a:r>
                        <a:rPr lang="ar-SA" sz="2400" dirty="0" smtClean="0"/>
                        <a:t>الو</a:t>
                      </a:r>
                      <a:r>
                        <a:rPr lang="ar-AE" sz="2400" dirty="0" smtClean="0"/>
                        <a:t>رثة</a:t>
                      </a:r>
                      <a:endParaRPr lang="en-US" sz="2400" dirty="0"/>
                    </a:p>
                  </a:txBody>
                  <a:tcPr/>
                </a:tc>
                <a:tc>
                  <a:txBody>
                    <a:bodyPr/>
                    <a:lstStyle/>
                    <a:p>
                      <a:pPr algn="ctr" rtl="1"/>
                      <a:r>
                        <a:rPr lang="ar-SA" sz="2400" dirty="0" smtClean="0"/>
                        <a:t>ا</a:t>
                      </a:r>
                      <a:r>
                        <a:rPr lang="ar-AE" sz="2400" dirty="0" smtClean="0"/>
                        <a:t>لرؤوس</a:t>
                      </a:r>
                      <a:endParaRPr lang="en-US" sz="2400" dirty="0"/>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rtl="1">
                        <a:spcAft>
                          <a:spcPts val="0"/>
                        </a:spcAft>
                      </a:pPr>
                      <a:r>
                        <a:rPr lang="ar-AE" sz="2400" dirty="0" smtClean="0">
                          <a:latin typeface="Times New Roman"/>
                          <a:ea typeface="Times New Roman"/>
                          <a:cs typeface="+mn-cs"/>
                        </a:rPr>
                        <a:t>1</a:t>
                      </a:r>
                      <a:r>
                        <a:rPr lang="ar-SA" sz="2400" dirty="0" smtClean="0">
                          <a:latin typeface="Times New Roman"/>
                          <a:ea typeface="Times New Roman"/>
                          <a:cs typeface="+mn-cs"/>
                        </a:rPr>
                        <a:t>/</a:t>
                      </a:r>
                      <a:r>
                        <a:rPr lang="ar-AE" sz="2400" dirty="0" smtClean="0">
                          <a:latin typeface="Times New Roman"/>
                          <a:ea typeface="Times New Roman"/>
                          <a:cs typeface="+mn-cs"/>
                        </a:rPr>
                        <a:t>2</a:t>
                      </a:r>
                      <a:endParaRPr lang="en-US" sz="2400" dirty="0">
                        <a:latin typeface="Times New Roman"/>
                        <a:ea typeface="Times New Roman"/>
                        <a:cs typeface="+mn-cs"/>
                      </a:endParaRPr>
                    </a:p>
                  </a:txBody>
                  <a:tcPr marL="68580" marR="68580" marT="0" marB="0"/>
                </a:tc>
                <a:tc>
                  <a:txBody>
                    <a:bodyPr/>
                    <a:lstStyle/>
                    <a:p>
                      <a:pPr algn="ctr"/>
                      <a:r>
                        <a:rPr lang="ar-AE" sz="2400" dirty="0" smtClean="0">
                          <a:cs typeface="+mn-cs"/>
                        </a:rPr>
                        <a:t>بنت</a:t>
                      </a:r>
                      <a:endParaRPr lang="ar-AE" sz="2400" dirty="0">
                        <a:cs typeface="+mn-cs"/>
                      </a:endParaRPr>
                    </a:p>
                  </a:txBody>
                  <a:tcPr marL="68580" marR="68580" marT="0" marB="0"/>
                </a:tc>
                <a:tc>
                  <a:txBody>
                    <a:bodyPr/>
                    <a:lstStyle/>
                    <a:p>
                      <a:pPr algn="ctr"/>
                      <a:r>
                        <a:rPr lang="ar-AE" sz="2400" dirty="0" smtClean="0">
                          <a:cs typeface="+mn-cs"/>
                        </a:rPr>
                        <a:t>بنت بنت </a:t>
                      </a:r>
                      <a:endParaRPr lang="ar-AE" sz="2400" dirty="0">
                        <a:cs typeface="+mn-cs"/>
                      </a:endParaRPr>
                    </a:p>
                  </a:txBody>
                  <a:tcPr/>
                </a:tc>
                <a:tc>
                  <a:txBody>
                    <a:bodyPr/>
                    <a:lstStyle/>
                    <a:p>
                      <a:pPr algn="ctr" rtl="1"/>
                      <a:r>
                        <a:rPr lang="ar-AE" sz="2400" dirty="0" smtClean="0">
                          <a:cs typeface="+mn-cs"/>
                        </a:rPr>
                        <a:t>1</a:t>
                      </a:r>
                      <a:endParaRPr lang="en-US" sz="2400" dirty="0">
                        <a:cs typeface="+mn-cs"/>
                      </a:endParaRPr>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AE" sz="2400" dirty="0" smtClean="0">
                          <a:cs typeface="+mn-cs"/>
                        </a:rPr>
                        <a:t>ع</a:t>
                      </a:r>
                      <a:endParaRPr lang="ar-AE" sz="2400" dirty="0">
                        <a:cs typeface="+mn-cs"/>
                      </a:endParaRPr>
                    </a:p>
                  </a:txBody>
                  <a:tcPr/>
                </a:tc>
                <a:tc>
                  <a:txBody>
                    <a:bodyPr/>
                    <a:lstStyle/>
                    <a:p>
                      <a:pPr algn="ctr"/>
                      <a:r>
                        <a:rPr lang="ar-AE" sz="2400" dirty="0" smtClean="0">
                          <a:cs typeface="+mn-cs"/>
                        </a:rPr>
                        <a:t>أخ </a:t>
                      </a:r>
                      <a:r>
                        <a:rPr lang="ar-AE" sz="2400" dirty="0" err="1" smtClean="0">
                          <a:cs typeface="+mn-cs"/>
                        </a:rPr>
                        <a:t>ش</a:t>
                      </a:r>
                      <a:endParaRPr lang="ar-AE" sz="2400" dirty="0">
                        <a:cs typeface="+mn-cs"/>
                      </a:endParaRPr>
                    </a:p>
                  </a:txBody>
                  <a:tcPr/>
                </a:tc>
                <a:tc>
                  <a:txBody>
                    <a:bodyPr/>
                    <a:lstStyle/>
                    <a:p>
                      <a:pPr algn="ctr"/>
                      <a:r>
                        <a:rPr lang="ar-AE" sz="2400" dirty="0" smtClean="0">
                          <a:cs typeface="+mn-cs"/>
                        </a:rPr>
                        <a:t>بنت أخ </a:t>
                      </a:r>
                      <a:r>
                        <a:rPr lang="ar-AE" sz="2400" dirty="0" err="1" smtClean="0">
                          <a:cs typeface="+mn-cs"/>
                        </a:rPr>
                        <a:t>ش</a:t>
                      </a:r>
                      <a:endParaRPr lang="ar-AE" sz="2400" dirty="0">
                        <a:cs typeface="+mn-cs"/>
                      </a:endParaRPr>
                    </a:p>
                  </a:txBody>
                  <a:tcPr/>
                </a:tc>
                <a:tc>
                  <a:txBody>
                    <a:bodyPr/>
                    <a:lstStyle/>
                    <a:p>
                      <a:pPr algn="ctr"/>
                      <a:r>
                        <a:rPr lang="ar-AE" sz="2400" dirty="0" smtClean="0">
                          <a:cs typeface="+mn-cs"/>
                        </a:rPr>
                        <a:t>1</a:t>
                      </a:r>
                      <a:endParaRPr lang="ar-AE" sz="2400" dirty="0">
                        <a:cs typeface="+mn-cs"/>
                      </a:endParaRPr>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AE" sz="2400" dirty="0" smtClean="0">
                          <a:cs typeface="+mn-cs"/>
                        </a:rPr>
                        <a:t>م</a:t>
                      </a:r>
                      <a:endParaRPr lang="ar-AE" sz="2400" dirty="0">
                        <a:cs typeface="+mn-cs"/>
                      </a:endParaRPr>
                    </a:p>
                  </a:txBody>
                  <a:tcPr/>
                </a:tc>
                <a:tc>
                  <a:txBody>
                    <a:bodyPr/>
                    <a:lstStyle/>
                    <a:p>
                      <a:pPr algn="ctr"/>
                      <a:r>
                        <a:rPr lang="ar-AE" sz="2400" dirty="0" smtClean="0">
                          <a:cs typeface="+mn-cs"/>
                        </a:rPr>
                        <a:t>عم</a:t>
                      </a:r>
                      <a:endParaRPr lang="ar-AE" sz="2400" dirty="0">
                        <a:cs typeface="+mn-cs"/>
                      </a:endParaRPr>
                    </a:p>
                  </a:txBody>
                  <a:tcPr/>
                </a:tc>
                <a:tc>
                  <a:txBody>
                    <a:bodyPr/>
                    <a:lstStyle/>
                    <a:p>
                      <a:pPr algn="ctr"/>
                      <a:r>
                        <a:rPr lang="ar-AE" sz="2400" dirty="0" smtClean="0">
                          <a:cs typeface="+mn-cs"/>
                        </a:rPr>
                        <a:t>بنت عم</a:t>
                      </a:r>
                      <a:endParaRPr lang="ar-AE" sz="2400" dirty="0">
                        <a:cs typeface="+mn-cs"/>
                      </a:endParaRPr>
                    </a:p>
                  </a:txBody>
                  <a:tcPr/>
                </a:tc>
                <a:tc>
                  <a:txBody>
                    <a:bodyPr/>
                    <a:lstStyle/>
                    <a:p>
                      <a:pPr algn="ctr"/>
                      <a:r>
                        <a:rPr lang="ar-AE" sz="2400" dirty="0" smtClean="0">
                          <a:cs typeface="+mn-cs"/>
                        </a:rPr>
                        <a:t>1</a:t>
                      </a:r>
                      <a:endParaRPr lang="ar-AE" sz="2400" dirty="0">
                        <a:cs typeface="+mn-cs"/>
                      </a:endParaRPr>
                    </a:p>
                  </a:txBody>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solidFill>
                  <a:srgbClr val="FF0000"/>
                </a:solidFill>
              </a:rPr>
              <a:t/>
            </a:r>
            <a:br>
              <a:rPr lang="ar-SA" sz="3600" b="1" dirty="0" smtClean="0">
                <a:solidFill>
                  <a:srgbClr val="FF0000"/>
                </a:solidFill>
              </a:rPr>
            </a:br>
            <a:r>
              <a:rPr lang="ar-SA" sz="3600" b="1" dirty="0" smtClean="0">
                <a:solidFill>
                  <a:srgbClr val="FF0000"/>
                </a:solidFill>
              </a:rPr>
              <a:t>المحاضرة ال</a:t>
            </a:r>
            <a:r>
              <a:rPr lang="ar-AE" sz="3600" b="1" dirty="0" smtClean="0">
                <a:solidFill>
                  <a:srgbClr val="FF0000"/>
                </a:solidFill>
              </a:rPr>
              <a:t>سادس</a:t>
            </a:r>
            <a:r>
              <a:rPr lang="ar-SA" sz="3600" b="1" dirty="0" smtClean="0">
                <a:solidFill>
                  <a:srgbClr val="FF0000"/>
                </a:solidFill>
              </a:rPr>
              <a:t>ة </a:t>
            </a:r>
            <a:br>
              <a:rPr lang="ar-SA" sz="3600" b="1" dirty="0" smtClean="0">
                <a:solidFill>
                  <a:srgbClr val="FF0000"/>
                </a:solidFill>
              </a:rPr>
            </a:br>
            <a:r>
              <a:rPr lang="ar-SA" sz="3600" b="1" dirty="0" smtClean="0">
                <a:solidFill>
                  <a:srgbClr val="009900"/>
                </a:solidFill>
              </a:rPr>
              <a:t>قواعد توريث ذوي الأرحام (بطريقة التنزيل)</a:t>
            </a:r>
            <a:r>
              <a:rPr lang="en-US" b="1" dirty="0" smtClean="0"/>
              <a:t/>
            </a:r>
            <a:br>
              <a:rPr lang="en-US" b="1" dirty="0" smtClean="0"/>
            </a:br>
            <a:endParaRPr lang="en-US" dirty="0"/>
          </a:p>
        </p:txBody>
      </p:sp>
      <p:sp>
        <p:nvSpPr>
          <p:cNvPr id="3" name="عنصر نائب للمحتوى 2"/>
          <p:cNvSpPr>
            <a:spLocks noGrp="1"/>
          </p:cNvSpPr>
          <p:nvPr>
            <p:ph idx="1"/>
          </p:nvPr>
        </p:nvSpPr>
        <p:spPr/>
        <p:txBody>
          <a:bodyPr/>
          <a:lstStyle/>
          <a:p>
            <a:pPr algn="just" rtl="1"/>
            <a:r>
              <a:rPr lang="ar-SA" sz="3600" dirty="0" smtClean="0"/>
              <a:t>قاعدة 1-إذا </a:t>
            </a:r>
            <a:r>
              <a:rPr lang="ar-SA" sz="3600" b="1" dirty="0" smtClean="0"/>
              <a:t>انفرد</a:t>
            </a:r>
            <a:r>
              <a:rPr lang="ar-SA" sz="3600" dirty="0" smtClean="0"/>
              <a:t> أحدٌ من ذوي الأرحام، أخذ </a:t>
            </a:r>
            <a:r>
              <a:rPr lang="ar-SA" sz="3600" b="1" dirty="0" smtClean="0"/>
              <a:t>جميع المال.</a:t>
            </a:r>
            <a:endParaRPr lang="en-US" sz="3600" b="1" dirty="0" smtClean="0"/>
          </a:p>
          <a:p>
            <a:pPr algn="just" rtl="1"/>
            <a:r>
              <a:rPr lang="ar-SA" sz="3600" b="1" dirty="0" smtClean="0"/>
              <a:t>مثال:</a:t>
            </a:r>
            <a:r>
              <a:rPr lang="ar-SA" sz="3600" dirty="0" smtClean="0"/>
              <a:t> مات (مُصعب) عن عمة واحدة، فالمال كله للعمة.</a:t>
            </a:r>
          </a:p>
          <a:p>
            <a:pPr algn="just" rtl="1"/>
            <a:endParaRPr lang="en-US" sz="3600" b="1" dirty="0" smtClean="0"/>
          </a:p>
          <a:p>
            <a:pPr algn="just" rtl="1"/>
            <a:r>
              <a:rPr lang="ar-SA" sz="3600" dirty="0" smtClean="0"/>
              <a:t>قاعدة 2-إذا أدلى ذوو الأرحام إلى الميت </a:t>
            </a:r>
            <a:r>
              <a:rPr lang="ar-SA" sz="3600" b="1" u="sng" dirty="0" smtClean="0"/>
              <a:t>بوارث واحد</a:t>
            </a:r>
            <a:r>
              <a:rPr lang="ar-SA" sz="3600" dirty="0" smtClean="0"/>
              <a:t>، أي كانت </a:t>
            </a:r>
            <a:r>
              <a:rPr lang="ar-SA" sz="3600" b="1" dirty="0" smtClean="0"/>
              <a:t>منزلتهم</a:t>
            </a:r>
            <a:r>
              <a:rPr lang="ar-SA" sz="3600" dirty="0" smtClean="0"/>
              <a:t> من الميت</a:t>
            </a:r>
            <a:r>
              <a:rPr lang="ar-SA" sz="3600" b="1" dirty="0" smtClean="0"/>
              <a:t> </a:t>
            </a:r>
            <a:r>
              <a:rPr lang="ar-SA" sz="3600" b="1" u="sng" dirty="0" smtClean="0"/>
              <a:t>واحدة،</a:t>
            </a:r>
            <a:r>
              <a:rPr lang="ar-SA" sz="3600" dirty="0" smtClean="0"/>
              <a:t> فالذكر  يأخذ مثل الأنثى تماماً، </a:t>
            </a:r>
            <a:r>
              <a:rPr lang="ar-SA" sz="3600" b="1" dirty="0" smtClean="0"/>
              <a:t>على خلاف القاعدة المعروفة، و</a:t>
            </a:r>
            <a:r>
              <a:rPr lang="ar-SA" sz="3600" dirty="0" smtClean="0"/>
              <a:t>يقتسمون المال </a:t>
            </a:r>
            <a:r>
              <a:rPr lang="ar-SA" sz="3600" b="1" u="sng" dirty="0" smtClean="0"/>
              <a:t>بالسوية.</a:t>
            </a:r>
            <a:r>
              <a:rPr lang="ar-SA" sz="3600" dirty="0" smtClean="0"/>
              <a:t> </a:t>
            </a:r>
            <a:endParaRPr lang="en-US" sz="3600" b="1" dirty="0" smtClean="0"/>
          </a:p>
          <a:p>
            <a:endParaRPr lang="en-US" dirty="0"/>
          </a:p>
        </p:txBody>
      </p:sp>
      <p:sp>
        <p:nvSpPr>
          <p:cNvPr id="4" name="سهم إلى اليسار 3"/>
          <p:cNvSpPr/>
          <p:nvPr/>
        </p:nvSpPr>
        <p:spPr>
          <a:xfrm>
            <a:off x="992560" y="836712"/>
            <a:ext cx="576064"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
            </a:r>
            <a:br>
              <a:rPr lang="ar-SA" b="1" dirty="0" smtClean="0"/>
            </a:br>
            <a:r>
              <a:rPr lang="ar-SA" sz="3600" b="1" dirty="0" err="1" smtClean="0">
                <a:solidFill>
                  <a:srgbClr val="009900"/>
                </a:solidFill>
              </a:rPr>
              <a:t>تابع </a:t>
            </a:r>
            <a:r>
              <a:rPr lang="ar-SA" sz="3600" b="1" dirty="0" smtClean="0">
                <a:solidFill>
                  <a:srgbClr val="009900"/>
                </a:solidFill>
              </a:rPr>
              <a:t>- قواعد توريث ذوي </a:t>
            </a:r>
            <a:r>
              <a:rPr lang="ar-SA" sz="3600" b="1" dirty="0" err="1" smtClean="0">
                <a:solidFill>
                  <a:srgbClr val="009900"/>
                </a:solidFill>
              </a:rPr>
              <a:t>الأرحام </a:t>
            </a:r>
            <a:r>
              <a:rPr lang="ar-SA" sz="3600" b="1" dirty="0" smtClean="0">
                <a:solidFill>
                  <a:srgbClr val="009900"/>
                </a:solidFill>
              </a:rPr>
              <a:t>(بطريقة التنزيل</a:t>
            </a:r>
            <a:r>
              <a:rPr lang="ar-SA" sz="3600" b="1" dirty="0" err="1" smtClean="0">
                <a:solidFill>
                  <a:srgbClr val="009900"/>
                </a:solidFill>
              </a:rPr>
              <a:t>)</a:t>
            </a:r>
            <a:r>
              <a:rPr lang="en-US" b="1" dirty="0" smtClean="0">
                <a:solidFill>
                  <a:srgbClr val="009900"/>
                </a:solidFill>
              </a:rPr>
              <a:t/>
            </a:r>
            <a:br>
              <a:rPr lang="en-US" b="1" dirty="0" smtClean="0">
                <a:solidFill>
                  <a:srgbClr val="009900"/>
                </a:solidFill>
              </a:rPr>
            </a:br>
            <a:endParaRPr lang="en-US" dirty="0">
              <a:solidFill>
                <a:srgbClr val="009900"/>
              </a:solidFill>
            </a:endParaRPr>
          </a:p>
        </p:txBody>
      </p:sp>
      <p:sp>
        <p:nvSpPr>
          <p:cNvPr id="3" name="عنصر نائب للمحتوى 2"/>
          <p:cNvSpPr>
            <a:spLocks noGrp="1"/>
          </p:cNvSpPr>
          <p:nvPr>
            <p:ph idx="1"/>
          </p:nvPr>
        </p:nvSpPr>
        <p:spPr/>
        <p:txBody>
          <a:bodyPr/>
          <a:lstStyle/>
          <a:p>
            <a:pPr algn="just" rtl="1"/>
            <a:r>
              <a:rPr lang="ar-SA" b="1" dirty="0" smtClean="0"/>
              <a:t>مثال:</a:t>
            </a:r>
            <a:r>
              <a:rPr lang="ar-SA" dirty="0" smtClean="0"/>
              <a:t> مات (معاذ) عن 3 ابن بنت، وبنت بنت، وترك 400 ديناراً. </a:t>
            </a:r>
            <a:endParaRPr lang="en-US" b="1" dirty="0" smtClean="0"/>
          </a:p>
          <a:p>
            <a:pPr algn="just" rtl="1"/>
            <a:r>
              <a:rPr lang="ar-SA" dirty="0" smtClean="0"/>
              <a:t>فالمال بينهم بالتساوي على عدد رؤوسهم.</a:t>
            </a:r>
            <a:endParaRPr lang="en-US" b="1" dirty="0" smtClean="0"/>
          </a:p>
          <a:p>
            <a:endParaRPr lang="en-US" dirty="0"/>
          </a:p>
        </p:txBody>
      </p:sp>
      <p:sp>
        <p:nvSpPr>
          <p:cNvPr id="4" name="عنصر نائب للمحتوى 2"/>
          <p:cNvSpPr txBox="1">
            <a:spLocks/>
          </p:cNvSpPr>
          <p:nvPr/>
        </p:nvSpPr>
        <p:spPr bwMode="auto">
          <a:xfrm>
            <a:off x="488504" y="141277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5" name="جدول 3"/>
          <p:cNvGraphicFramePr>
            <a:graphicFrameLocks noGrp="1"/>
          </p:cNvGraphicFramePr>
          <p:nvPr/>
        </p:nvGraphicFramePr>
        <p:xfrm>
          <a:off x="632520" y="3212976"/>
          <a:ext cx="8760872" cy="2194560"/>
        </p:xfrm>
        <a:graphic>
          <a:graphicData uri="http://schemas.openxmlformats.org/drawingml/2006/table">
            <a:tbl>
              <a:tblPr firstRow="1" bandRow="1">
                <a:tableStyleId>{5C22544A-7EE6-4342-B048-85BDC9FD1C3A}</a:tableStyleId>
              </a:tblPr>
              <a:tblGrid>
                <a:gridCol w="2044204"/>
                <a:gridCol w="2336232"/>
                <a:gridCol w="2044204"/>
                <a:gridCol w="2336232"/>
              </a:tblGrid>
              <a:tr h="488816">
                <a:tc>
                  <a:txBody>
                    <a:bodyPr/>
                    <a:lstStyle/>
                    <a:p>
                      <a:pPr algn="ctr" rtl="1"/>
                      <a:r>
                        <a:rPr lang="ar-SA" sz="2400" dirty="0" smtClean="0"/>
                        <a:t>التركة</a:t>
                      </a:r>
                    </a:p>
                    <a:p>
                      <a:pPr algn="ctr" rtl="1"/>
                      <a:r>
                        <a:rPr lang="ar-SA" sz="2400" dirty="0" smtClean="0"/>
                        <a:t>400</a:t>
                      </a:r>
                      <a:endParaRPr lang="en-US" sz="2400" dirty="0"/>
                    </a:p>
                  </a:txBody>
                  <a:tcPr/>
                </a:tc>
                <a:tc>
                  <a:txBody>
                    <a:bodyPr/>
                    <a:lstStyle/>
                    <a:p>
                      <a:pPr algn="ctr" rtl="1"/>
                      <a:r>
                        <a:rPr lang="ar-SA" sz="2400" dirty="0" smtClean="0"/>
                        <a:t>الأصل</a:t>
                      </a:r>
                    </a:p>
                    <a:p>
                      <a:pPr algn="ctr" rtl="1"/>
                      <a:r>
                        <a:rPr lang="ar-SA" sz="2400" dirty="0" smtClean="0"/>
                        <a:t>4</a:t>
                      </a:r>
                      <a:endParaRPr lang="en-US" sz="2400" dirty="0"/>
                    </a:p>
                  </a:txBody>
                  <a:tcPr/>
                </a:tc>
                <a:tc>
                  <a:txBody>
                    <a:bodyPr/>
                    <a:lstStyle/>
                    <a:p>
                      <a:pPr algn="ctr" rtl="1"/>
                      <a:r>
                        <a:rPr lang="ar-SA" sz="2400" dirty="0" smtClean="0"/>
                        <a:t>الو</a:t>
                      </a:r>
                      <a:r>
                        <a:rPr lang="ar-AE" sz="2400" dirty="0" smtClean="0"/>
                        <a:t>رثة</a:t>
                      </a:r>
                      <a:endParaRPr lang="en-US" sz="2400" dirty="0"/>
                    </a:p>
                  </a:txBody>
                  <a:tcPr/>
                </a:tc>
                <a:tc>
                  <a:txBody>
                    <a:bodyPr/>
                    <a:lstStyle/>
                    <a:p>
                      <a:pPr algn="ctr" rtl="1"/>
                      <a:r>
                        <a:rPr lang="ar-SA" sz="2400" dirty="0" smtClean="0"/>
                        <a:t>ا</a:t>
                      </a:r>
                      <a:r>
                        <a:rPr lang="ar-AE" sz="2400" dirty="0" smtClean="0"/>
                        <a:t>لرؤوس</a:t>
                      </a:r>
                      <a:endParaRPr lang="en-US" sz="2400" dirty="0"/>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rtl="1">
                        <a:spcAft>
                          <a:spcPts val="0"/>
                        </a:spcAft>
                      </a:pPr>
                      <a:r>
                        <a:rPr lang="ar-AE" sz="2400" dirty="0" smtClean="0">
                          <a:latin typeface="Times New Roman"/>
                          <a:ea typeface="Times New Roman"/>
                          <a:cs typeface="+mn-cs"/>
                        </a:rPr>
                        <a:t>3</a:t>
                      </a:r>
                      <a:endParaRPr lang="en-US" sz="2400" dirty="0">
                        <a:latin typeface="Times New Roman"/>
                        <a:ea typeface="Times New Roman"/>
                        <a:cs typeface="+mn-cs"/>
                      </a:endParaRPr>
                    </a:p>
                  </a:txBody>
                  <a:tcPr marL="68580" marR="68580" marT="0" marB="0"/>
                </a:tc>
                <a:tc>
                  <a:txBody>
                    <a:bodyPr/>
                    <a:lstStyle/>
                    <a:p>
                      <a:pPr algn="ctr"/>
                      <a:r>
                        <a:rPr lang="ar-AE" sz="2400" dirty="0" smtClean="0">
                          <a:cs typeface="+mn-cs"/>
                        </a:rPr>
                        <a:t>ابن بنت</a:t>
                      </a:r>
                      <a:endParaRPr lang="ar-AE" sz="2400" dirty="0">
                        <a:cs typeface="+mn-cs"/>
                      </a:endParaRPr>
                    </a:p>
                  </a:txBody>
                  <a:tcPr/>
                </a:tc>
                <a:tc>
                  <a:txBody>
                    <a:bodyPr/>
                    <a:lstStyle/>
                    <a:p>
                      <a:pPr algn="ctr" rtl="1"/>
                      <a:r>
                        <a:rPr lang="ar-AE" sz="2400" dirty="0" smtClean="0">
                          <a:cs typeface="+mn-cs"/>
                        </a:rPr>
                        <a:t>3</a:t>
                      </a:r>
                      <a:endParaRPr lang="en-US" sz="2400" dirty="0">
                        <a:cs typeface="+mn-cs"/>
                      </a:endParaRPr>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AE" sz="2400" dirty="0" smtClean="0">
                          <a:cs typeface="+mn-cs"/>
                        </a:rPr>
                        <a:t>1</a:t>
                      </a:r>
                      <a:endParaRPr lang="ar-AE" sz="2400" dirty="0">
                        <a:cs typeface="+mn-cs"/>
                      </a:endParaRPr>
                    </a:p>
                  </a:txBody>
                  <a:tcPr/>
                </a:tc>
                <a:tc>
                  <a:txBody>
                    <a:bodyPr/>
                    <a:lstStyle/>
                    <a:p>
                      <a:pPr algn="ctr"/>
                      <a:r>
                        <a:rPr lang="ar-AE" sz="2400" dirty="0" smtClean="0">
                          <a:cs typeface="+mn-cs"/>
                        </a:rPr>
                        <a:t>بنت</a:t>
                      </a:r>
                      <a:r>
                        <a:rPr lang="ar-AE" sz="2400" baseline="0" dirty="0" smtClean="0">
                          <a:cs typeface="+mn-cs"/>
                        </a:rPr>
                        <a:t> بنت</a:t>
                      </a:r>
                      <a:endParaRPr lang="ar-AE" sz="2400" dirty="0">
                        <a:cs typeface="+mn-cs"/>
                      </a:endParaRPr>
                    </a:p>
                  </a:txBody>
                  <a:tcPr/>
                </a:tc>
                <a:tc>
                  <a:txBody>
                    <a:bodyPr/>
                    <a:lstStyle/>
                    <a:p>
                      <a:pPr algn="ctr"/>
                      <a:r>
                        <a:rPr lang="ar-AE" sz="2400" dirty="0" smtClean="0">
                          <a:cs typeface="+mn-cs"/>
                        </a:rPr>
                        <a:t>1</a:t>
                      </a:r>
                      <a:endParaRPr lang="ar-AE" sz="2400" dirty="0">
                        <a:cs typeface="+mn-cs"/>
                      </a:endParaRPr>
                    </a:p>
                  </a:txBody>
                  <a:tcPr/>
                </a:tc>
              </a:tr>
            </a:tbl>
          </a:graphicData>
        </a:graphic>
      </p:graphicFrame>
      <p:sp>
        <p:nvSpPr>
          <p:cNvPr id="6" name="سهم إلى اليسار 5"/>
          <p:cNvSpPr/>
          <p:nvPr/>
        </p:nvSpPr>
        <p:spPr>
          <a:xfrm>
            <a:off x="488504" y="548680"/>
            <a:ext cx="576064"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err="1" smtClean="0">
                <a:solidFill>
                  <a:srgbClr val="009900"/>
                </a:solidFill>
              </a:rPr>
              <a:t>تابع </a:t>
            </a:r>
            <a:r>
              <a:rPr lang="ar-SA" sz="3600" b="1" dirty="0" smtClean="0">
                <a:solidFill>
                  <a:srgbClr val="009900"/>
                </a:solidFill>
              </a:rPr>
              <a:t>- قواعد توريث ذوي </a:t>
            </a:r>
            <a:r>
              <a:rPr lang="ar-SA" sz="3600" b="1" dirty="0" err="1" smtClean="0">
                <a:solidFill>
                  <a:srgbClr val="009900"/>
                </a:solidFill>
              </a:rPr>
              <a:t>الأرحام </a:t>
            </a:r>
            <a:r>
              <a:rPr lang="ar-SA" sz="3600" b="1" dirty="0" smtClean="0">
                <a:solidFill>
                  <a:srgbClr val="009900"/>
                </a:solidFill>
              </a:rPr>
              <a:t>(بطريقة التنزيل</a:t>
            </a:r>
            <a:r>
              <a:rPr lang="ar-SA" sz="3600" b="1" dirty="0" err="1" smtClean="0">
                <a:solidFill>
                  <a:srgbClr val="009900"/>
                </a:solidFill>
              </a:rPr>
              <a:t>)</a:t>
            </a:r>
            <a:endParaRPr lang="en-US" sz="3600" dirty="0">
              <a:solidFill>
                <a:srgbClr val="009900"/>
              </a:solidFill>
            </a:endParaRPr>
          </a:p>
        </p:txBody>
      </p:sp>
      <p:sp>
        <p:nvSpPr>
          <p:cNvPr id="3" name="عنصر نائب للمحتوى 2"/>
          <p:cNvSpPr>
            <a:spLocks noGrp="1"/>
          </p:cNvSpPr>
          <p:nvPr>
            <p:ph idx="1"/>
          </p:nvPr>
        </p:nvSpPr>
        <p:spPr/>
        <p:txBody>
          <a:bodyPr/>
          <a:lstStyle/>
          <a:p>
            <a:pPr algn="just" rtl="1"/>
            <a:r>
              <a:rPr lang="ar-SA" sz="2600" b="1" dirty="0" smtClean="0"/>
              <a:t>قاعدة </a:t>
            </a:r>
            <a:r>
              <a:rPr lang="ar-SA" sz="2600" dirty="0" smtClean="0"/>
              <a:t>3-إذا أدلى جماعة من أولي الأرحام إلى الميت </a:t>
            </a:r>
            <a:r>
              <a:rPr lang="ar-SA" sz="2600" b="1" u="sng" dirty="0" smtClean="0"/>
              <a:t>بوارث واحد،</a:t>
            </a:r>
            <a:r>
              <a:rPr lang="ar-SA" sz="2600" dirty="0" smtClean="0"/>
              <a:t> ولكنَّ منازلهم من الميت</a:t>
            </a:r>
            <a:r>
              <a:rPr lang="ar-SA" sz="2600" b="1" dirty="0" smtClean="0"/>
              <a:t> </a:t>
            </a:r>
            <a:r>
              <a:rPr lang="ar-SA" sz="2600" b="1" u="sng" dirty="0" smtClean="0"/>
              <a:t>مختلفة</a:t>
            </a:r>
            <a:r>
              <a:rPr lang="ar-SA" sz="2600" dirty="0" smtClean="0"/>
              <a:t>، نلجأ إلى طريقة التنزيل، فجعل المسألة </a:t>
            </a:r>
            <a:r>
              <a:rPr lang="ar-SA" sz="2600" b="1" dirty="0" smtClean="0"/>
              <a:t>كأنّ المدلى </a:t>
            </a:r>
            <a:r>
              <a:rPr lang="ar-SA" sz="2600" b="1" dirty="0" err="1" smtClean="0"/>
              <a:t>به</a:t>
            </a:r>
            <a:r>
              <a:rPr lang="ar-SA" sz="2600" b="1" dirty="0" smtClean="0"/>
              <a:t>، هو الميت،</a:t>
            </a:r>
            <a:r>
              <a:rPr lang="ar-SA" sz="2600" dirty="0" smtClean="0"/>
              <a:t> ونقسم المال على حسب منازلهم منه.</a:t>
            </a:r>
            <a:endParaRPr lang="en-US" sz="2600" b="1" dirty="0" smtClean="0"/>
          </a:p>
          <a:p>
            <a:pPr algn="just" rtl="1"/>
            <a:r>
              <a:rPr lang="ar-SA" sz="2600" b="1" dirty="0" smtClean="0"/>
              <a:t>مثال: </a:t>
            </a:r>
            <a:r>
              <a:rPr lang="ar-SA" sz="2600" dirty="0" smtClean="0"/>
              <a:t>مات (معبَد) عن: 4 خالات مختلفات، خالة شقيقة (أخت أم من أبيها وأمها</a:t>
            </a:r>
            <a:r>
              <a:rPr lang="ar-SA" sz="2600" dirty="0" err="1" smtClean="0"/>
              <a:t>)،</a:t>
            </a:r>
            <a:endParaRPr lang="ar-SA" sz="2600" dirty="0" smtClean="0"/>
          </a:p>
          <a:p>
            <a:pPr algn="just" rtl="1"/>
            <a:r>
              <a:rPr lang="ar-SA" sz="2600" dirty="0" smtClean="0"/>
              <a:t>وخالة لأب (أخت أم من أبيها)، </a:t>
            </a:r>
            <a:r>
              <a:rPr lang="ar-SA" sz="2600" dirty="0" err="1" smtClean="0"/>
              <a:t>و2</a:t>
            </a:r>
            <a:r>
              <a:rPr lang="ar-SA" sz="2600" dirty="0" smtClean="0"/>
              <a:t> خالة لأم (أخت أم من أمها). وترك 600 دينار. </a:t>
            </a:r>
            <a:endParaRPr lang="en-US" sz="2600" b="1" dirty="0" smtClean="0"/>
          </a:p>
          <a:p>
            <a:pPr algn="just" rtl="1"/>
            <a:r>
              <a:rPr lang="ar-SA" sz="2600" dirty="0" smtClean="0"/>
              <a:t>	</a:t>
            </a:r>
            <a:r>
              <a:rPr lang="ar-SA" sz="2600" b="1" dirty="0" smtClean="0"/>
              <a:t>الحلّ: </a:t>
            </a:r>
            <a:r>
              <a:rPr lang="ar-SA" sz="2600" dirty="0" smtClean="0"/>
              <a:t>نلحظ هنا أنّ الأربع خالات قد أدلت إلى الميت </a:t>
            </a:r>
            <a:r>
              <a:rPr lang="ar-SA" sz="2600" b="1" dirty="0" smtClean="0"/>
              <a:t>بالأم.</a:t>
            </a:r>
            <a:r>
              <a:rPr lang="ar-SA" sz="2600" dirty="0" smtClean="0"/>
              <a:t> </a:t>
            </a:r>
            <a:endParaRPr lang="en-US" sz="2600" b="1" dirty="0" smtClean="0"/>
          </a:p>
          <a:p>
            <a:pPr algn="just" rtl="1"/>
            <a:r>
              <a:rPr lang="ar-SA" sz="2600" dirty="0" smtClean="0"/>
              <a:t>آ-نفترض هنا أن الميت </a:t>
            </a:r>
            <a:r>
              <a:rPr lang="ar-SA" sz="2600" b="1" dirty="0" smtClean="0"/>
              <a:t>هي الأم وهي (المدلى به)</a:t>
            </a:r>
            <a:r>
              <a:rPr lang="ar-SA" sz="2600" dirty="0" smtClean="0"/>
              <a:t>. </a:t>
            </a:r>
            <a:endParaRPr lang="en-US" sz="2600" b="1" dirty="0" smtClean="0"/>
          </a:p>
          <a:p>
            <a:pPr algn="just" rtl="1"/>
            <a:r>
              <a:rPr lang="ar-SA" sz="2600" dirty="0" smtClean="0"/>
              <a:t>ب-</a:t>
            </a:r>
            <a:r>
              <a:rPr lang="ar-SA" sz="2600" b="1" dirty="0" smtClean="0"/>
              <a:t>ننزل الأخوات </a:t>
            </a:r>
            <a:r>
              <a:rPr lang="ar-SA" sz="2600" dirty="0" smtClean="0"/>
              <a:t>منزلة</a:t>
            </a:r>
            <a:r>
              <a:rPr lang="ar-SA" sz="2600" b="1" dirty="0" smtClean="0"/>
              <a:t> خالات </a:t>
            </a:r>
            <a:r>
              <a:rPr lang="ar-SA" sz="2600" dirty="0" smtClean="0"/>
              <a:t>الميت الوارثات، حسب قوّتهم ، ونضعهم في حقل التنزيل. ولا بأس بترتيبهم حسب قوتهم.</a:t>
            </a:r>
            <a:endParaRPr lang="en-US" sz="2600" b="1" dirty="0" smtClean="0"/>
          </a:p>
          <a:p>
            <a:pPr algn="just" rtl="1"/>
            <a:r>
              <a:rPr lang="ar-SA" sz="2600" dirty="0" smtClean="0"/>
              <a:t>ج-نضع </a:t>
            </a:r>
            <a:r>
              <a:rPr lang="ar-SA" sz="2600" dirty="0" err="1" smtClean="0"/>
              <a:t>أنصباء</a:t>
            </a:r>
            <a:r>
              <a:rPr lang="ar-SA" sz="2600" dirty="0" smtClean="0"/>
              <a:t> الأخوات في حقل الأنصبة، ونحل المسألة وكأنّ الميت هي الأمّ.  </a:t>
            </a:r>
            <a:endParaRPr lang="en-US" sz="2600" b="1" dirty="0" smtClean="0"/>
          </a:p>
          <a:p>
            <a:pPr algn="just" rtl="1"/>
            <a:endParaRPr lang="en-US" dirty="0"/>
          </a:p>
        </p:txBody>
      </p:sp>
      <p:sp>
        <p:nvSpPr>
          <p:cNvPr id="5" name="سهم إلى اليسار 4"/>
          <p:cNvSpPr/>
          <p:nvPr/>
        </p:nvSpPr>
        <p:spPr>
          <a:xfrm>
            <a:off x="632520" y="764704"/>
            <a:ext cx="576064" cy="4320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SA" b="1" dirty="0" smtClean="0">
                <a:solidFill>
                  <a:srgbClr val="009900"/>
                </a:solidFill>
              </a:rPr>
              <a:t>حلّ </a:t>
            </a:r>
            <a:r>
              <a:rPr lang="ar-SA" b="1" dirty="0" err="1" smtClean="0">
                <a:solidFill>
                  <a:srgbClr val="009900"/>
                </a:solidFill>
              </a:rPr>
              <a:t>مسألة </a:t>
            </a:r>
            <a:r>
              <a:rPr lang="ar-SA" b="1" dirty="0" smtClean="0">
                <a:solidFill>
                  <a:srgbClr val="009900"/>
                </a:solidFill>
              </a:rPr>
              <a:t>(مَعبَد</a:t>
            </a:r>
            <a:r>
              <a:rPr lang="ar-SA" b="1" dirty="0" err="1" smtClean="0">
                <a:solidFill>
                  <a:srgbClr val="009900"/>
                </a:solidFill>
              </a:rPr>
              <a:t>):</a:t>
            </a:r>
            <a:endParaRPr lang="en-US" dirty="0">
              <a:solidFill>
                <a:srgbClr val="009900"/>
              </a:solidFill>
            </a:endParaRPr>
          </a:p>
        </p:txBody>
      </p:sp>
      <p:sp>
        <p:nvSpPr>
          <p:cNvPr id="3" name="عنصر نائب للمحتوى 2"/>
          <p:cNvSpPr>
            <a:spLocks noGrp="1"/>
          </p:cNvSpPr>
          <p:nvPr>
            <p:ph idx="1"/>
          </p:nvPr>
        </p:nvSpPr>
        <p:spPr/>
        <p:txBody>
          <a:bodyPr/>
          <a:lstStyle/>
          <a:p>
            <a:endParaRPr lang="ar-AE" dirty="0" smtClean="0"/>
          </a:p>
          <a:p>
            <a:endParaRPr lang="ar-AE" dirty="0" smtClean="0"/>
          </a:p>
          <a:p>
            <a:endParaRPr lang="ar-AE" dirty="0" smtClean="0"/>
          </a:p>
          <a:p>
            <a:endParaRPr lang="ar-AE" dirty="0" smtClean="0"/>
          </a:p>
          <a:p>
            <a:endParaRPr lang="ar-AE" dirty="0" smtClean="0"/>
          </a:p>
          <a:p>
            <a:endParaRPr lang="ar-AE" dirty="0" smtClean="0"/>
          </a:p>
          <a:p>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صر نائب للمحتوى 2"/>
          <p:cNvSpPr txBox="1">
            <a:spLocks/>
          </p:cNvSpPr>
          <p:nvPr/>
        </p:nvSpPr>
        <p:spPr bwMode="auto">
          <a:xfrm>
            <a:off x="560512" y="1412776"/>
            <a:ext cx="8915400" cy="47525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صر نائب للمحتوى 2"/>
          <p:cNvSpPr txBox="1">
            <a:spLocks/>
          </p:cNvSpPr>
          <p:nvPr/>
        </p:nvSpPr>
        <p:spPr bwMode="auto">
          <a:xfrm>
            <a:off x="488504" y="1412776"/>
            <a:ext cx="8915400" cy="4680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9" name="عنصر نائب للمحتوى 2"/>
          <p:cNvSpPr txBox="1">
            <a:spLocks/>
          </p:cNvSpPr>
          <p:nvPr/>
        </p:nvSpPr>
        <p:spPr bwMode="auto">
          <a:xfrm>
            <a:off x="632520" y="1340768"/>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AE"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صر نائب للمحتوى 2"/>
          <p:cNvSpPr txBox="1">
            <a:spLocks/>
          </p:cNvSpPr>
          <p:nvPr/>
        </p:nvSpPr>
        <p:spPr bwMode="auto">
          <a:xfrm>
            <a:off x="0" y="1700808"/>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1" name="جدول 3"/>
          <p:cNvGraphicFramePr>
            <a:graphicFrameLocks noGrp="1"/>
          </p:cNvGraphicFramePr>
          <p:nvPr/>
        </p:nvGraphicFramePr>
        <p:xfrm>
          <a:off x="560512" y="2060848"/>
          <a:ext cx="8496944" cy="2880360"/>
        </p:xfrm>
        <a:graphic>
          <a:graphicData uri="http://schemas.openxmlformats.org/drawingml/2006/table">
            <a:tbl>
              <a:tblPr firstRow="1" bandRow="1">
                <a:tableStyleId>{5C22544A-7EE6-4342-B048-85BDC9FD1C3A}</a:tableStyleId>
              </a:tblPr>
              <a:tblGrid>
                <a:gridCol w="1565227"/>
                <a:gridCol w="1788830"/>
                <a:gridCol w="1788830"/>
                <a:gridCol w="1565227"/>
                <a:gridCol w="1788830"/>
              </a:tblGrid>
              <a:tr h="488816">
                <a:tc>
                  <a:txBody>
                    <a:bodyPr/>
                    <a:lstStyle/>
                    <a:p>
                      <a:pPr algn="ctr" rtl="1"/>
                      <a:r>
                        <a:rPr lang="ar-SA" sz="2400" dirty="0" err="1" smtClean="0"/>
                        <a:t>التركة6</a:t>
                      </a:r>
                      <a:r>
                        <a:rPr lang="ar-AE" sz="2400" dirty="0" smtClean="0"/>
                        <a:t>00</a:t>
                      </a:r>
                    </a:p>
                  </a:txBody>
                  <a:tcPr/>
                </a:tc>
                <a:tc>
                  <a:txBody>
                    <a:bodyPr/>
                    <a:lstStyle/>
                    <a:p>
                      <a:pPr algn="ctr" rtl="1"/>
                      <a:r>
                        <a:rPr lang="ar-SA" sz="2400" dirty="0" smtClean="0"/>
                        <a:t>الأصل</a:t>
                      </a:r>
                      <a:endParaRPr lang="ar-AE" sz="2400" dirty="0" smtClean="0"/>
                    </a:p>
                    <a:p>
                      <a:pPr algn="ctr" rtl="1"/>
                      <a:r>
                        <a:rPr lang="ar-AE" sz="2400" dirty="0" smtClean="0"/>
                        <a:t>.......</a:t>
                      </a:r>
                      <a:endParaRPr lang="en-US" sz="2400" dirty="0" smtClean="0"/>
                    </a:p>
                  </a:txBody>
                  <a:tcPr/>
                </a:tc>
                <a:tc>
                  <a:txBody>
                    <a:bodyPr/>
                    <a:lstStyle/>
                    <a:p>
                      <a:pPr algn="ctr"/>
                      <a:r>
                        <a:rPr lang="ar-AE" sz="2400" dirty="0" smtClean="0"/>
                        <a:t>الأنصبة</a:t>
                      </a:r>
                      <a:endParaRPr lang="ar-AE" sz="2400" dirty="0"/>
                    </a:p>
                  </a:txBody>
                  <a:tcPr/>
                </a:tc>
                <a:tc>
                  <a:txBody>
                    <a:bodyPr/>
                    <a:lstStyle/>
                    <a:p>
                      <a:pPr algn="ctr"/>
                      <a:r>
                        <a:rPr lang="ar-AE" sz="2400" dirty="0" smtClean="0"/>
                        <a:t>التنزيل</a:t>
                      </a:r>
                      <a:endParaRPr lang="ar-AE" sz="2400" dirty="0"/>
                    </a:p>
                  </a:txBody>
                  <a:tcPr/>
                </a:tc>
                <a:tc>
                  <a:txBody>
                    <a:bodyPr/>
                    <a:lstStyle/>
                    <a:p>
                      <a:pPr algn="ctr"/>
                      <a:r>
                        <a:rPr lang="ar-AE" sz="2400" dirty="0" smtClean="0"/>
                        <a:t>الورثة</a:t>
                      </a:r>
                      <a:endParaRPr lang="ar-AE" sz="2400" dirty="0"/>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SA" sz="2400" kern="1200" dirty="0" smtClean="0">
                          <a:solidFill>
                            <a:schemeClr val="dk1"/>
                          </a:solidFill>
                          <a:latin typeface="+mn-lt"/>
                          <a:ea typeface="+mn-ea"/>
                          <a:cs typeface="+mn-cs"/>
                        </a:rPr>
                        <a:t>.....</a:t>
                      </a:r>
                      <a:endParaRPr lang="ar-AE" sz="2400" dirty="0"/>
                    </a:p>
                  </a:txBody>
                  <a:tcPr marL="68580" marR="68580" marT="0" marB="0"/>
                </a:tc>
                <a:tc>
                  <a:txBody>
                    <a:bodyPr/>
                    <a:lstStyle/>
                    <a:p>
                      <a:pPr algn="ctr"/>
                      <a:r>
                        <a:rPr lang="ar-SA" sz="2400" kern="1200" dirty="0" smtClean="0">
                          <a:solidFill>
                            <a:schemeClr val="dk1"/>
                          </a:solidFill>
                          <a:latin typeface="+mn-lt"/>
                          <a:ea typeface="+mn-ea"/>
                          <a:cs typeface="+mn-cs"/>
                        </a:rPr>
                        <a:t>.....</a:t>
                      </a:r>
                      <a:endParaRPr lang="ar-AE" sz="2400" dirty="0"/>
                    </a:p>
                  </a:txBody>
                  <a:tcPr marL="68580" marR="68580" marT="0" marB="0"/>
                </a:tc>
                <a:tc>
                  <a:txBody>
                    <a:bodyPr/>
                    <a:lstStyle/>
                    <a:p>
                      <a:pPr algn="ctr"/>
                      <a:r>
                        <a:rPr lang="ar-AE" sz="2400" dirty="0" smtClean="0"/>
                        <a:t>أخت </a:t>
                      </a:r>
                      <a:r>
                        <a:rPr lang="ar-AE" sz="2400" dirty="0" err="1" smtClean="0"/>
                        <a:t>ش</a:t>
                      </a:r>
                      <a:endParaRPr lang="ar-AE" sz="2400" dirty="0"/>
                    </a:p>
                  </a:txBody>
                  <a:tcPr/>
                </a:tc>
                <a:tc>
                  <a:txBody>
                    <a:bodyPr/>
                    <a:lstStyle/>
                    <a:p>
                      <a:pPr algn="ctr"/>
                      <a:r>
                        <a:rPr lang="ar-AE" sz="2400" dirty="0" smtClean="0"/>
                        <a:t>خالة </a:t>
                      </a:r>
                      <a:r>
                        <a:rPr lang="ar-AE" sz="2400" dirty="0" err="1" smtClean="0"/>
                        <a:t>ش</a:t>
                      </a:r>
                      <a:endParaRPr lang="ar-AE" sz="2400" dirty="0"/>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SA" sz="2400" kern="1200" dirty="0" smtClean="0">
                          <a:solidFill>
                            <a:schemeClr val="dk1"/>
                          </a:solidFill>
                          <a:latin typeface="+mn-lt"/>
                          <a:ea typeface="+mn-ea"/>
                          <a:cs typeface="+mn-cs"/>
                        </a:rPr>
                        <a:t>.....</a:t>
                      </a:r>
                      <a:endParaRPr lang="ar-AE" sz="2400" dirty="0"/>
                    </a:p>
                  </a:txBody>
                  <a:tcPr/>
                </a:tc>
                <a:tc>
                  <a:txBody>
                    <a:bodyPr/>
                    <a:lstStyle/>
                    <a:p>
                      <a:pPr algn="ctr"/>
                      <a:r>
                        <a:rPr lang="ar-SA" sz="2400" kern="1200" dirty="0" smtClean="0">
                          <a:solidFill>
                            <a:schemeClr val="dk1"/>
                          </a:solidFill>
                          <a:latin typeface="+mn-lt"/>
                          <a:ea typeface="+mn-ea"/>
                          <a:cs typeface="+mn-cs"/>
                        </a:rPr>
                        <a:t>.....</a:t>
                      </a:r>
                      <a:endParaRPr lang="ar-AE" sz="2400" dirty="0"/>
                    </a:p>
                  </a:txBody>
                  <a:tcPr/>
                </a:tc>
                <a:tc>
                  <a:txBody>
                    <a:bodyPr/>
                    <a:lstStyle/>
                    <a:p>
                      <a:pPr algn="ctr"/>
                      <a:r>
                        <a:rPr lang="ar-AE" sz="2400" dirty="0" smtClean="0"/>
                        <a:t>أخت لأب</a:t>
                      </a:r>
                      <a:endParaRPr lang="ar-AE" sz="2400" dirty="0"/>
                    </a:p>
                  </a:txBody>
                  <a:tcPr/>
                </a:tc>
                <a:tc>
                  <a:txBody>
                    <a:bodyPr/>
                    <a:lstStyle/>
                    <a:p>
                      <a:pPr algn="ctr"/>
                      <a:r>
                        <a:rPr lang="ar-AE" sz="2400" dirty="0" smtClean="0"/>
                        <a:t>خالة لأب</a:t>
                      </a:r>
                      <a:endParaRPr lang="ar-AE" sz="2400" dirty="0"/>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SA" sz="2400" kern="1200" dirty="0" smtClean="0">
                          <a:solidFill>
                            <a:schemeClr val="dk1"/>
                          </a:solidFill>
                          <a:latin typeface="+mn-lt"/>
                          <a:ea typeface="+mn-ea"/>
                          <a:cs typeface="+mn-cs"/>
                        </a:rPr>
                        <a:t>.....</a:t>
                      </a:r>
                      <a:endParaRPr lang="ar-AE" sz="2400" dirty="0"/>
                    </a:p>
                  </a:txBody>
                  <a:tcPr/>
                </a:tc>
                <a:tc>
                  <a:txBody>
                    <a:bodyPr/>
                    <a:lstStyle/>
                    <a:p>
                      <a:pPr algn="ctr"/>
                      <a:r>
                        <a:rPr lang="ar-SA" sz="2400" kern="1200" dirty="0" smtClean="0">
                          <a:solidFill>
                            <a:schemeClr val="dk1"/>
                          </a:solidFill>
                          <a:latin typeface="+mn-lt"/>
                          <a:ea typeface="+mn-ea"/>
                          <a:cs typeface="+mn-cs"/>
                        </a:rPr>
                        <a:t>.....</a:t>
                      </a:r>
                      <a:endParaRPr lang="ar-AE" sz="2400" dirty="0"/>
                    </a:p>
                  </a:txBody>
                  <a:tcPr/>
                </a:tc>
                <a:tc>
                  <a:txBody>
                    <a:bodyPr/>
                    <a:lstStyle/>
                    <a:p>
                      <a:pPr algn="ctr" rtl="1"/>
                      <a:r>
                        <a:rPr lang="ar-SA" sz="2400" dirty="0" smtClean="0"/>
                        <a:t>2</a:t>
                      </a:r>
                      <a:r>
                        <a:rPr lang="ar-AE" sz="2400" dirty="0" smtClean="0"/>
                        <a:t>أخت لأم</a:t>
                      </a:r>
                      <a:endParaRPr lang="ar-AE" sz="2400" dirty="0"/>
                    </a:p>
                  </a:txBody>
                  <a:tcPr/>
                </a:tc>
                <a:tc>
                  <a:txBody>
                    <a:bodyPr/>
                    <a:lstStyle/>
                    <a:p>
                      <a:pPr algn="ctr"/>
                      <a:r>
                        <a:rPr lang="ar-SA" sz="2400" dirty="0" smtClean="0"/>
                        <a:t>2</a:t>
                      </a:r>
                      <a:r>
                        <a:rPr lang="ar-AE" sz="2400" dirty="0" smtClean="0"/>
                        <a:t>خالة لأم</a:t>
                      </a:r>
                      <a:endParaRPr lang="ar-AE" sz="2400" dirty="0"/>
                    </a:p>
                  </a:txBody>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009900"/>
                </a:solidFill>
              </a:rPr>
              <a:t>نشاط صفيّ</a:t>
            </a:r>
            <a:endParaRPr lang="en-US" b="1" dirty="0">
              <a:solidFill>
                <a:srgbClr val="009900"/>
              </a:solidFill>
            </a:endParaRPr>
          </a:p>
        </p:txBody>
      </p:sp>
      <p:sp>
        <p:nvSpPr>
          <p:cNvPr id="3" name="عنصر نائب للمحتوى 2"/>
          <p:cNvSpPr>
            <a:spLocks noGrp="1"/>
          </p:cNvSpPr>
          <p:nvPr>
            <p:ph idx="1"/>
          </p:nvPr>
        </p:nvSpPr>
        <p:spPr>
          <a:xfrm>
            <a:off x="272480" y="1484784"/>
            <a:ext cx="9289032" cy="4641379"/>
          </a:xfrm>
        </p:spPr>
        <p:txBody>
          <a:bodyPr/>
          <a:lstStyle/>
          <a:p>
            <a:pPr algn="just" rtl="1"/>
            <a:r>
              <a:rPr lang="ar-SA" sz="3000" dirty="0" smtClean="0"/>
              <a:t>ضع مسألةً عن امرأة ماتت عن: 3 أخوال مختلفين في القوة، </a:t>
            </a:r>
            <a:r>
              <a:rPr lang="ar-SA" sz="3000" dirty="0" err="1" smtClean="0"/>
              <a:t>وتركت......</a:t>
            </a:r>
            <a:endParaRPr lang="ar-SA" sz="3000" dirty="0" smtClean="0"/>
          </a:p>
          <a:p>
            <a:pPr algn="just" rtl="1"/>
            <a:endParaRPr lang="ar-SA" dirty="0" smtClean="0"/>
          </a:p>
          <a:p>
            <a:pPr algn="just" rtl="1"/>
            <a:endParaRPr lang="en-US" dirty="0" smtClean="0"/>
          </a:p>
        </p:txBody>
      </p:sp>
      <p:graphicFrame>
        <p:nvGraphicFramePr>
          <p:cNvPr id="8" name="جدول 7"/>
          <p:cNvGraphicFramePr>
            <a:graphicFrameLocks noGrp="1"/>
          </p:cNvGraphicFramePr>
          <p:nvPr/>
        </p:nvGraphicFramePr>
        <p:xfrm>
          <a:off x="920552" y="2276872"/>
          <a:ext cx="8280920" cy="3572722"/>
        </p:xfrm>
        <a:graphic>
          <a:graphicData uri="http://schemas.openxmlformats.org/drawingml/2006/table">
            <a:tbl>
              <a:tblPr firstRow="1" bandRow="1">
                <a:tableStyleId>{5C22544A-7EE6-4342-B048-85BDC9FD1C3A}</a:tableStyleId>
              </a:tblPr>
              <a:tblGrid>
                <a:gridCol w="1656184"/>
                <a:gridCol w="1656184"/>
                <a:gridCol w="1656184"/>
                <a:gridCol w="1656184"/>
                <a:gridCol w="1656184"/>
              </a:tblGrid>
              <a:tr h="738082">
                <a:tc>
                  <a:txBody>
                    <a:bodyPr/>
                    <a:lstStyle/>
                    <a:p>
                      <a:pPr algn="ctr"/>
                      <a:r>
                        <a:rPr lang="ar-SA" sz="2800" dirty="0" smtClean="0"/>
                        <a:t>التركة</a:t>
                      </a:r>
                    </a:p>
                    <a:p>
                      <a:pPr algn="ctr"/>
                      <a:r>
                        <a:rPr lang="ar-SA" sz="2800" dirty="0" err="1" smtClean="0"/>
                        <a:t>.......</a:t>
                      </a:r>
                      <a:endParaRPr lang="en-US" sz="2800" dirty="0"/>
                    </a:p>
                  </a:txBody>
                  <a:tcPr/>
                </a:tc>
                <a:tc>
                  <a:txBody>
                    <a:bodyPr/>
                    <a:lstStyle/>
                    <a:p>
                      <a:pPr algn="ctr" rtl="1"/>
                      <a:r>
                        <a:rPr lang="ar-SA" sz="2800" dirty="0" smtClean="0"/>
                        <a:t>الأصل</a:t>
                      </a:r>
                      <a:endParaRPr lang="ar-AE" sz="2800" dirty="0" smtClean="0"/>
                    </a:p>
                    <a:p>
                      <a:pPr algn="ctr" rtl="1"/>
                      <a:r>
                        <a:rPr lang="ar-AE" sz="2800" dirty="0" err="1" smtClean="0"/>
                        <a:t>.......</a:t>
                      </a:r>
                      <a:endParaRPr lang="en-US" sz="2800" dirty="0" smtClean="0"/>
                    </a:p>
                  </a:txBody>
                  <a:tcPr/>
                </a:tc>
                <a:tc>
                  <a:txBody>
                    <a:bodyPr/>
                    <a:lstStyle/>
                    <a:p>
                      <a:pPr algn="ctr"/>
                      <a:r>
                        <a:rPr lang="ar-SA" sz="2800" dirty="0" smtClean="0"/>
                        <a:t>الأنصبة</a:t>
                      </a:r>
                      <a:endParaRPr lang="en-US" sz="2800" dirty="0"/>
                    </a:p>
                  </a:txBody>
                  <a:tcPr/>
                </a:tc>
                <a:tc>
                  <a:txBody>
                    <a:bodyPr/>
                    <a:lstStyle/>
                    <a:p>
                      <a:pPr algn="ctr"/>
                      <a:r>
                        <a:rPr lang="ar-SA" sz="2800" dirty="0" smtClean="0"/>
                        <a:t>التنزيل</a:t>
                      </a:r>
                      <a:endParaRPr lang="en-US" sz="2800" dirty="0"/>
                    </a:p>
                  </a:txBody>
                  <a:tcPr/>
                </a:tc>
                <a:tc>
                  <a:txBody>
                    <a:bodyPr/>
                    <a:lstStyle/>
                    <a:p>
                      <a:pPr algn="ctr"/>
                      <a:r>
                        <a:rPr lang="ar-SA" sz="2800" dirty="0" smtClean="0"/>
                        <a:t>الورثة</a:t>
                      </a:r>
                      <a:endParaRPr lang="en-US" sz="2800" dirty="0"/>
                    </a:p>
                  </a:txBody>
                  <a:tcPr/>
                </a:tc>
              </a:tr>
              <a:tr h="738082">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err="1"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err="1" smtClean="0"/>
                        <a:t>..........</a:t>
                      </a:r>
                      <a:endParaRPr lang="en-US" dirty="0" smtClean="0"/>
                    </a:p>
                    <a:p>
                      <a:pPr algn="ctr" rtl="1"/>
                      <a:endParaRPr lang="en-US" dirty="0"/>
                    </a:p>
                  </a:txBody>
                  <a:tcPr/>
                </a:tc>
                <a:tc>
                  <a:txBody>
                    <a:bodyPr/>
                    <a:lstStyle/>
                    <a:p>
                      <a:pPr algn="ctr" rtl="1"/>
                      <a:r>
                        <a:rPr lang="ar-SA" dirty="0" err="1" smtClean="0"/>
                        <a:t>..........</a:t>
                      </a:r>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err="1" smtClean="0"/>
                        <a:t>..........</a:t>
                      </a:r>
                      <a:endParaRPr lang="en-US" dirty="0" smtClean="0"/>
                    </a:p>
                    <a:p>
                      <a:pPr algn="ctr" rtl="1"/>
                      <a:endParaRPr lang="en-US" dirty="0"/>
                    </a:p>
                  </a:txBody>
                  <a:tcPr/>
                </a:tc>
                <a:tc>
                  <a:txBody>
                    <a:bodyPr/>
                    <a:lstStyle/>
                    <a:p>
                      <a:pPr algn="ctr" rtl="1"/>
                      <a:r>
                        <a:rPr lang="ar-SA" sz="2800" dirty="0" err="1" smtClean="0"/>
                        <a:t>خال.....</a:t>
                      </a:r>
                      <a:endParaRPr lang="en-US" sz="2800" dirty="0"/>
                    </a:p>
                  </a:txBody>
                  <a:tcPr/>
                </a:tc>
              </a:tr>
              <a:tr h="738082">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err="1"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err="1"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err="1"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err="1" smtClean="0"/>
                        <a:t>..........</a:t>
                      </a:r>
                      <a:endParaRPr lang="en-US" dirty="0" smtClean="0"/>
                    </a:p>
                    <a:p>
                      <a:pPr algn="ctr" rtl="1"/>
                      <a:endParaRPr lang="en-US" dirty="0"/>
                    </a:p>
                  </a:txBody>
                  <a:tcPr/>
                </a:tc>
                <a:tc>
                  <a:txBody>
                    <a:bodyPr/>
                    <a:lstStyle/>
                    <a:p>
                      <a:pPr algn="ctr" rtl="1"/>
                      <a:r>
                        <a:rPr lang="ar-SA" sz="2800" dirty="0" err="1" smtClean="0"/>
                        <a:t>خال.....</a:t>
                      </a:r>
                      <a:endParaRPr lang="en-US" sz="2800" dirty="0" smtClean="0"/>
                    </a:p>
                    <a:p>
                      <a:pPr algn="ctr" rtl="1"/>
                      <a:endParaRPr lang="en-US" sz="2800" dirty="0"/>
                    </a:p>
                  </a:txBody>
                  <a:tcPr/>
                </a:tc>
              </a:tr>
              <a:tr h="738082">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err="1"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err="1"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err="1"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err="1" smtClean="0"/>
                        <a:t>..........</a:t>
                      </a:r>
                      <a:endParaRPr lang="en-US" dirty="0" smtClean="0"/>
                    </a:p>
                    <a:p>
                      <a:pPr algn="ctr" rtl="1"/>
                      <a:endParaRPr lang="en-US" dirty="0"/>
                    </a:p>
                  </a:txBody>
                  <a:tcPr/>
                </a:tc>
                <a:tc>
                  <a:txBody>
                    <a:bodyPr/>
                    <a:lstStyle/>
                    <a:p>
                      <a:pPr algn="ctr" rtl="1"/>
                      <a:r>
                        <a:rPr lang="ar-SA" sz="2800" dirty="0" err="1" smtClean="0"/>
                        <a:t>خال.....</a:t>
                      </a:r>
                      <a:endParaRPr lang="en-US" sz="2800" dirty="0" smtClean="0"/>
                    </a:p>
                    <a:p>
                      <a:pPr algn="ctr" rtl="1"/>
                      <a:endParaRPr lang="en-US" sz="2800" dirty="0"/>
                    </a:p>
                  </a:txBody>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defRPr/>
            </a:pPr>
            <a:r>
              <a:rPr lang="ar-SA" sz="3600" b="1" dirty="0" err="1" smtClean="0">
                <a:solidFill>
                  <a:srgbClr val="009900"/>
                </a:solidFill>
              </a:rPr>
              <a:t>تابع </a:t>
            </a:r>
            <a:r>
              <a:rPr lang="ar-SA" sz="3600" b="1" dirty="0" smtClean="0">
                <a:solidFill>
                  <a:srgbClr val="009900"/>
                </a:solidFill>
              </a:rPr>
              <a:t>- قواعد توريث ذوي </a:t>
            </a:r>
            <a:r>
              <a:rPr lang="ar-SA" sz="3600" b="1" dirty="0" err="1" smtClean="0">
                <a:solidFill>
                  <a:srgbClr val="009900"/>
                </a:solidFill>
              </a:rPr>
              <a:t>الأرحام </a:t>
            </a:r>
            <a:r>
              <a:rPr lang="ar-SA" sz="3600" b="1" dirty="0" smtClean="0">
                <a:solidFill>
                  <a:srgbClr val="009900"/>
                </a:solidFill>
              </a:rPr>
              <a:t>(بطريقة التنزيل</a:t>
            </a:r>
            <a:r>
              <a:rPr lang="ar-SA" sz="3600" b="1" dirty="0" err="1" smtClean="0">
                <a:solidFill>
                  <a:srgbClr val="009900"/>
                </a:solidFill>
              </a:rPr>
              <a:t>)</a:t>
            </a:r>
            <a:endParaRPr lang="en-US" sz="3600" dirty="0">
              <a:solidFill>
                <a:srgbClr val="009900"/>
              </a:solidFill>
            </a:endParaRPr>
          </a:p>
        </p:txBody>
      </p:sp>
      <p:sp>
        <p:nvSpPr>
          <p:cNvPr id="3" name="عنصر نائب للمحتوى 2"/>
          <p:cNvSpPr>
            <a:spLocks noGrp="1"/>
          </p:cNvSpPr>
          <p:nvPr>
            <p:ph idx="1"/>
          </p:nvPr>
        </p:nvSpPr>
        <p:spPr>
          <a:xfrm>
            <a:off x="0" y="1412776"/>
            <a:ext cx="9906000" cy="4896544"/>
          </a:xfrm>
        </p:spPr>
        <p:txBody>
          <a:bodyPr/>
          <a:lstStyle/>
          <a:p>
            <a:pPr algn="just" rtl="1"/>
            <a:r>
              <a:rPr lang="ar-SA" sz="2800" dirty="0" smtClean="0"/>
              <a:t>قاعدة 4- إذا أدلى جماعة من أولي الأرحام إلى الميت </a:t>
            </a:r>
            <a:r>
              <a:rPr lang="ar-SA" sz="2800" b="1" u="sng" dirty="0" smtClean="0"/>
              <a:t>بورثة </a:t>
            </a:r>
            <a:r>
              <a:rPr lang="ar-SA" sz="2800" b="1" u="sng" dirty="0" err="1" smtClean="0"/>
              <a:t>مختلفين</a:t>
            </a:r>
            <a:r>
              <a:rPr lang="ar-SA" sz="2800" dirty="0" err="1" smtClean="0"/>
              <a:t>،</a:t>
            </a:r>
            <a:r>
              <a:rPr lang="ar-SA" sz="2800" dirty="0" smtClean="0"/>
              <a:t> </a:t>
            </a:r>
          </a:p>
          <a:p>
            <a:pPr algn="just" rtl="1"/>
            <a:r>
              <a:rPr lang="ar-SA" sz="2800" dirty="0" smtClean="0"/>
              <a:t>ننزل كلاً من ذوي الأرحام منزلة مَن </a:t>
            </a:r>
            <a:r>
              <a:rPr lang="ar-SA" sz="2800" dirty="0" err="1" smtClean="0"/>
              <a:t>أدلَون</a:t>
            </a:r>
            <a:r>
              <a:rPr lang="ar-SA" sz="2800" dirty="0" smtClean="0"/>
              <a:t> بهم</a:t>
            </a:r>
            <a:r>
              <a:rPr lang="ar-SA" sz="2800" b="1" dirty="0" smtClean="0"/>
              <a:t>،</a:t>
            </a:r>
            <a:r>
              <a:rPr lang="ar-SA" sz="2800" dirty="0" smtClean="0"/>
              <a:t> ونقسم المال على حسب منازلهم منهم.</a:t>
            </a:r>
            <a:endParaRPr lang="en-US" sz="2800" b="1" dirty="0" smtClean="0"/>
          </a:p>
          <a:p>
            <a:pPr algn="just" rtl="1"/>
            <a:r>
              <a:rPr lang="ar-SA" sz="2800" b="1" dirty="0" smtClean="0"/>
              <a:t>مثال: </a:t>
            </a:r>
            <a:r>
              <a:rPr lang="ar-SA" sz="2800" dirty="0" smtClean="0"/>
              <a:t>مات (مُعتّب) عن: عمّة، وخالة، وبنت أخ شقيق. وترك 300 ديناراً.</a:t>
            </a:r>
            <a:endParaRPr lang="en-US" sz="2800" b="1" dirty="0" smtClean="0"/>
          </a:p>
          <a:p>
            <a:pPr algn="just" rtl="1"/>
            <a:r>
              <a:rPr lang="ar-SA" sz="2800" dirty="0" smtClean="0"/>
              <a:t>ننزل الوارثين منزلة مَن </a:t>
            </a:r>
            <a:r>
              <a:rPr lang="ar-SA" sz="2800" dirty="0" err="1" smtClean="0"/>
              <a:t>أدلَون</a:t>
            </a:r>
            <a:r>
              <a:rPr lang="ar-SA" sz="2800" dirty="0" smtClean="0"/>
              <a:t> بهم، ونضعهم في حقل التنزيل.</a:t>
            </a:r>
            <a:endParaRPr lang="en-US" sz="2800" b="1" dirty="0" smtClean="0"/>
          </a:p>
          <a:p>
            <a:pPr lvl="0" algn="just" rtl="1">
              <a:defRPr/>
            </a:pPr>
            <a:endParaRPr lang="en-US" dirty="0" smtClean="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9" name="عنصر نائب للمحتوى 2"/>
          <p:cNvSpPr txBox="1">
            <a:spLocks/>
          </p:cNvSpPr>
          <p:nvPr/>
        </p:nvSpPr>
        <p:spPr bwMode="auto">
          <a:xfrm>
            <a:off x="560512" y="1412776"/>
            <a:ext cx="8915400" cy="47525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صر نائب للمحتوى 2"/>
          <p:cNvSpPr txBox="1">
            <a:spLocks/>
          </p:cNvSpPr>
          <p:nvPr/>
        </p:nvSpPr>
        <p:spPr bwMode="auto">
          <a:xfrm>
            <a:off x="488504" y="1412776"/>
            <a:ext cx="8915400" cy="4680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1" name="عنصر نائب للمحتوى 2"/>
          <p:cNvSpPr txBox="1">
            <a:spLocks/>
          </p:cNvSpPr>
          <p:nvPr/>
        </p:nvSpPr>
        <p:spPr bwMode="auto">
          <a:xfrm>
            <a:off x="560512" y="141277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AE"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2"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3" name="جدول 3"/>
          <p:cNvGraphicFramePr>
            <a:graphicFrameLocks noGrp="1"/>
          </p:cNvGraphicFramePr>
          <p:nvPr/>
        </p:nvGraphicFramePr>
        <p:xfrm>
          <a:off x="560511" y="3573016"/>
          <a:ext cx="8424937" cy="2880360"/>
        </p:xfrm>
        <a:graphic>
          <a:graphicData uri="http://schemas.openxmlformats.org/drawingml/2006/table">
            <a:tbl>
              <a:tblPr firstRow="1" bandRow="1">
                <a:tableStyleId>{5C22544A-7EE6-4342-B048-85BDC9FD1C3A}</a:tableStyleId>
              </a:tblPr>
              <a:tblGrid>
                <a:gridCol w="1551962"/>
                <a:gridCol w="1773671"/>
                <a:gridCol w="1773671"/>
                <a:gridCol w="1551962"/>
                <a:gridCol w="1773671"/>
              </a:tblGrid>
              <a:tr h="488816">
                <a:tc>
                  <a:txBody>
                    <a:bodyPr/>
                    <a:lstStyle/>
                    <a:p>
                      <a:pPr algn="ctr" rtl="1"/>
                      <a:r>
                        <a:rPr lang="ar-SA" sz="2400" dirty="0" smtClean="0"/>
                        <a:t>التركة3</a:t>
                      </a:r>
                      <a:r>
                        <a:rPr lang="ar-AE" sz="2400" dirty="0" smtClean="0"/>
                        <a:t>00</a:t>
                      </a:r>
                    </a:p>
                  </a:txBody>
                  <a:tcPr/>
                </a:tc>
                <a:tc>
                  <a:txBody>
                    <a:bodyPr/>
                    <a:lstStyle/>
                    <a:p>
                      <a:pPr algn="ctr" rtl="1"/>
                      <a:r>
                        <a:rPr lang="ar-SA" sz="2400" dirty="0" smtClean="0"/>
                        <a:t>الأصل</a:t>
                      </a:r>
                      <a:endParaRPr lang="ar-AE" sz="2400" dirty="0" smtClean="0"/>
                    </a:p>
                    <a:p>
                      <a:pPr algn="ctr" rtl="1"/>
                      <a:r>
                        <a:rPr lang="ar-AE" sz="2400" dirty="0" smtClean="0"/>
                        <a:t>.......</a:t>
                      </a:r>
                      <a:endParaRPr lang="en-US" sz="2400" dirty="0" smtClean="0"/>
                    </a:p>
                  </a:txBody>
                  <a:tcPr/>
                </a:tc>
                <a:tc>
                  <a:txBody>
                    <a:bodyPr/>
                    <a:lstStyle/>
                    <a:p>
                      <a:pPr algn="ctr"/>
                      <a:r>
                        <a:rPr lang="ar-AE" sz="2400" dirty="0" smtClean="0"/>
                        <a:t>الأنصبة</a:t>
                      </a:r>
                      <a:endParaRPr lang="ar-AE" sz="2400" dirty="0"/>
                    </a:p>
                  </a:txBody>
                  <a:tcPr/>
                </a:tc>
                <a:tc>
                  <a:txBody>
                    <a:bodyPr/>
                    <a:lstStyle/>
                    <a:p>
                      <a:pPr algn="ctr"/>
                      <a:r>
                        <a:rPr lang="ar-AE" sz="2400" dirty="0" smtClean="0"/>
                        <a:t>التنزيل</a:t>
                      </a:r>
                      <a:endParaRPr lang="ar-AE" sz="2400" dirty="0"/>
                    </a:p>
                  </a:txBody>
                  <a:tcPr/>
                </a:tc>
                <a:tc>
                  <a:txBody>
                    <a:bodyPr/>
                    <a:lstStyle/>
                    <a:p>
                      <a:pPr algn="ctr"/>
                      <a:r>
                        <a:rPr lang="ar-AE" sz="2400" dirty="0" smtClean="0"/>
                        <a:t>الورثة</a:t>
                      </a:r>
                      <a:endParaRPr lang="ar-AE" sz="2400" dirty="0"/>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ع</a:t>
                      </a:r>
                      <a:endParaRPr lang="en-US" sz="2400" dirty="0">
                        <a:latin typeface="Times New Roman"/>
                        <a:ea typeface="Times New Roman"/>
                        <a:cs typeface="+mn-cs"/>
                      </a:endParaRPr>
                    </a:p>
                  </a:txBody>
                  <a:tcPr marL="68580" marR="68580" marT="0" marB="0"/>
                </a:tc>
                <a:tc>
                  <a:txBody>
                    <a:bodyPr/>
                    <a:lstStyle/>
                    <a:p>
                      <a:pPr algn="ctr"/>
                      <a:r>
                        <a:rPr lang="ar-AE" sz="2400" dirty="0" smtClean="0">
                          <a:cs typeface="+mn-cs"/>
                        </a:rPr>
                        <a:t>أب</a:t>
                      </a:r>
                      <a:endParaRPr lang="ar-AE" sz="2400" dirty="0">
                        <a:cs typeface="+mn-cs"/>
                      </a:endParaRPr>
                    </a:p>
                  </a:txBody>
                  <a:tcPr/>
                </a:tc>
                <a:tc>
                  <a:txBody>
                    <a:bodyPr/>
                    <a:lstStyle/>
                    <a:p>
                      <a:pPr algn="ctr"/>
                      <a:r>
                        <a:rPr lang="ar-AE" sz="2400" dirty="0" smtClean="0">
                          <a:cs typeface="+mn-cs"/>
                        </a:rPr>
                        <a:t>عمة</a:t>
                      </a:r>
                      <a:endParaRPr lang="ar-AE" sz="2400" dirty="0">
                        <a:cs typeface="+mn-cs"/>
                      </a:endParaRPr>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rtl="1">
                        <a:spcAft>
                          <a:spcPts val="0"/>
                        </a:spcAft>
                      </a:pPr>
                      <a:r>
                        <a:rPr lang="ar-SA" sz="2400" dirty="0" smtClean="0">
                          <a:latin typeface="Times New Roman"/>
                          <a:ea typeface="Times New Roman"/>
                          <a:cs typeface="+mn-cs"/>
                        </a:rPr>
                        <a:t>1/3</a:t>
                      </a:r>
                      <a:endParaRPr lang="en-US" sz="2400" dirty="0">
                        <a:latin typeface="Times New Roman"/>
                        <a:ea typeface="Times New Roman"/>
                        <a:cs typeface="+mn-cs"/>
                      </a:endParaRPr>
                    </a:p>
                  </a:txBody>
                  <a:tcPr marL="68580" marR="68580" marT="0" marB="0"/>
                </a:tc>
                <a:tc>
                  <a:txBody>
                    <a:bodyPr/>
                    <a:lstStyle/>
                    <a:p>
                      <a:pPr algn="ctr"/>
                      <a:r>
                        <a:rPr lang="ar-AE" sz="2400" dirty="0" smtClean="0">
                          <a:cs typeface="+mn-cs"/>
                        </a:rPr>
                        <a:t>أم</a:t>
                      </a:r>
                      <a:endParaRPr lang="ar-AE" sz="2400" dirty="0">
                        <a:cs typeface="+mn-cs"/>
                      </a:endParaRPr>
                    </a:p>
                  </a:txBody>
                  <a:tcPr/>
                </a:tc>
                <a:tc>
                  <a:txBody>
                    <a:bodyPr/>
                    <a:lstStyle/>
                    <a:p>
                      <a:pPr algn="ctr" rtl="1"/>
                      <a:r>
                        <a:rPr lang="ar-AE" sz="2400" dirty="0" smtClean="0">
                          <a:cs typeface="+mn-cs"/>
                        </a:rPr>
                        <a:t>خالة</a:t>
                      </a:r>
                      <a:endParaRPr lang="ar-AE" sz="2400" dirty="0">
                        <a:cs typeface="+mn-cs"/>
                      </a:endParaRPr>
                    </a:p>
                  </a:txBody>
                  <a:tcPr/>
                </a:tc>
              </a:tr>
              <a:tr h="685800">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a:r>
                        <a:rPr lang="ar-SA" sz="2400" kern="1200" dirty="0" smtClean="0">
                          <a:solidFill>
                            <a:schemeClr val="dk1"/>
                          </a:solidFill>
                          <a:latin typeface="+mn-lt"/>
                          <a:ea typeface="+mn-ea"/>
                          <a:cs typeface="+mn-cs"/>
                        </a:rPr>
                        <a:t>.....</a:t>
                      </a:r>
                      <a:endParaRPr lang="ar-AE" sz="2400" dirty="0">
                        <a:cs typeface="+mn-cs"/>
                      </a:endParaRPr>
                    </a:p>
                  </a:txBody>
                  <a:tcPr/>
                </a:tc>
                <a:tc>
                  <a:txBody>
                    <a:bodyPr/>
                    <a:lstStyle/>
                    <a:p>
                      <a:pPr algn="ctr" rtl="1">
                        <a:spcAft>
                          <a:spcPts val="0"/>
                        </a:spcAft>
                      </a:pPr>
                      <a:r>
                        <a:rPr lang="ar-SA" sz="2400" dirty="0" smtClean="0">
                          <a:latin typeface="Times New Roman"/>
                          <a:ea typeface="Times New Roman"/>
                          <a:cs typeface="+mn-cs"/>
                        </a:rPr>
                        <a:t>ح</a:t>
                      </a:r>
                      <a:endParaRPr lang="en-US" sz="2400" dirty="0">
                        <a:latin typeface="Times New Roman"/>
                        <a:ea typeface="Times New Roman"/>
                        <a:cs typeface="+mn-cs"/>
                      </a:endParaRPr>
                    </a:p>
                  </a:txBody>
                  <a:tcPr marL="68580" marR="68580" marT="0" marB="0"/>
                </a:tc>
                <a:tc>
                  <a:txBody>
                    <a:bodyPr/>
                    <a:lstStyle/>
                    <a:p>
                      <a:pPr algn="ctr"/>
                      <a:r>
                        <a:rPr lang="ar-AE" sz="2400" dirty="0" smtClean="0">
                          <a:cs typeface="+mn-cs"/>
                        </a:rPr>
                        <a:t>أخ </a:t>
                      </a:r>
                      <a:r>
                        <a:rPr lang="ar-AE" sz="2400" dirty="0" err="1" smtClean="0">
                          <a:cs typeface="+mn-cs"/>
                        </a:rPr>
                        <a:t>ش</a:t>
                      </a:r>
                      <a:endParaRPr lang="ar-AE" sz="2400" dirty="0">
                        <a:cs typeface="+mn-cs"/>
                      </a:endParaRPr>
                    </a:p>
                  </a:txBody>
                  <a:tcPr/>
                </a:tc>
                <a:tc>
                  <a:txBody>
                    <a:bodyPr/>
                    <a:lstStyle/>
                    <a:p>
                      <a:pPr algn="ctr"/>
                      <a:r>
                        <a:rPr lang="ar-AE" sz="2400" dirty="0" smtClean="0">
                          <a:cs typeface="+mn-cs"/>
                        </a:rPr>
                        <a:t>بنت</a:t>
                      </a:r>
                      <a:r>
                        <a:rPr lang="ar-AE" sz="2400" baseline="0" dirty="0" smtClean="0">
                          <a:cs typeface="+mn-cs"/>
                        </a:rPr>
                        <a:t> أخ </a:t>
                      </a:r>
                      <a:r>
                        <a:rPr lang="ar-AE" sz="2400" baseline="0" dirty="0" err="1" smtClean="0">
                          <a:cs typeface="+mn-cs"/>
                        </a:rPr>
                        <a:t>ش</a:t>
                      </a:r>
                      <a:endParaRPr lang="ar-AE" sz="2400" dirty="0">
                        <a:cs typeface="+mn-cs"/>
                      </a:endParaRPr>
                    </a:p>
                  </a:txBody>
                  <a:tcPr/>
                </a:tc>
              </a:tr>
            </a:tbl>
          </a:graphicData>
        </a:graphic>
      </p:graphicFrame>
      <p:sp>
        <p:nvSpPr>
          <p:cNvPr id="14" name="سهم إلى اليسار 13"/>
          <p:cNvSpPr/>
          <p:nvPr/>
        </p:nvSpPr>
        <p:spPr>
          <a:xfrm>
            <a:off x="560512" y="764704"/>
            <a:ext cx="576064" cy="4320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SA" sz="3600" b="1" dirty="0" err="1" smtClean="0">
                <a:solidFill>
                  <a:srgbClr val="009900"/>
                </a:solidFill>
              </a:rPr>
              <a:t>تابع </a:t>
            </a:r>
            <a:r>
              <a:rPr lang="ar-SA" sz="3600" b="1" dirty="0" smtClean="0">
                <a:solidFill>
                  <a:srgbClr val="009900"/>
                </a:solidFill>
              </a:rPr>
              <a:t>- قواعد توريث ذوي </a:t>
            </a:r>
            <a:r>
              <a:rPr lang="ar-SA" sz="3600" b="1" dirty="0" err="1" smtClean="0">
                <a:solidFill>
                  <a:srgbClr val="009900"/>
                </a:solidFill>
              </a:rPr>
              <a:t>الأرحام </a:t>
            </a:r>
            <a:r>
              <a:rPr lang="ar-SA" sz="3600" b="1" dirty="0" smtClean="0">
                <a:solidFill>
                  <a:srgbClr val="009900"/>
                </a:solidFill>
              </a:rPr>
              <a:t>(بطريقة التنزيل</a:t>
            </a:r>
            <a:r>
              <a:rPr lang="ar-SA" sz="3600" b="1" dirty="0" err="1" smtClean="0">
                <a:solidFill>
                  <a:srgbClr val="009900"/>
                </a:solidFill>
              </a:rPr>
              <a:t>)</a:t>
            </a:r>
            <a:r>
              <a:rPr lang="ar-SA" sz="3600" b="1" dirty="0" smtClean="0">
                <a:solidFill>
                  <a:srgbClr val="009900"/>
                </a:solidFill>
              </a:rPr>
              <a:t> </a:t>
            </a:r>
            <a:endParaRPr lang="en-US" sz="3600" dirty="0">
              <a:solidFill>
                <a:srgbClr val="009900"/>
              </a:solidFill>
            </a:endParaRPr>
          </a:p>
        </p:txBody>
      </p:sp>
      <p:sp>
        <p:nvSpPr>
          <p:cNvPr id="3" name="عنصر نائب للمحتوى 2"/>
          <p:cNvSpPr>
            <a:spLocks noGrp="1"/>
          </p:cNvSpPr>
          <p:nvPr>
            <p:ph idx="1"/>
          </p:nvPr>
        </p:nvSpPr>
        <p:spPr>
          <a:xfrm>
            <a:off x="488504" y="1484784"/>
            <a:ext cx="8915400" cy="4752528"/>
          </a:xfrm>
        </p:spPr>
        <p:txBody>
          <a:bodyPr/>
          <a:lstStyle/>
          <a:p>
            <a:pPr algn="just" rtl="1"/>
            <a:r>
              <a:rPr lang="ar-SA" sz="3400" dirty="0" smtClean="0"/>
              <a:t>قاعدة 5- إذا أدلى بعضُ ذوي الأرحام إلى الميت </a:t>
            </a:r>
            <a:r>
              <a:rPr lang="ar-SA" sz="3400" b="1" u="sng" dirty="0" err="1" smtClean="0"/>
              <a:t>بقرابتين</a:t>
            </a:r>
            <a:r>
              <a:rPr lang="ar-SA" sz="3400" b="1" u="sng" dirty="0" smtClean="0"/>
              <a:t>،</a:t>
            </a:r>
            <a:r>
              <a:rPr lang="ar-SA" sz="3400" dirty="0" smtClean="0"/>
              <a:t> والآخرون</a:t>
            </a:r>
            <a:r>
              <a:rPr lang="ar-SA" sz="3400" b="1" dirty="0" smtClean="0"/>
              <a:t> </a:t>
            </a:r>
            <a:r>
              <a:rPr lang="ar-SA" sz="3400" b="1" u="sng" dirty="0" smtClean="0"/>
              <a:t>بقرابة واحدة</a:t>
            </a:r>
            <a:r>
              <a:rPr lang="ar-SA" sz="3400" dirty="0" smtClean="0"/>
              <a:t>، فإنّ صاحب </a:t>
            </a:r>
            <a:r>
              <a:rPr lang="ar-SA" sz="3400" dirty="0" err="1" smtClean="0"/>
              <a:t>القرابتين</a:t>
            </a:r>
            <a:r>
              <a:rPr lang="ar-SA" sz="3400" dirty="0" smtClean="0"/>
              <a:t>، يرث </a:t>
            </a:r>
            <a:r>
              <a:rPr lang="ar-SA" sz="3400" b="1" dirty="0" err="1" smtClean="0"/>
              <a:t>بكلتا</a:t>
            </a:r>
            <a:r>
              <a:rPr lang="ar-SA" sz="3400" b="1" dirty="0" smtClean="0"/>
              <a:t> </a:t>
            </a:r>
            <a:r>
              <a:rPr lang="ar-SA" sz="3400" b="1" dirty="0" err="1" smtClean="0"/>
              <a:t>القرابتين</a:t>
            </a:r>
            <a:r>
              <a:rPr lang="ar-SA" sz="3400" b="1" dirty="0" smtClean="0"/>
              <a:t>.</a:t>
            </a:r>
            <a:r>
              <a:rPr lang="ar-AE" sz="3400" b="1" dirty="0" smtClean="0"/>
              <a:t>                   </a:t>
            </a:r>
            <a:endParaRPr lang="en-US" sz="3400" b="1" dirty="0" smtClean="0"/>
          </a:p>
          <a:p>
            <a:pPr algn="just" rtl="1"/>
            <a:r>
              <a:rPr lang="ar-SA" sz="3400" b="1" dirty="0" smtClean="0"/>
              <a:t>مثال: </a:t>
            </a:r>
            <a:r>
              <a:rPr lang="ar-SA" sz="3400" dirty="0" smtClean="0"/>
              <a:t>مات (معمَّر) عن وريثين اثنين </a:t>
            </a:r>
            <a:r>
              <a:rPr lang="ar-SA" sz="3400" dirty="0" err="1" smtClean="0"/>
              <a:t>وهما: </a:t>
            </a:r>
            <a:r>
              <a:rPr lang="ar-SA" sz="3400" dirty="0" smtClean="0"/>
              <a:t>(جميل)، وهو ابن ابن بنته الكبرى (دعد)، وهو نفسه ابن بنت بنته الوسطى (هند)، وعن (وفاء)، وهي بنت بنت بنته الصغرى (وعد). وترك 300 ديناراً.</a:t>
            </a:r>
            <a:endParaRPr lang="en-US" sz="3400" b="1" dirty="0" smtClean="0"/>
          </a:p>
          <a:p>
            <a:pPr algn="just" rtl="1"/>
            <a:r>
              <a:rPr lang="ar-SA" sz="3400" b="1" dirty="0" smtClean="0"/>
              <a:t>	انظر شكل شجرة العائلة: </a:t>
            </a:r>
            <a:endParaRPr lang="en-US" sz="3400" b="1" dirty="0" smtClean="0"/>
          </a:p>
          <a:p>
            <a:pPr rtl="1"/>
            <a:endParaRPr lang="en-US" sz="2400" b="1" dirty="0" smtClean="0"/>
          </a:p>
          <a:p>
            <a:pPr rtl="1"/>
            <a:endParaRPr lang="en-US" sz="2400" b="1" dirty="0"/>
          </a:p>
        </p:txBody>
      </p:sp>
      <p:sp>
        <p:nvSpPr>
          <p:cNvPr id="4" name="سهم إلى اليسار 3"/>
          <p:cNvSpPr/>
          <p:nvPr/>
        </p:nvSpPr>
        <p:spPr>
          <a:xfrm>
            <a:off x="632520" y="764704"/>
            <a:ext cx="576064" cy="4320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شكل بيضاوي 15"/>
          <p:cNvSpPr/>
          <p:nvPr/>
        </p:nvSpPr>
        <p:spPr>
          <a:xfrm>
            <a:off x="3872880" y="1340768"/>
            <a:ext cx="2088232"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p:cNvSpPr>
            <a:spLocks noGrp="1"/>
          </p:cNvSpPr>
          <p:nvPr>
            <p:ph type="title"/>
          </p:nvPr>
        </p:nvSpPr>
        <p:spPr/>
        <p:txBody>
          <a:bodyPr/>
          <a:lstStyle/>
          <a:p>
            <a:pPr algn="just" rtl="1"/>
            <a:r>
              <a:rPr lang="ar-SA" b="1" dirty="0" smtClean="0"/>
              <a:t>شكل شجرة عائلة </a:t>
            </a:r>
            <a:r>
              <a:rPr lang="ar-SA" b="1" dirty="0" err="1" smtClean="0"/>
              <a:t>مسألة </a:t>
            </a:r>
            <a:r>
              <a:rPr lang="ar-SA" b="1" dirty="0" smtClean="0"/>
              <a:t>(مُعَمَّر</a:t>
            </a:r>
            <a:r>
              <a:rPr lang="ar-SA" b="1" dirty="0" err="1" smtClean="0"/>
              <a:t>):</a:t>
            </a:r>
            <a:endParaRPr lang="en-US" dirty="0"/>
          </a:p>
        </p:txBody>
      </p:sp>
      <p:sp>
        <p:nvSpPr>
          <p:cNvPr id="3" name="عنصر نائب للمحتوى 2"/>
          <p:cNvSpPr>
            <a:spLocks noGrp="1"/>
          </p:cNvSpPr>
          <p:nvPr>
            <p:ph idx="1"/>
          </p:nvPr>
        </p:nvSpPr>
        <p:spPr>
          <a:xfrm>
            <a:off x="632520" y="1412776"/>
            <a:ext cx="8915400" cy="4896544"/>
          </a:xfrm>
        </p:spPr>
        <p:txBody>
          <a:bodyPr/>
          <a:lstStyle/>
          <a:p>
            <a:pPr algn="ctr" rtl="1"/>
            <a:r>
              <a:rPr lang="ar-SA" sz="2000" dirty="0" smtClean="0"/>
              <a:t> </a:t>
            </a:r>
            <a:r>
              <a:rPr lang="ar-SA" sz="2000" b="1" dirty="0" err="1" smtClean="0"/>
              <a:t>الميّت </a:t>
            </a:r>
            <a:r>
              <a:rPr lang="ar-SA" sz="2000" b="1" dirty="0" smtClean="0"/>
              <a:t>(معمَّر</a:t>
            </a:r>
            <a:r>
              <a:rPr lang="ar-SA" sz="2000" b="1" dirty="0" err="1" smtClean="0"/>
              <a:t>)</a:t>
            </a:r>
            <a:endParaRPr lang="en-US" sz="2000" dirty="0" smtClean="0"/>
          </a:p>
          <a:p>
            <a:pPr algn="ctr" rtl="1"/>
            <a:r>
              <a:rPr lang="ar-SA" sz="2000" dirty="0" smtClean="0"/>
              <a:t> </a:t>
            </a:r>
            <a:r>
              <a:rPr lang="en-US" sz="2000" dirty="0" smtClean="0"/>
              <a:t> </a:t>
            </a:r>
            <a:endParaRPr lang="ar-SA" sz="2000" dirty="0" smtClean="0"/>
          </a:p>
          <a:p>
            <a:pPr algn="ctr" rtl="1"/>
            <a:endParaRPr lang="ar-SA" sz="2000" dirty="0" smtClean="0"/>
          </a:p>
          <a:p>
            <a:pPr algn="ctr" rtl="1"/>
            <a:r>
              <a:rPr lang="ar-SA" sz="2000" dirty="0" smtClean="0"/>
              <a:t> </a:t>
            </a:r>
            <a:r>
              <a:rPr lang="ar-SA" sz="2000" b="1" dirty="0" smtClean="0"/>
              <a:t>(</a:t>
            </a:r>
            <a:r>
              <a:rPr lang="ar-SA" sz="2000" b="1" dirty="0" err="1" smtClean="0"/>
              <a:t>دعد)                            </a:t>
            </a:r>
            <a:r>
              <a:rPr lang="ar-SA" sz="2000" b="1" dirty="0" smtClean="0"/>
              <a:t>(هند</a:t>
            </a:r>
            <a:r>
              <a:rPr lang="ar-SA" sz="2000" b="1" dirty="0" err="1" smtClean="0"/>
              <a:t>)                          </a:t>
            </a:r>
            <a:r>
              <a:rPr lang="ar-SA" sz="2000" b="1" dirty="0" smtClean="0"/>
              <a:t>(وعد</a:t>
            </a:r>
            <a:r>
              <a:rPr lang="ar-SA" sz="2000" b="1" dirty="0" err="1" smtClean="0"/>
              <a:t>)</a:t>
            </a:r>
            <a:r>
              <a:rPr lang="ar-SA" sz="2000" b="1" dirty="0" smtClean="0"/>
              <a:t>                                                  </a:t>
            </a:r>
            <a:endParaRPr lang="en-US" sz="2000" b="1" dirty="0" smtClean="0"/>
          </a:p>
          <a:p>
            <a:pPr algn="ctr" rtl="1"/>
            <a:r>
              <a:rPr lang="ar-SA" sz="2000" b="1" dirty="0" smtClean="0"/>
              <a:t>                                              </a:t>
            </a:r>
            <a:endParaRPr lang="en-US" sz="2000" b="1" dirty="0" smtClean="0"/>
          </a:p>
          <a:p>
            <a:pPr algn="ctr" rtl="1"/>
            <a:endParaRPr lang="ar-SA" sz="2000" b="1" dirty="0" smtClean="0"/>
          </a:p>
          <a:p>
            <a:pPr algn="ctr" rtl="1"/>
            <a:endParaRPr lang="ar-SA" sz="2000" b="1" dirty="0" smtClean="0"/>
          </a:p>
          <a:p>
            <a:pPr algn="ctr" rtl="1"/>
            <a:r>
              <a:rPr lang="ar-SA" sz="2000" b="1" dirty="0" smtClean="0"/>
              <a:t> (زَيْن</a:t>
            </a:r>
            <a:r>
              <a:rPr lang="ar-SA" sz="2000" b="1" dirty="0" err="1" smtClean="0"/>
              <a:t>)                            </a:t>
            </a:r>
            <a:r>
              <a:rPr lang="ar-SA" sz="2000" b="1" dirty="0" smtClean="0"/>
              <a:t>(زينة</a:t>
            </a:r>
            <a:r>
              <a:rPr lang="ar-SA" sz="2000" b="1" dirty="0" err="1" smtClean="0"/>
              <a:t>)                          </a:t>
            </a:r>
            <a:r>
              <a:rPr lang="ar-SA" sz="2000" b="1" dirty="0" smtClean="0"/>
              <a:t>(عهد</a:t>
            </a:r>
            <a:r>
              <a:rPr lang="ar-SA" sz="2000" b="1" dirty="0" err="1" smtClean="0"/>
              <a:t>)</a:t>
            </a:r>
            <a:r>
              <a:rPr lang="ar-SA" sz="2000" b="1" dirty="0" smtClean="0"/>
              <a:t>                                                </a:t>
            </a:r>
            <a:endParaRPr lang="en-US" sz="2000" b="1" dirty="0" smtClean="0"/>
          </a:p>
          <a:p>
            <a:pPr algn="ctr" rtl="1"/>
            <a:r>
              <a:rPr lang="ar-SA" sz="2000" b="1" dirty="0" smtClean="0"/>
              <a:t>                          </a:t>
            </a:r>
            <a:endParaRPr lang="en-US" sz="2000" b="1" dirty="0" smtClean="0"/>
          </a:p>
          <a:p>
            <a:pPr algn="ctr" rtl="1"/>
            <a:r>
              <a:rPr lang="ar-SA" sz="2000" b="1" dirty="0" smtClean="0"/>
              <a:t>               </a:t>
            </a:r>
          </a:p>
          <a:p>
            <a:pPr algn="ctr" rtl="1"/>
            <a:endParaRPr lang="ar-SA" sz="2000" b="1" dirty="0" smtClean="0"/>
          </a:p>
          <a:p>
            <a:pPr algn="ctr" rtl="1"/>
            <a:r>
              <a:rPr lang="ar-SA" sz="2000" b="1" dirty="0" smtClean="0"/>
              <a:t>        </a:t>
            </a:r>
            <a:r>
              <a:rPr lang="ar-SA" sz="2000" b="1" dirty="0" err="1" smtClean="0"/>
              <a:t>الوارث </a:t>
            </a:r>
            <a:r>
              <a:rPr lang="ar-SA" sz="2000" b="1" dirty="0" smtClean="0"/>
              <a:t>(جميل)                                   </a:t>
            </a:r>
            <a:r>
              <a:rPr lang="ar-SA" sz="2000" b="1" dirty="0" err="1" smtClean="0"/>
              <a:t>الوارثة </a:t>
            </a:r>
            <a:r>
              <a:rPr lang="ar-SA" sz="2000" b="1" dirty="0" smtClean="0"/>
              <a:t>(وفاء</a:t>
            </a:r>
            <a:r>
              <a:rPr lang="ar-SA" sz="2000" b="1" dirty="0" err="1" smtClean="0"/>
              <a:t>)</a:t>
            </a:r>
            <a:endParaRPr lang="en-US" sz="2000" b="1" dirty="0" smtClean="0"/>
          </a:p>
          <a:p>
            <a:pPr algn="ctr" rtl="1"/>
            <a:r>
              <a:rPr lang="ar-SA" sz="1800" b="1" dirty="0" smtClean="0"/>
              <a:t>   </a:t>
            </a:r>
            <a:endParaRPr lang="en-US" sz="1800" b="1" dirty="0" smtClean="0"/>
          </a:p>
          <a:p>
            <a:endParaRPr lang="en-US" dirty="0"/>
          </a:p>
        </p:txBody>
      </p:sp>
      <p:cxnSp>
        <p:nvCxnSpPr>
          <p:cNvPr id="5" name="رابط كسهم مستقيم 4"/>
          <p:cNvCxnSpPr/>
          <p:nvPr/>
        </p:nvCxnSpPr>
        <p:spPr>
          <a:xfrm>
            <a:off x="4953000" y="2060848"/>
            <a:ext cx="1944216"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flipH="1">
            <a:off x="3008784" y="2132856"/>
            <a:ext cx="1728192"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a:off x="4880992" y="2060848"/>
            <a:ext cx="0"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a:xfrm>
            <a:off x="7329264" y="3212976"/>
            <a:ext cx="0" cy="9361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p:nvPr/>
        </p:nvCxnSpPr>
        <p:spPr>
          <a:xfrm>
            <a:off x="4880992" y="3212976"/>
            <a:ext cx="0"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a:off x="2576736" y="3284984"/>
            <a:ext cx="0" cy="9361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flipH="1">
            <a:off x="6321152" y="4725144"/>
            <a:ext cx="936104"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p:nvPr/>
        </p:nvCxnSpPr>
        <p:spPr>
          <a:xfrm>
            <a:off x="4880992" y="4797152"/>
            <a:ext cx="1224136"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p:cNvCxnSpPr/>
          <p:nvPr/>
        </p:nvCxnSpPr>
        <p:spPr>
          <a:xfrm>
            <a:off x="2576736" y="4725144"/>
            <a:ext cx="0"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SA" b="1" dirty="0" smtClean="0">
                <a:solidFill>
                  <a:srgbClr val="009900"/>
                </a:solidFill>
              </a:rPr>
              <a:t>كيفية حلّ </a:t>
            </a:r>
            <a:r>
              <a:rPr lang="ar-SA" b="1" dirty="0" err="1" smtClean="0">
                <a:solidFill>
                  <a:srgbClr val="009900"/>
                </a:solidFill>
              </a:rPr>
              <a:t>مسألة </a:t>
            </a:r>
            <a:r>
              <a:rPr lang="ar-SA" b="1" dirty="0" smtClean="0">
                <a:solidFill>
                  <a:srgbClr val="009900"/>
                </a:solidFill>
              </a:rPr>
              <a:t>(مُعَمَّر</a:t>
            </a:r>
            <a:r>
              <a:rPr lang="ar-SA" b="1" dirty="0" err="1" smtClean="0">
                <a:solidFill>
                  <a:srgbClr val="009900"/>
                </a:solidFill>
              </a:rPr>
              <a:t>):</a:t>
            </a:r>
            <a:endParaRPr lang="en-US" dirty="0">
              <a:solidFill>
                <a:srgbClr val="009900"/>
              </a:solidFill>
            </a:endParaRPr>
          </a:p>
        </p:txBody>
      </p:sp>
      <p:sp>
        <p:nvSpPr>
          <p:cNvPr id="3" name="عنصر نائب للمحتوى 2"/>
          <p:cNvSpPr>
            <a:spLocks noGrp="1"/>
          </p:cNvSpPr>
          <p:nvPr>
            <p:ph idx="1"/>
          </p:nvPr>
        </p:nvSpPr>
        <p:spPr>
          <a:xfrm>
            <a:off x="200472" y="1412776"/>
            <a:ext cx="9433048" cy="4968552"/>
          </a:xfrm>
        </p:spPr>
        <p:txBody>
          <a:bodyPr/>
          <a:lstStyle/>
          <a:p>
            <a:pPr algn="just" rtl="1"/>
            <a:r>
              <a:rPr lang="ar-SA" sz="2600" dirty="0" smtClean="0"/>
              <a:t>-ننزل الابن </a:t>
            </a:r>
            <a:r>
              <a:rPr lang="ar-SA" sz="2600" b="1" dirty="0" smtClean="0"/>
              <a:t>منزلة جدتيه </a:t>
            </a:r>
            <a:r>
              <a:rPr lang="ar-SA" sz="2600" b="1" dirty="0" err="1" smtClean="0"/>
              <a:t>الثنتين</a:t>
            </a:r>
            <a:r>
              <a:rPr lang="ar-SA" sz="2600" b="1" dirty="0" smtClean="0"/>
              <a:t>، </a:t>
            </a:r>
            <a:r>
              <a:rPr lang="ar-SA" sz="2600" dirty="0" smtClean="0"/>
              <a:t>أي من </a:t>
            </a:r>
            <a:r>
              <a:rPr lang="ar-SA" sz="2600" dirty="0" err="1" smtClean="0"/>
              <a:t>جهتين.</a:t>
            </a:r>
            <a:r>
              <a:rPr lang="ar-SA" sz="2600" dirty="0" smtClean="0"/>
              <a:t> </a:t>
            </a:r>
          </a:p>
          <a:p>
            <a:pPr algn="just" rtl="1"/>
            <a:r>
              <a:rPr lang="ar-SA" sz="2600" dirty="0" smtClean="0"/>
              <a:t>-وننزل البنت </a:t>
            </a:r>
            <a:r>
              <a:rPr lang="ar-SA" sz="2600" b="1" dirty="0" smtClean="0"/>
              <a:t>منزلة جدتها، </a:t>
            </a:r>
            <a:r>
              <a:rPr lang="ar-SA" sz="2600" dirty="0" smtClean="0"/>
              <a:t>أي من جهة واحدة. </a:t>
            </a:r>
            <a:endParaRPr lang="en-US" sz="2600" b="1" dirty="0" smtClean="0"/>
          </a:p>
          <a:p>
            <a:pPr algn="just" rtl="1"/>
            <a:r>
              <a:rPr lang="ar-SA" sz="2600" dirty="0" smtClean="0"/>
              <a:t>-نجد أن الميت كأنه مات عن ثلاث بنات، فيكون أصل المسألة من عدد رؤوسهن (3). </a:t>
            </a:r>
            <a:endParaRPr lang="en-US" sz="2600" b="1" dirty="0" smtClean="0"/>
          </a:p>
          <a:p>
            <a:pPr algn="just" rtl="1"/>
            <a:r>
              <a:rPr lang="ar-SA" sz="2600" dirty="0" smtClean="0"/>
              <a:t>-ونجد أن الابن ورث </a:t>
            </a:r>
            <a:r>
              <a:rPr lang="ar-SA" sz="2600" dirty="0" err="1" smtClean="0"/>
              <a:t>بكلتا</a:t>
            </a:r>
            <a:r>
              <a:rPr lang="ar-SA" sz="2600" dirty="0" smtClean="0"/>
              <a:t> </a:t>
            </a:r>
            <a:r>
              <a:rPr lang="ar-SA" sz="2600" dirty="0" err="1" smtClean="0"/>
              <a:t>قرابتيه</a:t>
            </a:r>
            <a:r>
              <a:rPr lang="ar-SA" sz="2600" dirty="0" smtClean="0"/>
              <a:t> 3/2 المال، والبنت ورثت بقرابة واحدة 3/1 المال.</a:t>
            </a:r>
            <a:endParaRPr lang="en-US" sz="2600" b="1" dirty="0" smtClean="0"/>
          </a:p>
          <a:p>
            <a:pPr rtl="1"/>
            <a:endParaRPr lang="en-US" sz="2400" dirty="0" smtClean="0"/>
          </a:p>
          <a:p>
            <a:pPr rtl="1"/>
            <a:endParaRPr lang="en-US" sz="2400" b="1" dirty="0" smtClean="0"/>
          </a:p>
          <a:p>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صر نائب للمحتوى 2"/>
          <p:cNvSpPr txBox="1">
            <a:spLocks/>
          </p:cNvSpPr>
          <p:nvPr/>
        </p:nvSpPr>
        <p:spPr bwMode="auto">
          <a:xfrm>
            <a:off x="560512" y="1412776"/>
            <a:ext cx="8915400" cy="48965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p:txBody>
      </p:sp>
      <p:sp>
        <p:nvSpPr>
          <p:cNvPr id="8"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1" name="عنصر نائب للمحتوى 2"/>
          <p:cNvSpPr txBox="1">
            <a:spLocks/>
          </p:cNvSpPr>
          <p:nvPr/>
        </p:nvSpPr>
        <p:spPr bwMode="auto">
          <a:xfrm>
            <a:off x="560512" y="1412776"/>
            <a:ext cx="8915400" cy="47525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2" name="عنصر نائب للمحتوى 2"/>
          <p:cNvSpPr txBox="1">
            <a:spLocks/>
          </p:cNvSpPr>
          <p:nvPr/>
        </p:nvSpPr>
        <p:spPr bwMode="auto">
          <a:xfrm>
            <a:off x="488504" y="1412776"/>
            <a:ext cx="8915400" cy="4680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3" name="عنصر نائب للمحتوى 2"/>
          <p:cNvSpPr txBox="1">
            <a:spLocks/>
          </p:cNvSpPr>
          <p:nvPr/>
        </p:nvSpPr>
        <p:spPr bwMode="auto">
          <a:xfrm>
            <a:off x="560512" y="141277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AE"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4" name="عنصر نائب للمحتوى 2"/>
          <p:cNvSpPr txBox="1">
            <a:spLocks/>
          </p:cNvSpPr>
          <p:nvPr/>
        </p:nvSpPr>
        <p:spPr bwMode="auto">
          <a:xfrm>
            <a:off x="495300" y="1412776"/>
            <a:ext cx="8915400" cy="471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5" name="جدول 3"/>
          <p:cNvGraphicFramePr>
            <a:graphicFrameLocks noGrp="1"/>
          </p:cNvGraphicFramePr>
          <p:nvPr/>
        </p:nvGraphicFramePr>
        <p:xfrm>
          <a:off x="1352600" y="3284984"/>
          <a:ext cx="7992888" cy="2607176"/>
        </p:xfrm>
        <a:graphic>
          <a:graphicData uri="http://schemas.openxmlformats.org/drawingml/2006/table">
            <a:tbl>
              <a:tblPr firstRow="1" bandRow="1">
                <a:tableStyleId>{5C22544A-7EE6-4342-B048-85BDC9FD1C3A}</a:tableStyleId>
              </a:tblPr>
              <a:tblGrid>
                <a:gridCol w="1865007"/>
                <a:gridCol w="1519369"/>
                <a:gridCol w="1872208"/>
                <a:gridCol w="2736304"/>
              </a:tblGrid>
              <a:tr h="488816">
                <a:tc>
                  <a:txBody>
                    <a:bodyPr/>
                    <a:lstStyle/>
                    <a:p>
                      <a:pPr algn="ctr" rtl="1"/>
                      <a:r>
                        <a:rPr lang="ar-SA" sz="2400" dirty="0" smtClean="0"/>
                        <a:t>التركة3</a:t>
                      </a:r>
                      <a:r>
                        <a:rPr lang="ar-AE" sz="2400" dirty="0" smtClean="0"/>
                        <a:t>00</a:t>
                      </a:r>
                    </a:p>
                  </a:txBody>
                  <a:tcPr/>
                </a:tc>
                <a:tc>
                  <a:txBody>
                    <a:bodyPr/>
                    <a:lstStyle/>
                    <a:p>
                      <a:pPr algn="ctr" rtl="1"/>
                      <a:r>
                        <a:rPr lang="ar-SA" sz="2400" dirty="0" smtClean="0"/>
                        <a:t>الأصل</a:t>
                      </a:r>
                      <a:r>
                        <a:rPr lang="ar-AE" sz="2400" baseline="0" dirty="0" smtClean="0"/>
                        <a:t> 3</a:t>
                      </a:r>
                      <a:endParaRPr lang="ar-AE" sz="2400" dirty="0" smtClean="0"/>
                    </a:p>
                  </a:txBody>
                  <a:tcPr/>
                </a:tc>
                <a:tc>
                  <a:txBody>
                    <a:bodyPr/>
                    <a:lstStyle/>
                    <a:p>
                      <a:pPr algn="ctr"/>
                      <a:r>
                        <a:rPr lang="ar-AE" sz="2400" dirty="0" smtClean="0"/>
                        <a:t>التنزيل</a:t>
                      </a:r>
                      <a:endParaRPr lang="ar-AE" sz="2400" dirty="0"/>
                    </a:p>
                  </a:txBody>
                  <a:tcPr/>
                </a:tc>
                <a:tc>
                  <a:txBody>
                    <a:bodyPr/>
                    <a:lstStyle/>
                    <a:p>
                      <a:pPr algn="ctr"/>
                      <a:r>
                        <a:rPr lang="ar-AE" sz="2400" dirty="0" smtClean="0"/>
                        <a:t>الورثة</a:t>
                      </a:r>
                      <a:endParaRPr lang="ar-AE" sz="2400" dirty="0"/>
                    </a:p>
                  </a:txBody>
                  <a:tcPr/>
                </a:tc>
              </a:tr>
              <a:tr h="685800">
                <a:tc>
                  <a:txBody>
                    <a:bodyPr/>
                    <a:lstStyle/>
                    <a:p>
                      <a:pPr algn="ctr"/>
                      <a:r>
                        <a:rPr lang="ar-SA" sz="2200" b="0" kern="1200" dirty="0" smtClean="0">
                          <a:solidFill>
                            <a:schemeClr val="dk1"/>
                          </a:solidFill>
                          <a:latin typeface="+mn-lt"/>
                          <a:ea typeface="+mn-ea"/>
                          <a:cs typeface="+mn-cs"/>
                        </a:rPr>
                        <a:t>.....</a:t>
                      </a:r>
                      <a:endParaRPr lang="ar-AE" sz="2200" b="0" dirty="0">
                        <a:cs typeface="+mn-cs"/>
                      </a:endParaRPr>
                    </a:p>
                  </a:txBody>
                  <a:tcPr/>
                </a:tc>
                <a:tc>
                  <a:txBody>
                    <a:bodyPr/>
                    <a:lstStyle/>
                    <a:p>
                      <a:pPr algn="ctr"/>
                      <a:r>
                        <a:rPr lang="ar-AE" sz="2200" b="0" dirty="0" smtClean="0"/>
                        <a:t>1</a:t>
                      </a:r>
                      <a:endParaRPr lang="ar-AE" sz="2200" b="0" dirty="0"/>
                    </a:p>
                  </a:txBody>
                  <a:tcPr marL="68580" marR="68580" marT="0" marB="0"/>
                </a:tc>
                <a:tc>
                  <a:txBody>
                    <a:bodyPr/>
                    <a:lstStyle/>
                    <a:p>
                      <a:pPr algn="ctr"/>
                      <a:r>
                        <a:rPr lang="ar-AE" sz="2200" b="0" dirty="0" err="1" smtClean="0"/>
                        <a:t>دعد</a:t>
                      </a:r>
                      <a:r>
                        <a:rPr lang="ar-AE" sz="2200" b="0" dirty="0" smtClean="0"/>
                        <a:t> (بنت)</a:t>
                      </a:r>
                      <a:endParaRPr lang="ar-AE" sz="2200" b="0" dirty="0"/>
                    </a:p>
                  </a:txBody>
                  <a:tcPr/>
                </a:tc>
                <a:tc rowSpan="2">
                  <a:txBody>
                    <a:bodyPr/>
                    <a:lstStyle/>
                    <a:p>
                      <a:pPr algn="ctr"/>
                      <a:r>
                        <a:rPr lang="ar-AE" sz="2200" b="0" dirty="0" smtClean="0">
                          <a:cs typeface="+mn-cs"/>
                        </a:rPr>
                        <a:t>(جميل)</a:t>
                      </a:r>
                      <a:r>
                        <a:rPr lang="ar-AE" sz="2200" b="0" baseline="0" dirty="0" smtClean="0">
                          <a:cs typeface="+mn-cs"/>
                        </a:rPr>
                        <a:t> ابن ابن بنت</a:t>
                      </a:r>
                    </a:p>
                    <a:p>
                      <a:pPr algn="ctr"/>
                      <a:endParaRPr lang="ar-AE" sz="2200" b="0" baseline="0" dirty="0" smtClean="0">
                        <a:cs typeface="+mn-cs"/>
                      </a:endParaRPr>
                    </a:p>
                    <a:p>
                      <a:pPr algn="ctr" rtl="1"/>
                      <a:r>
                        <a:rPr lang="ar-AE" sz="2200" b="0" baseline="0" dirty="0" smtClean="0">
                          <a:cs typeface="+mn-cs"/>
                        </a:rPr>
                        <a:t>وهو نفسه ابن بنت بنت</a:t>
                      </a:r>
                    </a:p>
                    <a:p>
                      <a:pPr algn="ctr" rtl="1"/>
                      <a:endParaRPr lang="ar-AE" sz="2200" b="0" dirty="0">
                        <a:cs typeface="+mn-cs"/>
                      </a:endParaRPr>
                    </a:p>
                  </a:txBody>
                  <a:tcPr/>
                </a:tc>
              </a:tr>
              <a:tr h="685800">
                <a:tc>
                  <a:txBody>
                    <a:bodyPr/>
                    <a:lstStyle/>
                    <a:p>
                      <a:pPr algn="ctr"/>
                      <a:r>
                        <a:rPr lang="ar-SA" sz="2200" b="0" kern="1200" dirty="0" smtClean="0">
                          <a:solidFill>
                            <a:schemeClr val="dk1"/>
                          </a:solidFill>
                          <a:latin typeface="+mn-lt"/>
                          <a:ea typeface="+mn-ea"/>
                          <a:cs typeface="+mn-cs"/>
                        </a:rPr>
                        <a:t>.....</a:t>
                      </a:r>
                      <a:endParaRPr lang="ar-AE" sz="2200" b="0" dirty="0">
                        <a:cs typeface="+mn-cs"/>
                      </a:endParaRPr>
                    </a:p>
                  </a:txBody>
                  <a:tcPr/>
                </a:tc>
                <a:tc>
                  <a:txBody>
                    <a:bodyPr/>
                    <a:lstStyle/>
                    <a:p>
                      <a:pPr algn="ctr"/>
                      <a:r>
                        <a:rPr lang="ar-AE" sz="2200" b="0" dirty="0" smtClean="0"/>
                        <a:t>1</a:t>
                      </a:r>
                      <a:endParaRPr lang="ar-AE" sz="2200" b="0" dirty="0"/>
                    </a:p>
                  </a:txBody>
                  <a:tcPr/>
                </a:tc>
                <a:tc>
                  <a:txBody>
                    <a:bodyPr/>
                    <a:lstStyle/>
                    <a:p>
                      <a:pPr algn="ctr"/>
                      <a:r>
                        <a:rPr lang="ar-AE" sz="2200" b="0" dirty="0" smtClean="0"/>
                        <a:t>هند (بنت)</a:t>
                      </a:r>
                      <a:endParaRPr lang="ar-AE" sz="2200" b="0" dirty="0"/>
                    </a:p>
                  </a:txBody>
                  <a:tcPr/>
                </a:tc>
                <a:tc vMerge="1">
                  <a:txBody>
                    <a:bodyPr/>
                    <a:lstStyle/>
                    <a:p>
                      <a:pPr algn="ctr" rtl="1"/>
                      <a:endParaRPr lang="ar-AE" sz="2400" dirty="0">
                        <a:cs typeface="+mn-cs"/>
                      </a:endParaRPr>
                    </a:p>
                  </a:txBody>
                  <a:tcPr/>
                </a:tc>
              </a:tr>
              <a:tr h="685800">
                <a:tc>
                  <a:txBody>
                    <a:bodyPr/>
                    <a:lstStyle/>
                    <a:p>
                      <a:pPr algn="ctr"/>
                      <a:r>
                        <a:rPr lang="ar-SA" sz="2200" b="0" kern="1200" dirty="0" smtClean="0">
                          <a:solidFill>
                            <a:schemeClr val="dk1"/>
                          </a:solidFill>
                          <a:latin typeface="+mn-lt"/>
                          <a:ea typeface="+mn-ea"/>
                          <a:cs typeface="+mn-cs"/>
                        </a:rPr>
                        <a:t>.....</a:t>
                      </a:r>
                      <a:endParaRPr lang="ar-AE" sz="2200" b="0" dirty="0">
                        <a:cs typeface="+mn-cs"/>
                      </a:endParaRPr>
                    </a:p>
                  </a:txBody>
                  <a:tcPr/>
                </a:tc>
                <a:tc>
                  <a:txBody>
                    <a:bodyPr/>
                    <a:lstStyle/>
                    <a:p>
                      <a:pPr algn="ctr"/>
                      <a:r>
                        <a:rPr lang="ar-AE" sz="2200" b="0" dirty="0" smtClean="0"/>
                        <a:t>1</a:t>
                      </a:r>
                      <a:endParaRPr lang="ar-AE" sz="2200" b="0" dirty="0"/>
                    </a:p>
                  </a:txBody>
                  <a:tcPr/>
                </a:tc>
                <a:tc>
                  <a:txBody>
                    <a:bodyPr/>
                    <a:lstStyle/>
                    <a:p>
                      <a:pPr algn="ctr"/>
                      <a:r>
                        <a:rPr lang="ar-AE" sz="2200" b="0" dirty="0" smtClean="0"/>
                        <a:t>وعد (بنت)</a:t>
                      </a:r>
                      <a:endParaRPr lang="ar-AE" sz="2200" b="0" dirty="0"/>
                    </a:p>
                  </a:txBody>
                  <a:tcPr/>
                </a:tc>
                <a:tc>
                  <a:txBody>
                    <a:bodyPr/>
                    <a:lstStyle/>
                    <a:p>
                      <a:pPr algn="ctr"/>
                      <a:r>
                        <a:rPr lang="ar-AE" sz="2200" b="0" dirty="0" smtClean="0">
                          <a:cs typeface="+mn-cs"/>
                        </a:rPr>
                        <a:t>(وفاء</a:t>
                      </a:r>
                      <a:r>
                        <a:rPr lang="ar-AE" sz="2200" b="0" baseline="0" dirty="0" smtClean="0">
                          <a:cs typeface="+mn-cs"/>
                        </a:rPr>
                        <a:t>) بنت بنت بنت</a:t>
                      </a:r>
                      <a:endParaRPr lang="ar-AE" sz="2200" b="0" dirty="0">
                        <a:cs typeface="+mn-cs"/>
                      </a:endParaRPr>
                    </a:p>
                  </a:txBody>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err="1" smtClean="0">
                <a:solidFill>
                  <a:srgbClr val="009900"/>
                </a:solidFill>
              </a:rPr>
              <a:t>تابع </a:t>
            </a:r>
            <a:r>
              <a:rPr lang="ar-SA" sz="3600" b="1" dirty="0" smtClean="0">
                <a:solidFill>
                  <a:srgbClr val="009900"/>
                </a:solidFill>
              </a:rPr>
              <a:t>- قواعد توريث ذوي </a:t>
            </a:r>
            <a:r>
              <a:rPr lang="ar-SA" sz="3600" b="1" dirty="0" err="1" smtClean="0">
                <a:solidFill>
                  <a:srgbClr val="009900"/>
                </a:solidFill>
              </a:rPr>
              <a:t>الأرحام </a:t>
            </a:r>
            <a:r>
              <a:rPr lang="ar-SA" sz="3600" b="1" dirty="0" smtClean="0">
                <a:solidFill>
                  <a:srgbClr val="009900"/>
                </a:solidFill>
              </a:rPr>
              <a:t>(بطريقة التنزيل</a:t>
            </a:r>
            <a:r>
              <a:rPr lang="ar-SA" sz="3600" b="1" dirty="0" err="1" smtClean="0">
                <a:solidFill>
                  <a:srgbClr val="009900"/>
                </a:solidFill>
              </a:rPr>
              <a:t>)</a:t>
            </a:r>
            <a:r>
              <a:rPr lang="ar-SA" sz="3600" b="1" dirty="0" smtClean="0">
                <a:solidFill>
                  <a:srgbClr val="009900"/>
                </a:solidFill>
              </a:rPr>
              <a:t> </a:t>
            </a:r>
            <a:endParaRPr lang="en-US" sz="3600" dirty="0">
              <a:solidFill>
                <a:srgbClr val="009900"/>
              </a:solidFill>
            </a:endParaRPr>
          </a:p>
        </p:txBody>
      </p:sp>
      <p:sp>
        <p:nvSpPr>
          <p:cNvPr id="3" name="عنصر نائب للمحتوى 2"/>
          <p:cNvSpPr>
            <a:spLocks noGrp="1"/>
          </p:cNvSpPr>
          <p:nvPr>
            <p:ph idx="1"/>
          </p:nvPr>
        </p:nvSpPr>
        <p:spPr>
          <a:xfrm>
            <a:off x="0" y="1484784"/>
            <a:ext cx="9705528" cy="4824536"/>
          </a:xfrm>
        </p:spPr>
        <p:txBody>
          <a:bodyPr/>
          <a:lstStyle/>
          <a:p>
            <a:pPr algn="just" rtl="1"/>
            <a:r>
              <a:rPr lang="ar-SA" sz="2800" dirty="0" err="1" smtClean="0"/>
              <a:t>قاعدة6</a:t>
            </a:r>
            <a:r>
              <a:rPr lang="ar-SA" sz="2800" dirty="0" smtClean="0"/>
              <a:t>-إذا وجد مع ذوي الأرحام </a:t>
            </a:r>
            <a:r>
              <a:rPr lang="ar-SA" sz="2800" b="1" u="sng" dirty="0" smtClean="0"/>
              <a:t>أحد الزوجين،</a:t>
            </a:r>
            <a:r>
              <a:rPr lang="ar-SA" sz="2800" dirty="0" smtClean="0"/>
              <a:t> نتبع طريقة حل مسائل الردّ السابقة.</a:t>
            </a:r>
            <a:endParaRPr lang="en-US" sz="2800" b="1" dirty="0" smtClean="0"/>
          </a:p>
          <a:p>
            <a:pPr algn="just" rtl="1"/>
            <a:r>
              <a:rPr lang="ar-SA" sz="2800" b="1" dirty="0" smtClean="0"/>
              <a:t>مثال:</a:t>
            </a:r>
            <a:r>
              <a:rPr lang="ar-SA" sz="2800" dirty="0" smtClean="0"/>
              <a:t> ماتت (حسّانة) عن: زوج وخالة وعمة.  وتركت 600 ديناراً.</a:t>
            </a:r>
            <a:endParaRPr lang="en-US" sz="2800" dirty="0" smtClean="0"/>
          </a:p>
          <a:p>
            <a:pPr algn="just" rtl="1"/>
            <a:r>
              <a:rPr lang="ar-SA" sz="2800" b="1" dirty="0" smtClean="0"/>
              <a:t> 	نتبع الخطوات التالية:</a:t>
            </a:r>
            <a:endParaRPr lang="en-US" sz="2800" b="1" dirty="0" smtClean="0"/>
          </a:p>
          <a:p>
            <a:pPr algn="just" rtl="1"/>
            <a:r>
              <a:rPr lang="ar-SA" sz="2800" dirty="0" smtClean="0"/>
              <a:t>آ</a:t>
            </a:r>
            <a:r>
              <a:rPr lang="ar-AE" sz="2800" dirty="0" smtClean="0"/>
              <a:t>-نضع </a:t>
            </a:r>
            <a:r>
              <a:rPr lang="ar-SA" sz="2800" dirty="0" smtClean="0"/>
              <a:t>ال</a:t>
            </a:r>
            <a:r>
              <a:rPr lang="ar-AE" sz="2800" dirty="0" smtClean="0"/>
              <a:t>جدول</a:t>
            </a:r>
            <a:r>
              <a:rPr lang="ar-SA" sz="2800" dirty="0" smtClean="0"/>
              <a:t> الأساس</a:t>
            </a:r>
            <a:r>
              <a:rPr lang="ar-AE" sz="2800" dirty="0" smtClean="0"/>
              <a:t> ونجعل أصل المسألة مقام فرض الزوج، ليأخذ الزوج فرضه. </a:t>
            </a:r>
            <a:endParaRPr lang="en-US" sz="2800" dirty="0" smtClean="0"/>
          </a:p>
          <a:p>
            <a:pPr algn="just" rtl="1"/>
            <a:r>
              <a:rPr lang="ar-AE" sz="2800" dirty="0" smtClean="0"/>
              <a:t>ب-نضع </a:t>
            </a:r>
            <a:r>
              <a:rPr lang="ar-SA" sz="2800" dirty="0" smtClean="0"/>
              <a:t>ال</a:t>
            </a:r>
            <a:r>
              <a:rPr lang="ar-AE" sz="2800" dirty="0" smtClean="0"/>
              <a:t>جدول</a:t>
            </a:r>
            <a:r>
              <a:rPr lang="ar-SA" sz="2800" dirty="0" smtClean="0"/>
              <a:t> الفرعي</a:t>
            </a:r>
            <a:r>
              <a:rPr lang="ar-AE" sz="2800" dirty="0" smtClean="0"/>
              <a:t> </a:t>
            </a:r>
            <a:r>
              <a:rPr lang="ar-SA" sz="2800" dirty="0" smtClean="0"/>
              <a:t>ال</a:t>
            </a:r>
            <a:r>
              <a:rPr lang="ar-AE" sz="2800" dirty="0" smtClean="0"/>
              <a:t>خاص</a:t>
            </a:r>
            <a:r>
              <a:rPr lang="ar-SA" sz="2800" dirty="0" smtClean="0"/>
              <a:t> ب</a:t>
            </a:r>
            <a:r>
              <a:rPr lang="ar-AE" sz="2800" dirty="0" smtClean="0"/>
              <a:t>ذوي الأرحام، ونستخرج أصل المسألة.</a:t>
            </a:r>
            <a:endParaRPr lang="en-US" sz="2800" dirty="0" smtClean="0"/>
          </a:p>
          <a:p>
            <a:pPr algn="just" rtl="1"/>
            <a:r>
              <a:rPr lang="ar-AE" sz="2800" dirty="0" smtClean="0"/>
              <a:t>ج-نستخرج القاسم المشترك الأعظم بين أصل مسألة ذوي الأرحام وهو هنا (3)، وسهمهم وهو هنا (1). </a:t>
            </a:r>
            <a:endParaRPr lang="en-US" sz="2800" dirty="0" smtClean="0"/>
          </a:p>
          <a:p>
            <a:pPr algn="just" rtl="1"/>
            <a:r>
              <a:rPr lang="ar-AE" sz="2800" dirty="0" smtClean="0"/>
              <a:t>وإنْ لم يوجد (قاسم مشترك)، نضرب الأصل نفسه (3) بأصل المسألة الأولى (2)،  لينتج أصل الجامعة (6)، ثم نوزّع التركة كالمعتاد.</a:t>
            </a:r>
            <a:endParaRPr lang="en-US" sz="2800" b="1" dirty="0" smtClean="0"/>
          </a:p>
          <a:p>
            <a:endParaRPr lang="en-US" dirty="0"/>
          </a:p>
        </p:txBody>
      </p:sp>
      <p:sp>
        <p:nvSpPr>
          <p:cNvPr id="4" name="سهم إلى اليسار 3"/>
          <p:cNvSpPr/>
          <p:nvPr/>
        </p:nvSpPr>
        <p:spPr>
          <a:xfrm>
            <a:off x="704528" y="764704"/>
            <a:ext cx="504056" cy="3600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حلّ </a:t>
            </a:r>
            <a:r>
              <a:rPr lang="ar-SA" b="1" dirty="0" err="1" smtClean="0">
                <a:solidFill>
                  <a:srgbClr val="009900"/>
                </a:solidFill>
              </a:rPr>
              <a:t>مسألة </a:t>
            </a:r>
            <a:r>
              <a:rPr lang="ar-SA" b="1" dirty="0" smtClean="0">
                <a:solidFill>
                  <a:srgbClr val="009900"/>
                </a:solidFill>
              </a:rPr>
              <a:t>(</a:t>
            </a:r>
            <a:r>
              <a:rPr lang="ar-SA" b="1" dirty="0" err="1" smtClean="0">
                <a:solidFill>
                  <a:srgbClr val="009900"/>
                </a:solidFill>
              </a:rPr>
              <a:t>حسّانة):</a:t>
            </a:r>
            <a:endParaRPr lang="en-US" dirty="0">
              <a:solidFill>
                <a:srgbClr val="009900"/>
              </a:solidFill>
            </a:endParaRPr>
          </a:p>
        </p:txBody>
      </p:sp>
      <p:sp>
        <p:nvSpPr>
          <p:cNvPr id="3" name="عنصر نائب للمحتوى 2"/>
          <p:cNvSpPr>
            <a:spLocks noGrp="1"/>
          </p:cNvSpPr>
          <p:nvPr>
            <p:ph idx="1"/>
          </p:nvPr>
        </p:nvSpPr>
        <p:spPr>
          <a:xfrm>
            <a:off x="0" y="1412776"/>
            <a:ext cx="9633520" cy="4896544"/>
          </a:xfrm>
        </p:spPr>
        <p:txBody>
          <a:bodyPr/>
          <a:lstStyle/>
          <a:p>
            <a:pPr algn="just" rtl="1"/>
            <a:r>
              <a:rPr lang="ar-AE" b="1" dirty="0" smtClean="0"/>
              <a:t>الجدول الأساس:</a:t>
            </a:r>
            <a:endParaRPr lang="en-US" dirty="0" smtClean="0"/>
          </a:p>
          <a:p>
            <a:pPr algn="just" rtl="1"/>
            <a:endParaRPr lang="en-US" b="1" dirty="0" smtClean="0"/>
          </a:p>
        </p:txBody>
      </p:sp>
      <p:sp>
        <p:nvSpPr>
          <p:cNvPr id="4" name="عنوان 1"/>
          <p:cNvSpPr txBox="1">
            <a:spLocks/>
          </p:cNvSpPr>
          <p:nvPr/>
        </p:nvSpPr>
        <p:spPr bwMode="auto">
          <a:xfrm>
            <a:off x="495300" y="33555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6112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صر نائب للمحتوى 2"/>
          <p:cNvSpPr txBox="1">
            <a:spLocks/>
          </p:cNvSpPr>
          <p:nvPr/>
        </p:nvSpPr>
        <p:spPr bwMode="auto">
          <a:xfrm>
            <a:off x="495300" y="1661120"/>
            <a:ext cx="89154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1" i="0" u="none" strike="noStrike" kern="1200" cap="none" spc="0" normalizeH="0" baseline="0" noProof="0" dirty="0">
              <a:ln>
                <a:noFill/>
              </a:ln>
              <a:solidFill>
                <a:schemeClr val="tx1"/>
              </a:solidFill>
              <a:effectLst/>
              <a:uLnTx/>
              <a:uFillTx/>
              <a:latin typeface="Simplified Arabic" pitchFamily="18" charset="-78"/>
              <a:ea typeface="+mn-ea"/>
              <a:cs typeface="Simplified Arabic" pitchFamily="18" charset="-78"/>
            </a:endParaRPr>
          </a:p>
        </p:txBody>
      </p:sp>
      <p:graphicFrame>
        <p:nvGraphicFramePr>
          <p:cNvPr id="7" name="Content Placeholder 4"/>
          <p:cNvGraphicFramePr>
            <a:graphicFrameLocks/>
          </p:cNvGraphicFramePr>
          <p:nvPr/>
        </p:nvGraphicFramePr>
        <p:xfrm>
          <a:off x="416496" y="2636912"/>
          <a:ext cx="8772938" cy="3754680"/>
        </p:xfrm>
        <a:graphic>
          <a:graphicData uri="http://schemas.openxmlformats.org/drawingml/2006/table">
            <a:tbl>
              <a:tblPr rtl="1" firstRow="1" bandRow="1">
                <a:tableStyleId>{5C22544A-7EE6-4342-B048-85BDC9FD1C3A}</a:tableStyleId>
              </a:tblPr>
              <a:tblGrid>
                <a:gridCol w="1064385"/>
                <a:gridCol w="1485459"/>
                <a:gridCol w="3011226"/>
                <a:gridCol w="940610"/>
                <a:gridCol w="999068"/>
                <a:gridCol w="1272190"/>
              </a:tblGrid>
              <a:tr h="864095">
                <a:tc>
                  <a:txBody>
                    <a:bodyPr/>
                    <a:lstStyle/>
                    <a:p>
                      <a:pPr algn="ctr" rtl="1"/>
                      <a:r>
                        <a:rPr lang="ar-AE" sz="2800" dirty="0" smtClean="0"/>
                        <a:t>ورثة</a:t>
                      </a:r>
                      <a:endParaRPr lang="ar-AE" sz="2800" dirty="0"/>
                    </a:p>
                  </a:txBody>
                  <a:tcPr/>
                </a:tc>
                <a:tc>
                  <a:txBody>
                    <a:bodyPr/>
                    <a:lstStyle/>
                    <a:p>
                      <a:pPr algn="ctr" rtl="1"/>
                      <a:r>
                        <a:rPr lang="ar-SA" sz="2800" dirty="0" smtClean="0"/>
                        <a:t>أنصبة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8</a:t>
                      </a:r>
                      <a:endParaRPr lang="ar-AE" sz="2800" dirty="0"/>
                    </a:p>
                  </a:txBody>
                  <a:tcPr/>
                </a:tc>
                <a:tc>
                  <a:txBody>
                    <a:bodyPr/>
                    <a:lstStyle/>
                    <a:p>
                      <a:pPr algn="ctr" rtl="1"/>
                      <a:r>
                        <a:rPr lang="ar-SA" sz="2400" dirty="0" smtClean="0"/>
                        <a:t>الأصل الجامع</a:t>
                      </a:r>
                    </a:p>
                    <a:p>
                      <a:pPr algn="ctr" rtl="1"/>
                      <a:r>
                        <a:rPr lang="ar-AE" sz="2400" dirty="0" smtClean="0"/>
                        <a:t>6</a:t>
                      </a:r>
                      <a:endParaRPr lang="ar-AE" sz="2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التركة</a:t>
                      </a:r>
                      <a:r>
                        <a:rPr lang="ar-AE" sz="2800" baseline="0" dirty="0" smtClean="0"/>
                        <a:t> 600</a:t>
                      </a:r>
                      <a:endParaRPr lang="ar-AE" sz="2800" dirty="0" smtClean="0"/>
                    </a:p>
                  </a:txBody>
                  <a:tcPr/>
                </a:tc>
              </a:tr>
              <a:tr h="783312">
                <a:tc>
                  <a:txBody>
                    <a:bodyPr/>
                    <a:lstStyle/>
                    <a:p>
                      <a:pPr algn="ctr" rtl="1">
                        <a:spcAft>
                          <a:spcPts val="0"/>
                        </a:spcAft>
                      </a:pPr>
                      <a:r>
                        <a:rPr lang="ar-SA" sz="2400" dirty="0" smtClean="0">
                          <a:latin typeface="Times New Roman"/>
                          <a:ea typeface="Times New Roman"/>
                          <a:cs typeface="+mn-cs"/>
                        </a:rPr>
                        <a:t>زوج </a:t>
                      </a:r>
                      <a:endParaRPr lang="en-US" sz="2400" dirty="0">
                        <a:latin typeface="Times New Roman"/>
                        <a:ea typeface="Times New Roman"/>
                        <a:cs typeface="+mn-cs"/>
                      </a:endParaRPr>
                    </a:p>
                  </a:txBody>
                  <a:tcPr marL="68580" marR="68580" marT="0" marB="0"/>
                </a:tc>
                <a:tc>
                  <a:txBody>
                    <a:bodyPr/>
                    <a:lstStyle/>
                    <a:p>
                      <a:pPr algn="ctr"/>
                      <a:r>
                        <a:rPr lang="ar-SA" sz="2400" dirty="0" smtClean="0">
                          <a:latin typeface="Times New Roman"/>
                          <a:ea typeface="Times New Roman"/>
                          <a:cs typeface="+mn-cs"/>
                        </a:rPr>
                        <a:t>.....</a:t>
                      </a:r>
                      <a:endParaRPr lang="ar-AE" sz="2400" dirty="0">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AE" sz="2400" dirty="0" smtClean="0">
                          <a:latin typeface="Times New Roman"/>
                          <a:ea typeface="Times New Roman"/>
                          <a:cs typeface="+mn-cs"/>
                        </a:rPr>
                        <a:t>1</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smtClean="0">
                          <a:latin typeface="Times New Roman"/>
                          <a:ea typeface="Times New Roman"/>
                          <a:cs typeface="+mn-cs"/>
                        </a:rPr>
                        <a:t>.....</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a:t>
                      </a:r>
                      <a:endParaRPr lang="en-US" sz="2400" dirty="0">
                        <a:latin typeface="Times New Roman"/>
                        <a:ea typeface="Times New Roman"/>
                        <a:cs typeface="+mn-cs"/>
                      </a:endParaRPr>
                    </a:p>
                  </a:txBody>
                  <a:tcPr marL="68580" marR="68580" marT="0" marB="0"/>
                </a:tc>
              </a:tr>
              <a:tr h="936104">
                <a:tc>
                  <a:txBody>
                    <a:bodyPr/>
                    <a:lstStyle/>
                    <a:p>
                      <a:pPr algn="ctr" rtl="1">
                        <a:spcAft>
                          <a:spcPts val="0"/>
                        </a:spcAft>
                      </a:pPr>
                      <a:r>
                        <a:rPr lang="ar-AE" sz="2400" dirty="0" smtClean="0">
                          <a:latin typeface="Times New Roman"/>
                          <a:ea typeface="Times New Roman"/>
                          <a:cs typeface="+mn-cs"/>
                        </a:rPr>
                        <a:t>خالة</a:t>
                      </a:r>
                      <a:endParaRPr lang="en-US" sz="2400" dirty="0">
                        <a:latin typeface="Times New Roman"/>
                        <a:ea typeface="Times New Roman"/>
                        <a:cs typeface="+mn-cs"/>
                      </a:endParaRPr>
                    </a:p>
                  </a:txBody>
                  <a:tcPr marL="68580" marR="68580" marT="0" marB="0"/>
                </a:tc>
                <a:tc rowSpan="2">
                  <a:txBody>
                    <a:bodyPr/>
                    <a:lstStyle/>
                    <a:p>
                      <a:pPr algn="ctr"/>
                      <a:endParaRPr lang="ar-AE" sz="2400" dirty="0" smtClean="0">
                        <a:cs typeface="+mn-cs"/>
                      </a:endParaRPr>
                    </a:p>
                    <a:p>
                      <a:pPr algn="ctr"/>
                      <a:r>
                        <a:rPr lang="ar-AE" sz="2400" dirty="0" smtClean="0">
                          <a:cs typeface="+mn-cs"/>
                        </a:rPr>
                        <a:t>ذوو</a:t>
                      </a:r>
                      <a:r>
                        <a:rPr lang="ar-AE" sz="2400" baseline="0" dirty="0" smtClean="0">
                          <a:cs typeface="+mn-cs"/>
                        </a:rPr>
                        <a:t> الأرحام متساوون </a:t>
                      </a:r>
                      <a:endParaRPr lang="ar-AE" sz="2400" dirty="0">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a:t>
                      </a:r>
                      <a:endParaRPr lang="en-US" sz="2400" dirty="0">
                        <a:latin typeface="Times New Roman"/>
                        <a:ea typeface="Times New Roman"/>
                        <a:cs typeface="+mn-cs"/>
                      </a:endParaRPr>
                    </a:p>
                  </a:txBody>
                  <a:tcPr marL="68580" marR="68580" marT="0" marB="0"/>
                </a:tc>
                <a:tc rowSpan="2">
                  <a:txBody>
                    <a:bodyPr/>
                    <a:lstStyle/>
                    <a:p>
                      <a:pPr algn="ctr" rtl="1">
                        <a:spcAft>
                          <a:spcPts val="0"/>
                        </a:spcAft>
                      </a:pPr>
                      <a:endParaRPr lang="ar-AE" sz="2400" dirty="0" smtClean="0">
                        <a:latin typeface="Times New Roman"/>
                        <a:ea typeface="Times New Roman"/>
                        <a:cs typeface="+mn-cs"/>
                      </a:endParaRPr>
                    </a:p>
                    <a:p>
                      <a:pPr algn="ctr" rtl="1">
                        <a:spcAft>
                          <a:spcPts val="0"/>
                        </a:spcAft>
                      </a:pPr>
                      <a:r>
                        <a:rPr lang="ar-AE" sz="2400" dirty="0" smtClean="0">
                          <a:latin typeface="Times New Roman"/>
                          <a:ea typeface="Times New Roman"/>
                          <a:cs typeface="+mn-cs"/>
                        </a:rPr>
                        <a:t>1</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a:latin typeface="Times New Roman"/>
                          <a:ea typeface="Times New Roman"/>
                          <a:cs typeface="+mn-cs"/>
                        </a:rPr>
                        <a:t>.....</a:t>
                      </a:r>
                      <a:endParaRPr lang="en-US" sz="2400">
                        <a:latin typeface="Times New Roman"/>
                        <a:ea typeface="Times New Roman"/>
                        <a:cs typeface="+mn-cs"/>
                      </a:endParaRPr>
                    </a:p>
                  </a:txBody>
                  <a:tcPr marL="68580" marR="68580" marT="0" marB="0"/>
                </a:tc>
              </a:tr>
              <a:tr h="846544">
                <a:tc>
                  <a:txBody>
                    <a:bodyPr/>
                    <a:lstStyle/>
                    <a:p>
                      <a:pPr algn="ctr" rtl="1">
                        <a:spcAft>
                          <a:spcPts val="0"/>
                        </a:spcAft>
                      </a:pPr>
                      <a:r>
                        <a:rPr lang="ar-AE" sz="2400" dirty="0" smtClean="0">
                          <a:latin typeface="Times New Roman"/>
                          <a:ea typeface="Times New Roman"/>
                          <a:cs typeface="+mn-cs"/>
                        </a:rPr>
                        <a:t>عمة</a:t>
                      </a:r>
                      <a:endParaRPr lang="en-US" sz="2400" dirty="0">
                        <a:latin typeface="Times New Roman"/>
                        <a:ea typeface="Times New Roman"/>
                        <a:cs typeface="+mn-cs"/>
                      </a:endParaRPr>
                    </a:p>
                  </a:txBody>
                  <a:tcPr marL="68580" marR="68580" marT="0" marB="0"/>
                </a:tc>
                <a:tc vMerge="1">
                  <a:txBody>
                    <a:bodyPr/>
                    <a:lstStyle/>
                    <a:p>
                      <a:endParaRPr lang="ar-AE" dirty="0"/>
                    </a:p>
                  </a:txBody>
                  <a:tcPr marL="68580" marR="68580" marT="0" marB="0"/>
                </a:tc>
                <a:tc>
                  <a:txBody>
                    <a:bodyPr/>
                    <a:lstStyle/>
                    <a:p>
                      <a:pPr algn="ctr" rtl="1">
                        <a:spcAft>
                          <a:spcPts val="0"/>
                        </a:spcAft>
                      </a:pPr>
                      <a:r>
                        <a:rPr lang="ar-SA" sz="2400" dirty="0">
                          <a:latin typeface="Times New Roman"/>
                          <a:ea typeface="Times New Roman"/>
                          <a:cs typeface="+mn-cs"/>
                        </a:rPr>
                        <a:t>..................</a:t>
                      </a:r>
                      <a:endParaRPr lang="en-US" sz="2400" dirty="0">
                        <a:latin typeface="Times New Roman"/>
                        <a:ea typeface="Times New Roman"/>
                        <a:cs typeface="+mn-cs"/>
                      </a:endParaRPr>
                    </a:p>
                  </a:txBody>
                  <a:tcPr marL="68580" marR="68580" marT="0" marB="0"/>
                </a:tc>
                <a:tc vMerge="1">
                  <a:txBody>
                    <a:bodyPr/>
                    <a:lstStyle/>
                    <a:p>
                      <a:pPr rtl="1"/>
                      <a:endParaRPr lang="ar-AE"/>
                    </a:p>
                  </a:txBody>
                  <a:tcPr/>
                </a:tc>
                <a:tc>
                  <a:txBody>
                    <a:bodyPr/>
                    <a:lstStyle/>
                    <a:p>
                      <a:pPr algn="ctr" rtl="1">
                        <a:spcAft>
                          <a:spcPts val="0"/>
                        </a:spcAft>
                      </a:pPr>
                      <a:r>
                        <a:rPr lang="ar-SA" sz="2400" dirty="0" smtClean="0">
                          <a:latin typeface="Times New Roman"/>
                          <a:ea typeface="Times New Roman"/>
                          <a:cs typeface="+mn-cs"/>
                        </a:rPr>
                        <a:t>.....</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a:t>
                      </a:r>
                      <a:endParaRPr lang="en-US" sz="2400" dirty="0">
                        <a:latin typeface="Times New Roman"/>
                        <a:ea typeface="Times New Roman"/>
                        <a:cs typeface="+mn-cs"/>
                      </a:endParaRPr>
                    </a:p>
                  </a:txBody>
                  <a:tcPr marL="68580" marR="68580" marT="0" marB="0"/>
                </a:tc>
              </a:tr>
            </a:tbl>
          </a:graphicData>
        </a:graphic>
      </p:graphicFrame>
      <p:sp>
        <p:nvSpPr>
          <p:cNvPr id="8" name="TextBox 7"/>
          <p:cNvSpPr txBox="1"/>
          <p:nvPr/>
        </p:nvSpPr>
        <p:spPr>
          <a:xfrm>
            <a:off x="4592960" y="1988840"/>
            <a:ext cx="2448272" cy="738664"/>
          </a:xfrm>
          <a:prstGeom prst="rect">
            <a:avLst/>
          </a:prstGeom>
          <a:noFill/>
        </p:spPr>
        <p:txBody>
          <a:bodyPr wrap="square" rtlCol="1">
            <a:spAutoFit/>
          </a:bodyPr>
          <a:lstStyle/>
          <a:p>
            <a:r>
              <a:rPr lang="ar-SA" sz="2400" dirty="0" smtClean="0"/>
              <a:t>نضرب الأصل </a:t>
            </a:r>
            <a:r>
              <a:rPr lang="ar-SA" sz="2400" dirty="0" err="1" smtClean="0"/>
              <a:t>بـ</a:t>
            </a:r>
            <a:r>
              <a:rPr lang="ar-SA" sz="2400" dirty="0" smtClean="0"/>
              <a:t> 3 </a:t>
            </a:r>
            <a:r>
              <a:rPr lang="en-US" sz="2400" dirty="0" smtClean="0"/>
              <a:t>X</a:t>
            </a:r>
          </a:p>
          <a:p>
            <a:endParaRPr lang="ar-AE"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88504" y="260648"/>
            <a:ext cx="8915400" cy="1143000"/>
          </a:xfrm>
        </p:spPr>
        <p:txBody>
          <a:bodyPr/>
          <a:lstStyle/>
          <a:p>
            <a:pPr algn="ctr" rtl="1"/>
            <a:r>
              <a:rPr lang="ar-SA" b="1" dirty="0" smtClean="0">
                <a:solidFill>
                  <a:srgbClr val="009900"/>
                </a:solidFill>
              </a:rPr>
              <a:t>الجدول الفرعي </a:t>
            </a:r>
            <a:r>
              <a:rPr lang="ar-SA" b="1" dirty="0" err="1" smtClean="0">
                <a:solidFill>
                  <a:srgbClr val="009900"/>
                </a:solidFill>
              </a:rPr>
              <a:t>لمسألة </a:t>
            </a:r>
            <a:r>
              <a:rPr lang="ar-SA" b="1" dirty="0" smtClean="0">
                <a:solidFill>
                  <a:srgbClr val="009900"/>
                </a:solidFill>
              </a:rPr>
              <a:t>(</a:t>
            </a:r>
            <a:r>
              <a:rPr lang="ar-SA" b="1" dirty="0" err="1" smtClean="0">
                <a:solidFill>
                  <a:srgbClr val="009900"/>
                </a:solidFill>
              </a:rPr>
              <a:t>حسّانة):</a:t>
            </a:r>
            <a:endParaRPr lang="en-US" dirty="0">
              <a:solidFill>
                <a:srgbClr val="009900"/>
              </a:solidFill>
            </a:endParaRPr>
          </a:p>
        </p:txBody>
      </p:sp>
      <p:sp>
        <p:nvSpPr>
          <p:cNvPr id="3" name="عنصر نائب للمحتوى 2"/>
          <p:cNvSpPr>
            <a:spLocks noGrp="1"/>
          </p:cNvSpPr>
          <p:nvPr>
            <p:ph idx="1"/>
          </p:nvPr>
        </p:nvSpPr>
        <p:spPr/>
        <p:txBody>
          <a:bodyPr/>
          <a:lstStyle/>
          <a:p>
            <a:pPr rtl="1"/>
            <a:r>
              <a:rPr lang="ar-SA" sz="2800" b="1" dirty="0" smtClean="0"/>
              <a:t>الجدول الفرعي لذوي الأرحام:</a:t>
            </a:r>
            <a:endParaRPr lang="en-US" sz="2800" b="1" dirty="0" smtClean="0"/>
          </a:p>
          <a:p>
            <a:endParaRPr lang="en-US" sz="2800" b="1" dirty="0" smtClean="0"/>
          </a:p>
          <a:p>
            <a:endParaRPr lang="en-US" sz="2800" b="1" dirty="0" smtClean="0"/>
          </a:p>
          <a:p>
            <a:endParaRPr lang="en-US" sz="2800" b="1" dirty="0" smtClean="0"/>
          </a:p>
          <a:p>
            <a:endParaRPr lang="en-US" sz="2800" b="1" dirty="0" smtClean="0"/>
          </a:p>
          <a:p>
            <a:pPr rtl="1"/>
            <a:endParaRPr lang="en-US" sz="2800" b="1" dirty="0" smtClean="0"/>
          </a:p>
          <a:p>
            <a:pPr rtl="1"/>
            <a:r>
              <a:rPr lang="ar-SA" sz="2800" b="1" dirty="0" smtClean="0"/>
              <a:t>ملحوظة:</a:t>
            </a:r>
            <a:endParaRPr lang="en-US" sz="2800" b="1" dirty="0" smtClean="0"/>
          </a:p>
          <a:p>
            <a:pPr algn="just" rtl="1"/>
            <a:r>
              <a:rPr lang="ar-SA" sz="2800" dirty="0" smtClean="0"/>
              <a:t>لا يعول في توريث ذوي الأرحام إلا الأصل (6)، فإنّه يعول إلى (7).</a:t>
            </a:r>
            <a:endParaRPr lang="en-US" sz="2800" b="1" dirty="0" smtClean="0"/>
          </a:p>
          <a:p>
            <a:endParaRPr lang="en-US" b="1" dirty="0" smtClean="0"/>
          </a:p>
          <a:p>
            <a:endParaRPr lang="en-US" b="1" dirty="0" smtClean="0"/>
          </a:p>
          <a:p>
            <a:endParaRPr lang="en-US" dirty="0"/>
          </a:p>
        </p:txBody>
      </p:sp>
      <p:sp>
        <p:nvSpPr>
          <p:cNvPr id="4" name="عنصر نائب للمحتوى 2"/>
          <p:cNvSpPr txBox="1">
            <a:spLocks/>
          </p:cNvSpPr>
          <p:nvPr/>
        </p:nvSpPr>
        <p:spPr bwMode="auto">
          <a:xfrm>
            <a:off x="560512" y="1412776"/>
            <a:ext cx="8915400" cy="48965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صر نائب للمحتوى 2"/>
          <p:cNvSpPr txBox="1">
            <a:spLocks/>
          </p:cNvSpPr>
          <p:nvPr/>
        </p:nvSpPr>
        <p:spPr bwMode="auto">
          <a:xfrm>
            <a:off x="560512" y="1412776"/>
            <a:ext cx="8915400" cy="47525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9" name="عنصر نائب للمحتوى 2"/>
          <p:cNvSpPr txBox="1">
            <a:spLocks/>
          </p:cNvSpPr>
          <p:nvPr/>
        </p:nvSpPr>
        <p:spPr bwMode="auto">
          <a:xfrm>
            <a:off x="488504" y="1412776"/>
            <a:ext cx="8915400" cy="4680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صر نائب للمحتوى 2"/>
          <p:cNvSpPr txBox="1">
            <a:spLocks/>
          </p:cNvSpPr>
          <p:nvPr/>
        </p:nvSpPr>
        <p:spPr bwMode="auto">
          <a:xfrm>
            <a:off x="560512" y="141277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AE"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1"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2" name="جدول 3"/>
          <p:cNvGraphicFramePr>
            <a:graphicFrameLocks noGrp="1"/>
          </p:cNvGraphicFramePr>
          <p:nvPr/>
        </p:nvGraphicFramePr>
        <p:xfrm>
          <a:off x="1208584" y="2420888"/>
          <a:ext cx="7128792" cy="2194560"/>
        </p:xfrm>
        <a:graphic>
          <a:graphicData uri="http://schemas.openxmlformats.org/drawingml/2006/table">
            <a:tbl>
              <a:tblPr firstRow="1" bandRow="1">
                <a:tableStyleId>{5C22544A-7EE6-4342-B048-85BDC9FD1C3A}</a:tableStyleId>
              </a:tblPr>
              <a:tblGrid>
                <a:gridCol w="1782198"/>
                <a:gridCol w="1782198"/>
                <a:gridCol w="1782198"/>
                <a:gridCol w="1782198"/>
              </a:tblGrid>
              <a:tr h="488816">
                <a:tc>
                  <a:txBody>
                    <a:bodyPr/>
                    <a:lstStyle/>
                    <a:p>
                      <a:pPr algn="ctr" rtl="1"/>
                      <a:r>
                        <a:rPr lang="ar-SA" sz="2400" dirty="0" smtClean="0"/>
                        <a:t>الأصل</a:t>
                      </a:r>
                      <a:endParaRPr lang="ar-AE" sz="2400" dirty="0" smtClean="0"/>
                    </a:p>
                    <a:p>
                      <a:pPr algn="ctr" rtl="1"/>
                      <a:endParaRPr lang="en-US" sz="2400" dirty="0" smtClean="0"/>
                    </a:p>
                  </a:txBody>
                  <a:tcPr/>
                </a:tc>
                <a:tc>
                  <a:txBody>
                    <a:bodyPr/>
                    <a:lstStyle/>
                    <a:p>
                      <a:pPr algn="ctr"/>
                      <a:r>
                        <a:rPr lang="ar-AE" sz="2400" dirty="0" smtClean="0"/>
                        <a:t>التنزيل</a:t>
                      </a:r>
                      <a:endParaRPr lang="ar-AE" sz="2400" dirty="0"/>
                    </a:p>
                  </a:txBody>
                  <a:tcPr/>
                </a:tc>
                <a:tc>
                  <a:txBody>
                    <a:bodyPr/>
                    <a:lstStyle/>
                    <a:p>
                      <a:pPr algn="ctr"/>
                      <a:r>
                        <a:rPr lang="ar-AE" sz="2400" dirty="0" smtClean="0"/>
                        <a:t>الورثة</a:t>
                      </a:r>
                      <a:endParaRPr lang="ar-AE" sz="2400" dirty="0"/>
                    </a:p>
                  </a:txBody>
                  <a:tcPr/>
                </a:tc>
                <a:tc>
                  <a:txBody>
                    <a:bodyPr/>
                    <a:lstStyle/>
                    <a:p>
                      <a:pPr algn="ctr"/>
                      <a:r>
                        <a:rPr lang="ar-AE" sz="2400" dirty="0" smtClean="0"/>
                        <a:t>الأنصبة</a:t>
                      </a:r>
                      <a:endParaRPr lang="ar-AE" sz="2400" dirty="0"/>
                    </a:p>
                  </a:txBody>
                  <a:tcPr/>
                </a:tc>
              </a:tr>
              <a:tr h="685800">
                <a:tc>
                  <a:txBody>
                    <a:bodyPr/>
                    <a:lstStyle/>
                    <a:p>
                      <a:pPr algn="ctr" rtl="1">
                        <a:spcAft>
                          <a:spcPts val="0"/>
                        </a:spcAft>
                      </a:pPr>
                      <a:r>
                        <a:rPr lang="ar-SA" sz="2400" dirty="0">
                          <a:latin typeface="Times New Roman"/>
                          <a:ea typeface="Times New Roman"/>
                          <a:cs typeface="+mn-cs"/>
                        </a:rPr>
                        <a:t>1</a:t>
                      </a:r>
                      <a:endParaRPr lang="en-US" sz="2400" dirty="0">
                        <a:latin typeface="Times New Roman"/>
                        <a:ea typeface="Times New Roman"/>
                        <a:cs typeface="+mn-cs"/>
                      </a:endParaRPr>
                    </a:p>
                  </a:txBody>
                  <a:tcPr marL="68580" marR="68580" marT="0" marB="0"/>
                </a:tc>
                <a:tc>
                  <a:txBody>
                    <a:bodyPr/>
                    <a:lstStyle/>
                    <a:p>
                      <a:pPr algn="ctr"/>
                      <a:r>
                        <a:rPr lang="ar-AE" sz="2400" dirty="0" smtClean="0">
                          <a:cs typeface="+mn-cs"/>
                        </a:rPr>
                        <a:t>أم</a:t>
                      </a:r>
                      <a:endParaRPr lang="ar-AE" sz="2400" dirty="0">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خالة</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AE" sz="2400" dirty="0" smtClean="0">
                          <a:latin typeface="Times New Roman"/>
                          <a:ea typeface="Times New Roman"/>
                          <a:cs typeface="+mn-cs"/>
                        </a:rPr>
                        <a:t>1</a:t>
                      </a:r>
                      <a:r>
                        <a:rPr lang="ar-SA" sz="2400" dirty="0" smtClean="0">
                          <a:latin typeface="Times New Roman"/>
                          <a:ea typeface="Times New Roman"/>
                          <a:cs typeface="+mn-cs"/>
                        </a:rPr>
                        <a:t>/</a:t>
                      </a:r>
                      <a:r>
                        <a:rPr lang="ar-AE" sz="2400" dirty="0" smtClean="0">
                          <a:latin typeface="Times New Roman"/>
                          <a:ea typeface="Times New Roman"/>
                          <a:cs typeface="+mn-cs"/>
                        </a:rPr>
                        <a:t>3</a:t>
                      </a:r>
                      <a:endParaRPr lang="en-US" sz="2400" dirty="0">
                        <a:latin typeface="Times New Roman"/>
                        <a:ea typeface="Times New Roman"/>
                        <a:cs typeface="+mn-cs"/>
                      </a:endParaRPr>
                    </a:p>
                  </a:txBody>
                  <a:tcPr marL="68580" marR="68580" marT="0" marB="0"/>
                </a:tc>
              </a:tr>
              <a:tr h="685800">
                <a:tc>
                  <a:txBody>
                    <a:bodyPr/>
                    <a:lstStyle/>
                    <a:p>
                      <a:pPr algn="ctr" rtl="1">
                        <a:spcAft>
                          <a:spcPts val="0"/>
                        </a:spcAft>
                      </a:pPr>
                      <a:r>
                        <a:rPr lang="ar-SA" sz="2400" dirty="0">
                          <a:latin typeface="Times New Roman"/>
                          <a:ea typeface="Times New Roman"/>
                          <a:cs typeface="+mn-cs"/>
                        </a:rPr>
                        <a:t>2</a:t>
                      </a:r>
                      <a:endParaRPr lang="en-US" sz="2400" dirty="0">
                        <a:latin typeface="Times New Roman"/>
                        <a:ea typeface="Times New Roman"/>
                        <a:cs typeface="+mn-cs"/>
                      </a:endParaRPr>
                    </a:p>
                  </a:txBody>
                  <a:tcPr marL="68580" marR="68580" marT="0" marB="0"/>
                </a:tc>
                <a:tc>
                  <a:txBody>
                    <a:bodyPr/>
                    <a:lstStyle/>
                    <a:p>
                      <a:pPr algn="ctr"/>
                      <a:r>
                        <a:rPr lang="ar-AE" sz="2400" dirty="0" smtClean="0">
                          <a:cs typeface="+mn-cs"/>
                        </a:rPr>
                        <a:t>أب</a:t>
                      </a:r>
                      <a:endParaRPr lang="ar-AE" sz="2400" dirty="0">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عمّة</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ع</a:t>
                      </a:r>
                      <a:endParaRPr lang="en-US" sz="2400" dirty="0">
                        <a:latin typeface="Times New Roman"/>
                        <a:ea typeface="Times New Roman"/>
                        <a:cs typeface="+mn-cs"/>
                      </a:endParaRPr>
                    </a:p>
                  </a:txBody>
                  <a:tcPr marL="68580" marR="68580" marT="0" marB="0"/>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err="1" smtClean="0">
                <a:solidFill>
                  <a:srgbClr val="009900"/>
                </a:solidFill>
              </a:rPr>
              <a:t>مسألة </a:t>
            </a:r>
            <a:r>
              <a:rPr lang="ar-SA" b="1" dirty="0" smtClean="0">
                <a:solidFill>
                  <a:srgbClr val="009900"/>
                </a:solidFill>
              </a:rPr>
              <a:t>(مَعقِل) على عَوْل ذوي الأرحام:</a:t>
            </a:r>
            <a:endParaRPr lang="en-US" dirty="0">
              <a:solidFill>
                <a:srgbClr val="009900"/>
              </a:solidFill>
            </a:endParaRPr>
          </a:p>
        </p:txBody>
      </p:sp>
      <p:sp>
        <p:nvSpPr>
          <p:cNvPr id="3" name="عنصر نائب للمحتوى 2"/>
          <p:cNvSpPr>
            <a:spLocks noGrp="1"/>
          </p:cNvSpPr>
          <p:nvPr>
            <p:ph idx="1"/>
          </p:nvPr>
        </p:nvSpPr>
        <p:spPr/>
        <p:txBody>
          <a:bodyPr/>
          <a:lstStyle/>
          <a:p>
            <a:pPr algn="just" rtl="1"/>
            <a:r>
              <a:rPr lang="ar-SA" sz="2800" b="1" dirty="0" smtClean="0"/>
              <a:t>مثال:</a:t>
            </a:r>
            <a:r>
              <a:rPr lang="ar-SA" sz="2800" dirty="0" smtClean="0"/>
              <a:t> مات (مَعْقِل) عن: خال، و2 أخت شقيقة، و2 بنت أخت لأم، وترك 700 </a:t>
            </a:r>
            <a:endParaRPr lang="en-US" sz="2800" b="1" dirty="0" smtClean="0"/>
          </a:p>
          <a:p>
            <a:pPr algn="just" rtl="1"/>
            <a:r>
              <a:rPr lang="ar-SA" sz="2800" dirty="0" smtClean="0"/>
              <a:t>ديناراً. (اقسم المال بينهم بطريقة التنزيل).</a:t>
            </a:r>
            <a:endParaRPr lang="en-US" sz="2800" b="1" dirty="0" smtClean="0"/>
          </a:p>
          <a:p>
            <a:endParaRPr lang="en-US" dirty="0"/>
          </a:p>
        </p:txBody>
      </p:sp>
      <p:sp>
        <p:nvSpPr>
          <p:cNvPr id="4"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AE"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صر نائب للمحتوى 2"/>
          <p:cNvSpPr txBox="1">
            <a:spLocks/>
          </p:cNvSpPr>
          <p:nvPr/>
        </p:nvSpPr>
        <p:spPr bwMode="auto">
          <a:xfrm>
            <a:off x="560512" y="1412776"/>
            <a:ext cx="8915400" cy="47525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7" name="عنصر نائب للمحتوى 2"/>
          <p:cNvSpPr txBox="1">
            <a:spLocks/>
          </p:cNvSpPr>
          <p:nvPr/>
        </p:nvSpPr>
        <p:spPr bwMode="auto">
          <a:xfrm>
            <a:off x="488504" y="1412776"/>
            <a:ext cx="8915400" cy="4680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صر نائب للمحتوى 2"/>
          <p:cNvSpPr txBox="1">
            <a:spLocks/>
          </p:cNvSpPr>
          <p:nvPr/>
        </p:nvSpPr>
        <p:spPr bwMode="auto">
          <a:xfrm>
            <a:off x="560512" y="1268760"/>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AE"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just"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0" name="جدول 3"/>
          <p:cNvGraphicFramePr>
            <a:graphicFrameLocks noGrp="1"/>
          </p:cNvGraphicFramePr>
          <p:nvPr/>
        </p:nvGraphicFramePr>
        <p:xfrm>
          <a:off x="488504" y="2708920"/>
          <a:ext cx="9001000" cy="3195380"/>
        </p:xfrm>
        <a:graphic>
          <a:graphicData uri="http://schemas.openxmlformats.org/drawingml/2006/table">
            <a:tbl>
              <a:tblPr firstRow="1" bandRow="1">
                <a:tableStyleId>{5C22544A-7EE6-4342-B048-85BDC9FD1C3A}</a:tableStyleId>
              </a:tblPr>
              <a:tblGrid>
                <a:gridCol w="1008112"/>
                <a:gridCol w="1296144"/>
                <a:gridCol w="1152128"/>
                <a:gridCol w="1152128"/>
                <a:gridCol w="1744810"/>
                <a:gridCol w="1201980"/>
                <a:gridCol w="1445698"/>
              </a:tblGrid>
              <a:tr h="560476">
                <a:tc>
                  <a:txBody>
                    <a:bodyPr/>
                    <a:lstStyle/>
                    <a:p>
                      <a:pPr algn="ctr" rtl="1">
                        <a:spcAft>
                          <a:spcPts val="0"/>
                        </a:spcAft>
                      </a:pPr>
                      <a:r>
                        <a:rPr lang="ar-AE" sz="2400" dirty="0" smtClean="0">
                          <a:latin typeface="Times New Roman"/>
                          <a:ea typeface="Times New Roman"/>
                          <a:cs typeface="+mn-cs"/>
                        </a:rPr>
                        <a:t>التركة700</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AE" sz="2400" dirty="0" err="1" smtClean="0">
                          <a:latin typeface="Times New Roman"/>
                          <a:ea typeface="Times New Roman"/>
                          <a:cs typeface="+mn-cs"/>
                        </a:rPr>
                        <a:t>العول</a:t>
                      </a:r>
                      <a:r>
                        <a:rPr lang="ar-AE" sz="2400" dirty="0" smtClean="0">
                          <a:latin typeface="Times New Roman"/>
                          <a:ea typeface="Times New Roman"/>
                          <a:cs typeface="+mn-cs"/>
                        </a:rPr>
                        <a:t> 7</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AE" sz="2400" dirty="0" smtClean="0">
                          <a:latin typeface="Times New Roman"/>
                          <a:ea typeface="Times New Roman"/>
                          <a:cs typeface="+mn-cs"/>
                        </a:rPr>
                        <a:t>الأصل </a:t>
                      </a:r>
                      <a:r>
                        <a:rPr lang="en-US" sz="2400" dirty="0" smtClean="0">
                          <a:latin typeface="Times New Roman"/>
                          <a:ea typeface="Times New Roman"/>
                          <a:cs typeface="+mn-cs"/>
                        </a:rPr>
                        <a:t> 6</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AE" sz="2400" dirty="0" smtClean="0">
                          <a:latin typeface="Times New Roman"/>
                          <a:ea typeface="Times New Roman"/>
                          <a:cs typeface="+mn-cs"/>
                        </a:rPr>
                        <a:t>التنزيل</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الورثة</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a:latin typeface="Times New Roman"/>
                          <a:ea typeface="Times New Roman"/>
                          <a:cs typeface="+mn-cs"/>
                        </a:rPr>
                        <a:t>الأنصبة</a:t>
                      </a:r>
                      <a:endParaRPr lang="en-US" sz="2400">
                        <a:latin typeface="Times New Roman"/>
                        <a:ea typeface="Times New Roman"/>
                        <a:cs typeface="+mn-cs"/>
                      </a:endParaRPr>
                    </a:p>
                  </a:txBody>
                  <a:tcPr marL="68580" marR="68580" marT="0" marB="0"/>
                </a:tc>
                <a:tc>
                  <a:txBody>
                    <a:bodyPr/>
                    <a:lstStyle/>
                    <a:p>
                      <a:pPr algn="ctr" rtl="1">
                        <a:spcAft>
                          <a:spcPts val="0"/>
                        </a:spcAft>
                      </a:pPr>
                      <a:r>
                        <a:rPr lang="ar-SA" sz="2400" dirty="0" err="1" smtClean="0">
                          <a:latin typeface="Times New Roman"/>
                          <a:ea typeface="Times New Roman"/>
                          <a:cs typeface="+mn-cs"/>
                        </a:rPr>
                        <a:t>ال</a:t>
                      </a:r>
                      <a:r>
                        <a:rPr lang="ar-AE" sz="2400" dirty="0" smtClean="0">
                          <a:latin typeface="Times New Roman"/>
                          <a:ea typeface="Times New Roman"/>
                          <a:cs typeface="+mn-cs"/>
                        </a:rPr>
                        <a:t>رؤوس</a:t>
                      </a:r>
                      <a:endParaRPr lang="en-US" sz="2400" dirty="0">
                        <a:latin typeface="Times New Roman"/>
                        <a:ea typeface="Times New Roman"/>
                        <a:cs typeface="+mn-cs"/>
                      </a:endParaRPr>
                    </a:p>
                  </a:txBody>
                  <a:tcPr marL="68580" marR="68580" marT="0" marB="0"/>
                </a:tc>
              </a:tr>
              <a:tr h="786338">
                <a:tc>
                  <a:txBody>
                    <a:bodyPr/>
                    <a:lstStyle/>
                    <a:p>
                      <a:pPr algn="ctr"/>
                      <a:r>
                        <a:rPr lang="ar-SA" sz="2400" dirty="0" smtClean="0">
                          <a:latin typeface="Times New Roman"/>
                          <a:ea typeface="Times New Roman"/>
                          <a:cs typeface="+mn-cs"/>
                        </a:rPr>
                        <a:t>.....</a:t>
                      </a:r>
                      <a:endParaRPr lang="ar-AE" sz="2400" dirty="0">
                        <a:cs typeface="+mn-cs"/>
                      </a:endParaRPr>
                    </a:p>
                  </a:txBody>
                  <a:tcPr marL="68580" marR="68580" marT="0" marB="0"/>
                </a:tc>
                <a:tc>
                  <a:txBody>
                    <a:bodyPr/>
                    <a:lstStyle/>
                    <a:p>
                      <a:pPr algn="ctr"/>
                      <a:r>
                        <a:rPr lang="ar-SA" sz="2400" dirty="0" smtClean="0">
                          <a:latin typeface="Times New Roman"/>
                          <a:ea typeface="Times New Roman"/>
                          <a:cs typeface="+mn-cs"/>
                        </a:rPr>
                        <a:t>.....</a:t>
                      </a:r>
                      <a:endParaRPr lang="ar-AE" sz="2400" dirty="0">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1</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أمّ</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خال</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AE" sz="2400" dirty="0" smtClean="0">
                          <a:latin typeface="Times New Roman"/>
                          <a:ea typeface="Times New Roman"/>
                          <a:cs typeface="+mn-cs"/>
                        </a:rPr>
                        <a:t>1</a:t>
                      </a:r>
                      <a:r>
                        <a:rPr lang="ar-SA" sz="2400" dirty="0" smtClean="0">
                          <a:latin typeface="Times New Roman"/>
                          <a:ea typeface="Times New Roman"/>
                          <a:cs typeface="+mn-cs"/>
                        </a:rPr>
                        <a:t>/</a:t>
                      </a:r>
                      <a:r>
                        <a:rPr lang="ar-AE" sz="2400" dirty="0" smtClean="0">
                          <a:latin typeface="Times New Roman"/>
                          <a:ea typeface="Times New Roman"/>
                          <a:cs typeface="+mn-cs"/>
                        </a:rPr>
                        <a:t>6</a:t>
                      </a:r>
                      <a:endParaRPr lang="en-US" sz="2400" dirty="0">
                        <a:latin typeface="Times New Roman"/>
                        <a:ea typeface="Times New Roman"/>
                        <a:cs typeface="+mn-cs"/>
                      </a:endParaRPr>
                    </a:p>
                  </a:txBody>
                  <a:tcPr marL="68580" marR="68580" marT="0" marB="0"/>
                </a:tc>
                <a:tc>
                  <a:txBody>
                    <a:bodyPr/>
                    <a:lstStyle/>
                    <a:p>
                      <a:pPr algn="ctr"/>
                      <a:r>
                        <a:rPr lang="ar-SA" sz="2400" dirty="0" smtClean="0">
                          <a:latin typeface="Times New Roman"/>
                          <a:ea typeface="Times New Roman"/>
                          <a:cs typeface="+mn-cs"/>
                        </a:rPr>
                        <a:t>.....</a:t>
                      </a:r>
                      <a:endParaRPr lang="ar-AE" sz="2400" dirty="0">
                        <a:cs typeface="+mn-cs"/>
                      </a:endParaRPr>
                    </a:p>
                  </a:txBody>
                  <a:tcPr marL="68580" marR="68580" marT="0" marB="0"/>
                </a:tc>
              </a:tr>
              <a:tr h="838761">
                <a:tc>
                  <a:txBody>
                    <a:bodyPr/>
                    <a:lstStyle/>
                    <a:p>
                      <a:pPr algn="ctr"/>
                      <a:r>
                        <a:rPr lang="ar-SA" sz="2400" dirty="0" smtClean="0">
                          <a:latin typeface="Times New Roman"/>
                          <a:ea typeface="Times New Roman"/>
                          <a:cs typeface="+mn-cs"/>
                        </a:rPr>
                        <a:t>.....</a:t>
                      </a:r>
                      <a:endParaRPr lang="ar-AE" sz="2400" dirty="0">
                        <a:cs typeface="+mn-cs"/>
                      </a:endParaRPr>
                    </a:p>
                  </a:txBody>
                  <a:tcPr marL="68580" marR="68580" marT="0" marB="0"/>
                </a:tc>
                <a:tc>
                  <a:txBody>
                    <a:bodyPr/>
                    <a:lstStyle/>
                    <a:p>
                      <a:pPr algn="ctr"/>
                      <a:r>
                        <a:rPr lang="ar-SA" sz="2400" dirty="0" smtClean="0">
                          <a:latin typeface="Times New Roman"/>
                          <a:ea typeface="Times New Roman"/>
                          <a:cs typeface="+mn-cs"/>
                        </a:rPr>
                        <a:t>.....</a:t>
                      </a:r>
                      <a:endParaRPr lang="ar-AE" sz="2400" dirty="0">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4</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أخت </a:t>
                      </a:r>
                      <a:r>
                        <a:rPr lang="ar-SA" sz="2400" dirty="0" err="1">
                          <a:latin typeface="Times New Roman"/>
                          <a:ea typeface="Times New Roman"/>
                          <a:cs typeface="+mn-cs"/>
                        </a:rPr>
                        <a:t>ش</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2بنت أخت </a:t>
                      </a:r>
                      <a:r>
                        <a:rPr lang="ar-SA" sz="2400" dirty="0" err="1">
                          <a:latin typeface="Times New Roman"/>
                          <a:ea typeface="Times New Roman"/>
                          <a:cs typeface="+mn-cs"/>
                        </a:rPr>
                        <a:t>ش</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AE" sz="2400" dirty="0" smtClean="0">
                          <a:latin typeface="Times New Roman"/>
                          <a:ea typeface="Times New Roman"/>
                          <a:cs typeface="+mn-cs"/>
                        </a:rPr>
                        <a:t>2</a:t>
                      </a:r>
                      <a:r>
                        <a:rPr lang="ar-SA" sz="2400" dirty="0" smtClean="0">
                          <a:latin typeface="Times New Roman"/>
                          <a:ea typeface="Times New Roman"/>
                          <a:cs typeface="+mn-cs"/>
                        </a:rPr>
                        <a:t>/</a:t>
                      </a:r>
                      <a:r>
                        <a:rPr lang="ar-AE" sz="2400" dirty="0" smtClean="0">
                          <a:latin typeface="Times New Roman"/>
                          <a:ea typeface="Times New Roman"/>
                          <a:cs typeface="+mn-cs"/>
                        </a:rPr>
                        <a:t>3</a:t>
                      </a:r>
                      <a:endParaRPr lang="en-US" sz="2400" dirty="0">
                        <a:latin typeface="Times New Roman"/>
                        <a:ea typeface="Times New Roman"/>
                        <a:cs typeface="+mn-cs"/>
                      </a:endParaRPr>
                    </a:p>
                  </a:txBody>
                  <a:tcPr marL="68580" marR="68580" marT="0" marB="0"/>
                </a:tc>
                <a:tc>
                  <a:txBody>
                    <a:bodyPr/>
                    <a:lstStyle/>
                    <a:p>
                      <a:pPr algn="ctr"/>
                      <a:r>
                        <a:rPr lang="ar-SA" sz="2400" dirty="0" smtClean="0">
                          <a:latin typeface="Times New Roman"/>
                          <a:ea typeface="Times New Roman"/>
                          <a:cs typeface="+mn-cs"/>
                        </a:rPr>
                        <a:t>.....</a:t>
                      </a:r>
                      <a:endParaRPr lang="ar-AE" sz="2400" dirty="0">
                        <a:cs typeface="+mn-cs"/>
                      </a:endParaRPr>
                    </a:p>
                  </a:txBody>
                  <a:tcPr marL="68580" marR="68580" marT="0" marB="0"/>
                </a:tc>
              </a:tr>
              <a:tr h="838761">
                <a:tc>
                  <a:txBody>
                    <a:bodyPr/>
                    <a:lstStyle/>
                    <a:p>
                      <a:pPr algn="ctr"/>
                      <a:r>
                        <a:rPr lang="ar-SA" sz="2400" dirty="0" smtClean="0">
                          <a:latin typeface="Times New Roman"/>
                          <a:ea typeface="Times New Roman"/>
                          <a:cs typeface="+mn-cs"/>
                        </a:rPr>
                        <a:t>.....</a:t>
                      </a:r>
                      <a:endParaRPr lang="ar-AE" sz="2400" dirty="0">
                        <a:cs typeface="+mn-cs"/>
                      </a:endParaRPr>
                    </a:p>
                  </a:txBody>
                  <a:tcPr marL="68580" marR="68580" marT="0" marB="0"/>
                </a:tc>
                <a:tc>
                  <a:txBody>
                    <a:bodyPr/>
                    <a:lstStyle/>
                    <a:p>
                      <a:pPr algn="ctr"/>
                      <a:r>
                        <a:rPr lang="ar-SA" sz="2400" dirty="0" smtClean="0">
                          <a:latin typeface="Times New Roman"/>
                          <a:ea typeface="Times New Roman"/>
                          <a:cs typeface="+mn-cs"/>
                        </a:rPr>
                        <a:t>.....</a:t>
                      </a:r>
                      <a:endParaRPr lang="ar-AE" sz="2400" dirty="0">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2</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أخت لأم</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SA" sz="2400" dirty="0">
                          <a:latin typeface="Times New Roman"/>
                          <a:ea typeface="Times New Roman"/>
                          <a:cs typeface="+mn-cs"/>
                        </a:rPr>
                        <a:t>2بنت أخت لأم</a:t>
                      </a:r>
                      <a:endParaRPr lang="en-US" sz="2400" dirty="0">
                        <a:latin typeface="Times New Roman"/>
                        <a:ea typeface="Times New Roman"/>
                        <a:cs typeface="+mn-cs"/>
                      </a:endParaRPr>
                    </a:p>
                  </a:txBody>
                  <a:tcPr marL="68580" marR="68580" marT="0" marB="0"/>
                </a:tc>
                <a:tc>
                  <a:txBody>
                    <a:bodyPr/>
                    <a:lstStyle/>
                    <a:p>
                      <a:pPr algn="ctr" rtl="1">
                        <a:spcAft>
                          <a:spcPts val="0"/>
                        </a:spcAft>
                      </a:pPr>
                      <a:r>
                        <a:rPr lang="ar-AE" sz="2400" dirty="0" smtClean="0">
                          <a:latin typeface="Times New Roman"/>
                          <a:ea typeface="Times New Roman"/>
                          <a:cs typeface="+mn-cs"/>
                        </a:rPr>
                        <a:t>1</a:t>
                      </a:r>
                      <a:r>
                        <a:rPr lang="ar-SA" sz="2400" dirty="0" smtClean="0">
                          <a:latin typeface="Times New Roman"/>
                          <a:ea typeface="Times New Roman"/>
                          <a:cs typeface="+mn-cs"/>
                        </a:rPr>
                        <a:t>/</a:t>
                      </a:r>
                      <a:r>
                        <a:rPr lang="ar-AE" sz="2400" dirty="0" smtClean="0">
                          <a:latin typeface="Times New Roman"/>
                          <a:ea typeface="Times New Roman"/>
                          <a:cs typeface="+mn-cs"/>
                        </a:rPr>
                        <a:t>3</a:t>
                      </a:r>
                      <a:endParaRPr lang="en-US" sz="2400" dirty="0">
                        <a:latin typeface="Times New Roman"/>
                        <a:ea typeface="Times New Roman"/>
                        <a:cs typeface="+mn-cs"/>
                      </a:endParaRPr>
                    </a:p>
                  </a:txBody>
                  <a:tcPr marL="68580" marR="68580" marT="0" marB="0"/>
                </a:tc>
                <a:tc>
                  <a:txBody>
                    <a:bodyPr/>
                    <a:lstStyle/>
                    <a:p>
                      <a:pPr algn="ctr"/>
                      <a:r>
                        <a:rPr lang="ar-SA" sz="2400" dirty="0" smtClean="0">
                          <a:latin typeface="Times New Roman"/>
                          <a:ea typeface="Times New Roman"/>
                          <a:cs typeface="+mn-cs"/>
                        </a:rPr>
                        <a:t>.....</a:t>
                      </a:r>
                      <a:endParaRPr lang="ar-AE" sz="2400" dirty="0">
                        <a:cs typeface="+mn-cs"/>
                      </a:endParaRPr>
                    </a:p>
                  </a:txBody>
                  <a:tcPr marL="68580" marR="68580" marT="0" marB="0"/>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أنشطة </a:t>
            </a:r>
            <a:r>
              <a:rPr lang="ar-SA" b="1" dirty="0" err="1" smtClean="0">
                <a:solidFill>
                  <a:srgbClr val="009900"/>
                </a:solidFill>
              </a:rPr>
              <a:t>منزلية </a:t>
            </a:r>
            <a:r>
              <a:rPr lang="ar-SA" b="1" dirty="0" smtClean="0">
                <a:solidFill>
                  <a:srgbClr val="009900"/>
                </a:solidFill>
              </a:rPr>
              <a:t>(مسألة </a:t>
            </a:r>
            <a:r>
              <a:rPr lang="ar-SA" b="1" dirty="0" err="1" smtClean="0">
                <a:solidFill>
                  <a:srgbClr val="009900"/>
                </a:solidFill>
              </a:rPr>
              <a:t>مَعْن)</a:t>
            </a:r>
            <a:endParaRPr lang="en-US" b="1" dirty="0">
              <a:solidFill>
                <a:srgbClr val="009900"/>
              </a:solidFill>
            </a:endParaRPr>
          </a:p>
        </p:txBody>
      </p:sp>
      <p:sp>
        <p:nvSpPr>
          <p:cNvPr id="3" name="عنصر نائب للمحتوى 2"/>
          <p:cNvSpPr>
            <a:spLocks noGrp="1"/>
          </p:cNvSpPr>
          <p:nvPr>
            <p:ph idx="1"/>
          </p:nvPr>
        </p:nvSpPr>
        <p:spPr>
          <a:xfrm>
            <a:off x="560512" y="1484784"/>
            <a:ext cx="8915400" cy="4525963"/>
          </a:xfrm>
        </p:spPr>
        <p:txBody>
          <a:bodyPr/>
          <a:lstStyle/>
          <a:p>
            <a:pPr rtl="1"/>
            <a:r>
              <a:rPr lang="ar-SA" b="1" dirty="0" smtClean="0"/>
              <a:t>مسائل تطبيقية على توريث ذوي الأرحام:</a:t>
            </a:r>
            <a:endParaRPr lang="en-US" b="1" dirty="0" smtClean="0"/>
          </a:p>
          <a:p>
            <a:pPr rtl="1"/>
            <a:r>
              <a:rPr lang="ar-SA" b="1" dirty="0" smtClean="0"/>
              <a:t>المسألة (1): </a:t>
            </a:r>
            <a:r>
              <a:rPr lang="ar-SA" dirty="0" smtClean="0"/>
              <a:t>مات (مَعْن) عن: 3 أخوال مختلفين، خال شقيق (أخ أم من أبيها وأمها) وخال لأب (أخ أم من أبيها) وخال لأم (أخ أم من أمها). وترك 600 </a:t>
            </a:r>
            <a:r>
              <a:rPr lang="ar-SA" dirty="0" err="1" smtClean="0"/>
              <a:t>دينار.</a:t>
            </a:r>
            <a:r>
              <a:rPr lang="ar-SA" dirty="0" smtClean="0"/>
              <a:t> </a:t>
            </a:r>
          </a:p>
          <a:p>
            <a:pPr rtl="1"/>
            <a:r>
              <a:rPr lang="ar-SA" b="1" dirty="0" smtClean="0"/>
              <a:t>	-ضع الجدول.</a:t>
            </a:r>
          </a:p>
          <a:p>
            <a:pPr rtl="1"/>
            <a:r>
              <a:rPr lang="ar-SA" b="1" dirty="0" smtClean="0"/>
              <a:t>	-املأ فراغات الجدول.</a:t>
            </a:r>
          </a:p>
          <a:p>
            <a:pPr rtl="1"/>
            <a:r>
              <a:rPr lang="ar-SA" b="1" dirty="0" smtClean="0"/>
              <a:t>	-قسّم التركة.</a:t>
            </a:r>
          </a:p>
          <a:p>
            <a:pPr rtl="1"/>
            <a:endParaRPr lang="en-US" b="1" dirty="0" smtClean="0"/>
          </a:p>
          <a:p>
            <a:pPr algn="just" rtl="1"/>
            <a:r>
              <a:rPr lang="ar-SA" b="1" dirty="0" smtClean="0"/>
              <a:t>		</a:t>
            </a: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أنشطة </a:t>
            </a:r>
            <a:r>
              <a:rPr lang="ar-SA" b="1" dirty="0" err="1" smtClean="0">
                <a:solidFill>
                  <a:srgbClr val="009900"/>
                </a:solidFill>
              </a:rPr>
              <a:t>منزلية </a:t>
            </a:r>
            <a:r>
              <a:rPr lang="ar-SA" b="1" dirty="0" smtClean="0">
                <a:solidFill>
                  <a:srgbClr val="009900"/>
                </a:solidFill>
              </a:rPr>
              <a:t>(مسألة مَعَوَّذ</a:t>
            </a:r>
            <a:r>
              <a:rPr lang="ar-SA" b="1" dirty="0" err="1" smtClean="0">
                <a:solidFill>
                  <a:srgbClr val="009900"/>
                </a:solidFill>
              </a:rPr>
              <a:t>)</a:t>
            </a:r>
            <a:endParaRPr lang="en-US" dirty="0">
              <a:solidFill>
                <a:srgbClr val="009900"/>
              </a:solidFill>
            </a:endParaRPr>
          </a:p>
        </p:txBody>
      </p:sp>
      <p:sp>
        <p:nvSpPr>
          <p:cNvPr id="3" name="عنصر نائب للمحتوى 2"/>
          <p:cNvSpPr>
            <a:spLocks noGrp="1"/>
          </p:cNvSpPr>
          <p:nvPr>
            <p:ph idx="1"/>
          </p:nvPr>
        </p:nvSpPr>
        <p:spPr/>
        <p:txBody>
          <a:bodyPr/>
          <a:lstStyle/>
          <a:p>
            <a:pPr algn="just" rtl="1"/>
            <a:r>
              <a:rPr lang="ar-SA" b="1" dirty="0" smtClean="0"/>
              <a:t>المسألة(2): </a:t>
            </a:r>
            <a:r>
              <a:rPr lang="ar-SA" dirty="0" smtClean="0"/>
              <a:t>مات (معوّذ) عن: عمة، وخالة، وبنت أخ شقيق. وترك 300 ديناراً. </a:t>
            </a:r>
            <a:endParaRPr lang="en-US" b="1" dirty="0" smtClean="0"/>
          </a:p>
          <a:p>
            <a:pPr rtl="1"/>
            <a:r>
              <a:rPr lang="ar-SA" b="1" dirty="0" smtClean="0"/>
              <a:t>	-ضع الجدول.</a:t>
            </a:r>
          </a:p>
          <a:p>
            <a:pPr rtl="1"/>
            <a:r>
              <a:rPr lang="ar-SA" b="1" dirty="0" smtClean="0"/>
              <a:t>	-املأ فراغات الجدول.</a:t>
            </a:r>
          </a:p>
          <a:p>
            <a:pPr rtl="1"/>
            <a:r>
              <a:rPr lang="ar-SA" b="1" dirty="0" smtClean="0"/>
              <a:t>	-قسّم التركة.</a:t>
            </a:r>
          </a:p>
          <a:p>
            <a:pPr algn="just" rtl="1"/>
            <a:r>
              <a:rPr lang="ar-SA" dirty="0" smtClean="0"/>
              <a:t>-ننزل العمة منزلة الأب، وننزل الخالة منزلة الأم، وننزل بنت الأخ الشقيق منزلة الأخ الشقيق. </a:t>
            </a:r>
            <a:endParaRPr lang="en-US" b="1" dirty="0" smtClean="0"/>
          </a:p>
          <a:p>
            <a:pPr algn="just" rtl="1"/>
            <a:r>
              <a:rPr lang="ar-SA" dirty="0" smtClean="0"/>
              <a:t>-ونفترض أن الميت هي الأم، ونورث إخوتها منها بالطريقة المعتادة.  </a:t>
            </a:r>
            <a:endParaRPr lang="en-US" b="1" dirty="0" smtClean="0"/>
          </a:p>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أنشطة </a:t>
            </a:r>
            <a:r>
              <a:rPr lang="ar-SA" b="1" dirty="0" err="1" smtClean="0">
                <a:solidFill>
                  <a:srgbClr val="009900"/>
                </a:solidFill>
              </a:rPr>
              <a:t>منزلية </a:t>
            </a:r>
            <a:r>
              <a:rPr lang="ar-SA" b="1" dirty="0" smtClean="0">
                <a:solidFill>
                  <a:srgbClr val="009900"/>
                </a:solidFill>
              </a:rPr>
              <a:t>(مسألة </a:t>
            </a:r>
            <a:r>
              <a:rPr lang="ar-SA" b="1" dirty="0" err="1" smtClean="0">
                <a:solidFill>
                  <a:srgbClr val="009900"/>
                </a:solidFill>
              </a:rPr>
              <a:t>مقداد)</a:t>
            </a:r>
            <a:endParaRPr lang="en-US" dirty="0">
              <a:solidFill>
                <a:srgbClr val="009900"/>
              </a:solidFill>
            </a:endParaRPr>
          </a:p>
        </p:txBody>
      </p:sp>
      <p:sp>
        <p:nvSpPr>
          <p:cNvPr id="3" name="عنصر نائب للمحتوى 2"/>
          <p:cNvSpPr>
            <a:spLocks noGrp="1"/>
          </p:cNvSpPr>
          <p:nvPr>
            <p:ph idx="1"/>
          </p:nvPr>
        </p:nvSpPr>
        <p:spPr/>
        <p:txBody>
          <a:bodyPr/>
          <a:lstStyle/>
          <a:p>
            <a:pPr algn="just" rtl="1"/>
            <a:r>
              <a:rPr lang="ar-SA" b="1" dirty="0" smtClean="0"/>
              <a:t>المسألة(3): </a:t>
            </a:r>
            <a:r>
              <a:rPr lang="ar-SA" dirty="0" smtClean="0"/>
              <a:t>مات (مقداد) عن: زوج، وبنت أخت لأمّ، وبنت عمّ، وترك 600 ديناراً. </a:t>
            </a:r>
            <a:endParaRPr lang="en-US" b="1" dirty="0" smtClean="0"/>
          </a:p>
          <a:p>
            <a:pPr rtl="1"/>
            <a:r>
              <a:rPr lang="ar-SA" b="1" dirty="0" smtClean="0"/>
              <a:t>	-ضع الجدول.</a:t>
            </a:r>
          </a:p>
          <a:p>
            <a:pPr rtl="1"/>
            <a:r>
              <a:rPr lang="ar-SA" b="1" dirty="0" smtClean="0"/>
              <a:t>	-املأ فراغات الجدول.</a:t>
            </a:r>
          </a:p>
          <a:p>
            <a:pPr rtl="1"/>
            <a:r>
              <a:rPr lang="ar-SA" b="1" dirty="0" smtClean="0"/>
              <a:t>	-قسّم التركة.</a:t>
            </a:r>
          </a:p>
          <a:p>
            <a:pPr algn="just" rtl="1"/>
            <a:r>
              <a:rPr lang="ar-SA" dirty="0" smtClean="0"/>
              <a:t>-نعطي الزوج نصيبه. </a:t>
            </a:r>
            <a:endParaRPr lang="en-US" b="1" dirty="0" smtClean="0"/>
          </a:p>
          <a:p>
            <a:pPr algn="just" rtl="1"/>
            <a:r>
              <a:rPr lang="ar-SA" dirty="0" smtClean="0"/>
              <a:t>-ننزل بنت الأخت لأمّ منزلة الأخت لأمّ. </a:t>
            </a:r>
            <a:endParaRPr lang="en-US" b="1" dirty="0" smtClean="0"/>
          </a:p>
          <a:p>
            <a:pPr algn="just" rtl="1"/>
            <a:r>
              <a:rPr lang="ar-SA" dirty="0" smtClean="0"/>
              <a:t>-ننزل بنت العمّ منزلة العمّ. </a:t>
            </a:r>
            <a:endParaRPr lang="en-US" b="1" dirty="0" smtClean="0"/>
          </a:p>
          <a:p>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94</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620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endParaRPr lang="ar-SA" sz="7200" b="1" dirty="0" smtClean="0">
              <a:solidFill>
                <a:srgbClr val="FF0000"/>
              </a:solidFill>
              <a:latin typeface="AYM Wadiy S_U normal."/>
              <a:cs typeface="Times New Roman" pitchFamily="18" charset="0"/>
            </a:endParaRPr>
          </a:p>
          <a:p>
            <a:pPr algn="ctr"/>
            <a:endParaRPr lang="ar-SA" sz="7200" b="1" dirty="0" smtClean="0">
              <a:solidFill>
                <a:srgbClr val="FF0000"/>
              </a:solidFill>
              <a:latin typeface="AYM Wadiy S_U normal."/>
              <a:cs typeface="Times New Roman" pitchFamily="18" charset="0"/>
            </a:endParaRPr>
          </a:p>
          <a:p>
            <a:pPr algn="ctr"/>
            <a:r>
              <a:rPr lang="ar-SA" sz="7200" b="1" dirty="0" smtClean="0">
                <a:solidFill>
                  <a:srgbClr val="FF0000"/>
                </a:solidFill>
                <a:latin typeface="AYM Wadiy S_U normal."/>
                <a:cs typeface="Times New Roman" pitchFamily="18" charset="0"/>
              </a:rPr>
              <a:t>فقه المواريث </a:t>
            </a:r>
            <a:r>
              <a:rPr lang="ar-SA" sz="5400" b="1" dirty="0" smtClean="0">
                <a:solidFill>
                  <a:srgbClr val="FF0000"/>
                </a:solidFill>
                <a:latin typeface="AYM Wadiy S_U normal."/>
                <a:cs typeface="Times New Roman" pitchFamily="18" charset="0"/>
              </a:rPr>
              <a:t>(</a:t>
            </a:r>
            <a:r>
              <a:rPr lang="en-US" sz="5400" b="1" dirty="0" smtClean="0">
                <a:solidFill>
                  <a:srgbClr val="FF0000"/>
                </a:solidFill>
                <a:latin typeface="AYM Wadiy S_U normal."/>
                <a:cs typeface="Times New Roman" pitchFamily="18" charset="0"/>
              </a:rPr>
              <a:t>2</a:t>
            </a:r>
            <a:r>
              <a:rPr lang="ar-SA" sz="5400" b="1" dirty="0" err="1" smtClean="0">
                <a:solidFill>
                  <a:srgbClr val="FF0000"/>
                </a:solidFill>
                <a:latin typeface="AYM Wadiy S_U normal."/>
                <a:cs typeface="Times New Roman" pitchFamily="18" charset="0"/>
              </a:rPr>
              <a:t>)</a:t>
            </a:r>
            <a:endParaRPr lang="ar-SA" sz="5400" b="1" dirty="0" smtClean="0">
              <a:solidFill>
                <a:srgbClr val="FF0000"/>
              </a:solidFill>
              <a:latin typeface="AYM Wadiy S_U normal."/>
              <a:cs typeface="Times New Roman" pitchFamily="18" charset="0"/>
            </a:endParaRPr>
          </a:p>
          <a:p>
            <a:pPr algn="ctr"/>
            <a:r>
              <a:rPr lang="ar-SA" sz="5400" b="1" dirty="0" smtClean="0">
                <a:solidFill>
                  <a:srgbClr val="009900"/>
                </a:solidFill>
                <a:latin typeface="AYM Wadiy S_U normal."/>
                <a:cs typeface="Times New Roman" pitchFamily="18" charset="0"/>
              </a:rPr>
              <a:t>الجزئية الثانية</a:t>
            </a:r>
            <a:endParaRPr lang="ar-SA" sz="4800" b="1" dirty="0" smtClean="0">
              <a:solidFill>
                <a:srgbClr val="0070C0"/>
              </a:solidFill>
              <a:latin typeface="AYM Wadiy S_U normal."/>
              <a:cs typeface="Times New Roman" pitchFamily="18" charset="0"/>
            </a:endParaRPr>
          </a:p>
          <a:p>
            <a:pPr algn="ctr"/>
            <a:r>
              <a:rPr lang="ar-SA" sz="5300" b="1" dirty="0" err="1" smtClean="0">
                <a:solidFill>
                  <a:srgbClr val="0070C0"/>
                </a:solidFill>
                <a:latin typeface="AYM Wadiy S_U normal."/>
                <a:cs typeface="Times New Roman" pitchFamily="18" charset="0"/>
              </a:rPr>
              <a:t>د.</a:t>
            </a:r>
            <a:r>
              <a:rPr lang="ar-SA" sz="5300" b="1" dirty="0" smtClean="0">
                <a:solidFill>
                  <a:srgbClr val="0070C0"/>
                </a:solidFill>
                <a:latin typeface="AYM Wadiy S_U normal."/>
                <a:cs typeface="Times New Roman" pitchFamily="18" charset="0"/>
              </a:rPr>
              <a:t> منير عبد الله </a:t>
            </a:r>
            <a:r>
              <a:rPr lang="ar-SA" sz="5300" b="1" dirty="0" err="1" smtClean="0">
                <a:solidFill>
                  <a:srgbClr val="0070C0"/>
                </a:solidFill>
                <a:latin typeface="AYM Wadiy S_U normal."/>
                <a:cs typeface="Times New Roman" pitchFamily="18" charset="0"/>
              </a:rPr>
              <a:t>خضير</a:t>
            </a:r>
            <a:endParaRPr lang="ar-SA" sz="53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94</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FF0000"/>
                </a:solidFill>
              </a:rPr>
              <a:t>المحاضرة ال</a:t>
            </a:r>
            <a:r>
              <a:rPr lang="ar-AE" b="1" dirty="0" err="1" smtClean="0">
                <a:solidFill>
                  <a:srgbClr val="FF0000"/>
                </a:solidFill>
              </a:rPr>
              <a:t>سا</a:t>
            </a:r>
            <a:r>
              <a:rPr lang="ar-SA" b="1" dirty="0" err="1" smtClean="0">
                <a:solidFill>
                  <a:srgbClr val="FF0000"/>
                </a:solidFill>
              </a:rPr>
              <a:t>بعة</a:t>
            </a:r>
            <a:r>
              <a:rPr lang="ar-SA" b="1" dirty="0" smtClean="0">
                <a:solidFill>
                  <a:srgbClr val="FF0000"/>
                </a:solidFill>
              </a:rPr>
              <a:t/>
            </a:r>
            <a:br>
              <a:rPr lang="ar-SA" b="1" dirty="0" smtClean="0">
                <a:solidFill>
                  <a:srgbClr val="FF0000"/>
                </a:solidFill>
              </a:rPr>
            </a:br>
            <a:r>
              <a:rPr lang="ar-SA" b="1" dirty="0" smtClean="0">
                <a:solidFill>
                  <a:srgbClr val="009900"/>
                </a:solidFill>
              </a:rPr>
              <a:t>توريث </a:t>
            </a:r>
            <a:r>
              <a:rPr lang="ar-SA" b="1" dirty="0" err="1" smtClean="0">
                <a:solidFill>
                  <a:srgbClr val="009900"/>
                </a:solidFill>
              </a:rPr>
              <a:t>الخنثى</a:t>
            </a:r>
            <a:r>
              <a:rPr lang="ar-SA" b="1" dirty="0" smtClean="0">
                <a:solidFill>
                  <a:srgbClr val="009900"/>
                </a:solidFill>
              </a:rPr>
              <a:t> المشكل</a:t>
            </a:r>
            <a:endParaRPr lang="en-US" b="1" dirty="0">
              <a:solidFill>
                <a:srgbClr val="009900"/>
              </a:solidFill>
            </a:endParaRPr>
          </a:p>
        </p:txBody>
      </p:sp>
      <p:sp>
        <p:nvSpPr>
          <p:cNvPr id="3" name="عنصر نائب للمحتوى 2"/>
          <p:cNvSpPr>
            <a:spLocks noGrp="1"/>
          </p:cNvSpPr>
          <p:nvPr>
            <p:ph idx="1"/>
          </p:nvPr>
        </p:nvSpPr>
        <p:spPr>
          <a:xfrm>
            <a:off x="488504" y="1412776"/>
            <a:ext cx="8915400" cy="4525963"/>
          </a:xfrm>
        </p:spPr>
        <p:txBody>
          <a:bodyPr/>
          <a:lstStyle/>
          <a:p>
            <a:pPr algn="just" rtl="1"/>
            <a:r>
              <a:rPr lang="ar-SA" b="1" dirty="0" err="1" smtClean="0"/>
              <a:t>الخنثى</a:t>
            </a:r>
            <a:r>
              <a:rPr lang="ar-SA" b="1" dirty="0" smtClean="0"/>
              <a:t> لغة: </a:t>
            </a:r>
            <a:r>
              <a:rPr lang="ar-SA" dirty="0" smtClean="0"/>
              <a:t>مشتقة من خنثَ الطعامُ، إذا اشتبه أمره، فلم يخلص طعمه، فشارك طعم غيره. </a:t>
            </a:r>
            <a:endParaRPr lang="en-US" b="1" dirty="0" smtClean="0"/>
          </a:p>
          <a:p>
            <a:pPr algn="just" rtl="1"/>
            <a:r>
              <a:rPr lang="ar-SA" dirty="0" smtClean="0"/>
              <a:t>أو من التثني والتكسّر، وأخنُثُ الثوبِ مطاويه.</a:t>
            </a:r>
            <a:endParaRPr lang="en-US" b="1" dirty="0" smtClean="0"/>
          </a:p>
          <a:p>
            <a:pPr algn="just" rtl="1"/>
            <a:r>
              <a:rPr lang="ar-SA" b="1" dirty="0" err="1" smtClean="0"/>
              <a:t>الخنثى</a:t>
            </a:r>
            <a:r>
              <a:rPr lang="ar-SA" b="1" dirty="0" smtClean="0"/>
              <a:t> المشكل اصطلاحاً:</a:t>
            </a:r>
            <a:r>
              <a:rPr lang="ar-SA" dirty="0" smtClean="0"/>
              <a:t> مَن له آلة ذكر وآلة أنثى، أو ليس له واحد منهما، وله ثقب يخرج منه البول، أو كان لا يشبه الذكر ولا الأنثى.</a:t>
            </a:r>
            <a:endParaRPr lang="en-US" b="1" dirty="0" smtClean="0"/>
          </a:p>
          <a:p>
            <a:pPr algn="just" rtl="1"/>
            <a:r>
              <a:rPr lang="ar-SA" dirty="0" smtClean="0"/>
              <a:t>وفي تفسير قوله تعالى: (</a:t>
            </a:r>
            <a:r>
              <a:rPr lang="ar-SA" b="1" dirty="0" smtClean="0"/>
              <a:t>أولي الإربة</a:t>
            </a:r>
            <a:r>
              <a:rPr lang="ar-SA" dirty="0" smtClean="0"/>
              <a:t>)، قال عكرمة: هو المخنّث.</a:t>
            </a:r>
            <a:endParaRPr lang="en-US" b="1" dirty="0" smtClean="0"/>
          </a:p>
          <a:p>
            <a:pPr algn="just" rtl="1"/>
            <a:r>
              <a:rPr lang="ar-SA" b="1" dirty="0" smtClean="0"/>
              <a:t>وإذا قذف أحد آخر بقوله: يا مخنث! يُجلد عشرين جلدة.</a:t>
            </a:r>
            <a:r>
              <a:rPr lang="en-US" dirty="0" smtClean="0"/>
              <a:t> </a:t>
            </a:r>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err="1" smtClean="0">
                <a:solidFill>
                  <a:srgbClr val="009900"/>
                </a:solidFill>
              </a:rPr>
              <a:t>تابع </a:t>
            </a:r>
            <a:r>
              <a:rPr lang="ar-SA" b="1" dirty="0" smtClean="0">
                <a:solidFill>
                  <a:srgbClr val="009900"/>
                </a:solidFill>
              </a:rPr>
              <a:t>- </a:t>
            </a:r>
            <a:r>
              <a:rPr lang="ar-SA" b="1" dirty="0" err="1" smtClean="0">
                <a:solidFill>
                  <a:srgbClr val="009900"/>
                </a:solidFill>
              </a:rPr>
              <a:t>الخنثى</a:t>
            </a:r>
            <a:r>
              <a:rPr lang="ar-SA" b="1" dirty="0" smtClean="0">
                <a:solidFill>
                  <a:srgbClr val="009900"/>
                </a:solidFill>
              </a:rPr>
              <a:t> المشكل</a:t>
            </a:r>
            <a:endParaRPr lang="en-US" dirty="0"/>
          </a:p>
        </p:txBody>
      </p:sp>
      <p:sp>
        <p:nvSpPr>
          <p:cNvPr id="3" name="عنصر نائب للمحتوى 2"/>
          <p:cNvSpPr>
            <a:spLocks noGrp="1"/>
          </p:cNvSpPr>
          <p:nvPr>
            <p:ph idx="1"/>
          </p:nvPr>
        </p:nvSpPr>
        <p:spPr>
          <a:xfrm>
            <a:off x="416496" y="1412776"/>
            <a:ext cx="9217024" cy="4824536"/>
          </a:xfrm>
        </p:spPr>
        <p:txBody>
          <a:bodyPr/>
          <a:lstStyle/>
          <a:p>
            <a:pPr algn="just" rtl="1"/>
            <a:r>
              <a:rPr lang="ar-SA" sz="2400" b="1" dirty="0" smtClean="0"/>
              <a:t>العلاقة بين التعريفين اللغوي والاصطلاحي</a:t>
            </a:r>
            <a:r>
              <a:rPr lang="ar-SA" sz="2400" dirty="0" smtClean="0"/>
              <a:t>: </a:t>
            </a:r>
            <a:endParaRPr lang="en-US" sz="2400" b="1" dirty="0" smtClean="0"/>
          </a:p>
          <a:p>
            <a:pPr algn="just" rtl="1"/>
            <a:r>
              <a:rPr lang="ar-SA" sz="2400" dirty="0" smtClean="0"/>
              <a:t>-</a:t>
            </a:r>
            <a:r>
              <a:rPr lang="ar-SA" sz="2400" dirty="0" err="1" smtClean="0"/>
              <a:t>الخنث</a:t>
            </a:r>
            <a:r>
              <a:rPr lang="ar-SA" sz="2400" dirty="0" smtClean="0"/>
              <a:t> اشتباه الأمر، </a:t>
            </a:r>
            <a:r>
              <a:rPr lang="ar-SA" sz="2400" dirty="0" err="1" smtClean="0"/>
              <a:t>والخنثى</a:t>
            </a:r>
            <a:r>
              <a:rPr lang="ar-SA" sz="2400" dirty="0" smtClean="0"/>
              <a:t> مخلوق اشتبه أمره، فلم يعرف جنسه. </a:t>
            </a:r>
            <a:endParaRPr lang="en-US" sz="2400" b="1" dirty="0" smtClean="0"/>
          </a:p>
          <a:p>
            <a:pPr algn="just" rtl="1"/>
            <a:r>
              <a:rPr lang="ar-SA" sz="2400" dirty="0" smtClean="0"/>
              <a:t>-</a:t>
            </a:r>
            <a:r>
              <a:rPr lang="ar-SA" sz="2400" dirty="0" err="1" smtClean="0"/>
              <a:t>والانخناث</a:t>
            </a:r>
            <a:r>
              <a:rPr lang="ar-SA" sz="2400" dirty="0" smtClean="0"/>
              <a:t> التثني والتكسر، والمخنّث يتثنى ويتكسّر في مشيته.</a:t>
            </a:r>
            <a:endParaRPr lang="en-US" sz="2400" b="1" dirty="0" smtClean="0"/>
          </a:p>
          <a:p>
            <a:pPr algn="just" rtl="1"/>
            <a:r>
              <a:rPr lang="ar-SA" sz="2400" b="1" dirty="0" smtClean="0"/>
              <a:t>علامات التمييز بين الرجال والنساء: </a:t>
            </a:r>
            <a:endParaRPr lang="en-US" sz="2400" b="1" dirty="0" smtClean="0"/>
          </a:p>
          <a:p>
            <a:pPr algn="just" rtl="1"/>
            <a:r>
              <a:rPr lang="ar-SA" sz="2400" b="1" dirty="0" smtClean="0"/>
              <a:t>أولاً-علامات الرجال: </a:t>
            </a:r>
            <a:endParaRPr lang="en-US" sz="2400" b="1" dirty="0" smtClean="0"/>
          </a:p>
          <a:p>
            <a:pPr algn="just" rtl="1"/>
            <a:r>
              <a:rPr lang="ar-SA" sz="2400" dirty="0" smtClean="0"/>
              <a:t>1-نبات اللحية.        2-خروج المنيّ من عضو الذكورة.</a:t>
            </a:r>
            <a:endParaRPr lang="en-US" sz="2400" b="1" dirty="0" smtClean="0"/>
          </a:p>
          <a:p>
            <a:pPr algn="just" rtl="1"/>
            <a:r>
              <a:rPr lang="ar-SA" sz="2400" b="1" dirty="0" smtClean="0"/>
              <a:t>ثانياً-علامات النساء:</a:t>
            </a:r>
            <a:endParaRPr lang="en-US" sz="2400" b="1" dirty="0" smtClean="0"/>
          </a:p>
          <a:p>
            <a:pPr algn="just" rtl="1"/>
            <a:r>
              <a:rPr lang="ar-SA" sz="2400" dirty="0" smtClean="0"/>
              <a:t>1-الحيض.   2-الحمل.   3-تفلّك الثديين، أي انعزالهما.</a:t>
            </a:r>
            <a:endParaRPr lang="en-US" sz="2400" b="1" dirty="0" smtClean="0"/>
          </a:p>
          <a:p>
            <a:pPr algn="just" rtl="1"/>
            <a:r>
              <a:rPr lang="ar-SA" sz="2400" dirty="0" smtClean="0"/>
              <a:t>وبظهور إحدى هذه العلامات في </a:t>
            </a:r>
            <a:r>
              <a:rPr lang="ar-SA" sz="2400" dirty="0" err="1" smtClean="0"/>
              <a:t>الخنثى</a:t>
            </a:r>
            <a:r>
              <a:rPr lang="ar-SA" sz="2400" dirty="0" smtClean="0"/>
              <a:t> المشكل، يزول الإشكال فيه عند المذاهب الأربعة، </a:t>
            </a:r>
            <a:endParaRPr lang="en-US" sz="2400" b="1" dirty="0" smtClean="0"/>
          </a:p>
          <a:p>
            <a:pPr algn="just" rtl="1"/>
            <a:r>
              <a:rPr lang="ar-SA" sz="2400" dirty="0" smtClean="0"/>
              <a:t>وخالف الشافعيةُ في اللحية وتفلّك الثديين. وذلك لأنهما علامتان تظهران عند الجنسين.</a:t>
            </a:r>
            <a:endParaRPr lang="en-US" sz="2400" b="1" dirty="0" smtClean="0"/>
          </a:p>
          <a:p>
            <a:pPr rtl="1"/>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جهات توريث </a:t>
            </a:r>
            <a:r>
              <a:rPr lang="ar-SA" b="1" dirty="0" err="1" smtClean="0">
                <a:solidFill>
                  <a:srgbClr val="009900"/>
                </a:solidFill>
              </a:rPr>
              <a:t>الخنثى</a:t>
            </a:r>
            <a:r>
              <a:rPr lang="ar-SA" b="1" dirty="0" smtClean="0">
                <a:solidFill>
                  <a:srgbClr val="009900"/>
                </a:solidFill>
              </a:rPr>
              <a:t> أربع</a:t>
            </a:r>
            <a:endParaRPr lang="en-US" dirty="0">
              <a:solidFill>
                <a:srgbClr val="009900"/>
              </a:solidFill>
            </a:endParaRPr>
          </a:p>
        </p:txBody>
      </p:sp>
      <p:sp>
        <p:nvSpPr>
          <p:cNvPr id="3" name="عنصر نائب للمحتوى 2"/>
          <p:cNvSpPr>
            <a:spLocks noGrp="1"/>
          </p:cNvSpPr>
          <p:nvPr>
            <p:ph idx="1"/>
          </p:nvPr>
        </p:nvSpPr>
        <p:spPr/>
        <p:txBody>
          <a:bodyPr/>
          <a:lstStyle/>
          <a:p>
            <a:pPr algn="just" rtl="1"/>
            <a:r>
              <a:rPr lang="ar-SA" b="1" dirty="0" smtClean="0"/>
              <a:t>		</a:t>
            </a:r>
            <a:r>
              <a:rPr lang="ar-SA" dirty="0" smtClean="0"/>
              <a:t>ينحصر في </a:t>
            </a:r>
            <a:r>
              <a:rPr lang="ar-SA" b="1" dirty="0" smtClean="0"/>
              <a:t>أربع جهات </a:t>
            </a:r>
            <a:r>
              <a:rPr lang="ar-SA" dirty="0" smtClean="0"/>
              <a:t>فقط، </a:t>
            </a:r>
            <a:r>
              <a:rPr lang="ar-SA" dirty="0" err="1" smtClean="0"/>
              <a:t>وهي:</a:t>
            </a:r>
            <a:endParaRPr lang="ar-SA" dirty="0" smtClean="0"/>
          </a:p>
          <a:p>
            <a:pPr algn="just" rtl="1"/>
            <a:r>
              <a:rPr lang="ar-SA" dirty="0" smtClean="0"/>
              <a:t>	البنوّة والأخوة والعمومة والولاء. </a:t>
            </a:r>
            <a:endParaRPr lang="en-US" b="1" dirty="0" smtClean="0"/>
          </a:p>
          <a:p>
            <a:pPr algn="just" rtl="1"/>
            <a:r>
              <a:rPr lang="ar-SA" dirty="0" smtClean="0"/>
              <a:t>فقد يكون ابناً أو أخاً أو </a:t>
            </a:r>
            <a:r>
              <a:rPr lang="ar-SA" dirty="0" err="1" smtClean="0"/>
              <a:t>عمّاً..</a:t>
            </a:r>
            <a:r>
              <a:rPr lang="ar-SA" dirty="0" smtClean="0"/>
              <a:t> </a:t>
            </a:r>
          </a:p>
          <a:p>
            <a:pPr algn="just" rtl="1"/>
            <a:r>
              <a:rPr lang="ar-SA" dirty="0" smtClean="0"/>
              <a:t>ولا يتصوّر أنْ يكون أباً ولا أماً ولا زوجاً ولا زوجة، ولا جداً ولا جدة، لأنه لو كان كذلك، لكان غير مشكل من ناحية، ومن ناحية أخرى، لا تصح </a:t>
            </a:r>
            <a:r>
              <a:rPr lang="ar-SA" dirty="0" err="1" smtClean="0"/>
              <a:t>مناكحته</a:t>
            </a:r>
            <a:r>
              <a:rPr lang="ar-SA" dirty="0" smtClean="0"/>
              <a:t>.</a:t>
            </a:r>
            <a:endParaRPr lang="en-US" b="1" dirty="0" smtClean="0"/>
          </a:p>
          <a:p>
            <a:pPr algn="just" rtl="1"/>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
            </a:r>
            <a:br>
              <a:rPr lang="ar-SA" b="1" dirty="0" smtClean="0"/>
            </a:br>
            <a:r>
              <a:rPr lang="ar-SA" b="1" dirty="0" smtClean="0">
                <a:solidFill>
                  <a:srgbClr val="009900"/>
                </a:solidFill>
              </a:rPr>
              <a:t>حساب إرث </a:t>
            </a:r>
            <a:r>
              <a:rPr lang="ar-SA" b="1" dirty="0" err="1" smtClean="0">
                <a:solidFill>
                  <a:srgbClr val="009900"/>
                </a:solidFill>
              </a:rPr>
              <a:t>الخنثى</a:t>
            </a:r>
            <a:r>
              <a:rPr lang="ar-SA" b="1" dirty="0" smtClean="0">
                <a:solidFill>
                  <a:srgbClr val="009900"/>
                </a:solidFill>
              </a:rPr>
              <a:t> عند الفقهاء</a:t>
            </a:r>
            <a:r>
              <a:rPr lang="en-US" b="1" dirty="0" smtClean="0"/>
              <a:t/>
            </a:r>
            <a:br>
              <a:rPr lang="en-US" b="1" dirty="0" smtClean="0"/>
            </a:br>
            <a:endParaRPr lang="en-US" dirty="0"/>
          </a:p>
        </p:txBody>
      </p:sp>
      <p:sp>
        <p:nvSpPr>
          <p:cNvPr id="3" name="عنصر نائب للمحتوى 2"/>
          <p:cNvSpPr>
            <a:spLocks noGrp="1"/>
          </p:cNvSpPr>
          <p:nvPr>
            <p:ph idx="1"/>
          </p:nvPr>
        </p:nvSpPr>
        <p:spPr/>
        <p:txBody>
          <a:bodyPr/>
          <a:lstStyle/>
          <a:p>
            <a:pPr algn="just" rtl="1"/>
            <a:r>
              <a:rPr lang="ar-SA" b="1" dirty="0" smtClean="0"/>
              <a:t>1-عند الحنفية:</a:t>
            </a:r>
            <a:r>
              <a:rPr lang="ar-SA" dirty="0" smtClean="0"/>
              <a:t> يحسب نصيبه بكونه ذكراً وأنثى، </a:t>
            </a:r>
            <a:r>
              <a:rPr lang="ar-SA" b="1" dirty="0" smtClean="0"/>
              <a:t>ويعطى الأقل منهما</a:t>
            </a:r>
            <a:r>
              <a:rPr lang="ar-SA" dirty="0" smtClean="0"/>
              <a:t>، ويعطى الورثة أحسن النصيبين، ولا يوقف </a:t>
            </a:r>
            <a:r>
              <a:rPr lang="ar-SA" dirty="0" err="1" smtClean="0"/>
              <a:t>شيء.</a:t>
            </a:r>
            <a:r>
              <a:rPr lang="ar-SA" dirty="0" smtClean="0"/>
              <a:t> </a:t>
            </a:r>
            <a:endParaRPr lang="en-US" b="1" dirty="0" smtClean="0"/>
          </a:p>
          <a:p>
            <a:pPr algn="just" rtl="1"/>
            <a:r>
              <a:rPr lang="ar-SA" b="1" dirty="0" smtClean="0"/>
              <a:t>2-عند المالكية:</a:t>
            </a:r>
            <a:r>
              <a:rPr lang="ar-SA" dirty="0" smtClean="0"/>
              <a:t> يحسب نصيبه ذكراً وأنثى، ويعطى </a:t>
            </a:r>
            <a:r>
              <a:rPr lang="ar-SA" b="1" dirty="0" smtClean="0"/>
              <a:t>متوسط مجموعهما</a:t>
            </a:r>
            <a:r>
              <a:rPr lang="ar-SA" dirty="0" smtClean="0"/>
              <a:t>، ولا يوقف شيء.</a:t>
            </a:r>
            <a:endParaRPr lang="en-US" b="1" dirty="0" smtClean="0"/>
          </a:p>
          <a:p>
            <a:pPr algn="just" rtl="1"/>
            <a:r>
              <a:rPr lang="ar-SA" b="1" dirty="0" smtClean="0"/>
              <a:t>3-عند الشافعية:</a:t>
            </a:r>
            <a:r>
              <a:rPr lang="ar-SA" dirty="0" smtClean="0"/>
              <a:t> يحسب نصيبه بكونه ذكراً وأنثى، </a:t>
            </a:r>
            <a:r>
              <a:rPr lang="ar-SA" b="1" dirty="0" smtClean="0"/>
              <a:t>ويعطى الأقل هو والورثة،</a:t>
            </a:r>
            <a:r>
              <a:rPr lang="ar-SA" dirty="0" smtClean="0"/>
              <a:t> ويوقف الباقي للجميع إلى حين انكشاف حاله. </a:t>
            </a:r>
            <a:endParaRPr lang="en-US" b="1" dirty="0" smtClean="0"/>
          </a:p>
          <a:p>
            <a:pPr algn="just" rtl="1"/>
            <a:r>
              <a:rPr lang="ar-SA" b="1" dirty="0" smtClean="0"/>
              <a:t>4-عند الحنابلة:</a:t>
            </a:r>
            <a:r>
              <a:rPr lang="ar-SA" dirty="0" smtClean="0"/>
              <a:t> إن لم يُرْجَ اتضاحه، يُعطى </a:t>
            </a:r>
            <a:r>
              <a:rPr lang="ar-SA" b="1" dirty="0" smtClean="0"/>
              <a:t>المتوسط كالمالكية</a:t>
            </a:r>
            <a:r>
              <a:rPr lang="ar-SA" dirty="0" smtClean="0"/>
              <a:t>، وإن رُجِيَ يُعطَ </a:t>
            </a:r>
            <a:r>
              <a:rPr lang="ar-SA" b="1" dirty="0" smtClean="0"/>
              <a:t>الأقل كالشافعية</a:t>
            </a:r>
            <a:r>
              <a:rPr lang="ar-SA" dirty="0" smtClean="0"/>
              <a:t>.</a:t>
            </a:r>
            <a:endParaRPr lang="en-US" b="1" dirty="0" smtClean="0"/>
          </a:p>
          <a:p>
            <a:pPr algn="just" rtl="1"/>
            <a:endParaRPr lang="en-US" dirty="0" smtClean="0"/>
          </a:p>
          <a:p>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حالتان </a:t>
            </a:r>
            <a:r>
              <a:rPr lang="ar-SA" b="1" dirty="0" err="1" smtClean="0">
                <a:solidFill>
                  <a:srgbClr val="009900"/>
                </a:solidFill>
              </a:rPr>
              <a:t>للخنثى</a:t>
            </a:r>
            <a:endParaRPr lang="en-US" b="1" dirty="0">
              <a:solidFill>
                <a:srgbClr val="009900"/>
              </a:solidFill>
            </a:endParaRPr>
          </a:p>
        </p:txBody>
      </p:sp>
      <p:sp>
        <p:nvSpPr>
          <p:cNvPr id="3" name="عنصر نائب للمحتوى 2"/>
          <p:cNvSpPr>
            <a:spLocks noGrp="1"/>
          </p:cNvSpPr>
          <p:nvPr>
            <p:ph idx="1"/>
          </p:nvPr>
        </p:nvSpPr>
        <p:spPr/>
        <p:txBody>
          <a:bodyPr/>
          <a:lstStyle/>
          <a:p>
            <a:pPr algn="just" rtl="1"/>
            <a:r>
              <a:rPr lang="ar-SA" sz="4000" b="1" dirty="0" smtClean="0"/>
              <a:t>	</a:t>
            </a:r>
          </a:p>
          <a:p>
            <a:pPr algn="just" rtl="1"/>
            <a:r>
              <a:rPr lang="ar-SA" sz="4000" b="1" dirty="0" smtClean="0"/>
              <a:t>		</a:t>
            </a:r>
            <a:r>
              <a:rPr lang="ar-SA" sz="4000" b="1" dirty="0" err="1" smtClean="0"/>
              <a:t>للخنثى</a:t>
            </a:r>
            <a:r>
              <a:rPr lang="ar-SA" sz="4000" b="1" dirty="0" smtClean="0"/>
              <a:t> المشكل حالتان:</a:t>
            </a:r>
            <a:endParaRPr lang="en-US" sz="4000" b="1" dirty="0" smtClean="0"/>
          </a:p>
          <a:p>
            <a:pPr algn="just" rtl="1"/>
            <a:r>
              <a:rPr lang="ar-SA" sz="4000" dirty="0" smtClean="0"/>
              <a:t>الحالة الأولى- يُرجى اتضاح </a:t>
            </a:r>
            <a:r>
              <a:rPr lang="ar-SA" sz="4000" dirty="0" err="1" smtClean="0"/>
              <a:t>حاله.</a:t>
            </a:r>
            <a:r>
              <a:rPr lang="ar-SA" sz="4000" dirty="0" smtClean="0"/>
              <a:t>   </a:t>
            </a:r>
            <a:endParaRPr lang="en-US" sz="4000" b="1" dirty="0" smtClean="0"/>
          </a:p>
          <a:p>
            <a:pPr algn="just" rtl="1"/>
            <a:r>
              <a:rPr lang="ar-SA" sz="4000" dirty="0" smtClean="0"/>
              <a:t>الحالة الثانية- لا يُرجى اتضاح حاله.</a:t>
            </a:r>
            <a:endParaRPr lang="en-US" sz="4000" b="1" dirty="0" smtClean="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الحالة الأولى- خُنثى يُرجى اتضاح حاله</a:t>
            </a:r>
            <a:endParaRPr lang="en-US" b="1" dirty="0" smtClean="0">
              <a:solidFill>
                <a:srgbClr val="009900"/>
              </a:solidFill>
            </a:endParaRPr>
          </a:p>
        </p:txBody>
      </p:sp>
      <p:sp>
        <p:nvSpPr>
          <p:cNvPr id="3" name="عنصر نائب للمحتوى 2"/>
          <p:cNvSpPr>
            <a:spLocks noGrp="1"/>
          </p:cNvSpPr>
          <p:nvPr>
            <p:ph idx="1"/>
          </p:nvPr>
        </p:nvSpPr>
        <p:spPr>
          <a:xfrm>
            <a:off x="416496" y="1412776"/>
            <a:ext cx="9145016" cy="4525963"/>
          </a:xfrm>
        </p:spPr>
        <p:txBody>
          <a:bodyPr/>
          <a:lstStyle/>
          <a:p>
            <a:pPr algn="just" rtl="1"/>
            <a:r>
              <a:rPr lang="ar-SA" sz="3000" b="1" dirty="0" smtClean="0"/>
              <a:t>ولحلّ مسألته نتبع الخطوات التالية:</a:t>
            </a:r>
            <a:endParaRPr lang="en-US" sz="3000" b="1" dirty="0" smtClean="0"/>
          </a:p>
          <a:p>
            <a:pPr algn="just" rtl="1"/>
            <a:r>
              <a:rPr lang="ar-SA" sz="3000" dirty="0" smtClean="0"/>
              <a:t>1-نقسم المسألة على كون </a:t>
            </a:r>
            <a:r>
              <a:rPr lang="ar-SA" sz="3000" dirty="0" err="1" smtClean="0"/>
              <a:t>الخنثى</a:t>
            </a:r>
            <a:r>
              <a:rPr lang="ar-SA" sz="3000" dirty="0" smtClean="0"/>
              <a:t> ذكراً، ونستخرج أصلها.</a:t>
            </a:r>
          </a:p>
          <a:p>
            <a:pPr rtl="1"/>
            <a:r>
              <a:rPr lang="ar-SA" sz="3000" dirty="0" smtClean="0"/>
              <a:t>2-نقسم المسألة على كون </a:t>
            </a:r>
            <a:r>
              <a:rPr lang="ar-SA" sz="3000" dirty="0" err="1" smtClean="0"/>
              <a:t>الخنثى</a:t>
            </a:r>
            <a:r>
              <a:rPr lang="ar-SA" sz="3000" dirty="0" smtClean="0"/>
              <a:t> أنثى، ونستخرج أصلها.</a:t>
            </a:r>
            <a:endParaRPr lang="en-US" sz="3000" b="1" dirty="0" smtClean="0"/>
          </a:p>
          <a:p>
            <a:pPr rtl="1"/>
            <a:r>
              <a:rPr lang="ar-SA" sz="3000" dirty="0" smtClean="0"/>
              <a:t>3-نستخرج المضاعف المشترك البسيط لأصلي المسألتين، ونجعله أصلاً للمسألة الجامعة.</a:t>
            </a:r>
            <a:endParaRPr lang="en-US" sz="3000" b="1" dirty="0" smtClean="0"/>
          </a:p>
          <a:p>
            <a:pPr rtl="1"/>
            <a:r>
              <a:rPr lang="ar-SA" sz="3000" dirty="0" err="1" smtClean="0"/>
              <a:t>4-نستخرج </a:t>
            </a:r>
            <a:r>
              <a:rPr lang="ar-SA" sz="3000" b="1" dirty="0" smtClean="0"/>
              <a:t>(وفق العددين)؛</a:t>
            </a:r>
            <a:r>
              <a:rPr lang="ar-SA" sz="3000" dirty="0" smtClean="0"/>
              <a:t> أصل المسألة الأولى، وأصل المسألة الجامعة، ونجعله جزءاً للسهم، ونضربه بأسهم المسألة </a:t>
            </a:r>
            <a:r>
              <a:rPr lang="ar-SA" sz="3000" dirty="0" err="1" smtClean="0"/>
              <a:t>الأولى.</a:t>
            </a:r>
            <a:r>
              <a:rPr lang="ar-SA" sz="3000" dirty="0" smtClean="0"/>
              <a:t> </a:t>
            </a:r>
          </a:p>
          <a:p>
            <a:pPr rtl="1"/>
            <a:r>
              <a:rPr lang="ar-SA" sz="3000" dirty="0" smtClean="0"/>
              <a:t>5-ثم نستخرج</a:t>
            </a:r>
            <a:r>
              <a:rPr lang="ar-SA" sz="3000" b="1" dirty="0" smtClean="0"/>
              <a:t>(وفق العددين)؛</a:t>
            </a:r>
            <a:r>
              <a:rPr lang="ar-SA" sz="3000" dirty="0" smtClean="0"/>
              <a:t> أصل المسألة الثانية، وأصل المسألة الجامعة، ونجعله جزءاً للسهم، ونضربه بأسهم المسألة </a:t>
            </a:r>
            <a:r>
              <a:rPr lang="ar-SA" sz="3000" dirty="0" err="1" smtClean="0"/>
              <a:t>الثانية.</a:t>
            </a:r>
            <a:r>
              <a:rPr lang="ar-SA" sz="3000" dirty="0" smtClean="0"/>
              <a:t>  </a:t>
            </a:r>
            <a:endParaRPr lang="en-US" sz="3000" b="1" dirty="0" smtClean="0"/>
          </a:p>
          <a:p>
            <a:pPr rtl="1"/>
            <a:endParaRPr lang="en-US" sz="3000" b="1" dirty="0" smtClean="0"/>
          </a:p>
          <a:p>
            <a:pPr algn="just" rtl="1"/>
            <a:endParaRPr lang="en-US" sz="2900" b="1" dirty="0" smtClean="0"/>
          </a:p>
          <a:p>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 خطوات مسألة خنثى يُرجى اتضاح حاله</a:t>
            </a:r>
            <a:endParaRPr lang="en-US" dirty="0"/>
          </a:p>
        </p:txBody>
      </p:sp>
      <p:sp>
        <p:nvSpPr>
          <p:cNvPr id="3" name="عنصر نائب للمحتوى 2"/>
          <p:cNvSpPr>
            <a:spLocks noGrp="1"/>
          </p:cNvSpPr>
          <p:nvPr>
            <p:ph idx="1"/>
          </p:nvPr>
        </p:nvSpPr>
        <p:spPr>
          <a:xfrm>
            <a:off x="200472" y="1412776"/>
            <a:ext cx="9417496" cy="4896544"/>
          </a:xfrm>
        </p:spPr>
        <p:txBody>
          <a:bodyPr/>
          <a:lstStyle/>
          <a:p>
            <a:pPr algn="just" rtl="1"/>
            <a:r>
              <a:rPr lang="ar-SA" dirty="0" smtClean="0"/>
              <a:t>6-نقارن بين سهم كل وارث، بين المسألة الأولى والمسألة الثانية، ونأخذ الأقل منهما.</a:t>
            </a:r>
            <a:endParaRPr lang="en-US" b="1" dirty="0" smtClean="0"/>
          </a:p>
          <a:p>
            <a:pPr algn="just" rtl="1"/>
            <a:r>
              <a:rPr lang="ar-SA" dirty="0" smtClean="0"/>
              <a:t>7-نضع النصيب الأقل في مكانه في </a:t>
            </a:r>
            <a:r>
              <a:rPr lang="ar-SA" dirty="0" err="1" smtClean="0"/>
              <a:t>حقل </a:t>
            </a:r>
            <a:r>
              <a:rPr lang="ar-SA" dirty="0" smtClean="0"/>
              <a:t>(المسألة الجامعة</a:t>
            </a:r>
            <a:r>
              <a:rPr lang="ar-SA" dirty="0" err="1" smtClean="0"/>
              <a:t>).</a:t>
            </a:r>
            <a:endParaRPr lang="en-US" dirty="0" smtClean="0"/>
          </a:p>
          <a:p>
            <a:pPr algn="just" rtl="1"/>
            <a:r>
              <a:rPr lang="ar-SA" dirty="0" smtClean="0"/>
              <a:t>8-لحساب الحصة الباقية، وهي الفرق بين </a:t>
            </a:r>
            <a:r>
              <a:rPr lang="ar-SA" dirty="0" err="1" smtClean="0"/>
              <a:t>الذكورية</a:t>
            </a:r>
            <a:r>
              <a:rPr lang="ar-SA" dirty="0" smtClean="0"/>
              <a:t> </a:t>
            </a:r>
            <a:r>
              <a:rPr lang="ar-SA" dirty="0" err="1" smtClean="0"/>
              <a:t>والأنوثية</a:t>
            </a:r>
            <a:r>
              <a:rPr lang="ar-SA" dirty="0" smtClean="0"/>
              <a:t>، نجمع الأسهم النهائية، ونطرحها من أصل المسألة الجامعة، فينتج النصيب الواجب إيقافه حتى اتضاح حال </a:t>
            </a:r>
            <a:r>
              <a:rPr lang="ar-SA" dirty="0" err="1" smtClean="0"/>
              <a:t>الخنثى.</a:t>
            </a:r>
            <a:endParaRPr lang="ar-SA" dirty="0" smtClean="0"/>
          </a:p>
          <a:p>
            <a:pPr algn="just" rtl="1"/>
            <a:r>
              <a:rPr lang="ar-SA" b="1" dirty="0" smtClean="0"/>
              <a:t>	</a:t>
            </a:r>
            <a:r>
              <a:rPr lang="ar-SA" sz="2400" b="1" dirty="0" err="1" smtClean="0"/>
              <a:t>تذكير:</a:t>
            </a:r>
            <a:r>
              <a:rPr lang="ar-SA" sz="2400" b="1" dirty="0" smtClean="0"/>
              <a:t>(وفق العددين المتداخلين) حسابياً: </a:t>
            </a:r>
            <a:r>
              <a:rPr lang="ar-SA" sz="2400" dirty="0" smtClean="0"/>
              <a:t>هو عدد إذا ضربته بالعدد الأول، ينتج العدد </a:t>
            </a:r>
            <a:r>
              <a:rPr lang="ar-SA" sz="2400" dirty="0" err="1" smtClean="0"/>
              <a:t>الثاني.</a:t>
            </a:r>
            <a:r>
              <a:rPr lang="ar-SA" sz="2400" dirty="0" smtClean="0"/>
              <a:t> </a:t>
            </a:r>
          </a:p>
          <a:p>
            <a:pPr algn="just" rtl="1"/>
            <a:r>
              <a:rPr lang="ar-SA" dirty="0" smtClean="0"/>
              <a:t>	</a:t>
            </a:r>
            <a:r>
              <a:rPr lang="ar-SA" b="1" dirty="0" smtClean="0"/>
              <a:t>مسألة: </a:t>
            </a:r>
            <a:r>
              <a:rPr lang="ar-SA" sz="2400" dirty="0" err="1" smtClean="0"/>
              <a:t>مات </a:t>
            </a:r>
            <a:r>
              <a:rPr lang="ar-SA" sz="2400" dirty="0" smtClean="0"/>
              <a:t>(عُتبة) عن: زوجة، وأب، وأم، وولد خنثى </a:t>
            </a:r>
            <a:r>
              <a:rPr lang="ar-SA" sz="2400" dirty="0" err="1" smtClean="0"/>
              <a:t>مشكل.</a:t>
            </a:r>
            <a:r>
              <a:rPr lang="ar-SA" sz="2400" dirty="0" smtClean="0"/>
              <a:t>(لا يرجى اتضاح حاله</a:t>
            </a:r>
            <a:r>
              <a:rPr lang="ar-SA" sz="2400" dirty="0" err="1" smtClean="0"/>
              <a:t>).</a:t>
            </a:r>
            <a:r>
              <a:rPr lang="ar-SA" sz="2400" dirty="0" smtClean="0"/>
              <a:t>  </a:t>
            </a:r>
            <a:endParaRPr lang="en-US" sz="2400" dirty="0" smtClean="0"/>
          </a:p>
          <a:p>
            <a:pPr algn="just" rtl="1"/>
            <a:endParaRPr lang="ar-SA" dirty="0" smtClean="0"/>
          </a:p>
          <a:p>
            <a:pPr algn="just" rtl="1"/>
            <a:r>
              <a:rPr lang="ar-SA" dirty="0" smtClean="0"/>
              <a:t> </a:t>
            </a:r>
            <a:endParaRPr lang="en-US" dirty="0" smtClean="0"/>
          </a:p>
          <a:p>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solidFill>
                  <a:srgbClr val="009900"/>
                </a:solidFill>
              </a:rPr>
              <a:t>جدول </a:t>
            </a:r>
            <a:r>
              <a:rPr lang="ar-SA" sz="4000" b="1" dirty="0" err="1" smtClean="0">
                <a:solidFill>
                  <a:srgbClr val="009900"/>
                </a:solidFill>
              </a:rPr>
              <a:t>مسألة </a:t>
            </a:r>
            <a:r>
              <a:rPr lang="ar-SA" sz="4000" b="1" dirty="0" smtClean="0">
                <a:solidFill>
                  <a:srgbClr val="009900"/>
                </a:solidFill>
              </a:rPr>
              <a:t>(عُتبة) النموذجية</a:t>
            </a:r>
            <a:endParaRPr lang="en-US" sz="4000" dirty="0"/>
          </a:p>
        </p:txBody>
      </p:sp>
      <p:graphicFrame>
        <p:nvGraphicFramePr>
          <p:cNvPr id="4" name="عنصر نائب للمحتوى 3"/>
          <p:cNvGraphicFramePr>
            <a:graphicFrameLocks noGrp="1"/>
          </p:cNvGraphicFramePr>
          <p:nvPr>
            <p:ph idx="1"/>
          </p:nvPr>
        </p:nvGraphicFramePr>
        <p:xfrm>
          <a:off x="495300" y="1600200"/>
          <a:ext cx="8915400" cy="4231640"/>
        </p:xfrm>
        <a:graphic>
          <a:graphicData uri="http://schemas.openxmlformats.org/drawingml/2006/table">
            <a:tbl>
              <a:tblPr firstRow="1" bandRow="1">
                <a:tableStyleId>{5C22544A-7EE6-4342-B048-85BDC9FD1C3A}</a:tableStyleId>
              </a:tblPr>
              <a:tblGrid>
                <a:gridCol w="1485900"/>
                <a:gridCol w="1747664"/>
                <a:gridCol w="1440160"/>
                <a:gridCol w="1800200"/>
                <a:gridCol w="1440160"/>
                <a:gridCol w="1001316"/>
              </a:tblGrid>
              <a:tr h="370840">
                <a:tc>
                  <a:txBody>
                    <a:bodyPr/>
                    <a:lstStyle/>
                    <a:p>
                      <a:pPr algn="ctr" rtl="1"/>
                      <a:r>
                        <a:rPr lang="ar-SA" sz="1600" dirty="0" smtClean="0"/>
                        <a:t>متوسط النصيبين</a:t>
                      </a:r>
                    </a:p>
                    <a:p>
                      <a:pPr algn="ctr" rtl="1"/>
                      <a:r>
                        <a:rPr lang="ar-SA" sz="1600" dirty="0" smtClean="0"/>
                        <a:t>24</a:t>
                      </a:r>
                      <a:endParaRPr lang="en-US" sz="16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600" dirty="0" smtClean="0"/>
                        <a:t>الأصل على </a:t>
                      </a:r>
                      <a:r>
                        <a:rPr lang="ar-SA" sz="1600" dirty="0" err="1" smtClean="0"/>
                        <a:t>الأنوثيّة</a:t>
                      </a:r>
                      <a:endParaRPr lang="ar-SA" sz="16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600" dirty="0" smtClean="0"/>
                        <a:t>24</a:t>
                      </a:r>
                      <a:endParaRPr lang="en-US" sz="16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600" dirty="0" err="1" smtClean="0"/>
                        <a:t>الأنصباء</a:t>
                      </a:r>
                      <a:r>
                        <a:rPr lang="ar-SA" sz="1600" dirty="0" smtClean="0"/>
                        <a:t> على </a:t>
                      </a:r>
                      <a:r>
                        <a:rPr lang="ar-SA" sz="1600" dirty="0" err="1" smtClean="0"/>
                        <a:t>الأنوثيّة</a:t>
                      </a:r>
                      <a:endParaRPr lang="en-US" sz="16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600" dirty="0" smtClean="0"/>
                        <a:t>الأصل على </a:t>
                      </a:r>
                      <a:r>
                        <a:rPr lang="ar-SA" sz="1600" dirty="0" err="1" smtClean="0"/>
                        <a:t>الذكورية</a:t>
                      </a:r>
                      <a:endParaRPr lang="en-US" sz="1600" dirty="0" smtClean="0"/>
                    </a:p>
                    <a:p>
                      <a:pPr algn="ctr" rtl="1"/>
                      <a:r>
                        <a:rPr lang="ar-SA" sz="1600" dirty="0" smtClean="0"/>
                        <a:t>24</a:t>
                      </a:r>
                      <a:endParaRPr lang="en-US" sz="1600" dirty="0"/>
                    </a:p>
                  </a:txBody>
                  <a:tcPr/>
                </a:tc>
                <a:tc>
                  <a:txBody>
                    <a:bodyPr/>
                    <a:lstStyle/>
                    <a:p>
                      <a:pPr algn="ctr" rtl="1"/>
                      <a:r>
                        <a:rPr lang="ar-SA" sz="1600" dirty="0" err="1" smtClean="0"/>
                        <a:t>الأنصباء</a:t>
                      </a:r>
                      <a:r>
                        <a:rPr lang="ar-SA" sz="1600" dirty="0" smtClean="0"/>
                        <a:t> على </a:t>
                      </a:r>
                      <a:r>
                        <a:rPr lang="ar-SA" sz="1600" dirty="0" err="1" smtClean="0"/>
                        <a:t>الذكورية</a:t>
                      </a:r>
                      <a:endParaRPr lang="en-US" sz="1600" dirty="0"/>
                    </a:p>
                  </a:txBody>
                  <a:tcPr/>
                </a:tc>
                <a:tc>
                  <a:txBody>
                    <a:bodyPr/>
                    <a:lstStyle/>
                    <a:p>
                      <a:pPr algn="ctr" rtl="1"/>
                      <a:r>
                        <a:rPr lang="ar-SA" sz="1600" dirty="0" smtClean="0"/>
                        <a:t>الورثة</a:t>
                      </a:r>
                      <a:endParaRPr lang="en-US" sz="1600" dirty="0"/>
                    </a:p>
                  </a:txBody>
                  <a:tcPr/>
                </a:tc>
              </a:tr>
              <a:tr h="370840">
                <a:tc>
                  <a:txBody>
                    <a:bodyPr/>
                    <a:lstStyle/>
                    <a:p>
                      <a:pPr algn="ctr" rtl="1"/>
                      <a:r>
                        <a:rPr lang="ar-SA" sz="1600" dirty="0" smtClean="0"/>
                        <a:t>3</a:t>
                      </a:r>
                      <a:endParaRPr lang="en-US" sz="1600" dirty="0"/>
                    </a:p>
                  </a:txBody>
                  <a:tcPr/>
                </a:tc>
                <a:tc>
                  <a:txBody>
                    <a:bodyPr/>
                    <a:lstStyle/>
                    <a:p>
                      <a:pPr algn="ctr" rtl="1"/>
                      <a:r>
                        <a:rPr lang="ar-SA" sz="1600" dirty="0" smtClean="0"/>
                        <a:t>3</a:t>
                      </a:r>
                      <a:endParaRPr lang="en-US" sz="1600" dirty="0"/>
                    </a:p>
                  </a:txBody>
                  <a:tcPr/>
                </a:tc>
                <a:tc>
                  <a:txBody>
                    <a:bodyPr/>
                    <a:lstStyle/>
                    <a:p>
                      <a:pPr algn="ctr" rtl="1"/>
                      <a:r>
                        <a:rPr lang="ar-SA" sz="1600" dirty="0" smtClean="0"/>
                        <a:t>1/8</a:t>
                      </a:r>
                      <a:endParaRPr lang="en-US" sz="1600" dirty="0"/>
                    </a:p>
                  </a:txBody>
                  <a:tcPr/>
                </a:tc>
                <a:tc>
                  <a:txBody>
                    <a:bodyPr/>
                    <a:lstStyle/>
                    <a:p>
                      <a:pPr algn="ctr" rtl="1"/>
                      <a:r>
                        <a:rPr lang="ar-SA" sz="1600" dirty="0" smtClean="0"/>
                        <a:t>3</a:t>
                      </a:r>
                      <a:endParaRPr lang="en-US" sz="1600" dirty="0"/>
                    </a:p>
                  </a:txBody>
                  <a:tcPr/>
                </a:tc>
                <a:tc>
                  <a:txBody>
                    <a:bodyPr/>
                    <a:lstStyle/>
                    <a:p>
                      <a:pPr algn="ctr" rtl="1"/>
                      <a:r>
                        <a:rPr lang="ar-SA" sz="1600" dirty="0" smtClean="0"/>
                        <a:t>1/8</a:t>
                      </a:r>
                      <a:endParaRPr lang="en-US" sz="1600" dirty="0"/>
                    </a:p>
                  </a:txBody>
                  <a:tcPr/>
                </a:tc>
                <a:tc>
                  <a:txBody>
                    <a:bodyPr/>
                    <a:lstStyle/>
                    <a:p>
                      <a:pPr algn="ctr" rtl="1"/>
                      <a:r>
                        <a:rPr lang="ar-SA" sz="1600" dirty="0" smtClean="0"/>
                        <a:t>زوجة</a:t>
                      </a:r>
                      <a:endParaRPr lang="en-US" sz="1600" dirty="0"/>
                    </a:p>
                  </a:txBody>
                  <a:tcPr/>
                </a:tc>
              </a:tr>
              <a:tr h="370840">
                <a:tc>
                  <a:txBody>
                    <a:bodyPr/>
                    <a:lstStyle/>
                    <a:p>
                      <a:pPr algn="ctr" rtl="1"/>
                      <a:r>
                        <a:rPr lang="ar-SA" sz="1600" dirty="0" smtClean="0"/>
                        <a:t>4.5</a:t>
                      </a:r>
                      <a:endParaRPr lang="en-US" sz="1600" dirty="0"/>
                    </a:p>
                  </a:txBody>
                  <a:tcPr/>
                </a:tc>
                <a:tc>
                  <a:txBody>
                    <a:bodyPr/>
                    <a:lstStyle/>
                    <a:p>
                      <a:pPr algn="ctr" rtl="1"/>
                      <a:r>
                        <a:rPr lang="ar-SA" sz="1600" dirty="0" smtClean="0"/>
                        <a:t>4+1</a:t>
                      </a:r>
                      <a:endParaRPr lang="en-US" sz="1600" dirty="0"/>
                    </a:p>
                  </a:txBody>
                  <a:tcPr/>
                </a:tc>
                <a:tc>
                  <a:txBody>
                    <a:bodyPr/>
                    <a:lstStyle/>
                    <a:p>
                      <a:pPr algn="ctr" rtl="1"/>
                      <a:r>
                        <a:rPr lang="ar-SA" sz="1600" dirty="0" smtClean="0"/>
                        <a:t>1/6+ع</a:t>
                      </a:r>
                      <a:endParaRPr lang="en-US" sz="1600" dirty="0"/>
                    </a:p>
                  </a:txBody>
                  <a:tcPr/>
                </a:tc>
                <a:tc>
                  <a:txBody>
                    <a:bodyPr/>
                    <a:lstStyle/>
                    <a:p>
                      <a:pPr algn="ctr" rtl="1"/>
                      <a:r>
                        <a:rPr lang="ar-SA" sz="1600" dirty="0" smtClean="0"/>
                        <a:t>4</a:t>
                      </a:r>
                      <a:endParaRPr lang="en-US" sz="1600" dirty="0"/>
                    </a:p>
                  </a:txBody>
                  <a:tcPr/>
                </a:tc>
                <a:tc>
                  <a:txBody>
                    <a:bodyPr/>
                    <a:lstStyle/>
                    <a:p>
                      <a:pPr algn="ctr" rtl="1"/>
                      <a:r>
                        <a:rPr lang="ar-SA" sz="1600" dirty="0" smtClean="0"/>
                        <a:t>1/6</a:t>
                      </a:r>
                      <a:endParaRPr lang="en-US" sz="1600" dirty="0"/>
                    </a:p>
                  </a:txBody>
                  <a:tcPr/>
                </a:tc>
                <a:tc>
                  <a:txBody>
                    <a:bodyPr/>
                    <a:lstStyle/>
                    <a:p>
                      <a:pPr algn="ctr" rtl="1"/>
                      <a:r>
                        <a:rPr lang="ar-SA" sz="1600" dirty="0" smtClean="0"/>
                        <a:t>أب</a:t>
                      </a:r>
                      <a:endParaRPr lang="en-US" sz="1600" dirty="0"/>
                    </a:p>
                  </a:txBody>
                  <a:tcPr/>
                </a:tc>
              </a:tr>
              <a:tr h="370840">
                <a:tc>
                  <a:txBody>
                    <a:bodyPr/>
                    <a:lstStyle/>
                    <a:p>
                      <a:pPr algn="ctr" rtl="1"/>
                      <a:r>
                        <a:rPr lang="ar-SA" sz="1600" dirty="0" smtClean="0"/>
                        <a:t>4</a:t>
                      </a:r>
                      <a:endParaRPr lang="en-US" sz="1600" dirty="0"/>
                    </a:p>
                  </a:txBody>
                  <a:tcPr/>
                </a:tc>
                <a:tc>
                  <a:txBody>
                    <a:bodyPr/>
                    <a:lstStyle/>
                    <a:p>
                      <a:pPr algn="ctr" rtl="1"/>
                      <a:r>
                        <a:rPr lang="ar-SA" sz="1600" dirty="0" smtClean="0"/>
                        <a:t>4</a:t>
                      </a:r>
                      <a:endParaRPr lang="en-US" sz="1600" dirty="0"/>
                    </a:p>
                  </a:txBody>
                  <a:tcPr/>
                </a:tc>
                <a:tc>
                  <a:txBody>
                    <a:bodyPr/>
                    <a:lstStyle/>
                    <a:p>
                      <a:pPr algn="ctr" rtl="1"/>
                      <a:r>
                        <a:rPr lang="ar-SA" sz="1600" dirty="0" smtClean="0"/>
                        <a:t>1/6</a:t>
                      </a:r>
                      <a:endParaRPr lang="en-US" sz="1600" dirty="0"/>
                    </a:p>
                  </a:txBody>
                  <a:tcPr/>
                </a:tc>
                <a:tc>
                  <a:txBody>
                    <a:bodyPr/>
                    <a:lstStyle/>
                    <a:p>
                      <a:pPr algn="ctr" rtl="1"/>
                      <a:r>
                        <a:rPr lang="ar-SA" sz="1600" dirty="0" smtClean="0"/>
                        <a:t>4</a:t>
                      </a:r>
                      <a:endParaRPr lang="en-US" sz="1600" dirty="0"/>
                    </a:p>
                  </a:txBody>
                  <a:tcPr/>
                </a:tc>
                <a:tc>
                  <a:txBody>
                    <a:bodyPr/>
                    <a:lstStyle/>
                    <a:p>
                      <a:pPr algn="ctr" rtl="1"/>
                      <a:r>
                        <a:rPr lang="ar-SA" sz="1600" dirty="0" smtClean="0"/>
                        <a:t>1/6</a:t>
                      </a:r>
                      <a:endParaRPr lang="en-US" sz="1600" dirty="0"/>
                    </a:p>
                  </a:txBody>
                  <a:tcPr/>
                </a:tc>
                <a:tc>
                  <a:txBody>
                    <a:bodyPr/>
                    <a:lstStyle/>
                    <a:p>
                      <a:pPr algn="ctr" rtl="1"/>
                      <a:r>
                        <a:rPr lang="ar-SA" sz="1600" dirty="0" smtClean="0"/>
                        <a:t>أم</a:t>
                      </a:r>
                      <a:endParaRPr lang="en-US" sz="1600" dirty="0"/>
                    </a:p>
                  </a:txBody>
                  <a:tcPr/>
                </a:tc>
              </a:tr>
              <a:tr h="370840">
                <a:tc>
                  <a:txBody>
                    <a:bodyPr/>
                    <a:lstStyle/>
                    <a:p>
                      <a:pPr algn="ctr" rtl="1"/>
                      <a:r>
                        <a:rPr lang="ar-SA" sz="1600" dirty="0" smtClean="0"/>
                        <a:t>12.5</a:t>
                      </a:r>
                      <a:endParaRPr lang="en-US" sz="1600" dirty="0"/>
                    </a:p>
                  </a:txBody>
                  <a:tcPr/>
                </a:tc>
                <a:tc>
                  <a:txBody>
                    <a:bodyPr/>
                    <a:lstStyle/>
                    <a:p>
                      <a:pPr algn="ctr" rtl="1"/>
                      <a:r>
                        <a:rPr lang="ar-SA" sz="1600" dirty="0" smtClean="0"/>
                        <a:t>12</a:t>
                      </a:r>
                      <a:endParaRPr lang="en-US" sz="1600" dirty="0"/>
                    </a:p>
                  </a:txBody>
                  <a:tcPr/>
                </a:tc>
                <a:tc>
                  <a:txBody>
                    <a:bodyPr/>
                    <a:lstStyle/>
                    <a:p>
                      <a:pPr algn="ctr" rtl="1"/>
                      <a:r>
                        <a:rPr lang="ar-SA" sz="1600" dirty="0" smtClean="0"/>
                        <a:t>1/2</a:t>
                      </a:r>
                      <a:endParaRPr lang="en-US" sz="1600" dirty="0"/>
                    </a:p>
                  </a:txBody>
                  <a:tcPr/>
                </a:tc>
                <a:tc>
                  <a:txBody>
                    <a:bodyPr/>
                    <a:lstStyle/>
                    <a:p>
                      <a:pPr algn="ctr" rtl="1"/>
                      <a:r>
                        <a:rPr lang="ar-SA" sz="1600" dirty="0" smtClean="0"/>
                        <a:t>13</a:t>
                      </a:r>
                      <a:endParaRPr lang="en-US" sz="1600" dirty="0"/>
                    </a:p>
                  </a:txBody>
                  <a:tcPr/>
                </a:tc>
                <a:tc>
                  <a:txBody>
                    <a:bodyPr/>
                    <a:lstStyle/>
                    <a:p>
                      <a:pPr algn="ctr" rtl="1"/>
                      <a:r>
                        <a:rPr lang="ar-SA" sz="1600" dirty="0" smtClean="0"/>
                        <a:t>ع</a:t>
                      </a:r>
                      <a:endParaRPr lang="en-US" sz="1600" dirty="0"/>
                    </a:p>
                  </a:txBody>
                  <a:tcPr/>
                </a:tc>
                <a:tc>
                  <a:txBody>
                    <a:bodyPr/>
                    <a:lstStyle/>
                    <a:p>
                      <a:pPr algn="ctr" rtl="1"/>
                      <a:r>
                        <a:rPr lang="ar-SA" sz="1600" dirty="0" smtClean="0"/>
                        <a:t>ولد خُنثى</a:t>
                      </a:r>
                      <a:endParaRPr lang="en-US" sz="1600" dirty="0"/>
                    </a:p>
                  </a:txBody>
                  <a:tcPr/>
                </a:tc>
              </a:tr>
              <a:tr h="370840">
                <a:tc gridSpan="6">
                  <a:txBody>
                    <a:bodyPr/>
                    <a:lstStyle/>
                    <a:p>
                      <a:pPr algn="just" rtl="1"/>
                      <a:r>
                        <a:rPr lang="ar-SA" sz="2000" dirty="0" smtClean="0"/>
                        <a:t>نصيب </a:t>
                      </a:r>
                      <a:r>
                        <a:rPr lang="ar-SA" sz="2000" dirty="0" err="1" smtClean="0"/>
                        <a:t>الخنثى</a:t>
                      </a:r>
                      <a:r>
                        <a:rPr lang="ar-SA" sz="2000" dirty="0" smtClean="0"/>
                        <a:t> </a:t>
                      </a:r>
                      <a:r>
                        <a:rPr lang="ar-SA" sz="2000" dirty="0" err="1" smtClean="0"/>
                        <a:t>عند </a:t>
                      </a:r>
                      <a:r>
                        <a:rPr lang="ar-SA" sz="2000" dirty="0" smtClean="0"/>
                        <a:t>(الحنفية): هو أقلّ </a:t>
                      </a:r>
                      <a:r>
                        <a:rPr lang="ar-SA" sz="2000" dirty="0" err="1" smtClean="0"/>
                        <a:t>النصيبين.</a:t>
                      </a:r>
                      <a:r>
                        <a:rPr lang="ar-SA" sz="2000" dirty="0" smtClean="0"/>
                        <a:t> </a:t>
                      </a:r>
                      <a:r>
                        <a:rPr lang="ar-SA" sz="2000" dirty="0" err="1" smtClean="0"/>
                        <a:t>وهو </a:t>
                      </a:r>
                      <a:r>
                        <a:rPr lang="ar-SA" sz="2000" dirty="0" smtClean="0"/>
                        <a:t>(12</a:t>
                      </a:r>
                      <a:r>
                        <a:rPr lang="ar-SA" sz="2000" dirty="0" err="1" smtClean="0"/>
                        <a:t>).</a:t>
                      </a:r>
                      <a:r>
                        <a:rPr lang="ar-SA" sz="2000" dirty="0" smtClean="0"/>
                        <a:t> ولا يوقف شيء، بل يُعطى</a:t>
                      </a:r>
                      <a:r>
                        <a:rPr lang="ar-SA" sz="2000" baseline="0" dirty="0" smtClean="0"/>
                        <a:t> لأصحابه من الورثة.</a:t>
                      </a:r>
                      <a:endParaRPr lang="en-US" sz="2000" dirty="0"/>
                    </a:p>
                  </a:txBody>
                  <a:tcPr/>
                </a:tc>
                <a:tc hMerge="1">
                  <a:txBody>
                    <a:bodyPr/>
                    <a:lstStyle/>
                    <a:p>
                      <a:pPr algn="ctr" rtl="1"/>
                      <a:endParaRPr lang="en-US" dirty="0"/>
                    </a:p>
                  </a:txBody>
                  <a:tcPr/>
                </a:tc>
                <a:tc hMerge="1">
                  <a:txBody>
                    <a:bodyPr/>
                    <a:lstStyle/>
                    <a:p>
                      <a:pPr algn="ctr" rtl="1"/>
                      <a:endParaRPr lang="en-US" dirty="0"/>
                    </a:p>
                  </a:txBody>
                  <a:tcPr/>
                </a:tc>
                <a:tc hMerge="1">
                  <a:txBody>
                    <a:bodyPr/>
                    <a:lstStyle/>
                    <a:p>
                      <a:pPr algn="ctr" rtl="1"/>
                      <a:endParaRPr lang="en-US" dirty="0"/>
                    </a:p>
                  </a:txBody>
                  <a:tcPr/>
                </a:tc>
                <a:tc hMerge="1">
                  <a:txBody>
                    <a:bodyPr/>
                    <a:lstStyle/>
                    <a:p>
                      <a:pPr algn="ctr" rtl="1"/>
                      <a:endParaRPr lang="en-US" dirty="0"/>
                    </a:p>
                  </a:txBody>
                  <a:tcPr/>
                </a:tc>
                <a:tc hMerge="1">
                  <a:txBody>
                    <a:bodyPr/>
                    <a:lstStyle/>
                    <a:p>
                      <a:pPr algn="ctr" rtl="1"/>
                      <a:endParaRPr lang="en-US" dirty="0"/>
                    </a:p>
                  </a:txBody>
                  <a:tcPr/>
                </a:tc>
              </a:tr>
              <a:tr h="370840">
                <a:tc gridSpan="6">
                  <a:txBody>
                    <a:bodyPr/>
                    <a:lstStyle/>
                    <a:p>
                      <a:pPr marL="0" marR="0" indent="0" algn="just" defTabSz="914400" rtl="1" eaLnBrk="1" fontAlgn="auto" latinLnBrk="0" hangingPunct="1">
                        <a:lnSpc>
                          <a:spcPct val="100000"/>
                        </a:lnSpc>
                        <a:spcBef>
                          <a:spcPts val="0"/>
                        </a:spcBef>
                        <a:spcAft>
                          <a:spcPts val="0"/>
                        </a:spcAft>
                        <a:buClrTx/>
                        <a:buSzTx/>
                        <a:buFontTx/>
                        <a:buNone/>
                        <a:tabLst/>
                        <a:defRPr/>
                      </a:pPr>
                      <a:r>
                        <a:rPr lang="ar-SA" sz="2000" dirty="0" smtClean="0"/>
                        <a:t>نصيب </a:t>
                      </a:r>
                      <a:r>
                        <a:rPr lang="ar-SA" sz="2000" dirty="0" err="1" smtClean="0"/>
                        <a:t>الخنثى</a:t>
                      </a:r>
                      <a:r>
                        <a:rPr lang="ar-SA" sz="2000" dirty="0" smtClean="0"/>
                        <a:t> </a:t>
                      </a:r>
                      <a:r>
                        <a:rPr lang="ar-SA" sz="2000" dirty="0" err="1" smtClean="0"/>
                        <a:t>عند </a:t>
                      </a:r>
                      <a:r>
                        <a:rPr lang="ar-SA" sz="2000" dirty="0" smtClean="0"/>
                        <a:t>(المالكية): هو متوسط</a:t>
                      </a:r>
                      <a:r>
                        <a:rPr lang="ar-SA" sz="2000" baseline="0" dirty="0" smtClean="0"/>
                        <a:t> </a:t>
                      </a:r>
                      <a:r>
                        <a:rPr lang="ar-SA" sz="2000" dirty="0" err="1" smtClean="0"/>
                        <a:t>النصيبين.</a:t>
                      </a:r>
                      <a:r>
                        <a:rPr lang="ar-SA" sz="2000" dirty="0" smtClean="0"/>
                        <a:t> وهو 13+12= </a:t>
                      </a:r>
                      <a:r>
                        <a:rPr lang="ar-SA" sz="2000" dirty="0" err="1" smtClean="0"/>
                        <a:t>25 </a:t>
                      </a:r>
                      <a:r>
                        <a:rPr lang="ar-SA" sz="2000" dirty="0" smtClean="0"/>
                        <a:t>÷</a:t>
                      </a:r>
                      <a:r>
                        <a:rPr lang="ar-SA" sz="2000" baseline="0" dirty="0" smtClean="0"/>
                        <a:t> </a:t>
                      </a:r>
                      <a:r>
                        <a:rPr lang="ar-SA" sz="2000" baseline="0" dirty="0" err="1" smtClean="0"/>
                        <a:t>2 </a:t>
                      </a:r>
                      <a:r>
                        <a:rPr lang="ar-SA" sz="2000" baseline="0" dirty="0" smtClean="0"/>
                        <a:t>= 12،5</a:t>
                      </a:r>
                      <a:r>
                        <a:rPr lang="ar-SA" sz="2000" dirty="0" smtClean="0"/>
                        <a:t> </a:t>
                      </a:r>
                      <a:endParaRPr lang="en-US" sz="2000" dirty="0" smtClean="0"/>
                    </a:p>
                    <a:p>
                      <a:pPr marL="0" marR="0" indent="0" algn="just" defTabSz="914400" rtl="1" eaLnBrk="1" fontAlgn="auto" latinLnBrk="0" hangingPunct="1">
                        <a:lnSpc>
                          <a:spcPct val="100000"/>
                        </a:lnSpc>
                        <a:spcBef>
                          <a:spcPts val="0"/>
                        </a:spcBef>
                        <a:spcAft>
                          <a:spcPts val="0"/>
                        </a:spcAft>
                        <a:buClrTx/>
                        <a:buSzTx/>
                        <a:buFontTx/>
                        <a:buNone/>
                        <a:tabLst/>
                        <a:defRPr/>
                      </a:pPr>
                      <a:r>
                        <a:rPr lang="ar-SA" sz="2000" dirty="0" smtClean="0"/>
                        <a:t>نصيب </a:t>
                      </a:r>
                      <a:r>
                        <a:rPr lang="ar-SA" sz="2000" dirty="0" err="1" smtClean="0"/>
                        <a:t>الخنثى</a:t>
                      </a:r>
                      <a:r>
                        <a:rPr lang="ar-SA" sz="2000" dirty="0" smtClean="0"/>
                        <a:t> </a:t>
                      </a:r>
                      <a:r>
                        <a:rPr lang="ar-SA" sz="2000" dirty="0" err="1" smtClean="0"/>
                        <a:t>عند </a:t>
                      </a:r>
                      <a:r>
                        <a:rPr lang="ar-SA" sz="2000" dirty="0" smtClean="0"/>
                        <a:t>(الشافعية): هو أقلّ </a:t>
                      </a:r>
                      <a:r>
                        <a:rPr lang="ar-SA" sz="2000" dirty="0" err="1" smtClean="0"/>
                        <a:t>النصيبين.</a:t>
                      </a:r>
                      <a:r>
                        <a:rPr lang="ar-SA" sz="2000" dirty="0" smtClean="0"/>
                        <a:t> </a:t>
                      </a:r>
                      <a:r>
                        <a:rPr lang="ar-SA" sz="2000" dirty="0" err="1" smtClean="0"/>
                        <a:t>وهو </a:t>
                      </a:r>
                      <a:r>
                        <a:rPr lang="ar-SA" sz="2000" dirty="0" smtClean="0"/>
                        <a:t>(12</a:t>
                      </a:r>
                      <a:r>
                        <a:rPr lang="ar-SA" sz="2000" dirty="0" err="1" smtClean="0"/>
                        <a:t>).</a:t>
                      </a:r>
                      <a:r>
                        <a:rPr lang="ar-SA" sz="2000" dirty="0" smtClean="0"/>
                        <a:t> ويوقف الباقي، وهو 1 </a:t>
                      </a:r>
                      <a:endParaRPr lang="en-US" sz="2000" dirty="0" smtClean="0"/>
                    </a:p>
                    <a:p>
                      <a:pPr marL="0" marR="0" indent="0" algn="just" defTabSz="914400" rtl="1" eaLnBrk="1" fontAlgn="auto" latinLnBrk="0" hangingPunct="1">
                        <a:lnSpc>
                          <a:spcPct val="100000"/>
                        </a:lnSpc>
                        <a:spcBef>
                          <a:spcPts val="0"/>
                        </a:spcBef>
                        <a:spcAft>
                          <a:spcPts val="0"/>
                        </a:spcAft>
                        <a:buClrTx/>
                        <a:buSzTx/>
                        <a:buFontTx/>
                        <a:buNone/>
                        <a:tabLst/>
                        <a:defRPr/>
                      </a:pPr>
                      <a:r>
                        <a:rPr lang="ar-SA" sz="2000" dirty="0" smtClean="0"/>
                        <a:t>نصيب </a:t>
                      </a:r>
                      <a:r>
                        <a:rPr lang="ar-SA" sz="2000" dirty="0" err="1" smtClean="0"/>
                        <a:t>الخنثى</a:t>
                      </a:r>
                      <a:r>
                        <a:rPr lang="ar-SA" sz="2000" dirty="0" smtClean="0"/>
                        <a:t> </a:t>
                      </a:r>
                      <a:r>
                        <a:rPr lang="ar-SA" sz="2000" dirty="0" err="1" smtClean="0"/>
                        <a:t>عند </a:t>
                      </a:r>
                      <a:r>
                        <a:rPr lang="ar-SA" sz="2000" dirty="0" smtClean="0"/>
                        <a:t>(الحنابلة): قولان؛هو المتوسط 12،</a:t>
                      </a:r>
                      <a:r>
                        <a:rPr lang="ar-SA" sz="2000" dirty="0" err="1" smtClean="0"/>
                        <a:t>5كالمالكيّة</a:t>
                      </a:r>
                      <a:r>
                        <a:rPr lang="ar-SA" sz="2000" dirty="0" smtClean="0"/>
                        <a:t>، أو الأقل 12 كالشافعية.</a:t>
                      </a:r>
                      <a:endParaRPr lang="en-US" sz="2000" dirty="0" smtClean="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6">
                  <a:txBody>
                    <a:bodyPr/>
                    <a:lstStyle/>
                    <a:p>
                      <a:pPr marL="0" marR="0" indent="0" algn="just" defTabSz="914400" rtl="1" eaLnBrk="1" fontAlgn="auto" latinLnBrk="0" hangingPunct="1">
                        <a:lnSpc>
                          <a:spcPct val="100000"/>
                        </a:lnSpc>
                        <a:spcBef>
                          <a:spcPts val="0"/>
                        </a:spcBef>
                        <a:spcAft>
                          <a:spcPts val="0"/>
                        </a:spcAft>
                        <a:buClrTx/>
                        <a:buSzTx/>
                        <a:buFontTx/>
                        <a:buNone/>
                        <a:tabLst/>
                        <a:defRPr/>
                      </a:pPr>
                      <a:r>
                        <a:rPr lang="ar-SA" sz="2000" dirty="0" smtClean="0"/>
                        <a:t>النصيب الواجب</a:t>
                      </a:r>
                      <a:r>
                        <a:rPr lang="ar-SA" sz="2000" baseline="0" dirty="0" smtClean="0"/>
                        <a:t> إيقافه</a:t>
                      </a:r>
                      <a:r>
                        <a:rPr lang="ar-SA" sz="2000" dirty="0" smtClean="0"/>
                        <a:t>: هو الفرق</a:t>
                      </a:r>
                      <a:r>
                        <a:rPr lang="ar-SA" sz="2000" baseline="0" dirty="0" smtClean="0"/>
                        <a:t> بين</a:t>
                      </a:r>
                      <a:r>
                        <a:rPr lang="ar-SA" sz="2000" dirty="0" smtClean="0"/>
                        <a:t> النصيبين،</a:t>
                      </a:r>
                      <a:r>
                        <a:rPr lang="ar-SA" sz="2000" baseline="0" dirty="0" smtClean="0"/>
                        <a:t> 13- </a:t>
                      </a:r>
                      <a:r>
                        <a:rPr lang="ar-SA" sz="2000" baseline="0" dirty="0" err="1" smtClean="0"/>
                        <a:t>12 </a:t>
                      </a:r>
                      <a:r>
                        <a:rPr lang="ar-SA" sz="2000" baseline="0" dirty="0" smtClean="0"/>
                        <a:t>= 1</a:t>
                      </a:r>
                      <a:endParaRPr lang="en-US" sz="2000" dirty="0" smtClean="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6">
                  <a:txBody>
                    <a:bodyPr/>
                    <a:lstStyle/>
                    <a:p>
                      <a:pPr algn="just" rtl="1"/>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الحالة </a:t>
            </a:r>
            <a:r>
              <a:rPr lang="ar-SA" b="1" dirty="0" err="1" smtClean="0">
                <a:solidFill>
                  <a:srgbClr val="009900"/>
                </a:solidFill>
              </a:rPr>
              <a:t>الثانية </a:t>
            </a:r>
            <a:r>
              <a:rPr lang="ar-SA" b="1" dirty="0" smtClean="0">
                <a:solidFill>
                  <a:srgbClr val="009900"/>
                </a:solidFill>
              </a:rPr>
              <a:t>– خُنثى </a:t>
            </a:r>
            <a:r>
              <a:rPr lang="ar-SA" b="1" dirty="0" smtClean="0">
                <a:solidFill>
                  <a:srgbClr val="FF0000"/>
                </a:solidFill>
              </a:rPr>
              <a:t>لا</a:t>
            </a:r>
            <a:r>
              <a:rPr lang="ar-SA" b="1" dirty="0" smtClean="0">
                <a:solidFill>
                  <a:srgbClr val="009900"/>
                </a:solidFill>
              </a:rPr>
              <a:t> يُرجى اتضاح حاله</a:t>
            </a:r>
            <a:endParaRPr lang="en-US" dirty="0"/>
          </a:p>
        </p:txBody>
      </p:sp>
      <p:sp>
        <p:nvSpPr>
          <p:cNvPr id="3" name="عنصر نائب للمحتوى 2"/>
          <p:cNvSpPr>
            <a:spLocks noGrp="1"/>
          </p:cNvSpPr>
          <p:nvPr>
            <p:ph idx="1"/>
          </p:nvPr>
        </p:nvSpPr>
        <p:spPr/>
        <p:txBody>
          <a:bodyPr/>
          <a:lstStyle/>
          <a:p>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r>
              <a:rPr lang="ar-SA" b="1" dirty="0" smtClean="0"/>
              <a:t>المسألة(2):</a:t>
            </a:r>
            <a:r>
              <a:rPr lang="ar-SA" dirty="0" smtClean="0"/>
              <a:t> ماتت (سلمى) عن: زوج، وأمّ، وأخ لأب خنثى، </a:t>
            </a:r>
            <a:r>
              <a:rPr lang="ar-SA" b="1" dirty="0" smtClean="0"/>
              <a:t>(يرجى اتضاح حاله).</a:t>
            </a:r>
            <a:r>
              <a:rPr lang="ar-SA" dirty="0" smtClean="0"/>
              <a:t> </a:t>
            </a:r>
            <a:endParaRPr lang="en-US" dirty="0" smtClean="0"/>
          </a:p>
          <a:p>
            <a:endParaRPr lang="en-US" dirty="0" smtClean="0"/>
          </a:p>
          <a:p>
            <a:r>
              <a:rPr lang="ar-AE" dirty="0" smtClean="0"/>
              <a:t>جدول:</a:t>
            </a:r>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a:xfrm>
            <a:off x="488504" y="1484784"/>
            <a:ext cx="9145016" cy="4968552"/>
          </a:xfrm>
        </p:spPr>
        <p:txBody>
          <a:bodyPr/>
          <a:lstStyle/>
          <a:p>
            <a:pPr rtl="1"/>
            <a:r>
              <a:rPr lang="ar-SA" b="1" dirty="0" smtClean="0"/>
              <a:t>الحالة الثانية- لا يُرجى </a:t>
            </a:r>
            <a:r>
              <a:rPr lang="ar-SA" dirty="0" smtClean="0"/>
              <a:t>اتضاح حال </a:t>
            </a:r>
            <a:r>
              <a:rPr lang="ar-SA" dirty="0" err="1" smtClean="0"/>
              <a:t>الخنثى</a:t>
            </a:r>
            <a:r>
              <a:rPr lang="ar-SA" dirty="0" smtClean="0"/>
              <a:t> المشكل:</a:t>
            </a:r>
            <a:r>
              <a:rPr lang="ar-SA" b="1" dirty="0" smtClean="0"/>
              <a:t> </a:t>
            </a:r>
            <a:endParaRPr lang="en-US" b="1" dirty="0" smtClean="0"/>
          </a:p>
          <a:p>
            <a:pPr rtl="1"/>
            <a:r>
              <a:rPr lang="ar-SA" dirty="0" smtClean="0"/>
              <a:t>ويكون ذلك:</a:t>
            </a:r>
            <a:endParaRPr lang="en-US" b="1" dirty="0" smtClean="0"/>
          </a:p>
          <a:p>
            <a:pPr rtl="1"/>
            <a:r>
              <a:rPr lang="ar-SA" dirty="0" smtClean="0"/>
              <a:t>1-بأن يبلغ دون أن تظهر عليه علاماتُ أيّ من الحالين. </a:t>
            </a:r>
            <a:endParaRPr lang="en-US" b="1" dirty="0" smtClean="0"/>
          </a:p>
          <a:p>
            <a:pPr rtl="1"/>
            <a:r>
              <a:rPr lang="ar-SA" dirty="0" smtClean="0"/>
              <a:t>2-أن يموت صغيراً دون البلوغ. </a:t>
            </a:r>
            <a:endParaRPr lang="en-US" b="1" dirty="0" smtClean="0"/>
          </a:p>
          <a:p>
            <a:pPr rtl="1"/>
            <a:r>
              <a:rPr lang="ar-SA" dirty="0" smtClean="0"/>
              <a:t>وحكمه هنا أن يُعطى </a:t>
            </a:r>
            <a:r>
              <a:rPr lang="ar-SA" b="1" dirty="0" smtClean="0"/>
              <a:t>(متوسط ميراثه)</a:t>
            </a:r>
            <a:r>
              <a:rPr lang="ar-SA" dirty="0" smtClean="0"/>
              <a:t> بين كونه ذكراً وكونه أنثى، كقول المالكية في الحالة الأولى.</a:t>
            </a:r>
            <a:endParaRPr lang="en-US" b="1" dirty="0" smtClean="0"/>
          </a:p>
          <a:p>
            <a:pPr rtl="1"/>
            <a:r>
              <a:rPr lang="ar-SA" dirty="0" smtClean="0"/>
              <a:t>-وبالاستقراء وُجِد أنّ لميراثه </a:t>
            </a:r>
            <a:r>
              <a:rPr lang="ar-SA" b="1" dirty="0" smtClean="0"/>
              <a:t>(خمس)</a:t>
            </a:r>
            <a:r>
              <a:rPr lang="ar-SA" dirty="0" smtClean="0"/>
              <a:t> صوَر:</a:t>
            </a:r>
            <a:endParaRPr lang="en-US" b="1" dirty="0" smtClean="0"/>
          </a:p>
          <a:p>
            <a:pPr rtl="1"/>
            <a:r>
              <a:rPr lang="ar-SA" dirty="0" smtClean="0"/>
              <a:t>1-أن يرث </a:t>
            </a:r>
            <a:r>
              <a:rPr lang="ar-SA" dirty="0" err="1" smtClean="0"/>
              <a:t>بالذكورية</a:t>
            </a:r>
            <a:r>
              <a:rPr lang="ar-SA" dirty="0" smtClean="0"/>
              <a:t> فقط.</a:t>
            </a:r>
            <a:endParaRPr lang="en-US" b="1" dirty="0" smtClean="0"/>
          </a:p>
          <a:p>
            <a:pPr rtl="1"/>
            <a:r>
              <a:rPr lang="ar-SA" dirty="0" smtClean="0"/>
              <a:t>2-أن يرث </a:t>
            </a:r>
            <a:r>
              <a:rPr lang="ar-SA" dirty="0" err="1" smtClean="0"/>
              <a:t>بالأنوثية</a:t>
            </a:r>
            <a:r>
              <a:rPr lang="ar-SA" dirty="0" smtClean="0"/>
              <a:t> فقط.</a:t>
            </a:r>
            <a:endParaRPr lang="en-US" b="1" dirty="0" smtClean="0"/>
          </a:p>
          <a:p>
            <a:pPr rtl="1"/>
            <a:r>
              <a:rPr lang="ar-SA" dirty="0" smtClean="0"/>
              <a:t>3-أن يرث بالتقديرين </a:t>
            </a:r>
            <a:r>
              <a:rPr lang="ar-SA" dirty="0" err="1" smtClean="0"/>
              <a:t>والذكورية</a:t>
            </a:r>
            <a:r>
              <a:rPr lang="ar-SA" dirty="0" smtClean="0"/>
              <a:t> أفضل.</a:t>
            </a:r>
            <a:endParaRPr lang="en-US" b="1" dirty="0" smtClean="0"/>
          </a:p>
          <a:p>
            <a:pPr rtl="1"/>
            <a:r>
              <a:rPr lang="ar-SA" dirty="0" smtClean="0"/>
              <a:t>4-أن يرث بالتقديرين </a:t>
            </a:r>
            <a:r>
              <a:rPr lang="ar-SA" dirty="0" err="1" smtClean="0"/>
              <a:t>والأنوثية</a:t>
            </a:r>
            <a:r>
              <a:rPr lang="ar-SA" dirty="0" smtClean="0"/>
              <a:t> أفضل.</a:t>
            </a:r>
            <a:endParaRPr lang="en-US" b="1" dirty="0" smtClean="0"/>
          </a:p>
          <a:p>
            <a:pPr rtl="1"/>
            <a:r>
              <a:rPr lang="ar-SA" dirty="0" smtClean="0"/>
              <a:t>5-أن يرث بالتقديرين وهما متساويان.</a:t>
            </a:r>
            <a:endParaRPr lang="en-US" b="1" dirty="0" smtClean="0"/>
          </a:p>
          <a:p>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dirty="0" smtClean="0"/>
              <a:t>-وبالاستقراء وُجِد أنّ لميراثه </a:t>
            </a:r>
            <a:r>
              <a:rPr lang="ar-SA" b="1" dirty="0" smtClean="0"/>
              <a:t>(خمس)</a:t>
            </a:r>
            <a:r>
              <a:rPr lang="ar-SA" dirty="0" smtClean="0"/>
              <a:t> صوَر:</a:t>
            </a:r>
            <a:endParaRPr lang="en-US" b="1" dirty="0" smtClean="0"/>
          </a:p>
          <a:p>
            <a:pPr rtl="1"/>
            <a:r>
              <a:rPr lang="ar-SA" dirty="0" smtClean="0"/>
              <a:t>1-أن يرث </a:t>
            </a:r>
            <a:r>
              <a:rPr lang="ar-SA" dirty="0" err="1" smtClean="0"/>
              <a:t>بالذكورية</a:t>
            </a:r>
            <a:r>
              <a:rPr lang="ar-SA" dirty="0" smtClean="0"/>
              <a:t> فقط.</a:t>
            </a:r>
            <a:endParaRPr lang="en-US" b="1" dirty="0" smtClean="0"/>
          </a:p>
          <a:p>
            <a:pPr rtl="1"/>
            <a:r>
              <a:rPr lang="ar-SA" dirty="0" smtClean="0"/>
              <a:t>2-أن يرث </a:t>
            </a:r>
            <a:r>
              <a:rPr lang="ar-SA" dirty="0" err="1" smtClean="0"/>
              <a:t>بالأنوثية</a:t>
            </a:r>
            <a:r>
              <a:rPr lang="ar-SA" dirty="0" smtClean="0"/>
              <a:t> فقط.</a:t>
            </a:r>
            <a:endParaRPr lang="en-US" b="1" dirty="0" smtClean="0"/>
          </a:p>
          <a:p>
            <a:pPr rtl="1"/>
            <a:r>
              <a:rPr lang="ar-SA" dirty="0" smtClean="0"/>
              <a:t>3-أن يرث بالتقديرين </a:t>
            </a:r>
            <a:r>
              <a:rPr lang="ar-SA" dirty="0" err="1" smtClean="0"/>
              <a:t>والذكورية</a:t>
            </a:r>
            <a:r>
              <a:rPr lang="ar-SA" dirty="0" smtClean="0"/>
              <a:t> أفضل.</a:t>
            </a:r>
            <a:endParaRPr lang="en-US" b="1" dirty="0" smtClean="0"/>
          </a:p>
          <a:p>
            <a:pPr rtl="1"/>
            <a:r>
              <a:rPr lang="ar-SA" dirty="0" smtClean="0"/>
              <a:t>4-أن يرث بالتقديرين </a:t>
            </a:r>
            <a:r>
              <a:rPr lang="ar-SA" dirty="0" err="1" smtClean="0"/>
              <a:t>والأنوثية</a:t>
            </a:r>
            <a:r>
              <a:rPr lang="ar-SA" dirty="0" smtClean="0"/>
              <a:t> أفضل.</a:t>
            </a:r>
            <a:endParaRPr lang="en-US" b="1" dirty="0" smtClean="0"/>
          </a:p>
          <a:p>
            <a:pPr rtl="1"/>
            <a:r>
              <a:rPr lang="ar-SA" dirty="0" smtClean="0"/>
              <a:t>5-أن يرث بالتقديرين وهما متساويان.</a:t>
            </a:r>
            <a:endParaRPr lang="en-US" b="1" dirty="0" smtClean="0"/>
          </a:p>
          <a:p>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طريقة الحل:</a:t>
            </a:r>
            <a:endParaRPr lang="en-US" b="1" dirty="0" smtClean="0"/>
          </a:p>
          <a:p>
            <a:pPr rtl="1"/>
            <a:r>
              <a:rPr lang="ar-SA" dirty="0" smtClean="0"/>
              <a:t>نتبع خطوات الحل السابقة في الحالة الأولى نفسها، عدا أسهم المسألة الجامعة، فنجمع أصلي المسألتين، ثم نجمع أسهم </a:t>
            </a:r>
            <a:r>
              <a:rPr lang="ar-SA" dirty="0" err="1" smtClean="0"/>
              <a:t>الخنثى</a:t>
            </a:r>
            <a:r>
              <a:rPr lang="ar-SA" dirty="0" smtClean="0"/>
              <a:t> في حالة </a:t>
            </a:r>
            <a:r>
              <a:rPr lang="ar-SA" dirty="0" err="1" smtClean="0"/>
              <a:t>الذكورية</a:t>
            </a:r>
            <a:r>
              <a:rPr lang="ar-SA" dirty="0" smtClean="0"/>
              <a:t> وحالة </a:t>
            </a:r>
            <a:r>
              <a:rPr lang="ar-SA" dirty="0" err="1" smtClean="0"/>
              <a:t>الأنوثية</a:t>
            </a:r>
            <a:r>
              <a:rPr lang="ar-SA" dirty="0" smtClean="0"/>
              <a:t>، ويكون نصيبه </a:t>
            </a:r>
            <a:r>
              <a:rPr lang="ar-SA" b="1" dirty="0" smtClean="0"/>
              <a:t>(متوسط العددين)</a:t>
            </a:r>
            <a:r>
              <a:rPr lang="ar-SA" dirty="0" smtClean="0"/>
              <a:t> في الحالين. </a:t>
            </a:r>
            <a:endParaRPr lang="en-US" b="1" dirty="0" smtClean="0"/>
          </a:p>
          <a:p>
            <a:pPr rtl="1"/>
            <a:r>
              <a:rPr lang="ar-SA" dirty="0" smtClean="0"/>
              <a:t>وإليك الأمثلة:</a:t>
            </a:r>
            <a:endParaRPr lang="en-US" b="1" dirty="0" smtClean="0"/>
          </a:p>
          <a:p>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6"/>
          <p:cNvSpPr>
            <a:spLocks noGrp="1"/>
          </p:cNvSpPr>
          <p:nvPr>
            <p:ph type="title"/>
          </p:nvPr>
        </p:nvSpPr>
        <p:spPr/>
        <p:txBody>
          <a:bodyPr/>
          <a:lstStyle/>
          <a:p>
            <a:r>
              <a:rPr lang="ar-SA" sz="800" dirty="0" smtClean="0"/>
              <a:t>.</a:t>
            </a:r>
            <a:endParaRPr lang="en-US" sz="800" dirty="0"/>
          </a:p>
        </p:txBody>
      </p:sp>
      <p:sp>
        <p:nvSpPr>
          <p:cNvPr id="8" name="عنصر نائب للمحتوى 7"/>
          <p:cNvSpPr>
            <a:spLocks noGrp="1"/>
          </p:cNvSpPr>
          <p:nvPr>
            <p:ph idx="1"/>
          </p:nvPr>
        </p:nvSpPr>
        <p:spPr/>
        <p:txBody>
          <a:bodyPr/>
          <a:lstStyle/>
          <a:p>
            <a:pPr rtl="1"/>
            <a:r>
              <a:rPr lang="ar-SA" sz="2400" b="1" dirty="0" smtClean="0"/>
              <a:t>1-أن يرث </a:t>
            </a:r>
            <a:r>
              <a:rPr lang="ar-SA" sz="2400" b="1" dirty="0" err="1" smtClean="0"/>
              <a:t>بالذكورية</a:t>
            </a:r>
            <a:r>
              <a:rPr lang="ar-SA" sz="2400" b="1" dirty="0" smtClean="0"/>
              <a:t> فقط:</a:t>
            </a:r>
            <a:endParaRPr lang="en-US" sz="2400" b="1" dirty="0" smtClean="0"/>
          </a:p>
          <a:p>
            <a:pPr rtl="1"/>
            <a:r>
              <a:rPr lang="ar-SA" sz="2400" b="1" dirty="0" smtClean="0"/>
              <a:t>المسألة (1): </a:t>
            </a:r>
            <a:r>
              <a:rPr lang="ar-SA" sz="2400" dirty="0" smtClean="0"/>
              <a:t>ماتت (أميمة) عن: زوج، وبنت، وابن أخ شقيق خنثى (لايرجى).</a:t>
            </a:r>
            <a:endParaRPr lang="en-US" sz="2400" b="1" dirty="0" smtClean="0"/>
          </a:p>
          <a:p>
            <a:endParaRPr lang="en-US" sz="800" dirty="0" smtClean="0"/>
          </a:p>
          <a:p>
            <a:r>
              <a:rPr lang="ar-AE" dirty="0" smtClean="0"/>
              <a:t>جدول: </a:t>
            </a:r>
            <a:r>
              <a:rPr lang="ar-SA" sz="800" dirty="0" smtClean="0"/>
              <a:t>.</a:t>
            </a:r>
            <a:endParaRPr lang="en-US" sz="800" dirty="0"/>
          </a:p>
        </p:txBody>
      </p:sp>
      <p:sp>
        <p:nvSpPr>
          <p:cNvPr id="9"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0"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وان 8"/>
          <p:cNvSpPr>
            <a:spLocks noGrp="1"/>
          </p:cNvSpPr>
          <p:nvPr>
            <p:ph type="title"/>
          </p:nvPr>
        </p:nvSpPr>
        <p:spPr/>
        <p:txBody>
          <a:bodyPr/>
          <a:lstStyle/>
          <a:p>
            <a:r>
              <a:rPr lang="ar-SA" sz="800" dirty="0" smtClean="0"/>
              <a:t>.</a:t>
            </a:r>
            <a:endParaRPr lang="en-US" sz="800" dirty="0"/>
          </a:p>
        </p:txBody>
      </p:sp>
      <p:sp>
        <p:nvSpPr>
          <p:cNvPr id="10" name="عنصر نائب للمحتوى 9"/>
          <p:cNvSpPr>
            <a:spLocks noGrp="1"/>
          </p:cNvSpPr>
          <p:nvPr>
            <p:ph idx="1"/>
          </p:nvPr>
        </p:nvSpPr>
        <p:spPr/>
        <p:txBody>
          <a:bodyPr/>
          <a:lstStyle/>
          <a:p>
            <a:pPr rtl="1"/>
            <a:r>
              <a:rPr lang="ar-SA" b="1" dirty="0" smtClean="0"/>
              <a:t>2-أن يرث </a:t>
            </a:r>
            <a:r>
              <a:rPr lang="ar-SA" b="1" dirty="0" err="1" smtClean="0"/>
              <a:t>بالأنوثية</a:t>
            </a:r>
            <a:r>
              <a:rPr lang="ar-SA" b="1" dirty="0" smtClean="0"/>
              <a:t> فقط:</a:t>
            </a:r>
            <a:endParaRPr lang="en-US" b="1" dirty="0" smtClean="0"/>
          </a:p>
          <a:p>
            <a:pPr rtl="1"/>
            <a:r>
              <a:rPr lang="ar-SA" b="1" dirty="0" smtClean="0"/>
              <a:t>المسألة (2): </a:t>
            </a:r>
            <a:r>
              <a:rPr lang="ar-SA" dirty="0" smtClean="0"/>
              <a:t>ماتت (حبيبة) عن: زوج، وأخت شقيقة، وأخ لأب خنثى (لايرجى).</a:t>
            </a:r>
            <a:endParaRPr lang="en-US" dirty="0" smtClean="0"/>
          </a:p>
          <a:p>
            <a:pPr rtl="1"/>
            <a:endParaRPr lang="en-US" b="1" dirty="0" smtClean="0"/>
          </a:p>
          <a:p>
            <a:pPr rtl="1"/>
            <a:r>
              <a:rPr lang="ar-AE" b="1" dirty="0" smtClean="0"/>
              <a:t>جدول</a:t>
            </a:r>
            <a:endParaRPr lang="en-US" b="1" dirty="0" smtClean="0"/>
          </a:p>
          <a:p>
            <a:r>
              <a:rPr lang="ar-SA" sz="800" dirty="0" smtClean="0"/>
              <a:t>.</a:t>
            </a:r>
            <a:endParaRPr lang="en-US" sz="800" dirty="0"/>
          </a:p>
        </p:txBody>
      </p:sp>
      <p:sp>
        <p:nvSpPr>
          <p:cNvPr id="11" name="عنوان 6"/>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8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2" name="عنصر نائب للمحتوى 7"/>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8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3"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4"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وان 8"/>
          <p:cNvSpPr>
            <a:spLocks noGrp="1"/>
          </p:cNvSpPr>
          <p:nvPr>
            <p:ph type="title"/>
          </p:nvPr>
        </p:nvSpPr>
        <p:spPr>
          <a:xfrm>
            <a:off x="495300" y="274638"/>
            <a:ext cx="8915400" cy="1143000"/>
          </a:xfrm>
        </p:spPr>
        <p:txBody>
          <a:bodyPr/>
          <a:lstStyle/>
          <a:p>
            <a:r>
              <a:rPr lang="ar-SA" sz="800" dirty="0" smtClean="0"/>
              <a:t>.</a:t>
            </a:r>
            <a:endParaRPr lang="en-US" sz="800" dirty="0"/>
          </a:p>
        </p:txBody>
      </p:sp>
      <p:sp>
        <p:nvSpPr>
          <p:cNvPr id="12" name="عنصر نائب للمحتوى 9"/>
          <p:cNvSpPr>
            <a:spLocks noGrp="1"/>
          </p:cNvSpPr>
          <p:nvPr>
            <p:ph idx="1"/>
          </p:nvPr>
        </p:nvSpPr>
        <p:spPr>
          <a:xfrm>
            <a:off x="495300" y="1600200"/>
            <a:ext cx="8915400" cy="4525963"/>
          </a:xfrm>
        </p:spPr>
        <p:txBody>
          <a:bodyPr/>
          <a:lstStyle/>
          <a:p>
            <a:pPr rtl="1"/>
            <a:r>
              <a:rPr lang="ar-SA" sz="800" b="1" dirty="0" smtClean="0"/>
              <a:t> </a:t>
            </a:r>
            <a:endParaRPr lang="en-US" sz="800" b="1" dirty="0" smtClean="0"/>
          </a:p>
          <a:p>
            <a:pPr rtl="1"/>
            <a:r>
              <a:rPr lang="ar-SA" b="1" dirty="0" smtClean="0"/>
              <a:t>3-أن يرث بالتقديرين </a:t>
            </a:r>
            <a:r>
              <a:rPr lang="ar-SA" b="1" dirty="0" err="1" smtClean="0"/>
              <a:t>والذكورية</a:t>
            </a:r>
            <a:r>
              <a:rPr lang="ar-SA" b="1" dirty="0" smtClean="0"/>
              <a:t> أفضل.</a:t>
            </a:r>
            <a:endParaRPr lang="en-US" b="1" dirty="0" smtClean="0"/>
          </a:p>
          <a:p>
            <a:pPr rtl="1"/>
            <a:r>
              <a:rPr lang="ar-SA" dirty="0" smtClean="0"/>
              <a:t>المسألة (3): </a:t>
            </a:r>
            <a:r>
              <a:rPr lang="ar-SA" b="1" dirty="0" smtClean="0"/>
              <a:t>مات (عَطية) عن: ابن، وولد خنثى (لايرجى</a:t>
            </a:r>
            <a:r>
              <a:rPr lang="en-US" b="1" dirty="0" smtClean="0"/>
              <a:t>(</a:t>
            </a:r>
          </a:p>
          <a:p>
            <a:pPr rtl="1"/>
            <a:endParaRPr lang="en-US" sz="800" b="1" dirty="0" smtClean="0"/>
          </a:p>
          <a:p>
            <a:pPr rtl="1"/>
            <a:r>
              <a:rPr lang="ar-SA" b="1" dirty="0" smtClean="0"/>
              <a:t> </a:t>
            </a:r>
            <a:endParaRPr lang="en-US" b="1" dirty="0" smtClean="0"/>
          </a:p>
          <a:p>
            <a:pPr rtl="1"/>
            <a:r>
              <a:rPr lang="ar-AE" b="1" dirty="0" smtClean="0"/>
              <a:t>جدول</a:t>
            </a:r>
            <a:endParaRPr lang="en-US" b="1" dirty="0" smtClean="0"/>
          </a:p>
        </p:txBody>
      </p:sp>
      <p:sp>
        <p:nvSpPr>
          <p:cNvPr id="13" name="عنوان 6"/>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8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4" name="عنصر نائب للمحتوى 7"/>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8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5"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6"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 dirty="0" smtClean="0"/>
              <a:t>.؟</a:t>
            </a:r>
            <a:endParaRPr lang="en-US" sz="400" dirty="0"/>
          </a:p>
        </p:txBody>
      </p:sp>
      <p:sp>
        <p:nvSpPr>
          <p:cNvPr id="3" name="عنصر نائب للمحتوى 2"/>
          <p:cNvSpPr>
            <a:spLocks noGrp="1"/>
          </p:cNvSpPr>
          <p:nvPr>
            <p:ph idx="1"/>
          </p:nvPr>
        </p:nvSpPr>
        <p:spPr/>
        <p:txBody>
          <a:bodyPr/>
          <a:lstStyle/>
          <a:p>
            <a:pPr rtl="1"/>
            <a:r>
              <a:rPr lang="ar-SA" b="1" dirty="0" smtClean="0"/>
              <a:t>4-أن يرث بالتقديرين </a:t>
            </a:r>
            <a:r>
              <a:rPr lang="ar-SA" b="1" dirty="0" err="1" smtClean="0"/>
              <a:t>والأنوثية</a:t>
            </a:r>
            <a:r>
              <a:rPr lang="ar-SA" b="1" dirty="0" smtClean="0"/>
              <a:t> أفضل.</a:t>
            </a:r>
            <a:endParaRPr lang="en-US" b="1" dirty="0" smtClean="0"/>
          </a:p>
          <a:p>
            <a:pPr rtl="1"/>
            <a:r>
              <a:rPr lang="ar-SA" b="1" dirty="0" smtClean="0"/>
              <a:t>المسألة (4): </a:t>
            </a:r>
            <a:r>
              <a:rPr lang="ar-SA" dirty="0" smtClean="0"/>
              <a:t>ماتت (فاختة) عن: زوج، و2 أخ لأم، وأخ لأب خنثى (لايرجى).</a:t>
            </a:r>
            <a:r>
              <a:rPr lang="ar-SA" b="1" dirty="0" smtClean="0"/>
              <a:t>      </a:t>
            </a:r>
            <a:endParaRPr lang="en-US" b="1" dirty="0" smtClean="0"/>
          </a:p>
          <a:p>
            <a:endParaRPr lang="en-US" sz="400" dirty="0" smtClean="0"/>
          </a:p>
          <a:p>
            <a:endParaRPr lang="ar-AE" dirty="0" smtClean="0"/>
          </a:p>
          <a:p>
            <a:r>
              <a:rPr lang="ar-AE" dirty="0" smtClean="0"/>
              <a:t>جدول</a:t>
            </a:r>
            <a:r>
              <a:rPr lang="ar-SA" sz="400" dirty="0" smtClean="0"/>
              <a:t>.</a:t>
            </a:r>
            <a:endParaRPr lang="en-US" sz="400" dirty="0"/>
          </a:p>
        </p:txBody>
      </p:sp>
      <p:sp>
        <p:nvSpPr>
          <p:cNvPr id="4" name="عنوان 8"/>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8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9"/>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8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6"/>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8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7"/>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dirty="0" smtClean="0">
                <a:ln>
                  <a:noFill/>
                </a:ln>
                <a:solidFill>
                  <a:schemeClr val="tx1"/>
                </a:solidFill>
                <a:effectLst/>
                <a:uLnTx/>
                <a:uFillTx/>
                <a:latin typeface="+mn-lt"/>
                <a:ea typeface="+mn-ea"/>
                <a:cs typeface="Arial" charset="0"/>
              </a:rPr>
              <a:t>.</a:t>
            </a:r>
            <a:endParaRPr kumimoji="0" lang="en-US" sz="8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sz="3600" dirty="0"/>
          </a:p>
        </p:txBody>
      </p:sp>
      <p:sp>
        <p:nvSpPr>
          <p:cNvPr id="3" name="عنصر نائب للمحتوى 2"/>
          <p:cNvSpPr>
            <a:spLocks noGrp="1"/>
          </p:cNvSpPr>
          <p:nvPr>
            <p:ph idx="1"/>
          </p:nvPr>
        </p:nvSpPr>
        <p:spPr/>
        <p:txBody>
          <a:bodyPr/>
          <a:lstStyle/>
          <a:p>
            <a:pPr rtl="1"/>
            <a:r>
              <a:rPr lang="ar-SA" b="1" dirty="0" smtClean="0"/>
              <a:t>5-أن يرث بالتقديرين وهما متساويان.</a:t>
            </a:r>
            <a:endParaRPr lang="en-US" b="1" dirty="0" smtClean="0"/>
          </a:p>
          <a:p>
            <a:pPr rtl="1"/>
            <a:r>
              <a:rPr lang="ar-SA" b="1" dirty="0" smtClean="0"/>
              <a:t>المسألة (5): </a:t>
            </a:r>
            <a:r>
              <a:rPr lang="ar-SA" dirty="0" smtClean="0"/>
              <a:t>مات (عقبة) عن: أمّ، وأخ لأب، وأخ لأم خنثى. (</a:t>
            </a:r>
            <a:r>
              <a:rPr lang="ar-SA" dirty="0" err="1" smtClean="0"/>
              <a:t>لايرجى</a:t>
            </a:r>
            <a:r>
              <a:rPr lang="ar-SA" dirty="0" smtClean="0"/>
              <a:t>).</a:t>
            </a:r>
            <a:r>
              <a:rPr lang="ar-SA" b="1" dirty="0" smtClean="0"/>
              <a:t> </a:t>
            </a:r>
            <a:endParaRPr lang="ar-AE" b="1" dirty="0" smtClean="0"/>
          </a:p>
          <a:p>
            <a:pPr rtl="1"/>
            <a:endParaRPr lang="en-US" b="1" dirty="0" smtClean="0"/>
          </a:p>
          <a:p>
            <a:r>
              <a:rPr lang="ar-AE" dirty="0" smtClean="0"/>
              <a:t>جدول:</a:t>
            </a:r>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a:xfrm>
            <a:off x="488504" y="1340768"/>
            <a:ext cx="9145016" cy="4525963"/>
          </a:xfrm>
        </p:spPr>
        <p:txBody>
          <a:bodyPr/>
          <a:lstStyle/>
          <a:p>
            <a:pPr rtl="1"/>
            <a:r>
              <a:rPr lang="ar-SA" sz="2800" b="1" dirty="0" smtClean="0"/>
              <a:t> حالة تعدد (الْخُناثى) في مسألة واحدة:</a:t>
            </a:r>
            <a:endParaRPr lang="en-US" sz="2800" b="1" dirty="0" smtClean="0"/>
          </a:p>
          <a:p>
            <a:pPr rtl="1"/>
            <a:r>
              <a:rPr lang="ar-SA" sz="2800" dirty="0" smtClean="0"/>
              <a:t>نتبع الخطوات التالية:</a:t>
            </a:r>
            <a:endParaRPr lang="en-US" sz="2800" b="1" dirty="0" smtClean="0"/>
          </a:p>
          <a:p>
            <a:pPr marL="514350" lvl="0" indent="-514350" rtl="1">
              <a:buFont typeface="+mj-lt"/>
              <a:buAutoNum type="arabicPeriod"/>
            </a:pPr>
            <a:r>
              <a:rPr lang="ar-SA" sz="2800" dirty="0" smtClean="0"/>
              <a:t>نضع مسألة، ونجعل (الْخُناثى) فيها كلّهم ذكوراً.</a:t>
            </a:r>
            <a:endParaRPr lang="en-US" sz="2800" b="1" dirty="0" smtClean="0"/>
          </a:p>
          <a:p>
            <a:pPr marL="514350" lvl="0" indent="-514350" rtl="1">
              <a:buFont typeface="+mj-lt"/>
              <a:buAutoNum type="arabicPeriod"/>
            </a:pPr>
            <a:r>
              <a:rPr lang="ar-SA" sz="2800" dirty="0" smtClean="0"/>
              <a:t>نضع مسألة، ونجعل (الْخُناثى) فيها كلّهم إناثاً.</a:t>
            </a:r>
            <a:endParaRPr lang="en-US" sz="2800" b="1" dirty="0" smtClean="0"/>
          </a:p>
          <a:p>
            <a:pPr marL="514350" lvl="0" indent="-514350" rtl="1">
              <a:buFont typeface="+mj-lt"/>
              <a:buAutoNum type="arabicPeriod"/>
            </a:pPr>
            <a:r>
              <a:rPr lang="ar-SA" sz="2800" dirty="0" smtClean="0"/>
              <a:t>نضع مسألة، ونجعل أحد (الْخُناثى) فيها ذكراً، والباقين إناثاً.</a:t>
            </a:r>
            <a:endParaRPr lang="en-US" sz="2800" b="1" dirty="0" smtClean="0"/>
          </a:p>
          <a:p>
            <a:pPr marL="514350" lvl="0" indent="-514350" rtl="1">
              <a:buFont typeface="+mj-lt"/>
              <a:buAutoNum type="arabicPeriod"/>
            </a:pPr>
            <a:r>
              <a:rPr lang="ar-SA" sz="2800" dirty="0" smtClean="0"/>
              <a:t>نضع مسألة، ونجعل (الْخنثى) الثاني فيها ذكراً، والباقين إناثاً.</a:t>
            </a:r>
            <a:endParaRPr lang="en-US" sz="2800" b="1" dirty="0" smtClean="0"/>
          </a:p>
          <a:p>
            <a:pPr marL="514350" lvl="0" indent="-514350" rtl="1">
              <a:buFont typeface="+mj-lt"/>
              <a:buAutoNum type="arabicPeriod"/>
            </a:pPr>
            <a:r>
              <a:rPr lang="ar-SA" sz="2800" dirty="0" smtClean="0"/>
              <a:t>نضع مسائل هكذا حسب عدد (الْخُناثى) الموجودين فيها.</a:t>
            </a:r>
            <a:endParaRPr lang="en-US" sz="2800" b="1" dirty="0" smtClean="0"/>
          </a:p>
          <a:p>
            <a:pPr marL="514350" lvl="0" indent="-514350" rtl="1">
              <a:buFont typeface="+mj-lt"/>
              <a:buAutoNum type="arabicPeriod"/>
            </a:pPr>
            <a:r>
              <a:rPr lang="ar-SA" sz="2800" dirty="0" smtClean="0"/>
              <a:t>نستخرج (المضاعف المشترك البسيط) لجميع أصول هذه المسائل.</a:t>
            </a:r>
            <a:endParaRPr lang="en-US" sz="2800" b="1" dirty="0" smtClean="0"/>
          </a:p>
          <a:p>
            <a:pPr marL="514350" lvl="0" indent="-514350" rtl="1">
              <a:buFont typeface="+mj-lt"/>
              <a:buAutoNum type="arabicPeriod"/>
            </a:pPr>
            <a:r>
              <a:rPr lang="ar-SA" sz="2800" dirty="0" smtClean="0"/>
              <a:t>نقسم هذا (المضاعف المشترك البسيط) على أصل كل مسألة منها. </a:t>
            </a:r>
            <a:endParaRPr lang="en-US" sz="2800" b="1" dirty="0" smtClean="0"/>
          </a:p>
          <a:p>
            <a:pPr marL="514350" lvl="0" indent="-514350" rtl="1">
              <a:buFont typeface="+mj-lt"/>
              <a:buAutoNum type="arabicPeriod"/>
            </a:pPr>
            <a:r>
              <a:rPr lang="ar-SA" sz="2800" dirty="0" smtClean="0"/>
              <a:t>نجعل الناتج (جزء سهم المسألة)، ونضعه في الأعلى.</a:t>
            </a:r>
            <a:endParaRPr lang="en-US" sz="2800" b="1" dirty="0" smtClean="0"/>
          </a:p>
          <a:p>
            <a:pPr rtl="1"/>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b="1" dirty="0" smtClean="0"/>
              <a:t>فإن كان (الْخنثى) يُرجى حاله:</a:t>
            </a:r>
            <a:endParaRPr lang="en-US" b="1" dirty="0" smtClean="0"/>
          </a:p>
          <a:p>
            <a:pPr lvl="0" rtl="1"/>
            <a:r>
              <a:rPr lang="ar-AE" dirty="0" smtClean="0"/>
              <a:t>9. </a:t>
            </a:r>
            <a:r>
              <a:rPr lang="ar-SA" dirty="0" smtClean="0"/>
              <a:t>نجعل (المضاعف المشترك البسيط) أصلاً للمسألة الجامعة.</a:t>
            </a:r>
            <a:endParaRPr lang="en-US" b="1" dirty="0" smtClean="0"/>
          </a:p>
          <a:p>
            <a:pPr lvl="0" rtl="1"/>
            <a:r>
              <a:rPr lang="ar-AE" dirty="0" smtClean="0"/>
              <a:t>10. </a:t>
            </a:r>
            <a:r>
              <a:rPr lang="ar-SA" dirty="0" smtClean="0"/>
              <a:t>نضرب كالعادة جزء السهم بسهم كل واحد من الورثة.</a:t>
            </a:r>
            <a:endParaRPr lang="en-US" b="1" dirty="0" smtClean="0"/>
          </a:p>
          <a:p>
            <a:pPr lvl="0" rtl="1"/>
            <a:r>
              <a:rPr lang="ar-AE" dirty="0" smtClean="0"/>
              <a:t>11. </a:t>
            </a:r>
            <a:r>
              <a:rPr lang="ar-SA" dirty="0" smtClean="0"/>
              <a:t>نختار (النصيب الأضرّ) للخنثى، ونضعه مقابله في جدول المسألة الجامعة.</a:t>
            </a:r>
            <a:endParaRPr lang="en-US" b="1" dirty="0" smtClean="0"/>
          </a:p>
          <a:p>
            <a:pPr lvl="0" rtl="1"/>
            <a:r>
              <a:rPr lang="ar-AE" dirty="0" smtClean="0"/>
              <a:t>12. </a:t>
            </a:r>
            <a:r>
              <a:rPr lang="ar-SA" dirty="0" smtClean="0"/>
              <a:t>نجمع سهام الورثة، ونطرح المجموع من أصل الجامعة، والباقي يوقَف.</a:t>
            </a:r>
            <a:endParaRPr lang="en-US" b="1" dirty="0" smtClean="0"/>
          </a:p>
          <a:p>
            <a:endParaRPr lang="ar-AE"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b="1" dirty="0" smtClean="0"/>
              <a:t>وإن كان (الْخنثى) لا يُرجى حاله:</a:t>
            </a:r>
            <a:endParaRPr lang="en-US" b="1" dirty="0" smtClean="0"/>
          </a:p>
          <a:p>
            <a:pPr lvl="0" rtl="1"/>
            <a:r>
              <a:rPr lang="ar-AE" dirty="0" smtClean="0"/>
              <a:t>13. </a:t>
            </a:r>
            <a:r>
              <a:rPr lang="ar-SA" dirty="0" smtClean="0"/>
              <a:t>نضرب (المضاعف المشترك البسيط) بعدد المسائل الموجودة، ونجعل حاصل الضرب أصلاً للمسألة الجامعة.</a:t>
            </a:r>
            <a:endParaRPr lang="en-US" b="1" dirty="0" smtClean="0"/>
          </a:p>
          <a:p>
            <a:pPr lvl="0" rtl="1"/>
            <a:r>
              <a:rPr lang="ar-AE" dirty="0" smtClean="0"/>
              <a:t>14. </a:t>
            </a:r>
            <a:r>
              <a:rPr lang="ar-SA" dirty="0" smtClean="0"/>
              <a:t>نضرب كالعادة (جزء السهم) بسهم كل واحد من الورثة.</a:t>
            </a:r>
            <a:endParaRPr lang="en-US" b="1" dirty="0" smtClean="0"/>
          </a:p>
          <a:p>
            <a:pPr lvl="0" rtl="1"/>
            <a:r>
              <a:rPr lang="ar-AE" dirty="0" smtClean="0"/>
              <a:t>15. </a:t>
            </a:r>
            <a:r>
              <a:rPr lang="ar-SA" dirty="0" smtClean="0"/>
              <a:t>نجمع  الناتج مع ناتج المسألة الثانية، وكذلك مع ناتج الثالثة، وهكذا.</a:t>
            </a:r>
            <a:endParaRPr lang="en-US" b="1" dirty="0" smtClean="0"/>
          </a:p>
          <a:p>
            <a:pPr lvl="0" rtl="1"/>
            <a:r>
              <a:rPr lang="ar-AE" dirty="0" smtClean="0"/>
              <a:t>16. </a:t>
            </a:r>
            <a:r>
              <a:rPr lang="ar-SA" dirty="0" smtClean="0"/>
              <a:t>نضع ناتج الجمع مقابل الوارث في جدول المسألة الجامعة.</a:t>
            </a:r>
            <a:endParaRPr lang="en-US" b="1" dirty="0" smtClean="0"/>
          </a:p>
          <a:p>
            <a:endParaRPr lang="ar-AE"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FF0000"/>
                </a:solidFill>
              </a:rPr>
              <a:t>المحاضرة </a:t>
            </a:r>
            <a:r>
              <a:rPr lang="ar-SA" b="1" dirty="0" err="1" smtClean="0">
                <a:solidFill>
                  <a:srgbClr val="FF0000"/>
                </a:solidFill>
              </a:rPr>
              <a:t>ال</a:t>
            </a:r>
            <a:r>
              <a:rPr lang="ar-AE" b="1" dirty="0" smtClean="0">
                <a:solidFill>
                  <a:srgbClr val="FF0000"/>
                </a:solidFill>
              </a:rPr>
              <a:t>سابعة</a:t>
            </a:r>
            <a:r>
              <a:rPr lang="ar-SA" b="1" dirty="0" smtClean="0">
                <a:solidFill>
                  <a:srgbClr val="FF0000"/>
                </a:solidFill>
              </a:rPr>
              <a:t/>
            </a:r>
            <a:br>
              <a:rPr lang="ar-SA" b="1" dirty="0" smtClean="0">
                <a:solidFill>
                  <a:srgbClr val="FF0000"/>
                </a:solidFill>
              </a:rPr>
            </a:br>
            <a:r>
              <a:rPr lang="ar-SA" dirty="0" smtClean="0"/>
              <a:t>توريث المفقود</a:t>
            </a:r>
            <a:endParaRPr lang="en-US" dirty="0"/>
          </a:p>
        </p:txBody>
      </p:sp>
      <p:sp>
        <p:nvSpPr>
          <p:cNvPr id="3" name="عنصر نائب للمحتوى 2"/>
          <p:cNvSpPr>
            <a:spLocks noGrp="1"/>
          </p:cNvSpPr>
          <p:nvPr>
            <p:ph idx="1"/>
          </p:nvPr>
        </p:nvSpPr>
        <p:spPr/>
        <p:txBody>
          <a:bodyPr/>
          <a:lstStyle/>
          <a:p>
            <a:pPr rtl="1"/>
            <a:r>
              <a:rPr lang="ar-SA" b="1" dirty="0" smtClean="0"/>
              <a:t>المفقود لغةً: </a:t>
            </a:r>
            <a:r>
              <a:rPr lang="ar-SA" dirty="0" smtClean="0"/>
              <a:t>مشتقة من فَقَدَه، إذا عدمه، وافتقده وتفقّده، طلبه عند غيبته، والفاقد هي التي مات زوجها أو ولدها. </a:t>
            </a:r>
            <a:endParaRPr lang="en-US" b="1" dirty="0" smtClean="0"/>
          </a:p>
          <a:p>
            <a:pPr rtl="1"/>
            <a:r>
              <a:rPr lang="ar-SA" b="1" dirty="0" smtClean="0"/>
              <a:t>المفقود اصطلاحاً: </a:t>
            </a:r>
            <a:r>
              <a:rPr lang="ar-SA" dirty="0" smtClean="0"/>
              <a:t>الغائب، الذي لم تُعرف حياته أو مماته، ولا عبرة بمعرفة المكان، أو جَهْل </a:t>
            </a:r>
            <a:r>
              <a:rPr lang="ar-SA" dirty="0" err="1" smtClean="0"/>
              <a:t>به</a:t>
            </a:r>
            <a:r>
              <a:rPr lang="ar-SA" dirty="0" smtClean="0"/>
              <a:t>، إذا كان مجهول الحياة أو الموت.</a:t>
            </a:r>
            <a:endParaRPr lang="en-US" b="1" dirty="0" smtClean="0"/>
          </a:p>
          <a:p>
            <a:pPr rtl="1"/>
            <a:r>
              <a:rPr lang="ar-SA" b="1" dirty="0" smtClean="0"/>
              <a:t>حكم مال المفقود: </a:t>
            </a:r>
            <a:r>
              <a:rPr lang="ar-SA" dirty="0" smtClean="0"/>
              <a:t>يعتَبر حيّاً، فيبقى ماله على ملكه، ولا يقسّم، ولا تفسخ إجارته، حتى يتحقق موته ببيّنة، أو يحكم القاضي بذلك.</a:t>
            </a:r>
            <a:endParaRPr lang="en-US" b="1" dirty="0" smtClean="0"/>
          </a:p>
          <a:p>
            <a:pPr algn="just" rtl="1"/>
            <a:endParaRPr lang="en-US" b="1" dirty="0" smtClean="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sz="3000" b="1" dirty="0" smtClean="0"/>
              <a:t>حكم توريث المفقود من مورّثه: </a:t>
            </a:r>
            <a:endParaRPr lang="en-US" sz="3000" b="1" dirty="0" smtClean="0"/>
          </a:p>
          <a:p>
            <a:pPr rtl="1"/>
            <a:r>
              <a:rPr lang="ar-SA" sz="3000" dirty="0" smtClean="0"/>
              <a:t>يوجد </a:t>
            </a:r>
            <a:r>
              <a:rPr lang="ar-SA" sz="3000" b="1" dirty="0" smtClean="0"/>
              <a:t>قولان</a:t>
            </a:r>
            <a:r>
              <a:rPr lang="ar-SA" sz="3000" dirty="0" smtClean="0"/>
              <a:t> للفقهاء في توريثه:</a:t>
            </a:r>
            <a:endParaRPr lang="en-US" sz="3000" b="1" dirty="0" smtClean="0"/>
          </a:p>
          <a:p>
            <a:pPr rtl="1"/>
            <a:r>
              <a:rPr lang="ar-SA" sz="3000" dirty="0" smtClean="0"/>
              <a:t>1-يعتبر </a:t>
            </a:r>
            <a:r>
              <a:rPr lang="ar-SA" sz="3000" b="1" dirty="0" smtClean="0"/>
              <a:t>المفقود ميتاً</a:t>
            </a:r>
            <a:r>
              <a:rPr lang="ar-SA" sz="3000" dirty="0" smtClean="0"/>
              <a:t> بالنسبة إلى غيره، فلا يرث المفقود ممن مات من أقاربه حال غيابه، لأن تحقق حياته شرط في توريثه، وهي غير محققة، فلا يرث. </a:t>
            </a:r>
            <a:endParaRPr lang="en-US" sz="3000" b="1" dirty="0" smtClean="0"/>
          </a:p>
          <a:p>
            <a:pPr rtl="1"/>
            <a:r>
              <a:rPr lang="ar-SA" sz="3000" dirty="0" smtClean="0"/>
              <a:t>2-يعتبر </a:t>
            </a:r>
            <a:r>
              <a:rPr lang="ar-SA" sz="3000" b="1" dirty="0" smtClean="0"/>
              <a:t>المفقود حياً</a:t>
            </a:r>
            <a:r>
              <a:rPr lang="ar-SA" sz="3000" dirty="0" smtClean="0"/>
              <a:t>، ويوقف نصيبه من الإرث، لاحتمال وجوده حياً، بناء على دليل (الاستصحاب). وهو المفتى </a:t>
            </a:r>
            <a:r>
              <a:rPr lang="ar-SA" sz="3000" dirty="0" err="1" smtClean="0"/>
              <a:t>به</a:t>
            </a:r>
            <a:r>
              <a:rPr lang="ar-SA" sz="3000" dirty="0" smtClean="0"/>
              <a:t> عند المذاهب الأربعة.</a:t>
            </a:r>
            <a:endParaRPr lang="en-US" sz="3000" b="1" dirty="0" smtClean="0"/>
          </a:p>
          <a:p>
            <a:pPr rtl="1"/>
            <a:r>
              <a:rPr lang="ar-AE" sz="3000" dirty="0" smtClean="0"/>
              <a:t>الاستصحاب بقاء الأمر على ما كان عليه، ما لم يوجد ما يغيّره. </a:t>
            </a:r>
            <a:endParaRPr lang="en-US" dirty="0" smtClean="0"/>
          </a:p>
          <a:p>
            <a:endParaRPr 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lstStyle/>
          <a:p>
            <a:pPr rtl="1"/>
            <a:r>
              <a:rPr lang="ar-SA" sz="3000" b="1" dirty="0" smtClean="0"/>
              <a:t>حجّيّة دليل (الاستصحاب):</a:t>
            </a:r>
            <a:endParaRPr lang="en-US" sz="3000" b="1" dirty="0" smtClean="0"/>
          </a:p>
          <a:p>
            <a:pPr rtl="1"/>
            <a:r>
              <a:rPr lang="ar-SA" sz="3000" dirty="0" smtClean="0"/>
              <a:t>-(الاستصحاب) عند الحنفية حجة ضعيفة، تصلح للدفع، ولا تصلح للإثبات. </a:t>
            </a:r>
            <a:endParaRPr lang="en-US" sz="3000" b="1" dirty="0" smtClean="0"/>
          </a:p>
          <a:p>
            <a:pPr rtl="1"/>
            <a:r>
              <a:rPr lang="ar-SA" sz="3000" dirty="0" smtClean="0"/>
              <a:t>أي تصلح لدفع نزع ملكية المفقود لماله، ولا تصلح لإثبات ملكية المفقود لمالٍ من غيره.</a:t>
            </a:r>
            <a:endParaRPr lang="en-US" sz="3000" b="1" dirty="0" smtClean="0"/>
          </a:p>
          <a:p>
            <a:pPr rtl="1"/>
            <a:r>
              <a:rPr lang="ar-SA" sz="3000" dirty="0" smtClean="0"/>
              <a:t>-أما (الاستصحاب) عند الشافعية فهي حجة قوية، تصلح للدفع، وللإثبات.</a:t>
            </a:r>
            <a:endParaRPr lang="en-US" sz="3000" b="1" dirty="0" smtClean="0"/>
          </a:p>
          <a:p>
            <a:pPr rtl="1"/>
            <a:r>
              <a:rPr lang="ar-SA" sz="3000" dirty="0" smtClean="0"/>
              <a:t>ومن مظاهر (الاستصحاب): الإباحة الأصلية، البراءة الأصلية، وضع اليد، وقرائن الحال، وأصل نشوء الشيء..</a:t>
            </a:r>
            <a:endParaRPr lang="en-US" sz="3000" b="1" dirty="0" smtClean="0"/>
          </a:p>
          <a:p>
            <a:pPr algn="just" rtl="1"/>
            <a:endParaRPr lang="en-US" b="1"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sz="3100" b="1" dirty="0" smtClean="0"/>
              <a:t>مدة انتظار المفقود فيها (خمسة) أقوال:</a:t>
            </a:r>
            <a:endParaRPr lang="en-US" sz="3100" b="1" dirty="0" smtClean="0"/>
          </a:p>
          <a:p>
            <a:pPr rtl="1"/>
            <a:r>
              <a:rPr lang="ar-SA" sz="3100" dirty="0" smtClean="0"/>
              <a:t>1-القول للقاضي حسب اجتهاده في كل عصر. وهو قول الحنفية، والشافعية، ومشهور مالك، والحنابلة في رواية.  </a:t>
            </a:r>
            <a:endParaRPr lang="en-US" sz="3100" b="1" dirty="0" smtClean="0"/>
          </a:p>
          <a:p>
            <a:pPr rtl="1"/>
            <a:r>
              <a:rPr lang="ar-SA" sz="3100" dirty="0" smtClean="0"/>
              <a:t>2-يحكم بموته حين يموت أقرانه في بلده. وهو قول الشافعي وأبي حنيفة. ودليلهم قول عليّ: (امرأة المفقود، امرأة ابتليت، فلتصبر حتى يأتيها يقين موته). </a:t>
            </a:r>
            <a:endParaRPr lang="en-US" sz="3100" b="1" dirty="0" smtClean="0"/>
          </a:p>
          <a:p>
            <a:pPr rtl="1"/>
            <a:r>
              <a:rPr lang="ar-SA" sz="3100" dirty="0" smtClean="0"/>
              <a:t>3-يحكم بموته إذا مضى عليه منذ ولادته سنّ معينة، وقد اختلف فيها، بين سبعين سنة، وخمس وثمانين، وتسعين، ومائة، ومائة وعشرين سنة.</a:t>
            </a:r>
            <a:endParaRPr lang="en-US" sz="3100" b="1" dirty="0" smtClean="0"/>
          </a:p>
          <a:p>
            <a:endParaRPr lang="en-US" sz="31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dirty="0" smtClean="0"/>
              <a:t>4-وقال مالك: أربع سنوات، لقول عمر-رضي الله عنه-: (أيما امرأة فقدت زوجها، فلم تدرِ أين هو، فإنها تنتظر أربع سنين، ثم تعتد أربعة أشهر وعشراً، ثم تحل).</a:t>
            </a:r>
            <a:endParaRPr lang="en-US" b="1" dirty="0" smtClean="0"/>
          </a:p>
          <a:p>
            <a:pPr rtl="1"/>
            <a:r>
              <a:rPr lang="ar-SA" dirty="0" smtClean="0"/>
              <a:t>وقد طلَق رشيد الثقفي زوجته طليحة البتّة، فنُكحت في عدتها، فضربها عمر، وضرب زوجها الثاني!</a:t>
            </a:r>
            <a:endParaRPr lang="en-US" b="1" dirty="0" smtClean="0"/>
          </a:p>
          <a:p>
            <a:pPr rtl="1"/>
            <a:r>
              <a:rPr lang="ar-SA" dirty="0" smtClean="0"/>
              <a:t>5-وعند أحمد قولان:-إن غلبت عليه </a:t>
            </a:r>
            <a:r>
              <a:rPr lang="ar-SA" b="1" dirty="0" smtClean="0"/>
              <a:t>السلامة</a:t>
            </a:r>
            <a:r>
              <a:rPr lang="ar-SA" dirty="0" smtClean="0"/>
              <a:t>، فالقول للقاضي، كقول الشافعية. </a:t>
            </a:r>
            <a:endParaRPr lang="en-US" b="1" dirty="0" smtClean="0"/>
          </a:p>
          <a:p>
            <a:pPr rtl="1"/>
            <a:r>
              <a:rPr lang="ar-SA" dirty="0" smtClean="0"/>
              <a:t>-وإن غلب عليه </a:t>
            </a:r>
            <a:r>
              <a:rPr lang="ar-SA" b="1" dirty="0" smtClean="0"/>
              <a:t>الهلاك،</a:t>
            </a:r>
            <a:r>
              <a:rPr lang="ar-SA" dirty="0" smtClean="0"/>
              <a:t> ينتظر أربع سنوات من غيبته، كقول مالك.</a:t>
            </a:r>
            <a:endParaRPr lang="en-US" b="1" dirty="0" smtClean="0"/>
          </a:p>
          <a:p>
            <a:endParaRPr 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b="1" dirty="0" smtClean="0"/>
              <a:t>كيفية توريث المفقود: </a:t>
            </a:r>
            <a:endParaRPr lang="en-US" b="1" dirty="0" smtClean="0"/>
          </a:p>
          <a:p>
            <a:pPr rtl="1"/>
            <a:r>
              <a:rPr lang="ar-SA" dirty="0" smtClean="0"/>
              <a:t>أي أنَّ توريثه، كطريقة توريث </a:t>
            </a:r>
            <a:r>
              <a:rPr lang="ar-SA" dirty="0" err="1" smtClean="0"/>
              <a:t>الخنثى</a:t>
            </a:r>
            <a:r>
              <a:rPr lang="ar-SA" dirty="0" smtClean="0"/>
              <a:t>، وكذلك توريث الحمل، كما سيأتي، فنقدّر حياته ونحسب نصيبه، ونقدِّر موته ونحسب نصيبه، ثم نعطي الورثة الباقين أقلَّ النصيبين، ونوقف الباقي للمفقود، حتى يتبيّن حاله.</a:t>
            </a:r>
            <a:endParaRPr lang="en-US" b="1" dirty="0" smtClean="0"/>
          </a:p>
          <a:p>
            <a:pPr rtl="1"/>
            <a:r>
              <a:rPr lang="ar-SA" b="1" dirty="0" smtClean="0"/>
              <a:t>قال الإمام </a:t>
            </a:r>
            <a:r>
              <a:rPr lang="ar-SA" b="1" dirty="0" err="1" smtClean="0"/>
              <a:t>الرحبي</a:t>
            </a:r>
            <a:r>
              <a:rPr lang="ar-SA" b="1" dirty="0" smtClean="0"/>
              <a:t>:</a:t>
            </a:r>
            <a:endParaRPr lang="en-US" b="1" dirty="0" smtClean="0"/>
          </a:p>
          <a:p>
            <a:pPr rtl="1"/>
            <a:r>
              <a:rPr lang="ar-SA" dirty="0" smtClean="0"/>
              <a:t>واحكم على المفقود حكم </a:t>
            </a:r>
            <a:r>
              <a:rPr lang="ar-SA" dirty="0" err="1" smtClean="0"/>
              <a:t>الخنثى</a:t>
            </a:r>
            <a:r>
              <a:rPr lang="ar-SA" dirty="0" smtClean="0"/>
              <a:t>      إن ذكراً كان أو هو أنثى</a:t>
            </a:r>
            <a:endParaRPr lang="en-US" b="1" dirty="0" smtClean="0"/>
          </a:p>
          <a:p>
            <a:endParaRPr lang="ar-AE"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طريقة حل مسائل إرث المفقود من غيره:</a:t>
            </a:r>
            <a:endParaRPr lang="en-US" b="1" dirty="0" smtClean="0"/>
          </a:p>
          <a:p>
            <a:pPr rtl="1"/>
            <a:r>
              <a:rPr lang="ar-SA" dirty="0" smtClean="0"/>
              <a:t>   تشبه طريقة توريث </a:t>
            </a:r>
            <a:r>
              <a:rPr lang="ar-SA" dirty="0" err="1" smtClean="0"/>
              <a:t>الخنثى</a:t>
            </a:r>
            <a:r>
              <a:rPr lang="ar-SA" dirty="0" smtClean="0"/>
              <a:t>، وذلك حسب الخطوات التالية:</a:t>
            </a:r>
            <a:endParaRPr lang="en-US" b="1" dirty="0" smtClean="0"/>
          </a:p>
          <a:p>
            <a:pPr rtl="1"/>
            <a:r>
              <a:rPr lang="ar-SA" dirty="0" smtClean="0"/>
              <a:t>1-نحل المسألة على كون المفقود حياً، ونستخرج أصلها.</a:t>
            </a:r>
            <a:endParaRPr lang="en-US" b="1" dirty="0" smtClean="0"/>
          </a:p>
          <a:p>
            <a:pPr rtl="1"/>
            <a:r>
              <a:rPr lang="ar-SA" dirty="0" smtClean="0"/>
              <a:t>2-نحل المسألة على كون المفقود ميتاً، ونستخرج أصلها.</a:t>
            </a:r>
            <a:endParaRPr lang="en-US" b="1" dirty="0" smtClean="0"/>
          </a:p>
          <a:p>
            <a:pPr rtl="1"/>
            <a:r>
              <a:rPr lang="ar-SA" dirty="0" smtClean="0"/>
              <a:t>3-نأخذ بالاعتبار </a:t>
            </a:r>
            <a:r>
              <a:rPr lang="ar-SA" b="1" dirty="0" smtClean="0"/>
              <a:t>(العول)</a:t>
            </a:r>
            <a:r>
              <a:rPr lang="ar-SA" dirty="0" smtClean="0"/>
              <a:t>، و</a:t>
            </a:r>
            <a:r>
              <a:rPr lang="ar-SA" b="1" dirty="0" smtClean="0"/>
              <a:t>(الردّ)</a:t>
            </a:r>
            <a:r>
              <a:rPr lang="ar-SA" dirty="0" smtClean="0"/>
              <a:t> إن وجدا. </a:t>
            </a:r>
            <a:endParaRPr lang="en-US" b="1" dirty="0" smtClean="0"/>
          </a:p>
          <a:p>
            <a:pPr rtl="1"/>
            <a:r>
              <a:rPr lang="ar-SA" dirty="0" smtClean="0"/>
              <a:t>4-نصحح المسألة إن احتاجت المسألة إلى </a:t>
            </a:r>
            <a:r>
              <a:rPr lang="ar-SA" b="1" dirty="0" smtClean="0"/>
              <a:t>(تصحيح)</a:t>
            </a:r>
            <a:r>
              <a:rPr lang="ar-SA" dirty="0" smtClean="0"/>
              <a:t>.</a:t>
            </a:r>
            <a:endParaRPr lang="en-US" b="1" dirty="0" smtClean="0"/>
          </a:p>
          <a:p>
            <a:pPr rtl="1"/>
            <a:r>
              <a:rPr lang="ar-SA" dirty="0" smtClean="0"/>
              <a:t>5-نوحِّد أصلَيّ المسألتين، باستخراج المضاعف المشترك البسيط لأصليهما، ونجعله أصلاً للمسألة الجامعة.</a:t>
            </a:r>
            <a:endParaRPr lang="en-US" b="1" dirty="0" smtClean="0"/>
          </a:p>
          <a:p>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dirty="0" smtClean="0"/>
              <a:t>6-نقسم (المضاعف المشترك البسيط) على أصل كل مسألة، والناتج نضعه في أعلى الجدول </a:t>
            </a:r>
            <a:r>
              <a:rPr lang="ar-SA" b="1" dirty="0" smtClean="0"/>
              <a:t>(جزءاً للسهم).</a:t>
            </a:r>
            <a:r>
              <a:rPr lang="ar-SA" dirty="0" smtClean="0"/>
              <a:t> </a:t>
            </a:r>
            <a:endParaRPr lang="en-US" b="1" dirty="0" smtClean="0"/>
          </a:p>
          <a:p>
            <a:pPr rtl="1"/>
            <a:r>
              <a:rPr lang="ar-SA" dirty="0" smtClean="0"/>
              <a:t>7-نضرب </a:t>
            </a:r>
            <a:r>
              <a:rPr lang="ar-SA" b="1" dirty="0" smtClean="0"/>
              <a:t>(جزء السهم)</a:t>
            </a:r>
            <a:r>
              <a:rPr lang="ar-SA" dirty="0" smtClean="0"/>
              <a:t> في كلٍّ من أسهم المسألتين. </a:t>
            </a:r>
            <a:endParaRPr lang="en-US" b="1" dirty="0" smtClean="0"/>
          </a:p>
          <a:p>
            <a:pPr rtl="1"/>
            <a:r>
              <a:rPr lang="ar-SA" dirty="0" smtClean="0"/>
              <a:t>8-نأخذ السهم الأقل من سهام الورثة في المسألتين، ونضعه في مكانه المقابل في المسألة الجامعة.</a:t>
            </a:r>
            <a:endParaRPr lang="en-US" b="1" dirty="0" smtClean="0"/>
          </a:p>
          <a:p>
            <a:pPr rtl="1"/>
            <a:r>
              <a:rPr lang="ar-SA" dirty="0" smtClean="0"/>
              <a:t>9-نجمع سهام الورثة في المسألة الجامعة، عدا سهم المفقود، ونطرحه من أصل الجامعة.</a:t>
            </a:r>
            <a:endParaRPr lang="en-US" b="1" dirty="0" smtClean="0"/>
          </a:p>
          <a:p>
            <a:pPr rtl="1"/>
            <a:r>
              <a:rPr lang="ar-SA" dirty="0" smtClean="0"/>
              <a:t>10-الحصة الباقية نوقفها بانتظار ظهور حال المفقود.</a:t>
            </a:r>
            <a:endParaRPr lang="en-US" b="1" dirty="0" smtClean="0"/>
          </a:p>
          <a:p>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r>
              <a:rPr lang="ar-SA" b="1" dirty="0" smtClean="0"/>
              <a:t>مسائل تطبيقية على (المفقود)</a:t>
            </a:r>
            <a:endParaRPr lang="en-US" b="1" dirty="0" smtClean="0"/>
          </a:p>
          <a:p>
            <a:pPr rtl="1"/>
            <a:r>
              <a:rPr lang="ar-SA" b="1" dirty="0" smtClean="0"/>
              <a:t>المسألة (1):</a:t>
            </a:r>
            <a:r>
              <a:rPr lang="ar-SA" dirty="0" smtClean="0"/>
              <a:t> مات (عكّاشة) عن: زوجة، وابن مفقود، وأخ شقيق.</a:t>
            </a:r>
            <a:r>
              <a:rPr lang="ar-SA" b="1" dirty="0" smtClean="0"/>
              <a:t>    </a:t>
            </a:r>
            <a:endParaRPr lang="en-US" b="1" dirty="0" smtClean="0"/>
          </a:p>
          <a:p>
            <a:endParaRPr lang="ar-AE" dirty="0" smtClean="0"/>
          </a:p>
          <a:p>
            <a:r>
              <a:rPr lang="ar-AE" dirty="0" smtClean="0"/>
              <a:t>جدول:</a:t>
            </a:r>
            <a:endParaRPr lang="en-US" dirty="0"/>
          </a:p>
        </p:txBody>
      </p:sp>
      <p:sp>
        <p:nvSpPr>
          <p:cNvPr id="6" name="عنوان 5"/>
          <p:cNvSpPr>
            <a:spLocks noGrp="1"/>
          </p:cNvSpPr>
          <p:nvPr>
            <p:ph type="title"/>
          </p:nvPr>
        </p:nvSpPr>
        <p:spPr/>
        <p:txBody>
          <a:bodyPr/>
          <a:lstStyle/>
          <a:p>
            <a:pPr algn="ctr" rtl="1"/>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المسألة (2): </a:t>
            </a:r>
            <a:r>
              <a:rPr lang="ar-SA" dirty="0" smtClean="0"/>
              <a:t>مات (عمارة) عن: زوجة، وأم، وابن مفقود، وابن ابن.</a:t>
            </a:r>
            <a:endParaRPr lang="ar-AE" dirty="0" smtClean="0"/>
          </a:p>
          <a:p>
            <a:pPr rtl="1"/>
            <a:endParaRPr lang="ar-AE" b="1" dirty="0" smtClean="0"/>
          </a:p>
          <a:p>
            <a:pPr rtl="1"/>
            <a:r>
              <a:rPr lang="ar-AE" b="1" dirty="0" smtClean="0"/>
              <a:t>جدول:</a:t>
            </a:r>
            <a:endParaRPr lang="en-US" b="1"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r>
              <a:rPr lang="ar-SA" b="1" dirty="0" smtClean="0"/>
              <a:t>المسألة (3):</a:t>
            </a:r>
            <a:r>
              <a:rPr lang="ar-SA" dirty="0" smtClean="0"/>
              <a:t> ماتت (طليحة) عن: زوج، وأخت لأب، وأخ لأب مفقود.</a:t>
            </a:r>
            <a:endParaRPr lang="en-US" b="1" dirty="0" smtClean="0"/>
          </a:p>
          <a:p>
            <a:endParaRPr lang="en-US" dirty="0" smtClean="0"/>
          </a:p>
          <a:p>
            <a:r>
              <a:rPr lang="ar-AE" dirty="0" smtClean="0"/>
              <a:t>جدول :</a:t>
            </a:r>
            <a:endParaRPr lang="ar-AE"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r>
              <a:rPr lang="ar-SA" b="1" dirty="0" smtClean="0"/>
              <a:t>المسألة (4):</a:t>
            </a:r>
            <a:r>
              <a:rPr lang="ar-SA" dirty="0" smtClean="0"/>
              <a:t> مات (عمّار) عن: زوجة، وأمّ، وأخ شقيق، وأخت شقيقة مفقودة.</a:t>
            </a:r>
            <a:endParaRPr lang="en-US" b="1" dirty="0" smtClean="0"/>
          </a:p>
          <a:p>
            <a:endParaRPr lang="en-US" dirty="0" smtClean="0"/>
          </a:p>
          <a:p>
            <a:r>
              <a:rPr lang="ar-AE" dirty="0" smtClean="0"/>
              <a:t>جدول:</a:t>
            </a:r>
            <a:endParaRPr lang="ar-AE"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solidFill>
                  <a:srgbClr val="FF0000"/>
                </a:solidFill>
              </a:rPr>
              <a:t>المحاضرة </a:t>
            </a:r>
            <a:r>
              <a:rPr lang="ar-SA" b="1" dirty="0" err="1" smtClean="0">
                <a:solidFill>
                  <a:srgbClr val="FF0000"/>
                </a:solidFill>
              </a:rPr>
              <a:t>ال</a:t>
            </a:r>
            <a:r>
              <a:rPr lang="ar-AE" b="1" dirty="0" smtClean="0">
                <a:solidFill>
                  <a:srgbClr val="FF0000"/>
                </a:solidFill>
              </a:rPr>
              <a:t>ثامنة</a:t>
            </a:r>
            <a:r>
              <a:rPr lang="ar-SA" b="1" dirty="0" smtClean="0">
                <a:solidFill>
                  <a:srgbClr val="FF0000"/>
                </a:solidFill>
              </a:rPr>
              <a:t/>
            </a:r>
            <a:br>
              <a:rPr lang="ar-SA" b="1" dirty="0" smtClean="0">
                <a:solidFill>
                  <a:srgbClr val="FF0000"/>
                </a:solidFill>
              </a:rPr>
            </a:br>
            <a:r>
              <a:rPr lang="ar-AE" b="1" dirty="0" smtClean="0">
                <a:solidFill>
                  <a:srgbClr val="FF0000"/>
                </a:solidFill>
              </a:rPr>
              <a:t> </a:t>
            </a:r>
            <a:r>
              <a:rPr lang="ar-AE" dirty="0" smtClean="0"/>
              <a:t>توريث الحمل</a:t>
            </a:r>
            <a:endParaRPr lang="ar-AE" dirty="0"/>
          </a:p>
        </p:txBody>
      </p:sp>
      <p:sp>
        <p:nvSpPr>
          <p:cNvPr id="3" name="Content Placeholder 2"/>
          <p:cNvSpPr>
            <a:spLocks noGrp="1"/>
          </p:cNvSpPr>
          <p:nvPr>
            <p:ph idx="1"/>
          </p:nvPr>
        </p:nvSpPr>
        <p:spPr/>
        <p:txBody>
          <a:bodyPr/>
          <a:lstStyle/>
          <a:p>
            <a:pPr rtl="1"/>
            <a:r>
              <a:rPr lang="ar-SA" b="1" dirty="0" smtClean="0"/>
              <a:t>-الحمْل لغة: </a:t>
            </a:r>
            <a:r>
              <a:rPr lang="ar-SA" dirty="0" smtClean="0"/>
              <a:t>ما يُحمل في البطن، وما كان على رأس شجرة.</a:t>
            </a:r>
            <a:r>
              <a:rPr lang="ar-SA" b="1" dirty="0" smtClean="0"/>
              <a:t> </a:t>
            </a:r>
            <a:endParaRPr lang="en-US" b="1" dirty="0" smtClean="0"/>
          </a:p>
          <a:p>
            <a:pPr rtl="1"/>
            <a:r>
              <a:rPr lang="ar-SA" b="1" dirty="0" smtClean="0"/>
              <a:t>-الحمْل اصطلاحاً: </a:t>
            </a:r>
            <a:r>
              <a:rPr lang="ar-SA" dirty="0" smtClean="0"/>
              <a:t>الجنين في بطن الآدمية.</a:t>
            </a:r>
            <a:endParaRPr lang="en-US" b="1" dirty="0" smtClean="0"/>
          </a:p>
          <a:p>
            <a:pPr rtl="1"/>
            <a:r>
              <a:rPr lang="ar-SA" b="1" dirty="0" smtClean="0"/>
              <a:t>-يشترط لإرث الحمْل شرطان:</a:t>
            </a:r>
            <a:endParaRPr lang="en-US" b="1" dirty="0" smtClean="0"/>
          </a:p>
          <a:p>
            <a:pPr rtl="1"/>
            <a:r>
              <a:rPr lang="ar-SA" b="1" dirty="0" smtClean="0"/>
              <a:t>الشرط الأول:</a:t>
            </a:r>
            <a:r>
              <a:rPr lang="ar-SA" dirty="0" smtClean="0"/>
              <a:t>تحقق وجوده حياً في الرحم لأربعة أشهر، وزاد بعضهم عشرة أيام، حين موت المورّث. ويكون بالطرق التالية:</a:t>
            </a:r>
            <a:endParaRPr lang="en-US" b="1" dirty="0" smtClean="0"/>
          </a:p>
          <a:p>
            <a:pPr rtl="1"/>
            <a:r>
              <a:rPr lang="ar-SA" b="1" dirty="0" smtClean="0"/>
              <a:t>آ-الوسائل الطبية التقنية الحديثة:</a:t>
            </a:r>
            <a:r>
              <a:rPr lang="ar-SA" dirty="0" smtClean="0"/>
              <a:t> كالصور </a:t>
            </a:r>
            <a:r>
              <a:rPr lang="ar-SA" dirty="0" err="1" smtClean="0"/>
              <a:t>الشعاعية</a:t>
            </a:r>
            <a:r>
              <a:rPr lang="ar-SA" dirty="0" smtClean="0"/>
              <a:t>، والرنين المغناطيسي، والتحاليل.</a:t>
            </a:r>
            <a:endParaRPr lang="en-US" b="1" dirty="0" smtClean="0"/>
          </a:p>
          <a:p>
            <a:endParaRPr lang="ar-AE"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b="1" dirty="0" smtClean="0"/>
              <a:t>ب-الحساب الزمني لمدة الحمل: </a:t>
            </a:r>
            <a:endParaRPr lang="en-US" b="1" dirty="0" smtClean="0"/>
          </a:p>
          <a:p>
            <a:pPr rtl="1"/>
            <a:r>
              <a:rPr lang="ar-SA" b="1" dirty="0" smtClean="0"/>
              <a:t>-فإن كان الجنين ابناً للمتوفى:</a:t>
            </a:r>
            <a:r>
              <a:rPr lang="ar-SA" dirty="0" smtClean="0"/>
              <a:t> فينبغي أن يولد لسنة قمريّة كاملة، من تاريخ الوفاة أو الطلاق أو الفرقة، وهي أقصى مدة ممكنة للحمل.</a:t>
            </a:r>
            <a:endParaRPr lang="en-US" b="1" dirty="0" smtClean="0"/>
          </a:p>
          <a:p>
            <a:pPr rtl="1"/>
            <a:r>
              <a:rPr lang="ar-SA" dirty="0" smtClean="0"/>
              <a:t>-و</a:t>
            </a:r>
            <a:r>
              <a:rPr lang="ar-SA" b="1" dirty="0" smtClean="0"/>
              <a:t>إن كان الجنين ليس ابناً للمتوفى:</a:t>
            </a:r>
            <a:r>
              <a:rPr lang="ar-SA" dirty="0" smtClean="0"/>
              <a:t> بل كان أخاً أو ابنه، أو عماً أو ابنه، فينبغي أن يولد لتسعة أشهر، من تاريخ الوفاة أو الطلاق أو الفرقة، وهي مدة  يتأكد فيها وجود الحمل.</a:t>
            </a:r>
            <a:endParaRPr lang="ar-AE" dirty="0" smtClean="0"/>
          </a:p>
          <a:p>
            <a:pPr rtl="1"/>
            <a:endParaRPr lang="en-US" b="1"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sz="3000" b="1" dirty="0" smtClean="0"/>
              <a:t>الشرط الثاني: </a:t>
            </a:r>
            <a:r>
              <a:rPr lang="ar-SA" sz="3000" dirty="0" smtClean="0"/>
              <a:t>انفصال الحمل كله حياً حياة مستقرة عند الجمهور، وعند الحنفية يكفي خروج أكثره حياً. </a:t>
            </a:r>
            <a:endParaRPr lang="en-US" sz="3000" b="1" dirty="0" smtClean="0"/>
          </a:p>
          <a:p>
            <a:pPr rtl="1"/>
            <a:r>
              <a:rPr lang="ar-SA" sz="3000" b="1" dirty="0" smtClean="0"/>
              <a:t>علامات الحياة المستقرة:</a:t>
            </a:r>
            <a:r>
              <a:rPr lang="ar-SA" sz="3000" dirty="0" smtClean="0"/>
              <a:t> </a:t>
            </a:r>
            <a:endParaRPr lang="en-US" sz="3000" b="1" dirty="0" smtClean="0"/>
          </a:p>
          <a:p>
            <a:pPr rtl="1"/>
            <a:r>
              <a:rPr lang="ar-SA" sz="3000" dirty="0" smtClean="0"/>
              <a:t>استهلال المولود، أي صراخه، أو بكائه أو </a:t>
            </a:r>
            <a:r>
              <a:rPr lang="ar-SA" sz="3000" dirty="0" err="1" smtClean="0"/>
              <a:t>عطاسه</a:t>
            </a:r>
            <a:r>
              <a:rPr lang="ar-SA" sz="3000" dirty="0" smtClean="0"/>
              <a:t>، أو تثاؤبه، أو حركته حركة طويلة، كمدّ اليد وقبضها، بعد تمام الانفصال.</a:t>
            </a:r>
            <a:endParaRPr lang="en-US" sz="3000" b="1" dirty="0" smtClean="0"/>
          </a:p>
          <a:p>
            <a:pPr rtl="1"/>
            <a:r>
              <a:rPr lang="ar-SA" sz="3000" dirty="0" smtClean="0"/>
              <a:t>والدليل حديث جابر-رضي الله عنه، عن النبيّ-صلى الله عليه وسلم-: </a:t>
            </a:r>
            <a:r>
              <a:rPr lang="ar-SA" sz="3000" b="1" dirty="0" smtClean="0"/>
              <a:t>(إذا استهلّ الصبيّ ورثَ، وصلّيَ عليه).</a:t>
            </a:r>
            <a:endParaRPr lang="en-US" sz="3000" b="1" dirty="0" smtClean="0"/>
          </a:p>
          <a:p>
            <a:pPr rtl="1"/>
            <a:r>
              <a:rPr lang="ar-AE" sz="3000" dirty="0" smtClean="0"/>
              <a:t>الحاكم، المستدرك، 4/388، وقال صحيح على شرط الشيخين ولم يخرّجاه.</a:t>
            </a:r>
            <a:endParaRPr lang="en-US" sz="3000" dirty="0" smtClean="0"/>
          </a:p>
          <a:p>
            <a:endParaRPr lang="ar-AE"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b="1" dirty="0" smtClean="0"/>
              <a:t>أقوال أهل العلم في قسمة التركة قبل ولادة الحمل:</a:t>
            </a:r>
            <a:endParaRPr lang="en-US" b="1" dirty="0" smtClean="0"/>
          </a:p>
          <a:p>
            <a:pPr rtl="1"/>
            <a:r>
              <a:rPr lang="ar-SA" b="1" dirty="0" smtClean="0"/>
              <a:t>قال المالكية: </a:t>
            </a:r>
            <a:r>
              <a:rPr lang="ar-SA" dirty="0" smtClean="0"/>
              <a:t>لا تقسم التركة حتى يولد، رعاية لحقّ الطفل، لئلا يؤدي التقسيم إلى ضياع ماله.</a:t>
            </a:r>
            <a:endParaRPr lang="en-US" b="1" dirty="0" smtClean="0"/>
          </a:p>
          <a:p>
            <a:pPr rtl="1"/>
            <a:r>
              <a:rPr lang="ar-SA" b="1" dirty="0" smtClean="0"/>
              <a:t>وقال الجمهور: </a:t>
            </a:r>
            <a:r>
              <a:rPr lang="ar-SA" dirty="0" smtClean="0"/>
              <a:t>تقسم التركة دون انتظار، رعاية لحقّ الورثة، لئلا يؤدي التقسيم إلى الإضرار بالورثة.</a:t>
            </a:r>
            <a:endParaRPr lang="en-US" b="1" dirty="0" smtClean="0"/>
          </a:p>
          <a:p>
            <a:endParaRPr lang="ar-AE"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a:xfrm>
            <a:off x="488504" y="1412776"/>
            <a:ext cx="9217024" cy="5112568"/>
          </a:xfrm>
        </p:spPr>
        <p:txBody>
          <a:bodyPr/>
          <a:lstStyle/>
          <a:p>
            <a:pPr rtl="1"/>
            <a:r>
              <a:rPr lang="ar-SA" sz="2500" b="1" dirty="0" smtClean="0"/>
              <a:t>خمسة تقديرات لعدد (الْحَمْل) عند الفقهاء:</a:t>
            </a:r>
            <a:endParaRPr lang="en-US" sz="2500" b="1" dirty="0" smtClean="0"/>
          </a:p>
          <a:p>
            <a:pPr rtl="1"/>
            <a:r>
              <a:rPr lang="ar-SA" sz="2500" dirty="0" smtClean="0"/>
              <a:t>1-واحد ذكر أو أنثى: حسب </a:t>
            </a:r>
            <a:r>
              <a:rPr lang="ar-SA" sz="2500" dirty="0" err="1" smtClean="0"/>
              <a:t>الأضرّ</a:t>
            </a:r>
            <a:r>
              <a:rPr lang="ar-SA" sz="2500" dirty="0" smtClean="0"/>
              <a:t> للورثة، وهو قول أبي يوسف، وهو المعتمد عند </a:t>
            </a:r>
            <a:r>
              <a:rPr lang="ar-SA" sz="2500" b="1" dirty="0" smtClean="0"/>
              <a:t>الحنفية.</a:t>
            </a:r>
            <a:endParaRPr lang="en-US" sz="2500" b="1" dirty="0" smtClean="0"/>
          </a:p>
          <a:p>
            <a:pPr rtl="1"/>
            <a:r>
              <a:rPr lang="ar-SA" sz="2500" dirty="0" smtClean="0"/>
              <a:t>2-اثنان ذكران أو أنثيان، أو ذكر وأنثى: حسب </a:t>
            </a:r>
            <a:r>
              <a:rPr lang="ar-SA" sz="2500" dirty="0" err="1" smtClean="0"/>
              <a:t>الأضر</a:t>
            </a:r>
            <a:r>
              <a:rPr lang="ar-SA" sz="2500" dirty="0" smtClean="0"/>
              <a:t> للورثة. وهو قول </a:t>
            </a:r>
            <a:r>
              <a:rPr lang="ar-SA" sz="2500" b="1" dirty="0" smtClean="0"/>
              <a:t>الحنابلة ومحمد بن الحسن.</a:t>
            </a:r>
            <a:endParaRPr lang="en-US" sz="2500" b="1" dirty="0" smtClean="0"/>
          </a:p>
          <a:p>
            <a:pPr rtl="1"/>
            <a:r>
              <a:rPr lang="ar-SA" sz="2500" dirty="0" smtClean="0"/>
              <a:t>3-أربعة، ذكوراً أو إناثاً: حسب </a:t>
            </a:r>
            <a:r>
              <a:rPr lang="ar-SA" sz="2500" dirty="0" err="1" smtClean="0"/>
              <a:t>الأضر</a:t>
            </a:r>
            <a:r>
              <a:rPr lang="ar-SA" sz="2500" dirty="0" smtClean="0"/>
              <a:t> للورثة. وهو قول أبي حنيفة وأشهب من المالكية.</a:t>
            </a:r>
            <a:endParaRPr lang="en-US" sz="2500" b="1" dirty="0" smtClean="0"/>
          </a:p>
          <a:p>
            <a:pPr rtl="1"/>
            <a:r>
              <a:rPr lang="ar-SA" sz="2500" dirty="0" smtClean="0"/>
              <a:t>-وفي هذه التقديرات الثلاثة يؤخذ</a:t>
            </a:r>
            <a:r>
              <a:rPr lang="ar-SA" sz="2500" b="1" dirty="0" smtClean="0"/>
              <a:t> كفيل</a:t>
            </a:r>
            <a:r>
              <a:rPr lang="ar-SA" sz="2500" dirty="0" smtClean="0"/>
              <a:t> من الورثة، لاحتمال أن يكون الحمل أكثر من ذلك.</a:t>
            </a:r>
            <a:endParaRPr lang="en-US" sz="2500" b="1" dirty="0" smtClean="0"/>
          </a:p>
          <a:p>
            <a:pPr rtl="1"/>
            <a:r>
              <a:rPr lang="ar-SA" sz="2500" dirty="0" smtClean="0"/>
              <a:t>	4-لا حصر لعدد الحمل: عند </a:t>
            </a:r>
            <a:r>
              <a:rPr lang="ar-SA" sz="2500" b="1" dirty="0" smtClean="0"/>
              <a:t>الشافعية</a:t>
            </a:r>
            <a:r>
              <a:rPr lang="ar-SA" sz="2500" dirty="0" smtClean="0"/>
              <a:t>، بل يُعطى الورثة اليقين من الإرث، ويوقف الباقي.</a:t>
            </a:r>
            <a:endParaRPr lang="en-US" sz="2500" b="1" dirty="0" smtClean="0"/>
          </a:p>
          <a:p>
            <a:pPr rtl="1"/>
            <a:r>
              <a:rPr lang="ar-SA" sz="2500" dirty="0" smtClean="0"/>
              <a:t>	5-توقف القسمة إلى الوضع مطلقاً عند </a:t>
            </a:r>
            <a:r>
              <a:rPr lang="ar-SA" sz="2500" b="1" dirty="0" smtClean="0"/>
              <a:t>المالكية.</a:t>
            </a:r>
            <a:r>
              <a:rPr lang="ar-SA" sz="2500" dirty="0" smtClean="0"/>
              <a:t> </a:t>
            </a:r>
            <a:endParaRPr lang="en-US" sz="2500" b="1" dirty="0" smtClean="0"/>
          </a:p>
          <a:p>
            <a:endParaRPr lang="ar-AE"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en-US" dirty="0"/>
          </a:p>
        </p:txBody>
      </p:sp>
      <p:sp>
        <p:nvSpPr>
          <p:cNvPr id="3" name="عنصر نائب للمحتوى 2"/>
          <p:cNvSpPr>
            <a:spLocks noGrp="1"/>
          </p:cNvSpPr>
          <p:nvPr>
            <p:ph idx="1"/>
          </p:nvPr>
        </p:nvSpPr>
        <p:spPr/>
        <p:txBody>
          <a:bodyPr/>
          <a:lstStyle/>
          <a:p>
            <a:pPr rtl="1"/>
            <a:r>
              <a:rPr lang="ar-SA" b="1" dirty="0" smtClean="0"/>
              <a:t>كيفية توريث الحمل: </a:t>
            </a:r>
            <a:endParaRPr lang="en-US" b="1" dirty="0" smtClean="0"/>
          </a:p>
          <a:p>
            <a:pPr rtl="1"/>
            <a:r>
              <a:rPr lang="ar-SA" dirty="0" smtClean="0"/>
              <a:t>قال الإمام </a:t>
            </a:r>
            <a:r>
              <a:rPr lang="ar-SA" dirty="0" err="1" smtClean="0"/>
              <a:t>الرحبي</a:t>
            </a:r>
            <a:r>
              <a:rPr lang="ar-SA" dirty="0" smtClean="0"/>
              <a:t> في منظومته:</a:t>
            </a:r>
            <a:endParaRPr lang="en-US" b="1" dirty="0" smtClean="0"/>
          </a:p>
          <a:p>
            <a:pPr rtl="1"/>
            <a:r>
              <a:rPr lang="ar-SA" dirty="0" smtClean="0"/>
              <a:t>وهكذا حكم ذوات الحمل            فابنِ على اليقين والأقلِّ</a:t>
            </a:r>
            <a:endParaRPr lang="en-US" b="1" dirty="0" smtClean="0"/>
          </a:p>
          <a:p>
            <a:pPr rtl="1"/>
            <a:r>
              <a:rPr lang="ar-SA" dirty="0" smtClean="0"/>
              <a:t>أي أنَّ طريقة توريث الحمل كطريقة توريث </a:t>
            </a:r>
            <a:r>
              <a:rPr lang="ar-SA" dirty="0" err="1" smtClean="0"/>
              <a:t>الخنثى</a:t>
            </a:r>
            <a:r>
              <a:rPr lang="ar-SA" dirty="0" smtClean="0"/>
              <a:t> والمفقود، فنقدّر حياته ونحسب نصيبه، ونقدِّر موته ونحسب نصيبه، ثم نعطي الورثة الباقين أقلَّ النصيبين، ونوقف الباقي للحمل، وهو النصيب الأكبر حتى يولد ويتبيّن حاله.</a:t>
            </a:r>
            <a:endParaRPr lang="en-US" b="1" dirty="0" smtClean="0"/>
          </a:p>
          <a:p>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a:xfrm>
            <a:off x="488504" y="1412776"/>
            <a:ext cx="8915400" cy="5112568"/>
          </a:xfrm>
        </p:spPr>
        <p:txBody>
          <a:bodyPr/>
          <a:lstStyle/>
          <a:p>
            <a:pPr rtl="1"/>
            <a:r>
              <a:rPr lang="ar-SA" sz="3100" b="1" dirty="0" smtClean="0"/>
              <a:t>-طريقة حل مسائل الحمل:</a:t>
            </a:r>
            <a:endParaRPr lang="en-US" sz="3100" b="1" dirty="0" smtClean="0"/>
          </a:p>
          <a:p>
            <a:pPr rtl="1"/>
            <a:r>
              <a:rPr lang="ar-SA" sz="3100" dirty="0" smtClean="0"/>
              <a:t>   تشبه طريقة توريث (الخنثى) و(المفقود)، لكن عند الحنفية نعمل مسألتين؛ للذكر وللأنثى، وعند الشافعية والحنابلة نعمل ستّ مسائل. </a:t>
            </a:r>
            <a:endParaRPr lang="en-US" sz="3100" b="1" dirty="0" smtClean="0"/>
          </a:p>
          <a:p>
            <a:pPr rtl="1"/>
            <a:r>
              <a:rPr lang="ar-SA" sz="3100" b="1" dirty="0" smtClean="0"/>
              <a:t>ونكتفي هنا بعمل ثلاث مسائل </a:t>
            </a:r>
            <a:r>
              <a:rPr lang="ar-SA" sz="3100" b="1" dirty="0" err="1" smtClean="0"/>
              <a:t>باتباع</a:t>
            </a:r>
            <a:r>
              <a:rPr lang="ar-SA" sz="3100" b="1" dirty="0" smtClean="0"/>
              <a:t> الخطوات التالية:</a:t>
            </a:r>
            <a:endParaRPr lang="en-US" sz="3100" b="1" dirty="0" smtClean="0"/>
          </a:p>
          <a:p>
            <a:pPr marL="514350" lvl="0" indent="-514350" rtl="1">
              <a:buFont typeface="+mj-lt"/>
              <a:buAutoNum type="arabicPeriod"/>
            </a:pPr>
            <a:r>
              <a:rPr lang="ar-SA" sz="3100" dirty="0" smtClean="0"/>
              <a:t>نجعل المسألة على كون الحمل ميتاً، ونستخرج أصلها.</a:t>
            </a:r>
            <a:endParaRPr lang="en-US" sz="3100" b="1" dirty="0" smtClean="0"/>
          </a:p>
          <a:p>
            <a:pPr marL="514350" lvl="0" indent="-514350" rtl="1">
              <a:buFont typeface="+mj-lt"/>
              <a:buAutoNum type="arabicPeriod"/>
            </a:pPr>
            <a:r>
              <a:rPr lang="ar-SA" sz="3100" dirty="0" smtClean="0"/>
              <a:t>نجعل المسألة على كون الحمل ذكرين حيين، ونستخرج أصلها.</a:t>
            </a:r>
            <a:endParaRPr lang="en-US" sz="3100" b="1" dirty="0" smtClean="0"/>
          </a:p>
          <a:p>
            <a:pPr marL="514350" lvl="0" indent="-514350" rtl="1">
              <a:buFont typeface="+mj-lt"/>
              <a:buAutoNum type="arabicPeriod"/>
            </a:pPr>
            <a:r>
              <a:rPr lang="ar-SA" sz="3100" dirty="0" smtClean="0"/>
              <a:t>نجعل المسألة على كون الحمل أنثيين حيين، ونستخرج أصلها.</a:t>
            </a:r>
            <a:endParaRPr lang="en-US" sz="3100" b="1" dirty="0" smtClean="0"/>
          </a:p>
          <a:p>
            <a:pPr marL="514350" lvl="0" indent="-514350" rtl="1">
              <a:buFont typeface="+mj-lt"/>
              <a:buAutoNum type="arabicPeriod"/>
            </a:pPr>
            <a:r>
              <a:rPr lang="ar-SA" sz="3100" dirty="0" smtClean="0"/>
              <a:t>نأخذ بالاعتبار </a:t>
            </a:r>
            <a:r>
              <a:rPr lang="ar-SA" sz="3100" b="1" dirty="0" smtClean="0"/>
              <a:t>(العول)</a:t>
            </a:r>
            <a:r>
              <a:rPr lang="ar-SA" sz="3100" dirty="0" smtClean="0"/>
              <a:t>، و</a:t>
            </a:r>
            <a:r>
              <a:rPr lang="ar-SA" sz="3100" b="1" dirty="0" smtClean="0"/>
              <a:t>(الردّ)</a:t>
            </a:r>
            <a:r>
              <a:rPr lang="ar-SA" sz="3100" dirty="0" smtClean="0"/>
              <a:t> إن وجدا. </a:t>
            </a:r>
            <a:endParaRPr lang="en-US" sz="3100" b="1" dirty="0" smtClean="0"/>
          </a:p>
          <a:p>
            <a:pPr algn="just" rtl="1"/>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a:xfrm>
            <a:off x="0" y="1412776"/>
            <a:ext cx="9403904" cy="4968552"/>
          </a:xfrm>
        </p:spPr>
        <p:txBody>
          <a:bodyPr/>
          <a:lstStyle/>
          <a:p>
            <a:pPr lvl="0" rtl="1"/>
            <a:r>
              <a:rPr lang="ar-AE" sz="2700" dirty="0" smtClean="0"/>
              <a:t>5. </a:t>
            </a:r>
            <a:r>
              <a:rPr lang="ar-SA" sz="2700" dirty="0" smtClean="0"/>
              <a:t>نصحح المسألة إن احتاجت المسألة إلى </a:t>
            </a:r>
            <a:r>
              <a:rPr lang="ar-SA" sz="2700" b="1" dirty="0" smtClean="0"/>
              <a:t>(تصحيح)</a:t>
            </a:r>
            <a:r>
              <a:rPr lang="ar-SA" sz="2700" dirty="0" smtClean="0"/>
              <a:t>.</a:t>
            </a:r>
            <a:endParaRPr lang="en-US" sz="2700" b="1" dirty="0" smtClean="0"/>
          </a:p>
          <a:p>
            <a:pPr lvl="0" rtl="1"/>
            <a:r>
              <a:rPr lang="ar-AE" sz="2700" dirty="0" smtClean="0"/>
              <a:t>6. </a:t>
            </a:r>
            <a:r>
              <a:rPr lang="ar-SA" sz="2700" dirty="0" smtClean="0"/>
              <a:t>نوحّد مقامات أصول المسائل الثلاث، باستخراج (</a:t>
            </a:r>
            <a:r>
              <a:rPr lang="ar-SA" sz="2700" b="1" dirty="0" smtClean="0"/>
              <a:t>المضاعف المشترك البسيط</a:t>
            </a:r>
            <a:r>
              <a:rPr lang="ar-SA" sz="2700" dirty="0" smtClean="0"/>
              <a:t>)، ونجعله أصلاً للمسألة الجامعة.</a:t>
            </a:r>
            <a:endParaRPr lang="en-US" sz="2700" b="1" dirty="0" smtClean="0"/>
          </a:p>
          <a:p>
            <a:pPr lvl="0" rtl="1"/>
            <a:r>
              <a:rPr lang="ar-AE" sz="2700" dirty="0" smtClean="0"/>
              <a:t>7. </a:t>
            </a:r>
            <a:r>
              <a:rPr lang="ar-SA" sz="2700" dirty="0" smtClean="0"/>
              <a:t>نستخرج </a:t>
            </a:r>
            <a:r>
              <a:rPr lang="ar-SA" sz="2700" b="1" dirty="0" smtClean="0"/>
              <a:t>(وفق الأعداد السابقة)، </a:t>
            </a:r>
            <a:r>
              <a:rPr lang="ar-SA" sz="2700" dirty="0" smtClean="0"/>
              <a:t>أي وفق الأصول الثلاثة، ونجعله </a:t>
            </a:r>
            <a:r>
              <a:rPr lang="ar-SA" sz="2700" b="1" dirty="0" smtClean="0"/>
              <a:t>(جزءاً للسهم).</a:t>
            </a:r>
            <a:r>
              <a:rPr lang="ar-SA" sz="2700" dirty="0" smtClean="0"/>
              <a:t>  </a:t>
            </a:r>
            <a:endParaRPr lang="en-US" sz="2700" b="1" dirty="0" smtClean="0"/>
          </a:p>
          <a:p>
            <a:pPr lvl="0" rtl="1"/>
            <a:r>
              <a:rPr lang="ar-AE" sz="2700" dirty="0" smtClean="0"/>
              <a:t>8. </a:t>
            </a:r>
            <a:r>
              <a:rPr lang="ar-SA" sz="2700" dirty="0" smtClean="0"/>
              <a:t>نضرب </a:t>
            </a:r>
            <a:r>
              <a:rPr lang="ar-SA" sz="2700" b="1" dirty="0" smtClean="0"/>
              <a:t>(جزء السهم)</a:t>
            </a:r>
            <a:r>
              <a:rPr lang="ar-SA" sz="2700" dirty="0" smtClean="0"/>
              <a:t> في كلّ أسهم المسائل الثلاث. </a:t>
            </a:r>
            <a:endParaRPr lang="en-US" sz="2700" b="1" dirty="0" smtClean="0"/>
          </a:p>
          <a:p>
            <a:pPr lvl="0" rtl="1"/>
            <a:r>
              <a:rPr lang="ar-AE" sz="2700" dirty="0" smtClean="0"/>
              <a:t>9. </a:t>
            </a:r>
            <a:r>
              <a:rPr lang="ar-SA" sz="2700" dirty="0" smtClean="0"/>
              <a:t>نقارن بين سهام </a:t>
            </a:r>
            <a:r>
              <a:rPr lang="ar-SA" sz="2700" b="1" dirty="0" smtClean="0"/>
              <a:t>(الحمل)</a:t>
            </a:r>
            <a:r>
              <a:rPr lang="ar-SA" sz="2700" dirty="0" smtClean="0"/>
              <a:t> في المسائل الثلاث، ونأخذ السهم الأقل، ونضعه في مكانه المقابل في المسألة الجامعة.</a:t>
            </a:r>
            <a:endParaRPr lang="en-US" sz="2700" b="1" dirty="0" smtClean="0"/>
          </a:p>
          <a:p>
            <a:pPr lvl="0" rtl="1"/>
            <a:r>
              <a:rPr lang="ar-AE" sz="2700" dirty="0" smtClean="0"/>
              <a:t>10. </a:t>
            </a:r>
            <a:r>
              <a:rPr lang="ar-SA" sz="2700" dirty="0" smtClean="0"/>
              <a:t>نجمع سهام الورثة في المسألة الجامعة، عدا سهم </a:t>
            </a:r>
            <a:r>
              <a:rPr lang="ar-SA" sz="2700" b="1" dirty="0" smtClean="0"/>
              <a:t>(الحمل)،</a:t>
            </a:r>
            <a:r>
              <a:rPr lang="ar-SA" sz="2700" dirty="0" smtClean="0"/>
              <a:t> ونطرحه من أصل الجامعة.</a:t>
            </a:r>
            <a:endParaRPr lang="en-US" sz="2700" b="1" dirty="0" smtClean="0"/>
          </a:p>
          <a:p>
            <a:pPr lvl="0" rtl="1"/>
            <a:r>
              <a:rPr lang="ar-AE" sz="2700" dirty="0" smtClean="0"/>
              <a:t>11. </a:t>
            </a:r>
            <a:r>
              <a:rPr lang="ar-SA" sz="2700" dirty="0" smtClean="0"/>
              <a:t>الحصة الباقية نوقفها </a:t>
            </a:r>
            <a:r>
              <a:rPr lang="ar-SA" sz="2700" b="1" dirty="0" smtClean="0"/>
              <a:t>(للحمل).</a:t>
            </a:r>
            <a:endParaRPr lang="en-US" sz="2700" b="1" dirty="0" smtClean="0"/>
          </a:p>
          <a:p>
            <a:endParaRPr lang="en-US"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dirty="0" smtClean="0"/>
              <a:t>       </a:t>
            </a:r>
            <a:r>
              <a:rPr lang="ar-SA" b="1" dirty="0" smtClean="0"/>
              <a:t>مثال تطبيقي:</a:t>
            </a:r>
            <a:r>
              <a:rPr lang="ar-SA" dirty="0" smtClean="0"/>
              <a:t> إذا مات رجلٌ عن زوجة حامل: </a:t>
            </a:r>
            <a:endParaRPr lang="en-US" b="1" dirty="0" smtClean="0"/>
          </a:p>
          <a:p>
            <a:pPr rtl="1"/>
            <a:r>
              <a:rPr lang="ar-SA" dirty="0" smtClean="0"/>
              <a:t>-فللزوجة 4/1 بتقدير انفصاله ميتاً، والباقي لأولي الأرحام، أو لبيت المال المنتظم. </a:t>
            </a:r>
            <a:endParaRPr lang="en-US" b="1" dirty="0" smtClean="0"/>
          </a:p>
          <a:p>
            <a:pPr rtl="1"/>
            <a:r>
              <a:rPr lang="ar-SA" dirty="0" smtClean="0"/>
              <a:t>-ولها 8/1 بتقدير انفصاله حياً، ويوقف الباقي ليقسّم على المولود حسب العدد والجنس. </a:t>
            </a:r>
            <a:endParaRPr lang="en-US" b="1" dirty="0" smtClean="0"/>
          </a:p>
          <a:p>
            <a:pPr rtl="1"/>
            <a:r>
              <a:rPr lang="ar-SA" b="1" dirty="0" smtClean="0"/>
              <a:t> </a:t>
            </a:r>
            <a:endParaRPr lang="en-US" b="1" dirty="0" smtClean="0"/>
          </a:p>
          <a:p>
            <a:pPr rtl="1"/>
            <a:r>
              <a:rPr lang="ar-SA" b="1" dirty="0" smtClean="0"/>
              <a:t>مسائل تطبيقية على (الحمل) في غالب تقديراته</a:t>
            </a:r>
            <a:endParaRPr lang="en-US" b="1" dirty="0" smtClean="0"/>
          </a:p>
          <a:p>
            <a:pPr rtl="1"/>
            <a:r>
              <a:rPr lang="ar-SA" b="1" dirty="0" smtClean="0"/>
              <a:t>المسألة (1): </a:t>
            </a:r>
            <a:r>
              <a:rPr lang="ar-SA" dirty="0" smtClean="0"/>
              <a:t>مات (عمرو) عن: زوجة حامل، وأمّ، وعمّ.</a:t>
            </a:r>
            <a:r>
              <a:rPr lang="ar-SA" b="1" dirty="0" smtClean="0"/>
              <a:t> </a:t>
            </a:r>
            <a:endParaRPr lang="en-US" b="1" dirty="0" smtClean="0"/>
          </a:p>
          <a:p>
            <a:pPr rtl="1"/>
            <a:endParaRPr lang="en-US" b="1" dirty="0" smtClean="0"/>
          </a:p>
          <a:p>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algn="just" rtl="1"/>
            <a:endParaRPr lang="en-US" b="1" dirty="0" smtClean="0"/>
          </a:p>
          <a:p>
            <a:r>
              <a:rPr lang="ar-AE" dirty="0" smtClean="0"/>
              <a:t>جدول:</a:t>
            </a:r>
            <a:endParaRPr lang="en-US"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r>
              <a:rPr lang="ar-SA" b="1" dirty="0" smtClean="0"/>
              <a:t>المسألة (2): </a:t>
            </a:r>
            <a:r>
              <a:rPr lang="ar-SA" dirty="0" smtClean="0"/>
              <a:t>مات (عُمير) عن: زوجة حامل، وأب، وأمّ حامل من أبيه. (أي أخ </a:t>
            </a:r>
            <a:r>
              <a:rPr lang="ar-SA" dirty="0" err="1" smtClean="0"/>
              <a:t>ش</a:t>
            </a:r>
            <a:r>
              <a:rPr lang="ar-SA" dirty="0" smtClean="0"/>
              <a:t>).</a:t>
            </a:r>
            <a:r>
              <a:rPr lang="ar-SA" b="1" dirty="0" smtClean="0"/>
              <a:t> </a:t>
            </a:r>
            <a:endParaRPr lang="en-US" b="1" dirty="0" smtClean="0"/>
          </a:p>
          <a:p>
            <a:endParaRPr lang="en-US" dirty="0" smtClean="0"/>
          </a:p>
          <a:p>
            <a:r>
              <a:rPr lang="ar-AE" dirty="0" smtClean="0"/>
              <a:t>جدول:</a:t>
            </a:r>
            <a:endParaRPr lang="en-US"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FF0000"/>
                </a:solidFill>
              </a:rPr>
              <a:t>المحاضرة </a:t>
            </a:r>
            <a:r>
              <a:rPr lang="ar-SA" b="1" dirty="0" err="1" smtClean="0">
                <a:solidFill>
                  <a:srgbClr val="FF0000"/>
                </a:solidFill>
              </a:rPr>
              <a:t>ال</a:t>
            </a:r>
            <a:r>
              <a:rPr lang="ar-AE" b="1" dirty="0" smtClean="0">
                <a:solidFill>
                  <a:srgbClr val="FF0000"/>
                </a:solidFill>
              </a:rPr>
              <a:t>تاسعة</a:t>
            </a:r>
            <a:r>
              <a:rPr lang="ar-SA" b="1" dirty="0" smtClean="0">
                <a:solidFill>
                  <a:srgbClr val="FF0000"/>
                </a:solidFill>
              </a:rPr>
              <a:t/>
            </a:r>
            <a:br>
              <a:rPr lang="ar-SA" b="1" dirty="0" smtClean="0">
                <a:solidFill>
                  <a:srgbClr val="FF0000"/>
                </a:solidFill>
              </a:rPr>
            </a:br>
            <a:r>
              <a:rPr lang="ar-AE" b="1" dirty="0" smtClean="0">
                <a:solidFill>
                  <a:srgbClr val="FF0000"/>
                </a:solidFill>
              </a:rPr>
              <a:t> </a:t>
            </a:r>
            <a:r>
              <a:rPr lang="ar-AE" dirty="0" err="1" smtClean="0"/>
              <a:t>المناسخة</a:t>
            </a:r>
            <a:endParaRPr lang="en-US" dirty="0"/>
          </a:p>
        </p:txBody>
      </p:sp>
      <p:sp>
        <p:nvSpPr>
          <p:cNvPr id="3" name="عنصر نائب للمحتوى 2"/>
          <p:cNvSpPr>
            <a:spLocks noGrp="1"/>
          </p:cNvSpPr>
          <p:nvPr>
            <p:ph idx="1"/>
          </p:nvPr>
        </p:nvSpPr>
        <p:spPr>
          <a:xfrm>
            <a:off x="416496" y="1412776"/>
            <a:ext cx="9145016" cy="4896544"/>
          </a:xfrm>
        </p:spPr>
        <p:txBody>
          <a:bodyPr/>
          <a:lstStyle/>
          <a:p>
            <a:pPr rtl="1"/>
            <a:r>
              <a:rPr lang="ar-SA" sz="2800" b="1" dirty="0" smtClean="0"/>
              <a:t>تعريف </a:t>
            </a:r>
            <a:r>
              <a:rPr lang="ar-SA" sz="2800" b="1" dirty="0" err="1" smtClean="0"/>
              <a:t>المناسخة</a:t>
            </a:r>
            <a:r>
              <a:rPr lang="ar-SA" sz="2800" b="1" dirty="0" smtClean="0"/>
              <a:t> لغة: </a:t>
            </a:r>
            <a:r>
              <a:rPr lang="ar-SA" sz="2800" dirty="0" smtClean="0"/>
              <a:t>مشتقة من نسخَ الشيءَ، أزاله وغيَّره وأبطله وأقام شيئاً مُقامه، وتناسخ الأزمنة تداولها، وانقراض قرن بعد قرن آخر.</a:t>
            </a:r>
            <a:endParaRPr lang="en-US" sz="2800" b="1" dirty="0" smtClean="0"/>
          </a:p>
          <a:p>
            <a:pPr rtl="1"/>
            <a:r>
              <a:rPr lang="ar-SA" sz="2800" dirty="0" smtClean="0"/>
              <a:t>وتناسخ الأرواح شائع عند بعض المِلل والطوائف، </a:t>
            </a:r>
            <a:r>
              <a:rPr lang="ar-SA" sz="2800" dirty="0" err="1" smtClean="0"/>
              <a:t>كالنصيرية</a:t>
            </a:r>
            <a:r>
              <a:rPr lang="ar-SA" sz="2800" dirty="0" smtClean="0"/>
              <a:t> والدروز، وبعض الشيعة.</a:t>
            </a:r>
            <a:endParaRPr lang="en-US" sz="2800" b="1" dirty="0" smtClean="0"/>
          </a:p>
          <a:p>
            <a:pPr rtl="1"/>
            <a:r>
              <a:rPr lang="ar-SA" sz="2800" b="1" dirty="0" smtClean="0"/>
              <a:t>تعريف </a:t>
            </a:r>
            <a:r>
              <a:rPr lang="ar-SA" sz="2800" b="1" dirty="0" err="1" smtClean="0"/>
              <a:t>المناسخة</a:t>
            </a:r>
            <a:r>
              <a:rPr lang="ar-SA" sz="2800" b="1" dirty="0" smtClean="0"/>
              <a:t> اصطلاحاً:</a:t>
            </a:r>
            <a:r>
              <a:rPr lang="ar-SA" sz="2800" dirty="0" smtClean="0"/>
              <a:t> أن يموت إنسان، ثم يموت بعض ورثته، قبل قسمة التركة.</a:t>
            </a:r>
            <a:endParaRPr lang="en-US" sz="2800" b="1" dirty="0" smtClean="0"/>
          </a:p>
          <a:p>
            <a:pPr rtl="1"/>
            <a:r>
              <a:rPr lang="ar-SA" sz="2800" dirty="0" smtClean="0"/>
              <a:t>ويصدق هذا التعريف على موت جماعة متوارثين، مع خفاء السابق منهم، كموت أب وابنه في وقت الظهر، ببلد واحد، أو بلدين </a:t>
            </a:r>
            <a:r>
              <a:rPr lang="ar-SA" sz="2800" dirty="0" err="1" smtClean="0"/>
              <a:t>فجاءة</a:t>
            </a:r>
            <a:r>
              <a:rPr lang="ar-SA" sz="2800" dirty="0" smtClean="0"/>
              <a:t>، وخفي السابق منهما.</a:t>
            </a:r>
            <a:endParaRPr lang="en-US" sz="2800" b="1" dirty="0" smtClean="0"/>
          </a:p>
          <a:p>
            <a:pPr rtl="1"/>
            <a:r>
              <a:rPr lang="ar-SA" sz="2800" dirty="0" smtClean="0"/>
              <a:t>فنحن أمام قسمة تركتين؛ تركة الميت الأول، ولم تقسم، وتركة الميت الثاني، وهو أحد ورثة الميت الأول.</a:t>
            </a:r>
            <a:endParaRPr lang="en-US" sz="2800" b="1" dirty="0" smtClean="0"/>
          </a:p>
          <a:p>
            <a:pPr algn="just" rtl="1"/>
            <a:endParaRPr lang="en-US" b="1"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sz="3000" b="1" dirty="0" smtClean="0"/>
              <a:t>العلاقة بين التعريف اللغوي والاصطلاحي</a:t>
            </a:r>
            <a:r>
              <a:rPr lang="ar-SA" sz="3000" dirty="0" smtClean="0"/>
              <a:t>:</a:t>
            </a:r>
            <a:endParaRPr lang="en-US" sz="3000" b="1" dirty="0" smtClean="0"/>
          </a:p>
          <a:p>
            <a:pPr rtl="1"/>
            <a:r>
              <a:rPr lang="ar-SA" sz="3000" dirty="0" smtClean="0"/>
              <a:t>النسخ زوال شخص، وهو الميت الأول، وقيام شخص مكانه، وهو الميت الثاني.</a:t>
            </a:r>
            <a:endParaRPr lang="en-US" sz="3000" b="1" dirty="0" smtClean="0"/>
          </a:p>
          <a:p>
            <a:pPr rtl="1"/>
            <a:r>
              <a:rPr lang="ar-SA" sz="3000" b="1" dirty="0" smtClean="0"/>
              <a:t>حالات </a:t>
            </a:r>
            <a:r>
              <a:rPr lang="ar-SA" sz="3000" b="1" dirty="0" err="1" smtClean="0"/>
              <a:t>المناسخة</a:t>
            </a:r>
            <a:r>
              <a:rPr lang="ar-SA" sz="3000" b="1" dirty="0" smtClean="0"/>
              <a:t> ثلاث:</a:t>
            </a:r>
            <a:endParaRPr lang="en-US" sz="3000" b="1" dirty="0" smtClean="0"/>
          </a:p>
          <a:p>
            <a:pPr rtl="1"/>
            <a:r>
              <a:rPr lang="ar-SA" sz="3000" b="1" dirty="0" smtClean="0"/>
              <a:t>الحالة الأولى-</a:t>
            </a:r>
            <a:r>
              <a:rPr lang="ar-SA" sz="3000" dirty="0" smtClean="0"/>
              <a:t>أن يكون ورثة الميت الثاني هم أنفسهم ورثة الميت الأول.</a:t>
            </a:r>
            <a:endParaRPr lang="en-US" sz="3000" b="1" dirty="0" smtClean="0"/>
          </a:p>
          <a:p>
            <a:pPr rtl="1"/>
            <a:r>
              <a:rPr lang="ar-SA" sz="3000" b="1" dirty="0" smtClean="0"/>
              <a:t>الحالة الثانية-</a:t>
            </a:r>
            <a:r>
              <a:rPr lang="ar-SA" sz="3000" dirty="0" smtClean="0"/>
              <a:t>أن يكون ورثة الميت الثاني، يرثون</a:t>
            </a:r>
            <a:r>
              <a:rPr lang="ar-SA" sz="3000" b="1" dirty="0" smtClean="0"/>
              <a:t> سهمه، ولا يرثون غيره</a:t>
            </a:r>
            <a:r>
              <a:rPr lang="ar-SA" sz="3000" dirty="0" smtClean="0"/>
              <a:t>.</a:t>
            </a:r>
            <a:endParaRPr lang="en-US" sz="3000" b="1" dirty="0" smtClean="0"/>
          </a:p>
          <a:p>
            <a:pPr rtl="1"/>
            <a:r>
              <a:rPr lang="ar-SA" sz="3000" b="1" dirty="0" smtClean="0"/>
              <a:t>الحالة الثالثة-</a:t>
            </a:r>
            <a:r>
              <a:rPr lang="ar-SA" sz="3000" dirty="0" smtClean="0"/>
              <a:t>أن يكون ورثة الميت الثاني</a:t>
            </a:r>
            <a:r>
              <a:rPr lang="ar-SA" sz="3000" b="1" dirty="0" smtClean="0"/>
              <a:t> يرثون سهمه، ويرثون غيره</a:t>
            </a:r>
            <a:r>
              <a:rPr lang="ar-SA" sz="3000" dirty="0" smtClean="0"/>
              <a:t>.</a:t>
            </a:r>
            <a:endParaRPr lang="en-US" sz="3000" b="1" dirty="0" smtClean="0"/>
          </a:p>
          <a:p>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AE" b="1" dirty="0" smtClean="0"/>
              <a:t>تفصيل الحالات:</a:t>
            </a:r>
            <a:endParaRPr lang="en-US" b="1" dirty="0" smtClean="0"/>
          </a:p>
          <a:p>
            <a:pPr rtl="1"/>
            <a:r>
              <a:rPr lang="ar-SA" b="1" dirty="0" smtClean="0"/>
              <a:t>الحالة الأولى- </a:t>
            </a:r>
            <a:r>
              <a:rPr lang="ar-SA" dirty="0" smtClean="0"/>
              <a:t>ورثة الميت الثاني هم أنفسهم ورثة الميت الأول، فيأخذون تركته، ولا يوجد غيرهم. </a:t>
            </a:r>
            <a:endParaRPr lang="en-US" b="1" dirty="0" smtClean="0"/>
          </a:p>
          <a:p>
            <a:pPr rtl="1"/>
            <a:r>
              <a:rPr lang="ar-SA" dirty="0" smtClean="0"/>
              <a:t>ويكون حل المسألة في هذه الحالة حلاً عادياً، لأنها (مناسخة شكلية). </a:t>
            </a:r>
            <a:endParaRPr lang="en-US" b="1" dirty="0" smtClean="0"/>
          </a:p>
          <a:p>
            <a:pPr rtl="1"/>
            <a:r>
              <a:rPr lang="ar-SA" dirty="0" smtClean="0"/>
              <a:t>ويطلق على هذا الحل: </a:t>
            </a:r>
            <a:r>
              <a:rPr lang="ar-SA" b="1" dirty="0" smtClean="0"/>
              <a:t>(اختصار المناسخة).</a:t>
            </a:r>
            <a:endParaRPr lang="en-US" b="1" dirty="0" smtClean="0"/>
          </a:p>
          <a:p>
            <a:pPr rtl="1"/>
            <a:r>
              <a:rPr lang="ar-SA" b="1" dirty="0" smtClean="0"/>
              <a:t>المسألة (1)</a:t>
            </a:r>
            <a:r>
              <a:rPr lang="ar-SA" dirty="0" smtClean="0"/>
              <a:t>: مات (عنترة) عن 5 أبناء، وترك 400 ديناراً، فمات ثلاثة منهم قبل القسمة، وهم بلا زوجات ولا أبناء. </a:t>
            </a:r>
            <a:endParaRPr lang="en-US" b="1" dirty="0" smtClean="0"/>
          </a:p>
          <a:p>
            <a:endParaRPr lang="en-US"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sz="4000" dirty="0"/>
          </a:p>
        </p:txBody>
      </p:sp>
      <p:sp>
        <p:nvSpPr>
          <p:cNvPr id="3" name="عنصر نائب للمحتوى 2"/>
          <p:cNvSpPr>
            <a:spLocks noGrp="1"/>
          </p:cNvSpPr>
          <p:nvPr>
            <p:ph idx="1"/>
          </p:nvPr>
        </p:nvSpPr>
        <p:spPr/>
        <p:txBody>
          <a:bodyPr/>
          <a:lstStyle/>
          <a:p>
            <a:pPr algn="just" rtl="1"/>
            <a:r>
              <a:rPr lang="ar-SA" dirty="0" smtClean="0"/>
              <a:t> </a:t>
            </a:r>
            <a:endParaRPr lang="en-US" b="1" dirty="0" smtClean="0"/>
          </a:p>
          <a:p>
            <a:r>
              <a:rPr lang="ar-AE" dirty="0" smtClean="0"/>
              <a:t>جدول:</a:t>
            </a:r>
            <a:endParaRPr lang="en-US"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sz="4000" dirty="0"/>
          </a:p>
        </p:txBody>
      </p:sp>
      <p:sp>
        <p:nvSpPr>
          <p:cNvPr id="3" name="عنصر نائب للمحتوى 2"/>
          <p:cNvSpPr>
            <a:spLocks noGrp="1"/>
          </p:cNvSpPr>
          <p:nvPr>
            <p:ph idx="1"/>
          </p:nvPr>
        </p:nvSpPr>
        <p:spPr>
          <a:xfrm>
            <a:off x="488504" y="1484784"/>
            <a:ext cx="8915400" cy="4525963"/>
          </a:xfrm>
        </p:spPr>
        <p:txBody>
          <a:bodyPr/>
          <a:lstStyle/>
          <a:p>
            <a:pPr rtl="1"/>
            <a:r>
              <a:rPr lang="ar-SA" sz="2900" b="1" dirty="0" smtClean="0"/>
              <a:t>الحالة الثانية-</a:t>
            </a:r>
            <a:r>
              <a:rPr lang="ar-SA" sz="2900" dirty="0" smtClean="0"/>
              <a:t>أن يكون ورثة الميت الثاني، يرثون</a:t>
            </a:r>
            <a:r>
              <a:rPr lang="ar-SA" sz="2900" b="1" dirty="0" smtClean="0"/>
              <a:t> سهمه، ولا يرثون غيره</a:t>
            </a:r>
            <a:r>
              <a:rPr lang="ar-SA" sz="2900" dirty="0" smtClean="0"/>
              <a:t>.</a:t>
            </a:r>
            <a:endParaRPr lang="en-US" sz="2900" b="1" dirty="0" smtClean="0"/>
          </a:p>
          <a:p>
            <a:pPr rtl="1"/>
            <a:r>
              <a:rPr lang="ar-SA" sz="2900" b="1" dirty="0" smtClean="0"/>
              <a:t>مراحل الحل، (طريقة القاسم المشترك الأعظم):</a:t>
            </a:r>
            <a:endParaRPr lang="en-US" sz="2900" b="1" dirty="0" smtClean="0"/>
          </a:p>
          <a:p>
            <a:pPr marL="514350" lvl="0" indent="-514350" rtl="1">
              <a:buFont typeface="+mj-lt"/>
              <a:buAutoNum type="arabicPeriod"/>
            </a:pPr>
            <a:r>
              <a:rPr lang="ar-SA" sz="2900" dirty="0" smtClean="0"/>
              <a:t>نضع جدولاً للمسألة الأولى، ونعيّن الورثة وفروضهم.</a:t>
            </a:r>
            <a:endParaRPr lang="en-US" sz="2900" b="1" dirty="0" smtClean="0"/>
          </a:p>
          <a:p>
            <a:pPr marL="514350" lvl="0" indent="-514350" rtl="1">
              <a:buFont typeface="+mj-lt"/>
              <a:buAutoNum type="arabicPeriod"/>
            </a:pPr>
            <a:r>
              <a:rPr lang="ar-SA" sz="2900" dirty="0" smtClean="0"/>
              <a:t>نستخرج أصل المسألة الأولى، ونكتب سهام الورثة. </a:t>
            </a:r>
            <a:endParaRPr lang="en-US" sz="2900" b="1" dirty="0" smtClean="0"/>
          </a:p>
          <a:p>
            <a:pPr marL="514350" lvl="0" indent="-514350" rtl="1">
              <a:buFont typeface="+mj-lt"/>
              <a:buAutoNum type="arabicPeriod"/>
            </a:pPr>
            <a:r>
              <a:rPr lang="ar-SA" sz="2900" dirty="0" smtClean="0"/>
              <a:t>نصحح المسألة الأولى، إن احتاجت إلى تصحيح.</a:t>
            </a:r>
            <a:endParaRPr lang="en-US" sz="2900" b="1" dirty="0" smtClean="0"/>
          </a:p>
          <a:p>
            <a:pPr marL="514350" lvl="0" indent="-514350" rtl="1">
              <a:buFont typeface="+mj-lt"/>
              <a:buAutoNum type="arabicPeriod"/>
            </a:pPr>
            <a:r>
              <a:rPr lang="ar-SA" sz="2900" dirty="0" smtClean="0"/>
              <a:t>نكتب مصطلح (ت) في المسألة الأولى، مقابل الوارث الميت الثاني.</a:t>
            </a:r>
            <a:endParaRPr lang="en-US" sz="2900" b="1" dirty="0" smtClean="0"/>
          </a:p>
          <a:p>
            <a:pPr marL="514350" lvl="0" indent="-514350" rtl="1">
              <a:buFont typeface="+mj-lt"/>
              <a:buAutoNum type="arabicPeriod"/>
            </a:pPr>
            <a:r>
              <a:rPr lang="ar-SA" sz="2900" dirty="0" smtClean="0"/>
              <a:t>نكتب ورثة الميت الثاني، سواء من الورثة الموجودين في الأولى، أو الورثة الْجُدد.</a:t>
            </a:r>
            <a:endParaRPr lang="en-US" sz="2900" b="1" dirty="0" smtClean="0"/>
          </a:p>
          <a:p>
            <a:pPr marL="514350" lvl="0" indent="-514350" rtl="1">
              <a:buFont typeface="+mj-lt"/>
              <a:buAutoNum type="arabicPeriod"/>
            </a:pPr>
            <a:r>
              <a:rPr lang="ar-SA" sz="2900" dirty="0" smtClean="0"/>
              <a:t>نحلّ مسألة الميت الثاني، وكأنها مسألة مستقلة عن الأولى.</a:t>
            </a:r>
            <a:endParaRPr lang="en-US" sz="2900" b="1" dirty="0" smtClean="0"/>
          </a:p>
          <a:p>
            <a:pPr algn="just" rtl="1"/>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endParaRPr lang="en-US" dirty="0"/>
          </a:p>
        </p:txBody>
      </p:sp>
      <p:sp>
        <p:nvSpPr>
          <p:cNvPr id="3" name="عنصر نائب للمحتوى 2"/>
          <p:cNvSpPr>
            <a:spLocks noGrp="1"/>
          </p:cNvSpPr>
          <p:nvPr>
            <p:ph idx="1"/>
          </p:nvPr>
        </p:nvSpPr>
        <p:spPr>
          <a:xfrm>
            <a:off x="488504" y="1556792"/>
            <a:ext cx="8915400" cy="4525963"/>
          </a:xfrm>
        </p:spPr>
        <p:txBody>
          <a:bodyPr/>
          <a:lstStyle/>
          <a:p>
            <a:pPr lvl="0" rtl="1"/>
            <a:r>
              <a:rPr lang="ar-AE" sz="2800" dirty="0" smtClean="0"/>
              <a:t>7. </a:t>
            </a:r>
            <a:r>
              <a:rPr lang="ar-SA" sz="2800" dirty="0" smtClean="0"/>
              <a:t>نستخرج أصل المسألة الثانية، ونكتب سهام ورثة الميت الثاني.</a:t>
            </a:r>
            <a:endParaRPr lang="en-US" sz="2800" b="1" dirty="0" smtClean="0"/>
          </a:p>
          <a:p>
            <a:pPr lvl="0" rtl="1"/>
            <a:r>
              <a:rPr lang="ar-AE" sz="2800" dirty="0" smtClean="0"/>
              <a:t>8. </a:t>
            </a:r>
            <a:r>
              <a:rPr lang="ar-SA" sz="2800" dirty="0" smtClean="0"/>
              <a:t>نصحح المسألة الثانية إن احتاجت إلى تصحيح.</a:t>
            </a:r>
            <a:endParaRPr lang="en-US" sz="2800" b="1" dirty="0" smtClean="0"/>
          </a:p>
          <a:p>
            <a:pPr lvl="0" rtl="1"/>
            <a:r>
              <a:rPr lang="ar-AE" sz="2800" dirty="0" smtClean="0"/>
              <a:t>9. </a:t>
            </a:r>
            <a:r>
              <a:rPr lang="ar-SA" sz="2800" dirty="0" smtClean="0"/>
              <a:t>نستخرج (</a:t>
            </a:r>
            <a:r>
              <a:rPr lang="ar-SA" sz="2800" b="1" dirty="0" smtClean="0"/>
              <a:t>القاسم المشترك الأعظم</a:t>
            </a:r>
            <a:r>
              <a:rPr lang="ar-SA" sz="2800" dirty="0" smtClean="0"/>
              <a:t>) بين سهم الميت الثاني، وأصل المسألة الثانية.</a:t>
            </a:r>
            <a:endParaRPr lang="en-US" sz="2800" b="1" dirty="0" smtClean="0"/>
          </a:p>
          <a:p>
            <a:pPr lvl="0" rtl="1"/>
            <a:r>
              <a:rPr lang="ar-AE" sz="2800" dirty="0" smtClean="0"/>
              <a:t>10. </a:t>
            </a:r>
            <a:r>
              <a:rPr lang="ar-SA" sz="2800" dirty="0" smtClean="0"/>
              <a:t>لدمج المسألة الثانية بالأولى، نستخرج </a:t>
            </a:r>
            <a:r>
              <a:rPr lang="ar-SA" sz="2800" b="1" dirty="0" smtClean="0"/>
              <a:t>(جزء سهم) الثانية</a:t>
            </a:r>
            <a:r>
              <a:rPr lang="ar-SA" sz="2800" dirty="0" smtClean="0"/>
              <a:t> بقسمة سهم الميت الثاني على (القاسم المشترك الأعظم)، ونضع الناتج فوق أصل الثانية، أو مصحّها. </a:t>
            </a:r>
            <a:endParaRPr lang="en-US" sz="2800" b="1" dirty="0" smtClean="0"/>
          </a:p>
          <a:p>
            <a:pPr lvl="0" rtl="1"/>
            <a:r>
              <a:rPr lang="ar-AE" sz="2800" dirty="0" smtClean="0"/>
              <a:t>11. </a:t>
            </a:r>
            <a:r>
              <a:rPr lang="ar-SA" sz="2800" dirty="0" smtClean="0"/>
              <a:t>ونستخرج </a:t>
            </a:r>
            <a:r>
              <a:rPr lang="ar-SA" sz="2800" b="1" dirty="0" smtClean="0"/>
              <a:t>(جزء سهم) الأولى</a:t>
            </a:r>
            <a:r>
              <a:rPr lang="ar-SA" sz="2800" dirty="0" smtClean="0"/>
              <a:t> بقسمة أصل المسألة الثانية على (القاسم المشترك الأعظم)، ونضع الناتج فوق أصل الأولى، أو مصحّها</a:t>
            </a:r>
            <a:r>
              <a:rPr lang="ar-SA" sz="2800" b="1" dirty="0" smtClean="0"/>
              <a:t>.</a:t>
            </a:r>
            <a:endParaRPr lang="en-US" sz="2800" b="1" dirty="0" smtClean="0"/>
          </a:p>
          <a:p>
            <a:endParaRPr lang="en-US" sz="3000"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a:xfrm>
            <a:off x="488504" y="1412776"/>
            <a:ext cx="8915400" cy="5112568"/>
          </a:xfrm>
        </p:spPr>
        <p:txBody>
          <a:bodyPr/>
          <a:lstStyle/>
          <a:p>
            <a:pPr lvl="0" rtl="1"/>
            <a:r>
              <a:rPr lang="ar-AE" sz="2800" dirty="0" smtClean="0"/>
              <a:t>12. </a:t>
            </a:r>
            <a:r>
              <a:rPr lang="ar-SA" sz="2800" dirty="0" smtClean="0"/>
              <a:t>عند عدم وجود هذا (</a:t>
            </a:r>
            <a:r>
              <a:rPr lang="ar-SA" sz="2800" b="1" dirty="0" smtClean="0"/>
              <a:t>القاسم المشترك الأعظم</a:t>
            </a:r>
            <a:r>
              <a:rPr lang="ar-SA" sz="2800" dirty="0" smtClean="0"/>
              <a:t>)، فإننا نضع سهم الميت بكامله، </a:t>
            </a:r>
            <a:r>
              <a:rPr lang="ar-SA" sz="2800" b="1" dirty="0" smtClean="0"/>
              <a:t>(كجزء سهم)</a:t>
            </a:r>
            <a:r>
              <a:rPr lang="ar-SA" sz="2800" dirty="0" smtClean="0"/>
              <a:t> فوق أصل المسألة الثانية، ونضع أصل المسألة الثانية فوق أصل الأولى.</a:t>
            </a:r>
            <a:endParaRPr lang="en-US" sz="2800" b="1" dirty="0" smtClean="0"/>
          </a:p>
          <a:p>
            <a:pPr lvl="0" rtl="1"/>
            <a:r>
              <a:rPr lang="ar-AE" sz="2800" dirty="0" smtClean="0"/>
              <a:t>13. </a:t>
            </a:r>
            <a:r>
              <a:rPr lang="ar-SA" sz="2800" dirty="0" smtClean="0"/>
              <a:t>نشتق </a:t>
            </a:r>
            <a:r>
              <a:rPr lang="ar-SA" sz="2800" b="1" dirty="0" smtClean="0"/>
              <a:t>(أصل الجامعة)،</a:t>
            </a:r>
            <a:r>
              <a:rPr lang="ar-SA" sz="2800" dirty="0" smtClean="0"/>
              <a:t> فنضرب </a:t>
            </a:r>
            <a:r>
              <a:rPr lang="ar-SA" sz="2800" b="1" dirty="0" smtClean="0"/>
              <a:t>(جزء سهم المسألة الثانية</a:t>
            </a:r>
            <a:r>
              <a:rPr lang="ar-SA" sz="2800" dirty="0" smtClean="0"/>
              <a:t>) بأصل المسألة الأولى.</a:t>
            </a:r>
            <a:endParaRPr lang="en-US" sz="2800" dirty="0" smtClean="0"/>
          </a:p>
          <a:p>
            <a:pPr lvl="0" rtl="1"/>
            <a:r>
              <a:rPr lang="ar-AE" sz="2800" dirty="0" smtClean="0"/>
              <a:t>14. </a:t>
            </a:r>
            <a:r>
              <a:rPr lang="ar-SA" sz="2800" dirty="0" smtClean="0"/>
              <a:t>لا ننسى أن نضرب كالعادة جزء السهم بسهم كل واحد من ورثة المسألة، في كلا المسألتين، ونضع النواتج في أماكنها في حقل (</a:t>
            </a:r>
            <a:r>
              <a:rPr lang="ar-SA" sz="2800" b="1" dirty="0" smtClean="0"/>
              <a:t>المسألة الجامعة).</a:t>
            </a:r>
            <a:endParaRPr lang="en-US" sz="2800" b="1" dirty="0" smtClean="0"/>
          </a:p>
          <a:p>
            <a:pPr lvl="0" rtl="1"/>
            <a:r>
              <a:rPr lang="ar-AE" sz="2800" dirty="0" smtClean="0"/>
              <a:t>15. </a:t>
            </a:r>
            <a:r>
              <a:rPr lang="ar-SA" sz="2800" dirty="0" smtClean="0"/>
              <a:t>عند وجود وارث له سهم في المسألة الأولى، وسهم في المسألة الثانية، فإننا نجمع السهمين، ونضع</a:t>
            </a:r>
            <a:r>
              <a:rPr lang="ar-SA" sz="2800" b="1" dirty="0" smtClean="0"/>
              <a:t> المجموع</a:t>
            </a:r>
            <a:r>
              <a:rPr lang="ar-SA" sz="2800" dirty="0" smtClean="0"/>
              <a:t> في (حقل الجامعة).</a:t>
            </a:r>
            <a:endParaRPr lang="en-US" sz="2800" b="1" dirty="0" smtClean="0"/>
          </a:p>
          <a:p>
            <a:pPr lvl="0" rtl="1"/>
            <a:r>
              <a:rPr lang="ar-AE" sz="2800" dirty="0" smtClean="0"/>
              <a:t>16. </a:t>
            </a:r>
            <a:r>
              <a:rPr lang="ar-SA" sz="2800" dirty="0" smtClean="0"/>
              <a:t>إذا مات قبل القسمة ميت ثانٍ وثالث، فإننا نجعل لكل ميت مسألة جديدة (وجامعة جديدة) بعد كل مسألة، ونتبع المراحل السابقة.</a:t>
            </a:r>
            <a:endParaRPr lang="en-US" sz="2800" b="1" dirty="0" smtClean="0"/>
          </a:p>
          <a:p>
            <a:endParaRPr lang="ar-AE"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r>
              <a:rPr lang="ar-SA" b="1" dirty="0" smtClean="0"/>
              <a:t>المسألة (2)</a:t>
            </a:r>
            <a:r>
              <a:rPr lang="ar-SA" dirty="0" smtClean="0"/>
              <a:t>: مات (عَوْف) عن زوجة، وبنت من غير هذه الزوجة، وعمّ، وتركت 800 ديناراً، وقبل قسمة التركة، ماتت البنت عن  زوج، وابن.</a:t>
            </a:r>
            <a:endParaRPr lang="en-US" b="1" dirty="0" smtClean="0"/>
          </a:p>
          <a:p>
            <a:endParaRPr lang="en-US" dirty="0" smtClean="0"/>
          </a:p>
          <a:p>
            <a:r>
              <a:rPr lang="ar-AE" dirty="0" smtClean="0"/>
              <a:t>جدول:</a:t>
            </a:r>
            <a:endParaRPr lang="ar-AE"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a:xfrm>
            <a:off x="488504" y="1484784"/>
            <a:ext cx="8915400" cy="5373216"/>
          </a:xfrm>
        </p:spPr>
        <p:txBody>
          <a:bodyPr/>
          <a:lstStyle/>
          <a:p>
            <a:pPr rtl="1"/>
            <a:r>
              <a:rPr lang="ar-SA" sz="3000" b="1" dirty="0" smtClean="0"/>
              <a:t>الحالة الرابعة-</a:t>
            </a:r>
            <a:r>
              <a:rPr lang="ar-SA" sz="3000" dirty="0" smtClean="0"/>
              <a:t> أن يوجد بين سهام المسألتين</a:t>
            </a:r>
            <a:r>
              <a:rPr lang="ar-SA" sz="3000" b="1" dirty="0" smtClean="0"/>
              <a:t> تباين</a:t>
            </a:r>
            <a:r>
              <a:rPr lang="ar-AE" sz="3000" dirty="0" smtClean="0"/>
              <a:t>.</a:t>
            </a:r>
            <a:endParaRPr lang="en-US" sz="3000" b="1" dirty="0" smtClean="0"/>
          </a:p>
          <a:p>
            <a:pPr rtl="1"/>
            <a:r>
              <a:rPr lang="ar-AE" sz="3000" dirty="0" smtClean="0"/>
              <a:t>و</a:t>
            </a:r>
            <a:r>
              <a:rPr lang="ar-AE" sz="3000" b="1" dirty="0" smtClean="0"/>
              <a:t>التباين:</a:t>
            </a:r>
            <a:r>
              <a:rPr lang="ar-AE" sz="3000" dirty="0" smtClean="0"/>
              <a:t> عكس التوافق، ويكون عند عدم وجود قاسم مشترك بينهما.</a:t>
            </a:r>
            <a:endParaRPr lang="en-US" sz="3000" b="1" dirty="0" smtClean="0"/>
          </a:p>
          <a:p>
            <a:pPr rtl="1"/>
            <a:r>
              <a:rPr lang="ar-SA" sz="3000" b="1" dirty="0" smtClean="0"/>
              <a:t>المسألة (4)</a:t>
            </a:r>
            <a:r>
              <a:rPr lang="ar-SA" sz="3000" dirty="0" smtClean="0"/>
              <a:t>: ماتت (تَماضِر) عن أمّ، وعمّ، وزوج، وتركت 600 ديناراً. </a:t>
            </a:r>
            <a:endParaRPr lang="en-US" sz="3000" b="1" dirty="0" smtClean="0"/>
          </a:p>
          <a:p>
            <a:pPr rtl="1"/>
            <a:r>
              <a:rPr lang="ar-SA" sz="3000" dirty="0" smtClean="0"/>
              <a:t>وقبل قسمة التركة، مات الزوج عن 10 ابن. </a:t>
            </a:r>
            <a:endParaRPr lang="en-US" sz="3000" b="1" dirty="0" smtClean="0"/>
          </a:p>
          <a:p>
            <a:pPr rtl="1"/>
            <a:r>
              <a:rPr lang="ar-SA" sz="3000" b="1" dirty="0" smtClean="0"/>
              <a:t>الحلّ:</a:t>
            </a:r>
            <a:endParaRPr lang="en-US" sz="3000" b="1" dirty="0" smtClean="0"/>
          </a:p>
          <a:p>
            <a:pPr rtl="1"/>
            <a:r>
              <a:rPr lang="ar-SA" sz="3000" dirty="0" smtClean="0"/>
              <a:t>-هنا لا نجد توافقاً بين سهم الميت الثاني وورثته، </a:t>
            </a:r>
            <a:r>
              <a:rPr lang="ar-SA" sz="3000" b="1" dirty="0" smtClean="0"/>
              <a:t>بل يوجد تباين.</a:t>
            </a:r>
            <a:r>
              <a:rPr lang="ar-SA" sz="3000" dirty="0" smtClean="0"/>
              <a:t> </a:t>
            </a:r>
            <a:endParaRPr lang="en-US" sz="3000" b="1" dirty="0" smtClean="0"/>
          </a:p>
          <a:p>
            <a:pPr rtl="1"/>
            <a:r>
              <a:rPr lang="ar-SA" sz="3000" dirty="0" smtClean="0"/>
              <a:t>-فنضرب عدد رؤوس ورثة الميت الثاني، وهو (10) بأصل المسألة الأولى، وهو (6)،  فينتج لدينا </a:t>
            </a:r>
            <a:r>
              <a:rPr lang="ar-SA" sz="3000" b="1" dirty="0" smtClean="0"/>
              <a:t>(أصل الجامعة)،</a:t>
            </a:r>
            <a:r>
              <a:rPr lang="ar-SA" sz="3000" dirty="0" smtClean="0"/>
              <a:t> فتصح.</a:t>
            </a:r>
            <a:endParaRPr lang="en-US" sz="3000" b="1" dirty="0" smtClean="0"/>
          </a:p>
          <a:p>
            <a:endParaRPr lang="ar-AE"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r>
              <a:rPr lang="ar-AE" dirty="0" smtClean="0"/>
              <a:t>جدول:</a:t>
            </a:r>
            <a:endParaRPr lang="ar-AE"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b="1" dirty="0" smtClean="0"/>
              <a:t>من المسائل المشهورة في </a:t>
            </a:r>
            <a:r>
              <a:rPr lang="ar-SA" b="1" dirty="0" err="1" smtClean="0"/>
              <a:t>المناسخة</a:t>
            </a:r>
            <a:r>
              <a:rPr lang="ar-SA" b="1" dirty="0" smtClean="0"/>
              <a:t> (المسألة </a:t>
            </a:r>
            <a:r>
              <a:rPr lang="ar-SA" b="1" dirty="0" err="1" smtClean="0"/>
              <a:t>المأمونية</a:t>
            </a:r>
            <a:r>
              <a:rPr lang="ar-SA" b="1" dirty="0" smtClean="0"/>
              <a:t> الأولى، </a:t>
            </a:r>
            <a:r>
              <a:rPr lang="ar-SA" b="1" dirty="0" err="1" smtClean="0"/>
              <a:t>والمأمونيّة</a:t>
            </a:r>
            <a:r>
              <a:rPr lang="ar-SA" b="1" dirty="0" smtClean="0"/>
              <a:t> الثانية)</a:t>
            </a:r>
            <a:endParaRPr lang="en-US" b="1" dirty="0" smtClean="0"/>
          </a:p>
          <a:p>
            <a:pPr rtl="1"/>
            <a:r>
              <a:rPr lang="ar-SA" dirty="0" smtClean="0"/>
              <a:t>سميت (مأمونية) لأن الخليفة المأمون أراد أن يولي والياً على البصرة، فأحضر يحيى بن أكثم، وهو قاضي القضاة، فاستحقره، وسأله عن هذه المسألة، فقال: يا أمير المؤمنين! هل الميت الأول ذكر أم أنثى؟ فعلم المأمون أنه يعلم المسألة، فولاّه قضاء البصرة. </a:t>
            </a:r>
            <a:endParaRPr lang="en-US" b="1" dirty="0" smtClean="0"/>
          </a:p>
          <a:p>
            <a:endParaRPr lang="ar-AE"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المسألة </a:t>
            </a:r>
            <a:r>
              <a:rPr lang="ar-SA" b="1" dirty="0" err="1" smtClean="0"/>
              <a:t>المأمونية</a:t>
            </a:r>
            <a:r>
              <a:rPr lang="ar-SA" b="1" dirty="0" smtClean="0"/>
              <a:t> الأولى</a:t>
            </a:r>
            <a:endParaRPr lang="en-US" b="1" dirty="0" smtClean="0"/>
          </a:p>
          <a:p>
            <a:pPr rtl="1"/>
            <a:r>
              <a:rPr lang="ar-SA" dirty="0" smtClean="0"/>
              <a:t>مات (مأمون) عن: أب، وأمّ، وبنتين، وماتت إحدى البنتين عن هؤلاء الورثة.</a:t>
            </a:r>
            <a:endParaRPr lang="en-US" b="1" dirty="0" smtClean="0"/>
          </a:p>
          <a:p>
            <a:pPr rtl="1"/>
            <a:r>
              <a:rPr lang="ar-SA" dirty="0" smtClean="0"/>
              <a:t>-نستخرج </a:t>
            </a:r>
            <a:r>
              <a:rPr lang="ar-SA" b="1" dirty="0" smtClean="0"/>
              <a:t>(وفق العددين) </a:t>
            </a:r>
            <a:r>
              <a:rPr lang="ar-SA" dirty="0" smtClean="0"/>
              <a:t>وهما سهم الميت الثاني، وهو (2)، وأصل المسألة الثانية، وهو (6)، فينتج </a:t>
            </a:r>
            <a:r>
              <a:rPr lang="ar-SA" b="1" dirty="0" smtClean="0"/>
              <a:t>(جزء السهم)،</a:t>
            </a:r>
            <a:r>
              <a:rPr lang="ar-SA" dirty="0" smtClean="0"/>
              <a:t> وهو (3).  </a:t>
            </a:r>
            <a:endParaRPr lang="en-US" b="1" dirty="0" smtClean="0"/>
          </a:p>
          <a:p>
            <a:pPr rtl="1"/>
            <a:r>
              <a:rPr lang="ar-SA" dirty="0" smtClean="0"/>
              <a:t>-نضرب </a:t>
            </a:r>
            <a:r>
              <a:rPr lang="ar-SA" b="1" dirty="0" smtClean="0"/>
              <a:t>(جزء السهم)،</a:t>
            </a:r>
            <a:r>
              <a:rPr lang="ar-SA" dirty="0" smtClean="0"/>
              <a:t> وهو (3)، بأصل المسألة الأولى، وهو (6)،  فينتج لدينا </a:t>
            </a:r>
            <a:r>
              <a:rPr lang="ar-SA" b="1" dirty="0" smtClean="0"/>
              <a:t>(أصل الجامعة)،</a:t>
            </a:r>
            <a:r>
              <a:rPr lang="ar-SA" dirty="0" smtClean="0"/>
              <a:t> وهو (12)، فتصح.  </a:t>
            </a:r>
            <a:endParaRPr lang="en-US" b="1" dirty="0" smtClean="0"/>
          </a:p>
          <a:p>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r>
              <a:rPr lang="ar-AE" dirty="0" smtClean="0"/>
              <a:t>جدول:</a:t>
            </a:r>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المسألة </a:t>
            </a:r>
            <a:r>
              <a:rPr lang="ar-SA" b="1" dirty="0" err="1" smtClean="0"/>
              <a:t>المأمونية</a:t>
            </a:r>
            <a:r>
              <a:rPr lang="ar-SA" b="1" dirty="0" smtClean="0"/>
              <a:t> الثانية</a:t>
            </a:r>
            <a:endParaRPr lang="en-US" b="1" dirty="0" smtClean="0"/>
          </a:p>
          <a:p>
            <a:pPr rtl="1"/>
            <a:r>
              <a:rPr lang="ar-SA" dirty="0" smtClean="0"/>
              <a:t>ماتت (مأمونة) عن: أب، وأم وبنتين، وماتت إحدى البنتين عن هؤلاء الورثة.</a:t>
            </a:r>
            <a:endParaRPr lang="en-US" b="1" dirty="0" smtClean="0"/>
          </a:p>
          <a:p>
            <a:endParaRPr lang="ar-AE" dirty="0" smtClean="0"/>
          </a:p>
          <a:p>
            <a:r>
              <a:rPr lang="ar-AE" dirty="0" smtClean="0"/>
              <a:t>جدول:</a:t>
            </a:r>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مسائل تطبيقية على </a:t>
            </a:r>
            <a:r>
              <a:rPr lang="ar-SA" b="1" dirty="0" err="1" smtClean="0"/>
              <a:t>المناسخة</a:t>
            </a:r>
            <a:endParaRPr lang="en-US" b="1" dirty="0" smtClean="0"/>
          </a:p>
          <a:p>
            <a:pPr rtl="1"/>
            <a:r>
              <a:rPr lang="ar-SA" b="1" dirty="0" smtClean="0"/>
              <a:t>المسألة (1)</a:t>
            </a:r>
            <a:r>
              <a:rPr lang="ar-SA" dirty="0" smtClean="0"/>
              <a:t>: مات (عِياض) عن زوجة، و 7 أبناء، وترك 300 ديناراً، ثم توفيت الزوجة، ثم توفي 4 من الأبناء السبعة، قبل قسمة التركة. </a:t>
            </a:r>
            <a:endParaRPr lang="en-US" b="1" dirty="0" smtClean="0"/>
          </a:p>
          <a:p>
            <a:endParaRPr lang="ar-AE" dirty="0" smtClean="0"/>
          </a:p>
          <a:p>
            <a:r>
              <a:rPr lang="ar-AE" dirty="0" smtClean="0"/>
              <a:t>جدول:</a:t>
            </a:r>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dirty="0" smtClean="0"/>
              <a:t>ويكون حل المسألة في هذه الحالة حلاً عادياً، (</a:t>
            </a:r>
            <a:r>
              <a:rPr lang="ar-SA" b="1" dirty="0" smtClean="0"/>
              <a:t>باختصار المناسخة).</a:t>
            </a:r>
            <a:endParaRPr lang="en-US" b="1" dirty="0" smtClean="0"/>
          </a:p>
          <a:p>
            <a:pPr rtl="1"/>
            <a:r>
              <a:rPr lang="ar-SA" b="1" dirty="0" smtClean="0"/>
              <a:t>المسألة (2)</a:t>
            </a:r>
            <a:r>
              <a:rPr lang="ar-SA" dirty="0" smtClean="0"/>
              <a:t>: ماتت (بثينة) عن: أمّ، وزوج، وابن، وبنت، وتركت 864 ديناراً، وقبل القسمة مات الابن عن هؤلاء الورثة، وزوجة، وابن. </a:t>
            </a:r>
            <a:endParaRPr lang="en-US" b="1" dirty="0" smtClean="0"/>
          </a:p>
          <a:p>
            <a:r>
              <a:rPr lang="ar-AE" dirty="0" smtClean="0"/>
              <a:t>جدول:</a:t>
            </a:r>
            <a:endParaRPr lang="ar-AE"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solidFill>
                  <a:srgbClr val="FF0000"/>
                </a:solidFill>
              </a:rPr>
              <a:t>المحاضرة </a:t>
            </a:r>
            <a:r>
              <a:rPr lang="ar-SA" b="1" dirty="0" err="1" smtClean="0">
                <a:solidFill>
                  <a:srgbClr val="FF0000"/>
                </a:solidFill>
              </a:rPr>
              <a:t>ال</a:t>
            </a:r>
            <a:r>
              <a:rPr lang="ar-AE" b="1" dirty="0" smtClean="0">
                <a:solidFill>
                  <a:srgbClr val="FF0000"/>
                </a:solidFill>
              </a:rPr>
              <a:t>عاشرة</a:t>
            </a:r>
            <a:r>
              <a:rPr lang="ar-SA" b="1" dirty="0" smtClean="0">
                <a:solidFill>
                  <a:srgbClr val="FF0000"/>
                </a:solidFill>
              </a:rPr>
              <a:t/>
            </a:r>
            <a:br>
              <a:rPr lang="ar-SA" b="1" dirty="0" smtClean="0">
                <a:solidFill>
                  <a:srgbClr val="FF0000"/>
                </a:solidFill>
              </a:rPr>
            </a:br>
            <a:r>
              <a:rPr lang="ar-AE" b="1" dirty="0" smtClean="0">
                <a:solidFill>
                  <a:srgbClr val="FF0000"/>
                </a:solidFill>
              </a:rPr>
              <a:t> </a:t>
            </a:r>
            <a:r>
              <a:rPr lang="ar-SA" dirty="0" smtClean="0"/>
              <a:t>توريث الغرقى </a:t>
            </a:r>
            <a:r>
              <a:rPr lang="ar-SA" dirty="0" err="1" smtClean="0"/>
              <a:t>والحرقى</a:t>
            </a:r>
            <a:r>
              <a:rPr lang="ar-SA" dirty="0" smtClean="0"/>
              <a:t> </a:t>
            </a:r>
            <a:r>
              <a:rPr lang="ar-SA" dirty="0" err="1" smtClean="0"/>
              <a:t>والهدمى</a:t>
            </a:r>
            <a:endParaRPr lang="ar-AE" dirty="0"/>
          </a:p>
        </p:txBody>
      </p:sp>
      <p:sp>
        <p:nvSpPr>
          <p:cNvPr id="3" name="Content Placeholder 2"/>
          <p:cNvSpPr>
            <a:spLocks noGrp="1"/>
          </p:cNvSpPr>
          <p:nvPr>
            <p:ph idx="1"/>
          </p:nvPr>
        </p:nvSpPr>
        <p:spPr/>
        <p:txBody>
          <a:bodyPr/>
          <a:lstStyle/>
          <a:p>
            <a:pPr rtl="1"/>
            <a:r>
              <a:rPr lang="ar-SA" dirty="0" smtClean="0"/>
              <a:t>ومسائل هذا الفصل تطبيق مباشر للفصل السابق، وهو (المناسخات).</a:t>
            </a:r>
            <a:endParaRPr lang="en-US" b="1" dirty="0" smtClean="0"/>
          </a:p>
          <a:p>
            <a:pPr rtl="1"/>
            <a:r>
              <a:rPr lang="ar-SA" b="1" dirty="0" smtClean="0"/>
              <a:t>مفهوم الغرقى </a:t>
            </a:r>
            <a:r>
              <a:rPr lang="ar-SA" b="1" dirty="0" err="1" smtClean="0"/>
              <a:t>والهدمى</a:t>
            </a:r>
            <a:r>
              <a:rPr lang="ar-SA" b="1" dirty="0" smtClean="0"/>
              <a:t> </a:t>
            </a:r>
            <a:r>
              <a:rPr lang="ar-SA" b="1" dirty="0" err="1" smtClean="0"/>
              <a:t>والحرقى</a:t>
            </a:r>
            <a:r>
              <a:rPr lang="ar-SA" b="1" dirty="0" smtClean="0"/>
              <a:t> عند الفقهاء:</a:t>
            </a:r>
            <a:endParaRPr lang="en-US" b="1" dirty="0" smtClean="0"/>
          </a:p>
          <a:p>
            <a:pPr rtl="1"/>
            <a:r>
              <a:rPr lang="ar-SA" dirty="0" smtClean="0"/>
              <a:t>الغرقى </a:t>
            </a:r>
            <a:r>
              <a:rPr lang="ar-SA" dirty="0" err="1" smtClean="0"/>
              <a:t>والهدمى</a:t>
            </a:r>
            <a:r>
              <a:rPr lang="ar-SA" dirty="0" smtClean="0"/>
              <a:t> </a:t>
            </a:r>
            <a:r>
              <a:rPr lang="ar-SA" dirty="0" err="1" smtClean="0"/>
              <a:t>والحرقى</a:t>
            </a:r>
            <a:r>
              <a:rPr lang="ar-SA" dirty="0" smtClean="0"/>
              <a:t>، هم الناس الذين ماتوا بحادث جماعي واحد، كالغرق والهدم والحرق، والقتل في معركة، ولا يُعرف السابق منهم. </a:t>
            </a:r>
            <a:endParaRPr lang="en-US" b="1" dirty="0" smtClean="0"/>
          </a:p>
          <a:p>
            <a:pPr rtl="1"/>
            <a:r>
              <a:rPr lang="ar-SA" dirty="0" smtClean="0"/>
              <a:t>ويلحق بهم موتى الحادث مفاجئ، كاستنشاق غاز سام، أو اصطدام سيارتين أو قطارين، أو جنوح حافلة، أو انحراف قطار، أو سقوط طائرة، أو غرق سفينة..</a:t>
            </a:r>
            <a:endParaRPr lang="en-US" b="1" dirty="0" smtClean="0"/>
          </a:p>
          <a:p>
            <a:endParaRPr lang="ar-AE"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ميراث الغرقى </a:t>
            </a:r>
            <a:r>
              <a:rPr lang="ar-SA" b="1" dirty="0" err="1" smtClean="0"/>
              <a:t>والهدمى</a:t>
            </a:r>
            <a:r>
              <a:rPr lang="ar-SA" b="1" dirty="0" smtClean="0"/>
              <a:t> </a:t>
            </a:r>
            <a:r>
              <a:rPr lang="ar-SA" b="1" dirty="0" err="1" smtClean="0"/>
              <a:t>والحرقى</a:t>
            </a:r>
            <a:r>
              <a:rPr lang="ar-SA" b="1" dirty="0" smtClean="0"/>
              <a:t> عند الفقهاء:</a:t>
            </a:r>
            <a:endParaRPr lang="en-US" b="1" dirty="0" smtClean="0"/>
          </a:p>
          <a:p>
            <a:pPr rtl="1"/>
            <a:r>
              <a:rPr lang="ar-SA" dirty="0" smtClean="0"/>
              <a:t>من المعلوم أنّ تحقق حياة الوارث حال موت المورث من شروط الإرث، ولا نستطيع معرفة تاريخ وفاة الغرقى </a:t>
            </a:r>
            <a:r>
              <a:rPr lang="ar-SA" dirty="0" err="1" smtClean="0"/>
              <a:t>والهدمى</a:t>
            </a:r>
            <a:r>
              <a:rPr lang="ar-SA" dirty="0" smtClean="0"/>
              <a:t> </a:t>
            </a:r>
            <a:r>
              <a:rPr lang="ar-SA" dirty="0" err="1" smtClean="0"/>
              <a:t>والحرقى</a:t>
            </a:r>
            <a:r>
              <a:rPr lang="ar-SA" dirty="0" smtClean="0"/>
              <a:t> ومن في حكمهم، أي أننا نجهل وقت وفاة المورث، وتحقق حياة الوارث، فلا توارث بينهم عند جمهور الفقهاء.</a:t>
            </a:r>
            <a:endParaRPr lang="en-US" b="1" dirty="0" smtClean="0"/>
          </a:p>
          <a:p>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يوجد أربع حالات في معرفة أسبقية موتهم عند الفقهاء:</a:t>
            </a:r>
            <a:endParaRPr lang="en-US" b="1" dirty="0" smtClean="0"/>
          </a:p>
          <a:p>
            <a:pPr marL="514350" lvl="0" indent="-514350" rtl="1">
              <a:buFont typeface="+mj-lt"/>
              <a:buAutoNum type="arabicPeriod"/>
            </a:pPr>
            <a:r>
              <a:rPr lang="ar-SA" dirty="0" smtClean="0"/>
              <a:t>أن يُعلم تقدم موت بعضهم على الآخر، فيرث المتأخرُ إجماعاً.</a:t>
            </a:r>
            <a:endParaRPr lang="en-US" b="1" dirty="0" smtClean="0"/>
          </a:p>
          <a:p>
            <a:pPr marL="514350" lvl="0" indent="-514350" rtl="1">
              <a:buFont typeface="+mj-lt"/>
              <a:buAutoNum type="arabicPeriod"/>
            </a:pPr>
            <a:r>
              <a:rPr lang="ar-SA" dirty="0" smtClean="0"/>
              <a:t>التحقق من موتهما معاً، فلا توارث بينهما إجماعاً.</a:t>
            </a:r>
            <a:endParaRPr lang="en-US" b="1" dirty="0" smtClean="0"/>
          </a:p>
          <a:p>
            <a:pPr marL="514350" lvl="0" indent="-514350" rtl="1">
              <a:buFont typeface="+mj-lt"/>
              <a:buAutoNum type="arabicPeriod"/>
            </a:pPr>
            <a:r>
              <a:rPr lang="ar-SA" dirty="0" smtClean="0"/>
              <a:t>أن يُعرف سبق أحدهما، دون تعيينه، أو يعيّن ثم يُنسى، فلا توارث بينهما عند الأئمة الثلاثة، خلافاً للحنابلة.</a:t>
            </a:r>
            <a:endParaRPr lang="en-US" b="1" dirty="0" smtClean="0"/>
          </a:p>
          <a:p>
            <a:pPr marL="514350" lvl="0" indent="-514350" rtl="1">
              <a:buFont typeface="+mj-lt"/>
              <a:buAutoNum type="arabicPeriod"/>
            </a:pPr>
            <a:r>
              <a:rPr lang="ar-SA" dirty="0" smtClean="0"/>
              <a:t>أن يُجهل الأسبق موتاً منهما، فلا توارث بينهما عند الأئمة الثلاثة، وهو تخريجٌ في مذهب أحمد.</a:t>
            </a:r>
            <a:endParaRPr lang="en-US" b="1" dirty="0" smtClean="0"/>
          </a:p>
          <a:p>
            <a:endParaRPr lang="en-US"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وعند الحنابلة في حالة جهل الأسبق موتاً قولان:</a:t>
            </a:r>
            <a:endParaRPr lang="en-US" b="1" dirty="0" smtClean="0"/>
          </a:p>
          <a:p>
            <a:pPr rtl="1"/>
            <a:r>
              <a:rPr lang="ar-SA" b="1" dirty="0" smtClean="0"/>
              <a:t>آ-أن يختلف ورثة الغرقى</a:t>
            </a:r>
            <a:r>
              <a:rPr lang="ar-SA" dirty="0" smtClean="0"/>
              <a:t> في تأخر موت مورثهم، فيُقضى </a:t>
            </a:r>
            <a:r>
              <a:rPr lang="ar-SA" dirty="0" err="1" smtClean="0"/>
              <a:t>بالبيّنات</a:t>
            </a:r>
            <a:r>
              <a:rPr lang="ar-SA" dirty="0" smtClean="0"/>
              <a:t>، وإذا تعارضت، تهاترت، ويستحلفوا، فإن حلفوا جميعاً، فلا توارث بين الغرقى.</a:t>
            </a:r>
            <a:endParaRPr lang="en-US" b="1" dirty="0" smtClean="0"/>
          </a:p>
          <a:p>
            <a:pPr rtl="1"/>
            <a:r>
              <a:rPr lang="ar-SA" dirty="0" smtClean="0"/>
              <a:t>ب-</a:t>
            </a:r>
            <a:r>
              <a:rPr lang="ar-SA" b="1" dirty="0" smtClean="0"/>
              <a:t>أن لا يختلف ورثة الغرقى</a:t>
            </a:r>
            <a:r>
              <a:rPr lang="ar-SA" dirty="0" smtClean="0"/>
              <a:t>: فيرث كل من الغريقين من (تِلاد) مال الآخر، أي قديمه، ولا يرث من (طَرِيف) ماله، أي جديده، ويُقسم الطريف على الورثة الأحياء.</a:t>
            </a:r>
            <a:endParaRPr lang="en-US" b="1" dirty="0" smtClean="0"/>
          </a:p>
          <a:p>
            <a:endParaRPr lang="en-US"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a:xfrm>
            <a:off x="632520" y="1268760"/>
            <a:ext cx="8915400" cy="5589240"/>
          </a:xfrm>
        </p:spPr>
        <p:txBody>
          <a:bodyPr/>
          <a:lstStyle/>
          <a:p>
            <a:pPr rtl="1"/>
            <a:r>
              <a:rPr lang="ar-SA" sz="2800" b="1" dirty="0" smtClean="0"/>
              <a:t>الأدلة الشرعية على صحّة توريثهم:</a:t>
            </a:r>
            <a:endParaRPr lang="en-US" sz="2800" b="1" dirty="0" smtClean="0"/>
          </a:p>
          <a:p>
            <a:pPr rtl="1"/>
            <a:r>
              <a:rPr lang="ar-SA" sz="2800" b="1" dirty="0" smtClean="0"/>
              <a:t>1-من عمل الصحابة الكرام: </a:t>
            </a:r>
            <a:r>
              <a:rPr lang="ar-SA" sz="2800" dirty="0" smtClean="0"/>
              <a:t>في حكم قتلى معركة اليمامة، في حروب الردة، وصفّين والحرّة، فقد كان بين الصحابة-رضي الله عنهم-الآباء والأبناء والأمهات والأبناء والأزواج والزوجات، فحكم أبو بكر على رأي زيد بن ثابت-رضي الله عنهما-أن لا يورث القريبُ من قريبه، لجهالة تقدم وفاة أحدهما عن الآخر.</a:t>
            </a:r>
            <a:endParaRPr lang="en-US" sz="2800" b="1" dirty="0" smtClean="0"/>
          </a:p>
          <a:p>
            <a:pPr rtl="1"/>
            <a:r>
              <a:rPr lang="ar-SA" sz="2800" b="1" dirty="0" smtClean="0"/>
              <a:t>2-من أقوال الصحابة الكرام:</a:t>
            </a:r>
            <a:r>
              <a:rPr lang="ar-SA" sz="2800" dirty="0" smtClean="0"/>
              <a:t> كأبي بكر الصديق وزيد بن ثابت وابن عباس-رضي الله عنهم-الذين قالوا بعدم توريث القريب من قريبه لجهالة تاريخ الوفاة</a:t>
            </a:r>
            <a:r>
              <a:rPr lang="ar-SA" sz="2800" b="1" dirty="0" smtClean="0"/>
              <a:t>.</a:t>
            </a:r>
            <a:r>
              <a:rPr lang="ar-SA" sz="2800" dirty="0" smtClean="0"/>
              <a:t> </a:t>
            </a:r>
            <a:endParaRPr lang="en-US" sz="2800" dirty="0" smtClean="0"/>
          </a:p>
          <a:p>
            <a:pPr rtl="1"/>
            <a:r>
              <a:rPr lang="ar-SA" sz="2800" b="1" dirty="0" smtClean="0"/>
              <a:t>3-من عمل عمر-رضي الله عنه-:</a:t>
            </a:r>
            <a:r>
              <a:rPr lang="ar-SA" sz="2800" dirty="0" smtClean="0"/>
              <a:t> وغيره من الصحابة الكرام، في طاعون الشام، حيث أمر بتوريث الأموات فيه، بعضهم من بعض</a:t>
            </a:r>
            <a:r>
              <a:rPr lang="ar-SA" sz="2800" b="1" dirty="0" smtClean="0"/>
              <a:t>.</a:t>
            </a:r>
            <a:r>
              <a:rPr lang="ar-SA" sz="2800" dirty="0" smtClean="0"/>
              <a:t>   </a:t>
            </a:r>
            <a:endParaRPr lang="en-US" sz="2800" dirty="0" smtClean="0"/>
          </a:p>
          <a:p>
            <a:pPr algn="just" rtl="1"/>
            <a:endParaRPr lang="en-US" b="1"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a:xfrm>
            <a:off x="560512" y="1412776"/>
            <a:ext cx="8915400" cy="5445224"/>
          </a:xfrm>
        </p:spPr>
        <p:txBody>
          <a:bodyPr/>
          <a:lstStyle/>
          <a:p>
            <a:pPr rtl="1"/>
            <a:r>
              <a:rPr lang="ar-SA" sz="2800" b="1" dirty="0" smtClean="0"/>
              <a:t>طريقة حل مسائل الغرقى: </a:t>
            </a:r>
            <a:endParaRPr lang="en-US" sz="2800" dirty="0" smtClean="0"/>
          </a:p>
          <a:p>
            <a:pPr rtl="1"/>
            <a:r>
              <a:rPr lang="ar-SA" sz="2800" b="1" dirty="0" smtClean="0"/>
              <a:t>نحلّ المسألة في حالتين اثنتين:</a:t>
            </a:r>
            <a:endParaRPr lang="en-US" sz="2800" dirty="0" smtClean="0"/>
          </a:p>
          <a:p>
            <a:pPr rtl="1"/>
            <a:r>
              <a:rPr lang="ar-SA" sz="2800" dirty="0" smtClean="0"/>
              <a:t>آ-حالة سبق الميت الأول.</a:t>
            </a:r>
            <a:endParaRPr lang="en-US" sz="2800" dirty="0" smtClean="0"/>
          </a:p>
          <a:p>
            <a:pPr rtl="1"/>
            <a:r>
              <a:rPr lang="ar-SA" sz="2800" dirty="0" smtClean="0"/>
              <a:t>ب-حالة سبق الميت الثاني.</a:t>
            </a:r>
            <a:endParaRPr lang="en-US" sz="2800" dirty="0" smtClean="0"/>
          </a:p>
          <a:p>
            <a:pPr rtl="1"/>
            <a:r>
              <a:rPr lang="ar-SA" sz="2800" dirty="0" smtClean="0"/>
              <a:t> </a:t>
            </a:r>
            <a:r>
              <a:rPr lang="ar-SA" sz="2800" b="1" dirty="0" smtClean="0"/>
              <a:t>ويكون الحل حسب الخطوات التالية:</a:t>
            </a:r>
            <a:endParaRPr lang="en-US" sz="2800" dirty="0" smtClean="0"/>
          </a:p>
          <a:p>
            <a:pPr rtl="1"/>
            <a:r>
              <a:rPr lang="ar-SA" sz="2800" dirty="0" smtClean="0"/>
              <a:t>1-نضع جدولاً لمسألة مَن نفرض سبق موته، وأصلها، وعولها، إن عالت، ونصححها إن وُجَدَ انكسار. </a:t>
            </a:r>
            <a:endParaRPr lang="en-US" sz="2800" dirty="0" smtClean="0"/>
          </a:p>
          <a:p>
            <a:pPr rtl="1"/>
            <a:r>
              <a:rPr lang="ar-SA" sz="2800" dirty="0" smtClean="0"/>
              <a:t>2-نضع جدولاً آخر لمسألة مَن مات بعده، وأصلها، وعولها، وتصحيحها، (مع تغيير حال الوارثين).</a:t>
            </a:r>
            <a:endParaRPr lang="en-US" sz="2800" dirty="0" smtClean="0"/>
          </a:p>
          <a:p>
            <a:endParaRPr lang="en-US"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dirty="0" smtClean="0"/>
              <a:t>3-نستخرج (القاسم المشترك الأعظم) بين سهم الميت في المسألة الأولى، وأصل المسألة الثانية.</a:t>
            </a:r>
            <a:endParaRPr lang="en-US" dirty="0" smtClean="0"/>
          </a:p>
          <a:p>
            <a:pPr rtl="1"/>
            <a:r>
              <a:rPr lang="ar-SA" dirty="0" smtClean="0"/>
              <a:t>4-نقسم سهم الميت الثاني على القاسم المشترك، ونضرب الناتج بأصل المسألة الثانية.</a:t>
            </a:r>
            <a:endParaRPr lang="en-US" dirty="0" smtClean="0"/>
          </a:p>
          <a:p>
            <a:pPr rtl="1"/>
            <a:r>
              <a:rPr lang="ar-SA" dirty="0" smtClean="0"/>
              <a:t>5-نقسم أصل المسألة الثانية على القاسم المشترك، والناتج نضربه بأصل المسألة الأولى.</a:t>
            </a:r>
            <a:endParaRPr lang="en-US" dirty="0" smtClean="0"/>
          </a:p>
          <a:p>
            <a:pPr rtl="1"/>
            <a:r>
              <a:rPr lang="ar-SA" dirty="0" smtClean="0"/>
              <a:t>6-نشتق الأصل الجامع، من ضرب </a:t>
            </a:r>
            <a:r>
              <a:rPr lang="ar-SA" b="1" dirty="0" smtClean="0"/>
              <a:t>(وفق المسألة الثانية</a:t>
            </a:r>
            <a:r>
              <a:rPr lang="ar-SA" dirty="0" smtClean="0"/>
              <a:t>) بأصل المسألة الأولى، كالمناسخات.</a:t>
            </a:r>
            <a:endParaRPr lang="en-US" dirty="0" smtClean="0"/>
          </a:p>
          <a:p>
            <a:pPr rtl="1"/>
            <a:endParaRPr lang="en-US" b="1"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a:xfrm>
            <a:off x="488504" y="1412776"/>
            <a:ext cx="8915400" cy="4752528"/>
          </a:xfrm>
        </p:spPr>
        <p:txBody>
          <a:bodyPr/>
          <a:lstStyle/>
          <a:p>
            <a:pPr rtl="1"/>
            <a:r>
              <a:rPr lang="ar-SA" b="1" dirty="0" smtClean="0"/>
              <a:t>المسألة (1)</a:t>
            </a:r>
            <a:r>
              <a:rPr lang="ar-SA" dirty="0" smtClean="0"/>
              <a:t>:غرقت سفينة بأم وابنها، وجهل السابق منهما، وتركت الأم أباً، وأماً، وترك الابن بنتاً، وعماً.</a:t>
            </a:r>
            <a:r>
              <a:rPr lang="ar-SA" b="1" dirty="0" smtClean="0"/>
              <a:t>	</a:t>
            </a:r>
            <a:endParaRPr lang="en-US" b="1" dirty="0" smtClean="0"/>
          </a:p>
          <a:p>
            <a:pPr rtl="1"/>
            <a:r>
              <a:rPr lang="ar-SA" b="1" dirty="0" smtClean="0"/>
              <a:t>الحالة الأولى: سبقُ موت الأم:</a:t>
            </a:r>
            <a:endParaRPr lang="en-US" b="1" dirty="0" smtClean="0"/>
          </a:p>
          <a:p>
            <a:pPr rtl="1"/>
            <a:endParaRPr lang="ar-AE" dirty="0" smtClean="0"/>
          </a:p>
          <a:p>
            <a:pPr rtl="1"/>
            <a:r>
              <a:rPr lang="ar-AE" dirty="0" smtClean="0"/>
              <a:t>جدول:</a:t>
            </a:r>
            <a:endParaRPr lang="en-US" dirty="0" smtClean="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r>
              <a:rPr lang="ar-SA" b="1" dirty="0" smtClean="0"/>
              <a:t>الحالة الثانية: سبقُ موت الابن:</a:t>
            </a:r>
            <a:endParaRPr lang="en-US" b="1" dirty="0" smtClean="0"/>
          </a:p>
          <a:p>
            <a:endParaRPr lang="en-US" dirty="0" smtClean="0"/>
          </a:p>
          <a:p>
            <a:r>
              <a:rPr lang="ar-AE" dirty="0" smtClean="0"/>
              <a:t>جدول:</a:t>
            </a:r>
            <a:endParaRPr lang="en-US"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المسألة (2)</a:t>
            </a:r>
            <a:r>
              <a:rPr lang="ar-SA" dirty="0" smtClean="0"/>
              <a:t>: انهدم بيت على زوجين، ومات الزوج (غنّام) أولاً، وخلّف بنتاً وعماً، وخلّفت الزوجة جدة وعماً وبنتاً منه.</a:t>
            </a:r>
            <a:endParaRPr lang="en-US" b="1" dirty="0" smtClean="0"/>
          </a:p>
          <a:p>
            <a:pPr rtl="1"/>
            <a:r>
              <a:rPr lang="ar-SA" b="1" dirty="0" smtClean="0"/>
              <a:t>	الحالة الأولى: سبقُ موت الزوج:</a:t>
            </a:r>
            <a:endParaRPr lang="en-US" b="1" dirty="0" smtClean="0"/>
          </a:p>
          <a:p>
            <a:pPr algn="just" rtl="1"/>
            <a:r>
              <a:rPr lang="ar-AE" dirty="0" smtClean="0"/>
              <a:t> جدول:</a:t>
            </a:r>
            <a:endParaRPr lang="en-US" dirty="0" smtClean="0"/>
          </a:p>
          <a:p>
            <a:endParaRPr lang="en-US"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r>
              <a:rPr lang="ar-SA" b="1" dirty="0" smtClean="0"/>
              <a:t>الحالة الثانية: سبقُ موت الزوجة:</a:t>
            </a:r>
            <a:endParaRPr lang="en-US" b="1" dirty="0" smtClean="0"/>
          </a:p>
          <a:p>
            <a:endParaRPr lang="en-US" dirty="0" smtClean="0"/>
          </a:p>
          <a:p>
            <a:r>
              <a:rPr lang="ar-AE" dirty="0" smtClean="0"/>
              <a:t>جدول:</a:t>
            </a:r>
            <a:endParaRPr lang="en-US"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FF0000"/>
                </a:solidFill>
              </a:rPr>
              <a:t>المحاضرة </a:t>
            </a:r>
            <a:r>
              <a:rPr lang="ar-SA" b="1" dirty="0" err="1" smtClean="0">
                <a:solidFill>
                  <a:srgbClr val="FF0000"/>
                </a:solidFill>
              </a:rPr>
              <a:t>ال</a:t>
            </a:r>
            <a:r>
              <a:rPr lang="ar-AE" b="1" dirty="0" smtClean="0">
                <a:solidFill>
                  <a:srgbClr val="FF0000"/>
                </a:solidFill>
              </a:rPr>
              <a:t>حادية عشر</a:t>
            </a:r>
            <a:r>
              <a:rPr lang="ar-SA" b="1" dirty="0" smtClean="0">
                <a:solidFill>
                  <a:srgbClr val="FF0000"/>
                </a:solidFill>
              </a:rPr>
              <a:t/>
            </a:r>
            <a:br>
              <a:rPr lang="ar-SA" b="1" dirty="0" smtClean="0">
                <a:solidFill>
                  <a:srgbClr val="FF0000"/>
                </a:solidFill>
              </a:rPr>
            </a:br>
            <a:r>
              <a:rPr lang="ar-SA" sz="3600" dirty="0" smtClean="0"/>
              <a:t>توريث المرتد وولد </a:t>
            </a:r>
            <a:r>
              <a:rPr lang="ar-SA" sz="3600" dirty="0" err="1" smtClean="0"/>
              <a:t>الزنا</a:t>
            </a:r>
            <a:r>
              <a:rPr lang="ar-SA" sz="3600" dirty="0" smtClean="0"/>
              <a:t> وولد اللعان واللقيط ومختلف الدار</a:t>
            </a:r>
            <a:endParaRPr lang="en-US" sz="3600" dirty="0"/>
          </a:p>
        </p:txBody>
      </p:sp>
      <p:sp>
        <p:nvSpPr>
          <p:cNvPr id="3" name="عنصر نائب للمحتوى 2"/>
          <p:cNvSpPr>
            <a:spLocks noGrp="1"/>
          </p:cNvSpPr>
          <p:nvPr>
            <p:ph idx="1"/>
          </p:nvPr>
        </p:nvSpPr>
        <p:spPr/>
        <p:txBody>
          <a:bodyPr/>
          <a:lstStyle/>
          <a:p>
            <a:pPr rtl="1"/>
            <a:r>
              <a:rPr lang="ar-SA" b="1" dirty="0" smtClean="0"/>
              <a:t>آ-توريث المرتد</a:t>
            </a:r>
            <a:endParaRPr lang="en-US" b="1" dirty="0" smtClean="0"/>
          </a:p>
          <a:p>
            <a:pPr rtl="1"/>
            <a:r>
              <a:rPr lang="ar-SA" b="1" dirty="0" smtClean="0"/>
              <a:t>الردة لغةً:</a:t>
            </a:r>
            <a:r>
              <a:rPr lang="ar-SA" dirty="0" smtClean="0"/>
              <a:t> الارتداد والرجوع.</a:t>
            </a:r>
            <a:endParaRPr lang="en-US" b="1" dirty="0" smtClean="0"/>
          </a:p>
          <a:p>
            <a:pPr rtl="1"/>
            <a:r>
              <a:rPr lang="ar-SA" b="1" dirty="0" smtClean="0"/>
              <a:t>المرتد اصطلاحاً:</a:t>
            </a:r>
            <a:r>
              <a:rPr lang="ar-SA" dirty="0" smtClean="0"/>
              <a:t> كل من رجع عن الإسلام إلى الكفر، أي خرج من الملة.</a:t>
            </a:r>
            <a:endParaRPr lang="en-US" b="1" dirty="0" smtClean="0"/>
          </a:p>
          <a:p>
            <a:pPr rtl="1"/>
            <a:r>
              <a:rPr lang="ar-SA" b="1" dirty="0" smtClean="0"/>
              <a:t>ميراث المرتد من غيره:</a:t>
            </a:r>
            <a:endParaRPr lang="en-US" b="1" dirty="0" smtClean="0"/>
          </a:p>
          <a:p>
            <a:pPr rtl="1"/>
            <a:r>
              <a:rPr lang="ar-SA" dirty="0" smtClean="0"/>
              <a:t>أجمع العلماء على أن المرتد لا يرث من غيره، لأنه بحكم الميت، والميت لا يرث.</a:t>
            </a:r>
            <a:endParaRPr lang="en-US" b="1" dirty="0" smtClean="0"/>
          </a:p>
          <a:p>
            <a:pPr rtl="1"/>
            <a:endParaRPr lang="en-US"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ميراث مال المرتد:</a:t>
            </a:r>
            <a:endParaRPr lang="en-US" b="1" dirty="0" smtClean="0"/>
          </a:p>
          <a:p>
            <a:pPr rtl="1"/>
            <a:r>
              <a:rPr lang="ar-SA" dirty="0" smtClean="0"/>
              <a:t>1-عند أبي حنيفة: أمواله قسمان: 	</a:t>
            </a:r>
            <a:endParaRPr lang="en-US" b="1" dirty="0" smtClean="0"/>
          </a:p>
          <a:p>
            <a:pPr rtl="1"/>
            <a:r>
              <a:rPr lang="ar-SA" dirty="0" smtClean="0"/>
              <a:t>آ-ما اكتسبه قبل الردة، ويرثه أقاربه المسلمون.</a:t>
            </a:r>
            <a:endParaRPr lang="en-US" b="1" dirty="0" smtClean="0"/>
          </a:p>
          <a:p>
            <a:pPr rtl="1"/>
            <a:r>
              <a:rPr lang="ar-SA" dirty="0" smtClean="0"/>
              <a:t>ب-ما اكتسبه بعد الردة، فإن كانت أنثى، كان جميع مالها لورثتها، وإن كان رجلاً، يوضع ماله في بيت المال.</a:t>
            </a:r>
            <a:endParaRPr lang="en-US" b="1" dirty="0" smtClean="0"/>
          </a:p>
          <a:p>
            <a:pPr rtl="1"/>
            <a:r>
              <a:rPr lang="ar-SA" dirty="0" smtClean="0"/>
              <a:t>2-عند أبي يوسف ومحمد: يكون ماله لورثته وقت موته.</a:t>
            </a:r>
            <a:endParaRPr lang="en-US" b="1" dirty="0" smtClean="0"/>
          </a:p>
          <a:p>
            <a:pPr rtl="1"/>
            <a:r>
              <a:rPr lang="ar-SA" dirty="0" smtClean="0"/>
              <a:t>3-عند المالكية والشافعية والحنابلة: لا يرثه أحد، ويكون ميراثه لبيت المال. </a:t>
            </a:r>
            <a:endParaRPr lang="en-US" b="1" dirty="0" smtClean="0"/>
          </a:p>
          <a:p>
            <a:endParaRPr lang="en-US"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rtl="1"/>
            <a:r>
              <a:rPr lang="ar-SA" b="1" dirty="0" smtClean="0"/>
              <a:t>ميراث الزنديق:</a:t>
            </a:r>
            <a:endParaRPr lang="en-US" b="1" dirty="0" smtClean="0"/>
          </a:p>
          <a:p>
            <a:pPr rtl="1"/>
            <a:r>
              <a:rPr lang="ar-SA" dirty="0" smtClean="0"/>
              <a:t>وهو المنافق الذي يُظهر الإسلام، ويبطن الكفر.</a:t>
            </a:r>
            <a:endParaRPr lang="en-US" b="1" dirty="0" smtClean="0"/>
          </a:p>
          <a:p>
            <a:pPr rtl="1"/>
            <a:r>
              <a:rPr lang="ar-SA" dirty="0" smtClean="0"/>
              <a:t>-عند المالكية: يرث ويورث، إذا كان يُظهر الإسلام.</a:t>
            </a:r>
            <a:endParaRPr lang="en-US" b="1" dirty="0" smtClean="0"/>
          </a:p>
          <a:p>
            <a:pPr rtl="1"/>
            <a:r>
              <a:rPr lang="ar-SA" dirty="0" smtClean="0"/>
              <a:t>-عند الجمهور: حكم إرثه كالمرتد، يوضع ماله في بيت المال.</a:t>
            </a:r>
            <a:endParaRPr lang="en-US" b="1" dirty="0" smtClean="0"/>
          </a:p>
          <a:p>
            <a:endParaRPr lang="en-US"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a:xfrm>
            <a:off x="488504" y="1484784"/>
            <a:ext cx="8915400" cy="4525963"/>
          </a:xfrm>
        </p:spPr>
        <p:txBody>
          <a:bodyPr/>
          <a:lstStyle/>
          <a:p>
            <a:pPr rtl="1"/>
            <a:r>
              <a:rPr lang="ar-SA" sz="2800" b="1" dirty="0" smtClean="0"/>
              <a:t>ب-توريث ولد </a:t>
            </a:r>
            <a:r>
              <a:rPr lang="ar-SA" sz="2800" b="1" dirty="0" err="1" smtClean="0"/>
              <a:t>الزنا</a:t>
            </a:r>
            <a:endParaRPr lang="en-US" sz="2800" b="1" dirty="0" smtClean="0"/>
          </a:p>
          <a:p>
            <a:pPr rtl="1"/>
            <a:r>
              <a:rPr lang="ar-SA" sz="2800" b="1" dirty="0" smtClean="0"/>
              <a:t>تعريف ولد </a:t>
            </a:r>
            <a:r>
              <a:rPr lang="ar-SA" sz="2800" b="1" dirty="0" err="1" smtClean="0"/>
              <a:t>الزنا</a:t>
            </a:r>
            <a:r>
              <a:rPr lang="ar-SA" sz="2800" b="1" dirty="0" smtClean="0"/>
              <a:t> اصطلاحاً:</a:t>
            </a:r>
            <a:r>
              <a:rPr lang="ar-SA" sz="2800" dirty="0" smtClean="0"/>
              <a:t> هو المولود من غير زواج شرعي. ويسميه بعض الناس (ولد طبيعي).</a:t>
            </a:r>
            <a:endParaRPr lang="en-US" sz="2800" b="1" dirty="0" smtClean="0"/>
          </a:p>
          <a:p>
            <a:pPr rtl="1"/>
            <a:r>
              <a:rPr lang="ar-SA" sz="2800" b="1" dirty="0" smtClean="0"/>
              <a:t>توريث ولد </a:t>
            </a:r>
            <a:r>
              <a:rPr lang="ar-SA" sz="2800" b="1" dirty="0" err="1" smtClean="0"/>
              <a:t>الزنا</a:t>
            </a:r>
            <a:r>
              <a:rPr lang="ar-SA" sz="2800" b="1" dirty="0" smtClean="0"/>
              <a:t>:</a:t>
            </a:r>
            <a:endParaRPr lang="en-US" sz="2800" b="1" dirty="0" smtClean="0"/>
          </a:p>
          <a:p>
            <a:pPr rtl="1"/>
            <a:r>
              <a:rPr lang="ar-SA" sz="2800" b="1" dirty="0" smtClean="0"/>
              <a:t>-</a:t>
            </a:r>
            <a:r>
              <a:rPr lang="ar-SA" sz="2800" b="1" dirty="0" err="1" smtClean="0"/>
              <a:t>لاتوارث</a:t>
            </a:r>
            <a:r>
              <a:rPr lang="ar-SA" sz="2800" b="1" dirty="0" smtClean="0"/>
              <a:t> </a:t>
            </a:r>
            <a:r>
              <a:rPr lang="ar-SA" sz="2800" dirty="0" smtClean="0"/>
              <a:t>بين ولد </a:t>
            </a:r>
            <a:r>
              <a:rPr lang="ar-SA" sz="2800" dirty="0" err="1" smtClean="0"/>
              <a:t>الزنا</a:t>
            </a:r>
            <a:r>
              <a:rPr lang="ar-SA" sz="2800" dirty="0" smtClean="0"/>
              <a:t> وأبيه</a:t>
            </a:r>
            <a:r>
              <a:rPr lang="ar-SA" sz="2800" b="1" dirty="0" smtClean="0"/>
              <a:t> إجماعاً،</a:t>
            </a:r>
            <a:r>
              <a:rPr lang="ar-SA" sz="2800" dirty="0" smtClean="0"/>
              <a:t> لعدم ثبوت نسبه منه، ولو اعترف الرجل بذلك، لأن </a:t>
            </a:r>
            <a:r>
              <a:rPr lang="ar-SA" sz="2800" dirty="0" err="1" smtClean="0"/>
              <a:t>الزنى</a:t>
            </a:r>
            <a:r>
              <a:rPr lang="ar-SA" sz="2800" dirty="0" smtClean="0"/>
              <a:t> طريق غير مشروع للولادة، ولا مثبت للنسب</a:t>
            </a:r>
            <a:r>
              <a:rPr lang="ar-SA" sz="2800" b="1" dirty="0" smtClean="0"/>
              <a:t>. </a:t>
            </a:r>
            <a:endParaRPr lang="en-US" sz="2800" b="1" dirty="0" smtClean="0"/>
          </a:p>
          <a:p>
            <a:pPr rtl="1"/>
            <a:r>
              <a:rPr lang="ar-SA" sz="2800" b="1" dirty="0" smtClean="0"/>
              <a:t>-يكون التوارث </a:t>
            </a:r>
            <a:r>
              <a:rPr lang="ar-SA" sz="2800" dirty="0" smtClean="0"/>
              <a:t>بين ولد </a:t>
            </a:r>
            <a:r>
              <a:rPr lang="ar-SA" sz="2800" dirty="0" err="1" smtClean="0"/>
              <a:t>الزنا</a:t>
            </a:r>
            <a:r>
              <a:rPr lang="ar-SA" sz="2800" b="1" dirty="0" smtClean="0"/>
              <a:t> وأمه </a:t>
            </a:r>
            <a:r>
              <a:rPr lang="ar-SA" sz="2800" dirty="0" smtClean="0"/>
              <a:t>عند الجمهور، لأن صلته </a:t>
            </a:r>
            <a:r>
              <a:rPr lang="ar-SA" sz="2800" dirty="0" err="1" smtClean="0"/>
              <a:t>بها</a:t>
            </a:r>
            <a:r>
              <a:rPr lang="ar-SA" sz="2800" dirty="0" smtClean="0"/>
              <a:t> مؤكدة. </a:t>
            </a:r>
            <a:endParaRPr lang="en-US" sz="2800" b="1" dirty="0" smtClean="0"/>
          </a:p>
          <a:p>
            <a:pPr rtl="1"/>
            <a:r>
              <a:rPr lang="ar-SA" sz="2800" dirty="0" smtClean="0"/>
              <a:t>ولا يرث ولد </a:t>
            </a:r>
            <a:r>
              <a:rPr lang="ar-SA" sz="2800" dirty="0" err="1" smtClean="0"/>
              <a:t>الزنا</a:t>
            </a:r>
            <a:r>
              <a:rPr lang="ar-SA" sz="2800" dirty="0" smtClean="0"/>
              <a:t> من أمه أيضاً عند الشيعة الجعفرية، والعلة في ذلك، أن </a:t>
            </a:r>
            <a:r>
              <a:rPr lang="ar-SA" sz="2800" dirty="0" err="1" smtClean="0"/>
              <a:t>الزنى</a:t>
            </a:r>
            <a:r>
              <a:rPr lang="ar-SA" sz="2800" dirty="0" smtClean="0"/>
              <a:t> جريمة، والميراث نعمة، فلا يصح أن تكون الجريمة سبباً للنعمة.</a:t>
            </a:r>
            <a:endParaRPr lang="en-US" sz="2800" b="1" dirty="0" smtClean="0"/>
          </a:p>
          <a:p>
            <a:pPr rtl="1"/>
            <a:r>
              <a:rPr lang="ar-SA" sz="2800" b="1" dirty="0" smtClean="0"/>
              <a:t>-يكون التوارث </a:t>
            </a:r>
            <a:r>
              <a:rPr lang="ar-SA" sz="2800" dirty="0" smtClean="0"/>
              <a:t>بين ولد </a:t>
            </a:r>
            <a:r>
              <a:rPr lang="ar-SA" sz="2800" dirty="0" err="1" smtClean="0"/>
              <a:t>الزنا</a:t>
            </a:r>
            <a:r>
              <a:rPr lang="ar-SA" sz="2800" b="1" dirty="0" smtClean="0"/>
              <a:t> وأقرباء أمه.</a:t>
            </a:r>
            <a:endParaRPr lang="en-US" sz="2800" b="1" dirty="0" smtClean="0"/>
          </a:p>
          <a:p>
            <a:endParaRPr lang="ar-AE"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dirty="0" smtClean="0"/>
              <a:t> </a:t>
            </a:r>
            <a:r>
              <a:rPr lang="ar-SA" b="1" dirty="0" smtClean="0"/>
              <a:t>ج-توريث ولد اللعان </a:t>
            </a:r>
            <a:endParaRPr lang="en-US" b="1" dirty="0" smtClean="0"/>
          </a:p>
          <a:p>
            <a:pPr rtl="1"/>
            <a:r>
              <a:rPr lang="ar-SA" b="1" dirty="0" smtClean="0"/>
              <a:t>تعريف اللعان لغةً:</a:t>
            </a:r>
            <a:r>
              <a:rPr lang="ar-SA" dirty="0" smtClean="0"/>
              <a:t> مشتقة من اللعن.</a:t>
            </a:r>
            <a:endParaRPr lang="en-US" b="1" dirty="0" smtClean="0"/>
          </a:p>
          <a:p>
            <a:pPr rtl="1"/>
            <a:r>
              <a:rPr lang="ar-SA" b="1" dirty="0" smtClean="0"/>
              <a:t>تعريف اللعان اصطلاحاً:</a:t>
            </a:r>
            <a:r>
              <a:rPr lang="ar-SA" dirty="0" smtClean="0"/>
              <a:t> هو المولود الذي نفى الزوج الشرعي نسبَه منه، ويلحق نسبه بأمه.</a:t>
            </a:r>
            <a:endParaRPr lang="en-US" b="1" dirty="0" smtClean="0"/>
          </a:p>
          <a:p>
            <a:pPr rtl="1"/>
            <a:r>
              <a:rPr lang="ar-SA" dirty="0" smtClean="0"/>
              <a:t>ويحصل اللعان عندما يتهم الزوج زوجته </a:t>
            </a:r>
            <a:r>
              <a:rPr lang="ar-SA" dirty="0" err="1" smtClean="0"/>
              <a:t>بالزنا</a:t>
            </a:r>
            <a:r>
              <a:rPr lang="ar-SA" dirty="0" smtClean="0"/>
              <a:t>، ويعجز عن إثبات ذلك، أو ينفي ولده منها، ولا بيّنة لديه. وإذا تم اللعان بالشهادة المعروفة، فرّق القاضي بينهما، ونفى نسب الولد عن أبيه.</a:t>
            </a:r>
            <a:endParaRPr lang="en-US" b="1" dirty="0" smtClean="0"/>
          </a:p>
          <a:p>
            <a:endParaRPr lang="ar-AE"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a:xfrm>
            <a:off x="560512" y="1484784"/>
            <a:ext cx="8915400" cy="4525963"/>
          </a:xfrm>
        </p:spPr>
        <p:txBody>
          <a:bodyPr/>
          <a:lstStyle/>
          <a:p>
            <a:pPr rtl="1"/>
            <a:r>
              <a:rPr lang="ar-SA" sz="3000" b="1" dirty="0" smtClean="0"/>
              <a:t>توريث ولد اللعان:</a:t>
            </a:r>
            <a:endParaRPr lang="en-US" sz="3000" b="1" dirty="0" smtClean="0"/>
          </a:p>
          <a:p>
            <a:pPr rtl="1"/>
            <a:r>
              <a:rPr lang="ar-SA" sz="3000" b="1" dirty="0" smtClean="0"/>
              <a:t>-</a:t>
            </a:r>
            <a:r>
              <a:rPr lang="ar-SA" sz="3000" b="1" dirty="0" err="1" smtClean="0"/>
              <a:t>لاتوارث</a:t>
            </a:r>
            <a:r>
              <a:rPr lang="ar-SA" sz="3000" dirty="0" smtClean="0"/>
              <a:t> بين ولد اللعان</a:t>
            </a:r>
            <a:r>
              <a:rPr lang="ar-SA" sz="3000" b="1" dirty="0" smtClean="0"/>
              <a:t> وأبيه إجماعاً. </a:t>
            </a:r>
            <a:r>
              <a:rPr lang="ar-SA" sz="3000" dirty="0" smtClean="0"/>
              <a:t>لانتفاء نسبه من أبيه.</a:t>
            </a:r>
            <a:endParaRPr lang="en-US" sz="3000" b="1" dirty="0" smtClean="0"/>
          </a:p>
          <a:p>
            <a:pPr rtl="1"/>
            <a:r>
              <a:rPr lang="ar-SA" sz="3000" b="1" dirty="0" smtClean="0"/>
              <a:t>-يكون التوارث </a:t>
            </a:r>
            <a:r>
              <a:rPr lang="ar-SA" sz="3000" dirty="0" smtClean="0"/>
              <a:t>بين ولد اللعان</a:t>
            </a:r>
            <a:r>
              <a:rPr lang="ar-SA" sz="3000" b="1" dirty="0" smtClean="0"/>
              <a:t> وأمه.</a:t>
            </a:r>
            <a:endParaRPr lang="en-US" sz="3000" b="1" dirty="0" smtClean="0"/>
          </a:p>
          <a:p>
            <a:pPr rtl="1"/>
            <a:r>
              <a:rPr lang="ar-SA" sz="3000" b="1" dirty="0" smtClean="0"/>
              <a:t>-يكون التوارث </a:t>
            </a:r>
            <a:r>
              <a:rPr lang="ar-SA" sz="3000" dirty="0" smtClean="0"/>
              <a:t>بين ولد اللعان</a:t>
            </a:r>
            <a:r>
              <a:rPr lang="ar-SA" sz="3000" b="1" dirty="0" smtClean="0"/>
              <a:t> وأقرباء أمه.</a:t>
            </a:r>
            <a:endParaRPr lang="en-US" sz="3000" b="1" dirty="0" smtClean="0"/>
          </a:p>
          <a:p>
            <a:pPr rtl="1"/>
            <a:r>
              <a:rPr lang="ar-SA" sz="3000" b="1" dirty="0" smtClean="0"/>
              <a:t>الدليل الشرعي</a:t>
            </a:r>
            <a:r>
              <a:rPr lang="ar-SA" sz="3000" dirty="0" smtClean="0"/>
              <a:t>: </a:t>
            </a:r>
            <a:endParaRPr lang="en-US" sz="3000" b="1" dirty="0" smtClean="0"/>
          </a:p>
          <a:p>
            <a:pPr rtl="1"/>
            <a:r>
              <a:rPr lang="ar-SA" sz="3000" dirty="0" smtClean="0"/>
              <a:t>حديث ابن عمر-رضي الله عنهما- أن رجلاً لاعن امرأته زمن النبيّ-صلى الله عليه وسلم-وانتفى من ولدها، ففرّق النبيّ-صلى الله عليه وسلم-بينهما، وألحقَ الولدَ بالمرأة، وجعل ميراث ابن الملاعنة لأمه، ولورثتها من بعدها. رواه البخاري وأبو داود.</a:t>
            </a:r>
            <a:endParaRPr lang="en-US" sz="3000" b="1" dirty="0" smtClean="0"/>
          </a:p>
          <a:p>
            <a:endParaRPr lang="ar-AE" dirty="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a:xfrm>
            <a:off x="488504" y="1412776"/>
            <a:ext cx="8915400" cy="5112568"/>
          </a:xfrm>
        </p:spPr>
        <p:txBody>
          <a:bodyPr/>
          <a:lstStyle/>
          <a:p>
            <a:pPr rtl="1"/>
            <a:r>
              <a:rPr lang="ar-SA" sz="2800" b="1" dirty="0" smtClean="0"/>
              <a:t>د-إرث اللقيط </a:t>
            </a:r>
            <a:endParaRPr lang="en-US" sz="2800" b="1" dirty="0" smtClean="0"/>
          </a:p>
          <a:p>
            <a:pPr rtl="1"/>
            <a:r>
              <a:rPr lang="ar-SA" sz="2800" b="1" dirty="0" smtClean="0"/>
              <a:t>تعريف اللقيط لغةً:</a:t>
            </a:r>
            <a:r>
              <a:rPr lang="ar-SA" sz="2800" dirty="0" smtClean="0"/>
              <a:t> مشتقة من الالتقاط.</a:t>
            </a:r>
            <a:endParaRPr lang="en-US" sz="2800" b="1" dirty="0" smtClean="0"/>
          </a:p>
          <a:p>
            <a:pPr rtl="1"/>
            <a:r>
              <a:rPr lang="ar-SA" sz="2800" b="1" dirty="0" smtClean="0"/>
              <a:t>تعريف اللقيط اصطلاحاً:</a:t>
            </a:r>
            <a:r>
              <a:rPr lang="ar-SA" sz="2800" dirty="0" smtClean="0"/>
              <a:t> هو المولود الذي يوجد بين ظهراني المسلمين، ولا يعرف أبواه.</a:t>
            </a:r>
            <a:endParaRPr lang="en-US" sz="2800" b="1" dirty="0" smtClean="0"/>
          </a:p>
          <a:p>
            <a:pPr rtl="1"/>
            <a:r>
              <a:rPr lang="ar-SA" sz="2800" b="1" dirty="0" smtClean="0"/>
              <a:t>حكم إرث اللقيط:</a:t>
            </a:r>
            <a:endParaRPr lang="en-US" sz="2800" b="1" dirty="0" smtClean="0"/>
          </a:p>
          <a:p>
            <a:pPr rtl="1"/>
            <a:r>
              <a:rPr lang="ar-SA" sz="2800" dirty="0" smtClean="0"/>
              <a:t>إذا مات اللقيط، ولم يعرف له وارث، فيوجد قولان في إرثه:</a:t>
            </a:r>
            <a:endParaRPr lang="en-US" sz="2800" b="1" dirty="0" smtClean="0"/>
          </a:p>
          <a:p>
            <a:pPr rtl="1"/>
            <a:r>
              <a:rPr lang="ar-SA" sz="2800" dirty="0" smtClean="0"/>
              <a:t>1-ماله لبيت المال، وهو قول الجمهور.</a:t>
            </a:r>
            <a:endParaRPr lang="en-US" sz="2800" b="1" dirty="0" smtClean="0"/>
          </a:p>
          <a:p>
            <a:pPr rtl="1"/>
            <a:r>
              <a:rPr lang="ar-SA" sz="2800" dirty="0" smtClean="0"/>
              <a:t>2-ماله لمن التقطه، وهذه رواية عن الإمام أحمد، اختارها شيخ الإسلام ابن تيمية-رحمه الله تعالى.</a:t>
            </a:r>
            <a:endParaRPr lang="en-US" sz="2800" b="1" dirty="0" smtClean="0"/>
          </a:p>
          <a:p>
            <a:pPr rtl="1"/>
            <a:r>
              <a:rPr lang="ar-SA" sz="2800" dirty="0" smtClean="0"/>
              <a:t>والعمل في المذهب الحنبلي على قول الجمهور. </a:t>
            </a:r>
            <a:endParaRPr lang="en-US" sz="2800" b="1" dirty="0" smtClean="0"/>
          </a:p>
          <a:p>
            <a:endParaRPr lang="ar-AE"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b="1" dirty="0" smtClean="0"/>
              <a:t>الدليل الشرعي</a:t>
            </a:r>
            <a:r>
              <a:rPr lang="ar-SA" dirty="0" smtClean="0"/>
              <a:t>:</a:t>
            </a:r>
            <a:endParaRPr lang="en-US" b="1" dirty="0" smtClean="0"/>
          </a:p>
          <a:p>
            <a:pPr rtl="1"/>
            <a:r>
              <a:rPr lang="ar-SA" dirty="0" smtClean="0"/>
              <a:t>القاعدة الفقهية: (الغرم بالغنم)، لأن بيت المال هو المسؤول عن الإنفاق على اللقيط، وتربيته وتعليمه، فإذا مات من غير وارث، فإنّ تركته لبيت المال، كأموال الضوائع التي لا يعرف أصحابها. </a:t>
            </a:r>
            <a:endParaRPr lang="en-US" b="1" dirty="0" smtClean="0"/>
          </a:p>
          <a:p>
            <a:pPr rtl="1"/>
            <a:r>
              <a:rPr lang="ar-SA" dirty="0" smtClean="0"/>
              <a:t>سبق تخريجها.</a:t>
            </a:r>
            <a:endParaRPr lang="en-US" b="1" dirty="0" smtClean="0"/>
          </a:p>
          <a:p>
            <a:endParaRPr lang="ar-AE" dirty="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b="1" dirty="0" smtClean="0"/>
              <a:t>هـ-التوارث عند اختلاف الدارين</a:t>
            </a:r>
            <a:endParaRPr lang="en-US" b="1" dirty="0" smtClean="0"/>
          </a:p>
          <a:p>
            <a:pPr rtl="1"/>
            <a:r>
              <a:rPr lang="ar-SA" b="1" dirty="0" smtClean="0"/>
              <a:t>مفهوم الدار عند الفقهاء:</a:t>
            </a:r>
            <a:r>
              <a:rPr lang="ar-SA" dirty="0" smtClean="0"/>
              <a:t> </a:t>
            </a:r>
            <a:endParaRPr lang="en-US" b="1" dirty="0" smtClean="0"/>
          </a:p>
          <a:p>
            <a:pPr rtl="1"/>
            <a:r>
              <a:rPr lang="ar-SA" dirty="0" smtClean="0"/>
              <a:t>الوطن الذي له منعة خاصة، وسلطان مستقل. وهي في المفهوم المعاصر، الدولة ذات السيادة.</a:t>
            </a:r>
            <a:endParaRPr lang="en-US" b="1" dirty="0" smtClean="0"/>
          </a:p>
          <a:p>
            <a:pPr rtl="1"/>
            <a:r>
              <a:rPr lang="ar-SA" b="1" dirty="0" smtClean="0"/>
              <a:t>والمراد باختلاف الدارين:</a:t>
            </a:r>
            <a:r>
              <a:rPr lang="ar-SA" dirty="0" smtClean="0"/>
              <a:t> أن يكون الوارث أو المورّث تابعاً لدولة تخالف دولة أخرى في المنعة والملك، مع انقطاع العصمة بينهما. </a:t>
            </a:r>
            <a:endParaRPr lang="en-US" b="1" dirty="0" smtClean="0"/>
          </a:p>
          <a:p>
            <a:endParaRPr lang="ar-AE"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b="1" dirty="0" smtClean="0"/>
              <a:t>دار الإسلام واحدة:</a:t>
            </a:r>
            <a:endParaRPr lang="en-US" b="1" dirty="0" smtClean="0"/>
          </a:p>
          <a:p>
            <a:pPr rtl="1"/>
            <a:r>
              <a:rPr lang="ar-SA" dirty="0" smtClean="0"/>
              <a:t>لا خلاف بين أهل العلم، أن دار الإسلام وطن واحد، وأنَّ المسلمين مهما تباعدت ديارهم، أو اختلفت أوطانهم أو أنظمتهم أو جنسياتهم أو قومياتهم، فهم إخوة في الإسلام، يتوارثون فيما بينهم، فالمسلم السوري يرث قريبه المسلم المغربي أو الباكستاني أو الروسي أو الأمريكي، والمسلم الذي مات في دار الحرب، يرثه ورثته في دار الإسلام، والدليل قوله تعالى: </a:t>
            </a:r>
            <a:r>
              <a:rPr lang="ar-SA" b="1" dirty="0" smtClean="0"/>
              <a:t>(إنما المؤمنون إخوة).</a:t>
            </a:r>
            <a:r>
              <a:rPr lang="ar-SA" dirty="0" smtClean="0"/>
              <a:t> (الحجرات 10).</a:t>
            </a:r>
            <a:endParaRPr lang="en-US" b="1" dirty="0" smtClean="0"/>
          </a:p>
          <a:p>
            <a:endParaRPr lang="ar-AE"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sz="3000" b="1" dirty="0" smtClean="0"/>
              <a:t>اختلاف الدار عند الفقهاء ثلاثة أنواع:</a:t>
            </a:r>
            <a:endParaRPr lang="en-US" sz="3000" b="1" dirty="0" smtClean="0"/>
          </a:p>
          <a:p>
            <a:pPr rtl="1"/>
            <a:r>
              <a:rPr lang="ar-SA" sz="3000" dirty="0" smtClean="0"/>
              <a:t>1-اختلاف </a:t>
            </a:r>
            <a:r>
              <a:rPr lang="ar-SA" sz="3000" dirty="0" err="1" smtClean="0"/>
              <a:t>حقيقي</a:t>
            </a:r>
            <a:r>
              <a:rPr lang="ar-SA" sz="3000" dirty="0" smtClean="0"/>
              <a:t> وحكمي: ويكون باختلاف الإقامة والتبعية (الجنسية). وهذا مانع للإرث.</a:t>
            </a:r>
            <a:endParaRPr lang="en-US" sz="3000" b="1" dirty="0" smtClean="0"/>
          </a:p>
          <a:p>
            <a:pPr rtl="1"/>
            <a:r>
              <a:rPr lang="ar-SA" sz="3000" dirty="0" smtClean="0"/>
              <a:t>2-اختلاف حكمي: ويكون باختلاف التبعية (الجنسية) فقط. وهذا مانع للإرث.</a:t>
            </a:r>
            <a:endParaRPr lang="en-US" sz="3000" b="1" dirty="0" smtClean="0"/>
          </a:p>
          <a:p>
            <a:pPr rtl="1"/>
            <a:r>
              <a:rPr lang="ar-SA" sz="3000" dirty="0" smtClean="0"/>
              <a:t>3-اختلاف </a:t>
            </a:r>
            <a:r>
              <a:rPr lang="ar-SA" sz="3000" dirty="0" err="1" smtClean="0"/>
              <a:t>حقيقي</a:t>
            </a:r>
            <a:r>
              <a:rPr lang="ar-SA" sz="3000" dirty="0" smtClean="0"/>
              <a:t>: ويكون باختلاف الإقامة، مع اتحاد التبعية (الجنسية). وهذا ليس مانعاً من الإرث.</a:t>
            </a:r>
            <a:endParaRPr lang="en-US" sz="3000" b="1" dirty="0" smtClean="0"/>
          </a:p>
          <a:p>
            <a:pPr rtl="1"/>
            <a:r>
              <a:rPr lang="ar-SA" sz="3000" dirty="0" smtClean="0"/>
              <a:t>ونرى من ذلك، أن مناط المنع من الإرث، هو التبعية أو الرعوية أو المواطنة.</a:t>
            </a:r>
            <a:endParaRPr lang="en-US" sz="3000" b="1" dirty="0" smtClean="0"/>
          </a:p>
          <a:p>
            <a:endParaRPr lang="ar-AE"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a:xfrm>
            <a:off x="488504" y="1412776"/>
            <a:ext cx="8915400" cy="5184576"/>
          </a:xfrm>
        </p:spPr>
        <p:txBody>
          <a:bodyPr/>
          <a:lstStyle/>
          <a:p>
            <a:pPr rtl="1"/>
            <a:r>
              <a:rPr lang="ar-SA" sz="2800" b="1" dirty="0" smtClean="0"/>
              <a:t>حكم التوارث بين المسلمين والكفار باختلاف الدار:</a:t>
            </a:r>
            <a:endParaRPr lang="en-US" sz="2800" b="1" dirty="0" smtClean="0"/>
          </a:p>
          <a:p>
            <a:pPr rtl="1"/>
            <a:r>
              <a:rPr lang="ar-SA" sz="2800" b="1" dirty="0" smtClean="0"/>
              <a:t>-عند الحنفية:</a:t>
            </a:r>
            <a:r>
              <a:rPr lang="ar-SA" sz="2800" dirty="0" smtClean="0"/>
              <a:t> يثبت التوارث بين المسلمين والكفار، لثبوته بين أهل البغي وأهل العدل، وإن اختلفت المنعة والملك. </a:t>
            </a:r>
            <a:endParaRPr lang="en-US" sz="2800" b="1" dirty="0" smtClean="0"/>
          </a:p>
          <a:p>
            <a:pPr rtl="1"/>
            <a:r>
              <a:rPr lang="ar-SA" sz="2800" b="1" dirty="0" smtClean="0"/>
              <a:t>-عند الجمهور:</a:t>
            </a:r>
            <a:r>
              <a:rPr lang="ar-SA" sz="2800" dirty="0" smtClean="0"/>
              <a:t> اختلاف الدار يُعتبر مانعاً من موانع الإرث.</a:t>
            </a:r>
            <a:endParaRPr lang="en-US" sz="2800" b="1" dirty="0" smtClean="0"/>
          </a:p>
          <a:p>
            <a:pPr rtl="1"/>
            <a:r>
              <a:rPr lang="ar-SA" sz="2800" b="1" dirty="0" smtClean="0"/>
              <a:t>مفهوم اختلاف الدار مع غير المسلمين:</a:t>
            </a:r>
            <a:endParaRPr lang="en-US" sz="2800" b="1" dirty="0" smtClean="0"/>
          </a:p>
          <a:p>
            <a:pPr rtl="1"/>
            <a:r>
              <a:rPr lang="ar-SA" sz="2800" dirty="0" smtClean="0"/>
              <a:t>اختلاف الدار يعني اختلاف الولاية والمَنَعَة، بحيث يكون لكل ولاية حدود معيّنة منفصلة، وجيش مستقل، أي لكل دولة جنسية معيّنة، فالمسيحي السوري لا يرث من قريبه المسيحي الإنجليزي، لاختلاف الدارين، واختلاف الجنسيتين.</a:t>
            </a:r>
            <a:r>
              <a:rPr lang="ar-SA" sz="2800" b="1" dirty="0" smtClean="0"/>
              <a:t> </a:t>
            </a:r>
            <a:endParaRPr lang="en-US" sz="2800" b="1" dirty="0" smtClean="0"/>
          </a:p>
          <a:p>
            <a:pPr rtl="1"/>
            <a:r>
              <a:rPr lang="ar-SA" sz="2800" dirty="0" smtClean="0"/>
              <a:t>ولذا فاختلاف الدار مع غير المسلمين، يُعتبر مانعاً من موانع الإرث، فلا توارث بينهم إذا اختلفت الدار.</a:t>
            </a:r>
            <a:endParaRPr lang="en-US" sz="2800" b="1" dirty="0" smtClean="0"/>
          </a:p>
          <a:p>
            <a:endParaRPr lang="ar-AE"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solidFill>
                  <a:srgbClr val="FF0000"/>
                </a:solidFill>
              </a:rPr>
              <a:t>المحاضرة </a:t>
            </a:r>
            <a:r>
              <a:rPr lang="ar-SA" b="1" dirty="0" err="1" smtClean="0">
                <a:solidFill>
                  <a:srgbClr val="FF0000"/>
                </a:solidFill>
              </a:rPr>
              <a:t>ال</a:t>
            </a:r>
            <a:r>
              <a:rPr lang="ar-AE" b="1" dirty="0" smtClean="0">
                <a:solidFill>
                  <a:srgbClr val="FF0000"/>
                </a:solidFill>
              </a:rPr>
              <a:t>ثانية عشر</a:t>
            </a:r>
            <a:r>
              <a:rPr lang="ar-SA" b="1" dirty="0" smtClean="0">
                <a:solidFill>
                  <a:srgbClr val="FF0000"/>
                </a:solidFill>
              </a:rPr>
              <a:t/>
            </a:r>
            <a:br>
              <a:rPr lang="ar-SA" b="1" dirty="0" smtClean="0">
                <a:solidFill>
                  <a:srgbClr val="FF0000"/>
                </a:solidFill>
              </a:rPr>
            </a:br>
            <a:r>
              <a:rPr lang="ar-AE" dirty="0" smtClean="0"/>
              <a:t>ميراث المطلقة</a:t>
            </a:r>
            <a:endParaRPr lang="ar-AE" dirty="0"/>
          </a:p>
        </p:txBody>
      </p:sp>
      <p:sp>
        <p:nvSpPr>
          <p:cNvPr id="3" name="Content Placeholder 2"/>
          <p:cNvSpPr>
            <a:spLocks noGrp="1"/>
          </p:cNvSpPr>
          <p:nvPr>
            <p:ph idx="1"/>
          </p:nvPr>
        </p:nvSpPr>
        <p:spPr>
          <a:xfrm>
            <a:off x="488504" y="1412776"/>
            <a:ext cx="8915400" cy="4824536"/>
          </a:xfrm>
        </p:spPr>
        <p:txBody>
          <a:bodyPr/>
          <a:lstStyle/>
          <a:p>
            <a:pPr rtl="1"/>
            <a:r>
              <a:rPr lang="ar-SA" b="1" dirty="0" smtClean="0"/>
              <a:t>أثر الطلاق في الإرث:</a:t>
            </a:r>
            <a:endParaRPr lang="en-US" b="1" dirty="0" smtClean="0"/>
          </a:p>
          <a:p>
            <a:pPr rtl="1"/>
            <a:r>
              <a:rPr lang="ar-SA" b="1" dirty="0" smtClean="0"/>
              <a:t>الطلاق نوعان: </a:t>
            </a:r>
            <a:r>
              <a:rPr lang="ar-SA" dirty="0" smtClean="0"/>
              <a:t>رجعي، </a:t>
            </a:r>
            <a:r>
              <a:rPr lang="ar-SA" dirty="0" err="1" smtClean="0"/>
              <a:t>وبائن</a:t>
            </a:r>
            <a:r>
              <a:rPr lang="ar-SA" dirty="0" smtClean="0"/>
              <a:t>.</a:t>
            </a:r>
            <a:endParaRPr lang="en-US" b="1" dirty="0" smtClean="0"/>
          </a:p>
          <a:p>
            <a:pPr rtl="1"/>
            <a:r>
              <a:rPr lang="ar-SA" b="1" dirty="0" smtClean="0"/>
              <a:t>1-الطلاق الرجعي:</a:t>
            </a:r>
            <a:r>
              <a:rPr lang="ar-SA" dirty="0" smtClean="0"/>
              <a:t> يقع التوارث بين الزوجين، ما دامت الزوجة في عدة الطلاق الرجعي، لأن الزوجية لا تزال قائمة، باتفاق الأئمة الأربعة. </a:t>
            </a:r>
            <a:endParaRPr lang="en-US" b="1" dirty="0" smtClean="0"/>
          </a:p>
          <a:p>
            <a:pPr rtl="1"/>
            <a:r>
              <a:rPr lang="ar-SA" b="1" dirty="0" smtClean="0"/>
              <a:t>2-الطلاق </a:t>
            </a:r>
            <a:r>
              <a:rPr lang="ar-SA" b="1" dirty="0" err="1" smtClean="0"/>
              <a:t>البائن</a:t>
            </a:r>
            <a:r>
              <a:rPr lang="ar-SA" b="1" dirty="0" smtClean="0"/>
              <a:t>:</a:t>
            </a:r>
            <a:r>
              <a:rPr lang="ar-SA" dirty="0" smtClean="0"/>
              <a:t> فيه تفصيل عند الفقهاء: </a:t>
            </a:r>
            <a:endParaRPr lang="en-US" b="1" dirty="0" smtClean="0"/>
          </a:p>
          <a:p>
            <a:pPr rtl="1"/>
            <a:r>
              <a:rPr lang="ar-SA" b="1" dirty="0" smtClean="0"/>
              <a:t>آ-عند الحنفية:</a:t>
            </a:r>
            <a:r>
              <a:rPr lang="ar-SA" dirty="0" smtClean="0"/>
              <a:t> لا ترث، إن طلقها في حال صحته، أي ليس في مرض الموت، إلاّ في حالة (طلاق الفارّ) فإنها ترثه ما دامت في عدتها. </a:t>
            </a:r>
            <a:endParaRPr lang="en-US" b="1" dirty="0" smtClean="0"/>
          </a:p>
          <a:p>
            <a:endParaRPr lang="ar-AE"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pPr rtl="1"/>
            <a:r>
              <a:rPr lang="ar-SA" b="1" dirty="0" smtClean="0"/>
              <a:t>ومرض الموت:</a:t>
            </a:r>
            <a:r>
              <a:rPr lang="ar-SA" dirty="0" smtClean="0"/>
              <a:t> هو الذي ينتهي بصاحبه إلى الموت، كالأمراض المزمنة، وحالات اليأس من الحياة، كالمحكوم بالإعدام.</a:t>
            </a:r>
            <a:endParaRPr lang="en-US" b="1" dirty="0" smtClean="0"/>
          </a:p>
          <a:p>
            <a:pPr rtl="1"/>
            <a:r>
              <a:rPr lang="ar-SA" b="1" dirty="0" smtClean="0"/>
              <a:t>ب-وعند المالكية:</a:t>
            </a:r>
            <a:r>
              <a:rPr lang="ar-SA" dirty="0" smtClean="0"/>
              <a:t> ترثه مطلقاً، لإطلاق الأدلة.</a:t>
            </a:r>
            <a:endParaRPr lang="en-US" b="1" dirty="0" smtClean="0"/>
          </a:p>
          <a:p>
            <a:pPr rtl="1"/>
            <a:r>
              <a:rPr lang="ar-SA" b="1" dirty="0" smtClean="0"/>
              <a:t>ج-وعند الشافعية:</a:t>
            </a:r>
            <a:r>
              <a:rPr lang="ar-SA" dirty="0" smtClean="0"/>
              <a:t> لا ترثه مطلقاً، لأنّ البينونة قطعت الزوجية.</a:t>
            </a:r>
            <a:endParaRPr lang="en-US" b="1" dirty="0" smtClean="0"/>
          </a:p>
          <a:p>
            <a:pPr rtl="1"/>
            <a:r>
              <a:rPr lang="ar-SA" b="1" dirty="0" smtClean="0"/>
              <a:t>د-وعند الحنابلة:</a:t>
            </a:r>
            <a:r>
              <a:rPr lang="ar-SA" dirty="0" smtClean="0"/>
              <a:t> ترثه ما لم تتزوج. </a:t>
            </a:r>
            <a:endParaRPr lang="en-US" b="1" dirty="0" smtClean="0"/>
          </a:p>
          <a:p>
            <a:pPr rtl="1"/>
            <a:r>
              <a:rPr lang="ar-SA" dirty="0" smtClean="0"/>
              <a:t>ودليلهم أنّ عثمان-رضي الله عنه-ورّث امرأة عبد الرحمن بن عوف-رضي الله عنه-</a:t>
            </a:r>
            <a:r>
              <a:rPr lang="ar-SA" dirty="0" err="1" smtClean="0"/>
              <a:t>المبتوتة</a:t>
            </a:r>
            <a:r>
              <a:rPr lang="ar-SA" dirty="0" smtClean="0"/>
              <a:t> بعد انقضاء عدتها.</a:t>
            </a:r>
            <a:endParaRPr lang="en-US" b="1" dirty="0" smtClean="0"/>
          </a:p>
          <a:p>
            <a:endParaRPr lang="ar-AE" dirty="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dirty="0"/>
          </a:p>
        </p:txBody>
      </p:sp>
      <p:sp>
        <p:nvSpPr>
          <p:cNvPr id="3" name="Content Placeholder 2"/>
          <p:cNvSpPr>
            <a:spLocks noGrp="1"/>
          </p:cNvSpPr>
          <p:nvPr>
            <p:ph idx="1"/>
          </p:nvPr>
        </p:nvSpPr>
        <p:spPr/>
        <p:txBody>
          <a:bodyPr/>
          <a:lstStyle/>
          <a:p>
            <a:pPr rtl="1"/>
            <a:r>
              <a:rPr lang="ar-SA" sz="3000" dirty="0" smtClean="0"/>
              <a:t>وقد استند الحنابلة إلى </a:t>
            </a:r>
            <a:r>
              <a:rPr lang="ar-SA" sz="3000" b="1" dirty="0" smtClean="0"/>
              <a:t>(مذهب الصحابي)</a:t>
            </a:r>
            <a:r>
              <a:rPr lang="ar-SA" sz="3000" dirty="0" smtClean="0"/>
              <a:t>، وقول الصحابي حجّة عن أكثر أهل العلم، وخاصّة أقوال الخلفاء الأربعة، لِحديث: رسول اللَّهِ-صلى الله عليه وسلم-: </a:t>
            </a:r>
            <a:endParaRPr lang="en-US" sz="3000" b="1" dirty="0" smtClean="0"/>
          </a:p>
          <a:p>
            <a:pPr rtl="1"/>
            <a:r>
              <a:rPr lang="ar-SA" sz="3000" b="1" dirty="0" smtClean="0"/>
              <a:t>(عَلَيْكُمْ بِسُنَّتِي وَسُنَّةِ الْخُلَفَاءِ الرَّاشِدِينَ الْمَهْدِيِّينَ بَعْدِي).</a:t>
            </a:r>
            <a:endParaRPr lang="en-US" sz="3000" b="1" dirty="0" smtClean="0"/>
          </a:p>
          <a:p>
            <a:pPr rtl="1"/>
            <a:r>
              <a:rPr lang="ar-SA" sz="3000" b="1" dirty="0" smtClean="0"/>
              <a:t>القول الفصل في القضية:</a:t>
            </a:r>
            <a:endParaRPr lang="en-US" sz="3000" b="1" dirty="0" smtClean="0"/>
          </a:p>
          <a:p>
            <a:pPr rtl="1"/>
            <a:r>
              <a:rPr lang="ar-SA" sz="3000" dirty="0" smtClean="0"/>
              <a:t>القاضي هو الذي يفصل في ميراث المطلقة </a:t>
            </a:r>
            <a:r>
              <a:rPr lang="ar-SA" sz="3000" dirty="0" err="1" smtClean="0"/>
              <a:t>البائن</a:t>
            </a:r>
            <a:r>
              <a:rPr lang="ar-SA" sz="3000" dirty="0" smtClean="0"/>
              <a:t>، وينهي الخلاف فيها، وكذلك في كلّ مسألة </a:t>
            </a:r>
            <a:r>
              <a:rPr lang="ar-SA" sz="3000" dirty="0" err="1" smtClean="0"/>
              <a:t>إرثية</a:t>
            </a:r>
            <a:r>
              <a:rPr lang="ar-SA" sz="3000" dirty="0" smtClean="0"/>
              <a:t> خلافية. استناداً للقاعدة الفقهية: (</a:t>
            </a:r>
            <a:r>
              <a:rPr lang="ar-SA" sz="3000" b="1" dirty="0" smtClean="0"/>
              <a:t>حكم الحاكم يرفع الخلاف</a:t>
            </a:r>
            <a:r>
              <a:rPr lang="ar-SA" sz="3000" dirty="0" smtClean="0"/>
              <a:t>)</a:t>
            </a:r>
            <a:r>
              <a:rPr lang="ar-SA" sz="3000" b="1" dirty="0" smtClean="0"/>
              <a:t>.     </a:t>
            </a:r>
            <a:endParaRPr lang="en-US" sz="3000" b="1" dirty="0" smtClean="0"/>
          </a:p>
          <a:p>
            <a:pPr rtl="1"/>
            <a:r>
              <a:rPr lang="ar-SA" sz="3000" dirty="0" smtClean="0"/>
              <a:t>الطبراني في الأوسط، انظر </a:t>
            </a:r>
            <a:r>
              <a:rPr lang="ar-SA" sz="3000" dirty="0" err="1" smtClean="0"/>
              <a:t>الطحاوي</a:t>
            </a:r>
            <a:r>
              <a:rPr lang="ar-SA" sz="3000" dirty="0" smtClean="0"/>
              <a:t>، شرح معاني الآثار 1/257.</a:t>
            </a:r>
            <a:endParaRPr lang="en-US" sz="3000" b="1" dirty="0" smtClean="0"/>
          </a:p>
          <a:p>
            <a:pPr rtl="1"/>
            <a:r>
              <a:rPr lang="ar-SA" sz="3000" dirty="0" smtClean="0"/>
              <a:t>انظر مصطفى </a:t>
            </a:r>
            <a:r>
              <a:rPr lang="ar-SA" sz="3000" dirty="0" err="1" smtClean="0"/>
              <a:t>الزرقا</a:t>
            </a:r>
            <a:r>
              <a:rPr lang="ar-SA" sz="3000" dirty="0" smtClean="0"/>
              <a:t>، المدخل الفقهي.</a:t>
            </a:r>
            <a:endParaRPr lang="en-US" sz="3000" b="1" dirty="0" smtClean="0"/>
          </a:p>
          <a:p>
            <a:endParaRPr lang="ar-AE"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AE"/>
          </a:p>
        </p:txBody>
      </p:sp>
      <p:sp>
        <p:nvSpPr>
          <p:cNvPr id="3" name="Content Placeholder 2"/>
          <p:cNvSpPr>
            <a:spLocks noGrp="1"/>
          </p:cNvSpPr>
          <p:nvPr>
            <p:ph idx="1"/>
          </p:nvPr>
        </p:nvSpPr>
        <p:spPr/>
        <p:txBody>
          <a:bodyPr/>
          <a:lstStyle/>
          <a:p>
            <a:endParaRPr lang="ar-AE"/>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7565</TotalTime>
  <Words>9388</Words>
  <Application>Microsoft Office PowerPoint</Application>
  <PresentationFormat>A4 Paper (210x297 mm)‎</PresentationFormat>
  <Paragraphs>1661</Paragraphs>
  <Slides>182</Slides>
  <Notes>1</Notes>
  <HiddenSlides>0</HiddenSlides>
  <MMClips>0</MMClips>
  <ScaleCrop>false</ScaleCrop>
  <HeadingPairs>
    <vt:vector size="4" baseType="variant">
      <vt:variant>
        <vt:lpstr>سمة</vt:lpstr>
      </vt:variant>
      <vt:variant>
        <vt:i4>1</vt:i4>
      </vt:variant>
      <vt:variant>
        <vt:lpstr>عناوين الشرائح</vt:lpstr>
      </vt:variant>
      <vt:variant>
        <vt:i4>182</vt:i4>
      </vt:variant>
    </vt:vector>
  </HeadingPairs>
  <TitlesOfParts>
    <vt:vector size="183" baseType="lpstr">
      <vt:lpstr>Office Theme</vt:lpstr>
      <vt:lpstr>الشريحة 1</vt:lpstr>
      <vt:lpstr>المحاضرة الأولى تصحيح المسائل</vt:lpstr>
      <vt:lpstr>الغرض من تصحيح المسائل</vt:lpstr>
      <vt:lpstr>مصطلحات في تصحيح المسائل: </vt:lpstr>
      <vt:lpstr>أمثلة على جزء السهم: </vt:lpstr>
      <vt:lpstr>حالات الانكسار في المسائل ثلاث:  </vt:lpstr>
      <vt:lpstr>مثال الحالة الأولى:</vt:lpstr>
      <vt:lpstr>جدول حلّ مسألة الحالة الأولى:</vt:lpstr>
      <vt:lpstr>تابع - حالات الانكسار في المسائل</vt:lpstr>
      <vt:lpstr>مثال الحالة الثانية:</vt:lpstr>
      <vt:lpstr>جدول حلّ مسألة (عَوانة):</vt:lpstr>
      <vt:lpstr>تابع - حالات الانكسار في المسائل</vt:lpstr>
      <vt:lpstr>مثال الحالة الثالثة:</vt:lpstr>
      <vt:lpstr>جدول حلّ مسألة (ظَهير):</vt:lpstr>
      <vt:lpstr>تابع - حالات الانكسار في المسائل -الحالة الرابعة</vt:lpstr>
      <vt:lpstr>جدول حلّ مسألة (عاصم):</vt:lpstr>
      <vt:lpstr>تابع - حالات الانكسار في المسائل- الحالة الخامسة</vt:lpstr>
      <vt:lpstr>جدول حلّ مسألة (عاقل):</vt:lpstr>
      <vt:lpstr>الشريحة 19</vt:lpstr>
      <vt:lpstr>المحاضرة الثانية الـــــردُّ</vt:lpstr>
      <vt:lpstr>الغرض من الردّ</vt:lpstr>
      <vt:lpstr>أركان الردّ ثلاثة</vt:lpstr>
      <vt:lpstr>ثلاثة آراء للعلماء في الردّ</vt:lpstr>
      <vt:lpstr>أدلة مشروعية الردّ ثلاثة</vt:lpstr>
      <vt:lpstr>حالة عدم وجود زوجية-وصاحب الفرض شخص واحد</vt:lpstr>
      <vt:lpstr>حالة عدم وجود زوجية-والمردود عليهم صنف واحد</vt:lpstr>
      <vt:lpstr>حالة عدم وجود زوجية-والمردود عليهم أصناف متعددة</vt:lpstr>
      <vt:lpstr>مثال - حلُّ مسائل الردّ</vt:lpstr>
      <vt:lpstr>حالة وجود زوجية-وصاحب الفرض شخص واحد</vt:lpstr>
      <vt:lpstr>حلُّ مسائل الردّ - مسألة (وحشيّة):</vt:lpstr>
      <vt:lpstr>حالة وجود زوجية- وصنف واحد متعدد الرؤوس</vt:lpstr>
      <vt:lpstr>حلُّ مسائل الردّ – مسألة (شجاع):</vt:lpstr>
      <vt:lpstr>حالة وجود زوجية- مع أصناف مختلفة</vt:lpstr>
      <vt:lpstr>حلُّ مسائل الردّ – مسألة (شمّاس): الجدول الرئيس</vt:lpstr>
      <vt:lpstr>تابع- مسألة (شمّاس)</vt:lpstr>
      <vt:lpstr>تابع - مسألة (شمّاس) - الجدول الفرعي</vt:lpstr>
      <vt:lpstr>تابع – خطوات حلِّ مسألة (شمّاس)</vt:lpstr>
      <vt:lpstr>الشريحة 38</vt:lpstr>
      <vt:lpstr>المحاضرة الثالثة قسمة التركات .</vt:lpstr>
      <vt:lpstr>تعريف التركة عند الجمهور</vt:lpstr>
      <vt:lpstr>حصر التركات</vt:lpstr>
      <vt:lpstr>الحقوق المتعلقة بالتركة</vt:lpstr>
      <vt:lpstr>فضل الوصيّة، وكتابتها قبل الموت</vt:lpstr>
      <vt:lpstr>.</vt:lpstr>
      <vt:lpstr>  طرق قسمة التركات  </vt:lpstr>
      <vt:lpstr>  الطريقة الأولى لقسمة التركات – طريقة النسبة  </vt:lpstr>
      <vt:lpstr> تابع- الطريقة الأولى   </vt:lpstr>
      <vt:lpstr> مسألة تطبيقية على قسمة التركات  </vt:lpstr>
      <vt:lpstr> كيفية حساب الحصص  </vt:lpstr>
      <vt:lpstr>.</vt:lpstr>
      <vt:lpstr> مسألة تطبيقية على قسمة التركات  </vt:lpstr>
      <vt:lpstr> طريقة حساب التركات حسب القيمة السهمية   </vt:lpstr>
      <vt:lpstr>الشريحة 53</vt:lpstr>
      <vt:lpstr>المحاضرة الرابعة  توريث ذوي الأرحام</vt:lpstr>
      <vt:lpstr>تابع- أصناف ذوي الأرحام</vt:lpstr>
      <vt:lpstr>قولان للفقهاء في توريث ذوي الأرحام</vt:lpstr>
      <vt:lpstr>أدلة المجيزين لتوريث ذوي الأرحام</vt:lpstr>
      <vt:lpstr>تابع- أدلة المجيزين لتوريث ذوي الأرحام</vt:lpstr>
      <vt:lpstr>تابع- أدلة المجيزين لتوريث ذوي الأرحام</vt:lpstr>
      <vt:lpstr> القول الثاني-عدم توريث ذوي الأرحام  </vt:lpstr>
      <vt:lpstr>أدلة المانعين لتوريث ذوي الأرحام</vt:lpstr>
      <vt:lpstr>تابع- أدلة المانعين لتوريث ذوي الأرحام</vt:lpstr>
      <vt:lpstr>شرطان لتوريث ذوي الأرحام وأصنافهم الأربعة</vt:lpstr>
      <vt:lpstr>تابع- أصناف ذوي الأرحام</vt:lpstr>
      <vt:lpstr>الشريحة 65</vt:lpstr>
      <vt:lpstr>المحاضرة الخامسة طرق توريث ذوي الأرحام (ثلاث)</vt:lpstr>
      <vt:lpstr>الطريقة الثانية – (طريقة أهل القرابة)</vt:lpstr>
      <vt:lpstr>تابع- قواعد – (طريقة أهل القرابة)</vt:lpstr>
      <vt:lpstr>تابع- قواعد – (طريقة أهل القرابة)</vt:lpstr>
      <vt:lpstr>مثال تطبيقي – (طريقة أهل القرابة)</vt:lpstr>
      <vt:lpstr>استثناء حالتين في قسمة التعصيب في توريث ذوي الأرحام</vt:lpstr>
      <vt:lpstr>الحالة الثانية المستثناة</vt:lpstr>
      <vt:lpstr>نشاط صفّيّ على طريقة أهل القرابة</vt:lpstr>
      <vt:lpstr> الطريقة الثالثة- طريقة أهل التنزيل  </vt:lpstr>
      <vt:lpstr>مثال - طريقة أهل التنزيل </vt:lpstr>
      <vt:lpstr>الشريحة 76</vt:lpstr>
      <vt:lpstr> المحاضرة السادسة  قواعد توريث ذوي الأرحام (بطريقة التنزيل) </vt:lpstr>
      <vt:lpstr> تابع - قواعد توريث ذوي الأرحام (بطريقة التنزيل) </vt:lpstr>
      <vt:lpstr>تابع - قواعد توريث ذوي الأرحام (بطريقة التنزيل)</vt:lpstr>
      <vt:lpstr>حلّ مسألة (مَعبَد):</vt:lpstr>
      <vt:lpstr>نشاط صفيّ</vt:lpstr>
      <vt:lpstr>تابع - قواعد توريث ذوي الأرحام (بطريقة التنزيل)</vt:lpstr>
      <vt:lpstr>تابع - قواعد توريث ذوي الأرحام (بطريقة التنزيل) </vt:lpstr>
      <vt:lpstr>شكل شجرة عائلة مسألة (مُعَمَّر):</vt:lpstr>
      <vt:lpstr>كيفية حلّ مسألة (مُعَمَّر):</vt:lpstr>
      <vt:lpstr>تابع - قواعد توريث ذوي الأرحام (بطريقة التنزيل) </vt:lpstr>
      <vt:lpstr>حلّ مسألة (حسّانة):</vt:lpstr>
      <vt:lpstr>الجدول الفرعي لمسألة (حسّانة):</vt:lpstr>
      <vt:lpstr>مسألة (مَعقِل) على عَوْل ذوي الأرحام:</vt:lpstr>
      <vt:lpstr>أنشطة منزلية (مسألة مَعْن)</vt:lpstr>
      <vt:lpstr>أنشطة منزلية (مسألة مَعَوَّذ)</vt:lpstr>
      <vt:lpstr>أنشطة منزلية (مسألة مقداد)</vt:lpstr>
      <vt:lpstr>الشريحة 93</vt:lpstr>
      <vt:lpstr>الشريحة 94</vt:lpstr>
      <vt:lpstr>المحاضرة السابعة توريث الخنثى المشكل</vt:lpstr>
      <vt:lpstr>تابع - الخنثى المشكل</vt:lpstr>
      <vt:lpstr>جهات توريث الخنثى أربع</vt:lpstr>
      <vt:lpstr> حساب إرث الخنثى عند الفقهاء </vt:lpstr>
      <vt:lpstr>حالتان للخنثى</vt:lpstr>
      <vt:lpstr>الحالة الأولى- خُنثى يُرجى اتضاح حاله</vt:lpstr>
      <vt:lpstr>تابع- خطوات مسألة خنثى يُرجى اتضاح حاله</vt:lpstr>
      <vt:lpstr>جدول مسألة (عُتبة) النموذجية</vt:lpstr>
      <vt:lpstr>الحالة الثانية – خُنثى لا يُرجى اتضاح حاله</vt:lpstr>
      <vt:lpstr>الشريحة 104</vt:lpstr>
      <vt:lpstr>الشريحة 105</vt:lpstr>
      <vt:lpstr>الشريحة 106</vt:lpstr>
      <vt:lpstr>الشريحة 107</vt:lpstr>
      <vt:lpstr>.</vt:lpstr>
      <vt:lpstr>.</vt:lpstr>
      <vt:lpstr>.</vt:lpstr>
      <vt:lpstr>.؟</vt:lpstr>
      <vt:lpstr>الشريحة 112</vt:lpstr>
      <vt:lpstr>الشريحة 113</vt:lpstr>
      <vt:lpstr>الشريحة 114</vt:lpstr>
      <vt:lpstr>الشريحة 115</vt:lpstr>
      <vt:lpstr>المحاضرة السابعة توريث المفقود</vt:lpstr>
      <vt:lpstr>الشريحة 117</vt:lpstr>
      <vt:lpstr>الشريحة 118</vt:lpstr>
      <vt:lpstr>الشريحة 119</vt:lpstr>
      <vt:lpstr>الشريحة 120</vt:lpstr>
      <vt:lpstr>الشريحة 121</vt:lpstr>
      <vt:lpstr>الشريحة 122</vt:lpstr>
      <vt:lpstr>الشريحة 123</vt:lpstr>
      <vt:lpstr>الشريحة 124</vt:lpstr>
      <vt:lpstr>الشريحة 125</vt:lpstr>
      <vt:lpstr>الشريحة 126</vt:lpstr>
      <vt:lpstr>الشريحة 127</vt:lpstr>
      <vt:lpstr>المحاضرة الثامنة  توريث الحمل</vt:lpstr>
      <vt:lpstr>الشريحة 129</vt:lpstr>
      <vt:lpstr>الشريحة 130</vt:lpstr>
      <vt:lpstr>الشريحة 131</vt:lpstr>
      <vt:lpstr>الشريحة 132</vt:lpstr>
      <vt:lpstr>.</vt:lpstr>
      <vt:lpstr>الشريحة 134</vt:lpstr>
      <vt:lpstr>الشريحة 135</vt:lpstr>
      <vt:lpstr>الشريحة 136</vt:lpstr>
      <vt:lpstr>الشريحة 137</vt:lpstr>
      <vt:lpstr>الشريحة 138</vt:lpstr>
      <vt:lpstr>المحاضرة التاسعة  المناسخة</vt:lpstr>
      <vt:lpstr>الشريحة 140</vt:lpstr>
      <vt:lpstr>الشريحة 141</vt:lpstr>
      <vt:lpstr>الشريحة 142</vt:lpstr>
      <vt:lpstr>الشريحة 143</vt:lpstr>
      <vt:lpstr>الشريحة 144</vt:lpstr>
      <vt:lpstr>الشريحة 145</vt:lpstr>
      <vt:lpstr>الشريحة 146</vt:lpstr>
      <vt:lpstr>الشريحة 147</vt:lpstr>
      <vt:lpstr>الشريحة 148</vt:lpstr>
      <vt:lpstr>الشريحة 149</vt:lpstr>
      <vt:lpstr>الشريحة 150</vt:lpstr>
      <vt:lpstr>الشريحة 151</vt:lpstr>
      <vt:lpstr>الشريحة 152</vt:lpstr>
      <vt:lpstr>الشريحة 153</vt:lpstr>
      <vt:lpstr>الشريحة 154</vt:lpstr>
      <vt:lpstr>المحاضرة العاشرة  توريث الغرقى والحرقى والهدمى</vt:lpstr>
      <vt:lpstr>الشريحة 156</vt:lpstr>
      <vt:lpstr>الشريحة 157</vt:lpstr>
      <vt:lpstr>الشريحة 158</vt:lpstr>
      <vt:lpstr>الشريحة 159</vt:lpstr>
      <vt:lpstr>الشريحة 160</vt:lpstr>
      <vt:lpstr>الشريحة 161</vt:lpstr>
      <vt:lpstr>الشريحة 162</vt:lpstr>
      <vt:lpstr>الشريحة 163</vt:lpstr>
      <vt:lpstr>الشريحة 164</vt:lpstr>
      <vt:lpstr>الشريحة 165</vt:lpstr>
      <vt:lpstr>المحاضرة الحادية عشر توريث المرتد وولد الزنا وولد اللعان واللقيط ومختلف الدار</vt:lpstr>
      <vt:lpstr>الشريحة 167</vt:lpstr>
      <vt:lpstr>الشريحة 168</vt:lpstr>
      <vt:lpstr>الشريحة 169</vt:lpstr>
      <vt:lpstr>الشريحة 170</vt:lpstr>
      <vt:lpstr>الشريحة 171</vt:lpstr>
      <vt:lpstr>الشريحة 172</vt:lpstr>
      <vt:lpstr>الشريحة 173</vt:lpstr>
      <vt:lpstr>الشريحة 174</vt:lpstr>
      <vt:lpstr>الشريحة 175</vt:lpstr>
      <vt:lpstr>الشريحة 176</vt:lpstr>
      <vt:lpstr>الشريحة 177</vt:lpstr>
      <vt:lpstr>المحاضرة الثانية عشر ميراث المطلقة</vt:lpstr>
      <vt:lpstr>الشريحة 179</vt:lpstr>
      <vt:lpstr>الشريحة 180</vt:lpstr>
      <vt:lpstr>الشريحة 181</vt:lpstr>
      <vt:lpstr>الشريحة 182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864</cp:revision>
  <dcterms:created xsi:type="dcterms:W3CDTF">2009-10-14T19:14:34Z</dcterms:created>
  <dcterms:modified xsi:type="dcterms:W3CDTF">2012-02-11T21:08:03Z</dcterms:modified>
</cp:coreProperties>
</file>