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8" r:id="rId3"/>
    <p:sldId id="274" r:id="rId4"/>
    <p:sldId id="276" r:id="rId5"/>
    <p:sldId id="275" r:id="rId6"/>
    <p:sldId id="273" r:id="rId7"/>
    <p:sldId id="272" r:id="rId8"/>
    <p:sldId id="270" r:id="rId9"/>
    <p:sldId id="27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4" d="100"/>
          <a:sy n="84" d="100"/>
        </p:scale>
        <p:origin x="-540"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مَا كانَ مُحَمَّدٌ أَبا أَحَدٍ مِنْ رِجالِكُمْ وَلكِنْ رَسُولَ اللَّهِ وَخاتَمَ النَّبِيِّينَ وَكانَ اللَّهُ بِكُلِّ شَيْءٍ </a:t>
            </a:r>
            <a:r>
              <a:rPr lang="ar-SA" sz="3200" dirty="0" err="1" smtClean="0"/>
              <a:t>عَلِيماً </a:t>
            </a:r>
            <a:r>
              <a:rPr lang="ar-SA" sz="3200" dirty="0" smtClean="0"/>
              <a:t>(40</a:t>
            </a:r>
            <a:r>
              <a:rPr lang="ar-SA" sz="3200" dirty="0" err="1" smtClean="0"/>
              <a:t>)</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r>
              <a:rPr lang="ar-SA" sz="2000" dirty="0" smtClean="0"/>
              <a:t>اسْتِئْنَافٌ لِلتَّصْرِيحِ بِإِبْطَالِ أَقْوَالِ الْمُنَافِقِينَ وَالَّذِينَ فِي قُلُوبِهِمْ مَرَضٌ وَمَا يُلْقِيهِ الْيَهُودُ فِي نُفُوسِهِمْ مِنَ </a:t>
            </a:r>
            <a:r>
              <a:rPr lang="ar-SA" sz="2000" dirty="0" err="1" smtClean="0"/>
              <a:t>الشَّكِّ.</a:t>
            </a:r>
            <a:r>
              <a:rPr lang="ar-SA" sz="2000" dirty="0" smtClean="0"/>
              <a:t/>
            </a:r>
            <a:br>
              <a:rPr lang="ar-SA" sz="2000" dirty="0" smtClean="0"/>
            </a:br>
            <a:r>
              <a:rPr lang="ar-SA" sz="2000" dirty="0" smtClean="0"/>
              <a:t>وَهُوَ نَاظِرٌ إِلَى قَوْلِهِ تَعَالَى: وَما جَعَلَ أَدْعِياءَكُمْ </a:t>
            </a:r>
            <a:r>
              <a:rPr lang="ar-SA" sz="2000" dirty="0" err="1" smtClean="0"/>
              <a:t>أَبْناءَكُمْ </a:t>
            </a:r>
            <a:r>
              <a:rPr lang="ar-SA" sz="2000" dirty="0" smtClean="0"/>
              <a:t>[الْأَحْزَاب: 4</a:t>
            </a:r>
            <a:r>
              <a:rPr lang="ar-SA" sz="2000" dirty="0" err="1" smtClean="0"/>
              <a:t>] .</a:t>
            </a:r>
            <a:r>
              <a:rPr lang="ar-SA" sz="2000" dirty="0" smtClean="0"/>
              <a:t> وَالْغَرَضُ مِنْ هَذَا الْعُمُومِ قَطْعُ تَوَهُّمِ أَن يكون </a:t>
            </a:r>
            <a:r>
              <a:rPr lang="ar-SA" sz="2000" dirty="0" err="1" smtClean="0"/>
              <a:t>للنبيء</a:t>
            </a:r>
            <a:r>
              <a:rPr lang="ar-SA" sz="2000" dirty="0" smtClean="0"/>
              <a:t> صَلَّى اللهُ عَلَيْهِ وَسَلَّمَ وَلَدٌ مِنَ الرِّجَالِ تَجْرِي عَلَيْهِ أَحْكَام البنوّة حَتَّى لَا يَتَطَرَّقَ الْإِرْجَافُ وَالِاخْتِلَاقُ إِلَى مَنْ يَتَزَوَّجَهُنَّ مِنْ أَيَامَى الْمُسْلِمِينَ أَصْحَابِهِ مِثْلَ أُمِّ </a:t>
            </a:r>
            <a:r>
              <a:rPr lang="ar-SA" sz="2000" dirty="0" err="1" smtClean="0"/>
              <a:t>سَلَمَةَ</a:t>
            </a:r>
            <a:r>
              <a:rPr lang="ar-SA" sz="2000" dirty="0" smtClean="0"/>
              <a:t> </a:t>
            </a:r>
            <a:r>
              <a:rPr lang="ar-SA" sz="2000" dirty="0" err="1" smtClean="0"/>
              <a:t>وَحَفْصَةَ.</a:t>
            </a:r>
            <a:r>
              <a:rPr lang="ar-SA" sz="2000" dirty="0" smtClean="0"/>
              <a:t/>
            </a:r>
            <a:br>
              <a:rPr lang="ar-SA" sz="2000" dirty="0" smtClean="0"/>
            </a:br>
            <a:r>
              <a:rPr lang="ar-SA" sz="2000" dirty="0" smtClean="0"/>
              <a:t>ومِنْ رِجالِكُمْ وَصْفٌ لِ أَحَدٍ، وَهُوَ احْتِرَاسٌ لِأَنَّ </a:t>
            </a:r>
            <a:r>
              <a:rPr lang="ar-SA" sz="2000" dirty="0" err="1" smtClean="0"/>
              <a:t>النَّبِيءَ</a:t>
            </a:r>
            <a:r>
              <a:rPr lang="ar-SA" sz="2000" dirty="0" smtClean="0"/>
              <a:t> صَلَّى اللهُ عَلَيْهِ وَسَلَّمَ أَبُو </a:t>
            </a:r>
            <a:r>
              <a:rPr lang="ar-SA" sz="2000" dirty="0" err="1" smtClean="0"/>
              <a:t>بَنَاتٍ.</a:t>
            </a:r>
            <a:r>
              <a:rPr lang="ar-SA" sz="2000" dirty="0" smtClean="0"/>
              <a:t/>
            </a:r>
            <a:br>
              <a:rPr lang="ar-SA" sz="2000" dirty="0" smtClean="0"/>
            </a:br>
            <a:r>
              <a:rPr lang="ar-SA" sz="2000" dirty="0" smtClean="0"/>
              <a:t>وَالْمَقْصُودُ: نَفْيُ أَنْ يَكُونَ أَبًا لِأَحَدٍ مِنَ الرِّجَالِ فِي حِينِ نُزُولِ الْآيَةِ لِأَنَّهُ كَانَ وُلِدَ لَهُ أَوْلَادٌ أَوْ وَلَدَانِ بِمَكَّةَ مِنْ خَدِيجَةَ وَهُمُ الطَّيِّبُ </a:t>
            </a:r>
            <a:r>
              <a:rPr lang="ar-SA" sz="2000" dirty="0" err="1" smtClean="0"/>
              <a:t>وَالطَّاهِرُ </a:t>
            </a:r>
            <a:r>
              <a:rPr lang="ar-SA" sz="2000" dirty="0" smtClean="0"/>
              <a:t>(أَوْ هُمَا اسْمَانِ لِوَاحِدٍ) وَالْقَاسِمُ، وَوُلِدَ لَهُ إِبْرَاهِيمُ بِالْمَدِينَةِ مِنْ </a:t>
            </a:r>
            <a:r>
              <a:rPr lang="ar-SA" sz="2000" dirty="0" err="1" smtClean="0"/>
              <a:t>مَارِيَةَ</a:t>
            </a:r>
            <a:r>
              <a:rPr lang="ar-SA" sz="2000" dirty="0" smtClean="0"/>
              <a:t> الْقِبْطِيَّةِ، وَكُلُّهُمْ مَاتُوا صِبْيَانًا وَلَمْ يَكُنْ مِنْهُمْ مَوْجُودٌ حِينَ نُزُولِ </a:t>
            </a:r>
            <a:r>
              <a:rPr lang="ar-SA" sz="2000" dirty="0" err="1" smtClean="0"/>
              <a:t>الْآيَةِ.</a:t>
            </a:r>
            <a:r>
              <a:rPr lang="ar-SA" sz="2000" dirty="0" smtClean="0"/>
              <a:t/>
            </a:r>
            <a:br>
              <a:rPr lang="ar-SA" sz="2000" dirty="0" smtClean="0"/>
            </a:br>
            <a:r>
              <a:rPr lang="ar-SA" sz="2000" dirty="0" smtClean="0"/>
              <a:t>وَالْمَنْفِيُّ هُوَ وَصْفُ الْأُبُوَّةِ الْمُبَاشِرَةِ لِأَنَّهَا الْغَرَضُ الَّذِي سِيقَ الْكَلَامُ لِأَجْلِهِ وَالَّذِي وَهِمَ فِيهِ مَنْ وَهِمَ فَلَا الْتِفَاتَ إِلَى كَوْنِهِ جَدًّا لِلْحَسَنِ وَالْحُسَيْنِ وَمُحْسِنٍ أَبْنَاءِ ابْنَتِهِ فَاطِمَةَ رَضِيَ اللَّهُ عَنْهَا إِذْ لَيْسَ ذَلِكَ بِمَقْصُودٍ، وَلَا يَخْطُرُ بِبَالِ أَحَدٍ نَفْيُ أُبُوَّتِهِ لَهُمْ بِمَعْنَى الْأُبُوَّةِ الْعُلْيَا، أَوِ الْمُرَادُ أُبُوَّةُ الصُّلْبِ دُونَ أُبُوَّةِ </a:t>
            </a:r>
            <a:r>
              <a:rPr lang="ar-SA" sz="2000" dirty="0" err="1" smtClean="0"/>
              <a:t>الرَّحِمِ.</a:t>
            </a:r>
            <a:r>
              <a:rPr lang="ar-SA" sz="2000" dirty="0" smtClean="0"/>
              <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400" dirty="0" smtClean="0"/>
              <a:t>وَاسْتِدْرَاكُ قَوْلِهِ: وَلكِنْ رَسُولَ اللَّهِ لِرَفْعِ مَا قَدْ يُتَوَهَّمُ مِنْ نَفْيِ أُبُوَّتِهِ، مِنِ انْفِصَالِ صِلَةِ التَّرَاحُمِ وَالْبِرِّ بَيْنَهُ وَبَيْنَ الْأُمَّةِ فَذُكِّرُوا بِأَنَّهُ رَسُولُ اللَّهِ صَلَّى اللهُ عَلَيْهِ وَسَلَّمَ فَهُوَ كَالْأَبِ لِجَمِيعِ أُمَّتِهِ فِي شَفَقَتِهِ وَرَحْمَتِهِ بِهِمْ، وَفِي بِرِّهِمْ وَتَوْقِيرِهِمْ إِيَّاهُ، شَأْن كل </a:t>
            </a:r>
            <a:r>
              <a:rPr lang="ar-SA" sz="2400" dirty="0" err="1" smtClean="0"/>
              <a:t>نبيء</a:t>
            </a:r>
            <a:r>
              <a:rPr lang="ar-SA" sz="2400" dirty="0" smtClean="0"/>
              <a:t> مَعَ </a:t>
            </a:r>
            <a:r>
              <a:rPr lang="ar-SA" sz="2400" dirty="0" err="1" smtClean="0"/>
              <a:t>أُمَّتِهِ.</a:t>
            </a:r>
            <a:r>
              <a:rPr lang="ar-SA" sz="2400" dirty="0" smtClean="0"/>
              <a:t/>
            </a:r>
            <a:br>
              <a:rPr lang="ar-SA" sz="2400" dirty="0" smtClean="0"/>
            </a:br>
            <a:r>
              <a:rPr lang="ar-SA" sz="2400" dirty="0" smtClean="0"/>
              <a:t>وَحَرْفُ لكِنْ مُفِيدٌ </a:t>
            </a:r>
            <a:r>
              <a:rPr lang="ar-SA" sz="2400" dirty="0" err="1" smtClean="0"/>
              <a:t>الِاسْتِدْرَاكَ.</a:t>
            </a:r>
            <a:r>
              <a:rPr lang="ar-SA" sz="2400" dirty="0" smtClean="0"/>
              <a:t> وَعَطْفُ صِفَةِ وَخَاتم </a:t>
            </a:r>
            <a:r>
              <a:rPr lang="ar-SA" sz="2400" dirty="0" err="1" smtClean="0"/>
              <a:t>النَّبِيئِينَ</a:t>
            </a:r>
            <a:r>
              <a:rPr lang="ar-SA" sz="2400" dirty="0" smtClean="0"/>
              <a:t> عَلَى صِفَةِ رَسُولَ اللَّهِ تَكْمِيلٌ وَزِيَادَةٌ فِي التَّنْوِيهِ بِمَقَامِهِ صَلَّى اللهُ عَلَيْهِ وَسَلَّمَ وَإِيمَاءٌ إِلَى أَنَّ فِي انْتِفَاءِ أُبُوَّتهِ لِأَحَدٍ مِنَ الرِّجَالِ حِكْمَةً قَدَّرَهَا اللَّهُ تَعَالَى وَهِيَ إِرَادَةُ أَنْ لَا يَكُونَ إِلَّا مِثْلَ الرُّسُلِ أَوْ أَفْضَلَ فِي جَمِيع </a:t>
            </a:r>
            <a:r>
              <a:rPr lang="ar-SA" sz="2400" dirty="0" err="1" smtClean="0"/>
              <a:t>خَصَائِصه.</a:t>
            </a:r>
            <a:r>
              <a:rPr lang="ar-SA" sz="2400" dirty="0" smtClean="0"/>
              <a:t/>
            </a:r>
            <a:br>
              <a:rPr lang="ar-SA" sz="2400" dirty="0" smtClean="0"/>
            </a:br>
            <a:r>
              <a:rPr lang="ar-SA" sz="2400" dirty="0" smtClean="0"/>
              <a:t>وَإِذ قَدْ كَانَ الرُّسُلُ لَمْ يَخْلُ عَمُودُ أَبْنَائِهِمْ مِنْ نَبِي كَانَ كَوْنُهُ خَاتَمَ </a:t>
            </a:r>
            <a:r>
              <a:rPr lang="ar-SA" sz="2400" dirty="0" err="1" smtClean="0"/>
              <a:t>النَّبِيئِينَ</a:t>
            </a:r>
            <a:r>
              <a:rPr lang="ar-SA" sz="2400" dirty="0" smtClean="0"/>
              <a:t> مُقْتَضِيًا أَنْ لَا يَكُونَ لَهُ أَبْنَاءٌ بَعْدَ وَفَاتِهِ لِأَنَّهُمْ لَوْ كَانُوا أَحْيَاءً بَعْدَ وَفَاتِهِ وَلَمْ تُخْلَعْ عَلَيْهِمْ خُلْعَةُ النبوءة</a:t>
            </a:r>
            <a:br>
              <a:rPr lang="ar-SA" sz="2400" dirty="0" smtClean="0"/>
            </a:br>
            <a:r>
              <a:rPr lang="ar-SA" sz="2400" dirty="0" smtClean="0"/>
              <a:t>لِأَجْلِ خَتْمِ النُّبُوَّةِ </a:t>
            </a:r>
            <a:r>
              <a:rPr lang="ar-SA" sz="2400" dirty="0" err="1" smtClean="0"/>
              <a:t>بِهِ</a:t>
            </a:r>
            <a:r>
              <a:rPr lang="ar-SA" sz="2400" dirty="0" smtClean="0"/>
              <a:t> كَانَ ذَلِكَ غَضًّا فِيهِ دُونَ سَائِرِ الرُّسُلِ وَذَلِكَ مَا لَا يُرِيدُهُ اللَّهُ </a:t>
            </a:r>
            <a:r>
              <a:rPr lang="ar-SA" sz="2400" dirty="0" err="1" smtClean="0"/>
              <a:t>بِهِ.</a:t>
            </a:r>
            <a:r>
              <a:rPr lang="ar-SA" sz="2400" dirty="0" smtClean="0"/>
              <a:t> أَلَا تَرَى أَنَّ اللَّهَ لَمَّا أَرَادَ قَطْعَ النُّبُوءَةِ مِنْ بَنِي إِسْرَائِيلَ بَعْدَ عِيسَى عَلَيْهِ السَّلَامُ صَرَفَ عِيسَى عَنِ </a:t>
            </a:r>
            <a:r>
              <a:rPr lang="ar-SA" sz="2400" dirty="0" err="1" smtClean="0"/>
              <a:t>التَّزَوُّجِ.</a:t>
            </a:r>
            <a:r>
              <a:rPr lang="ar-SA" sz="2400" dirty="0" smtClean="0"/>
              <a:t/>
            </a:r>
            <a:br>
              <a:rPr lang="ar-SA" sz="2400" dirty="0" smtClean="0"/>
            </a:br>
            <a:endParaRPr lang="ar-SA"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وَالْآيَةُ نَصٌّ فِي أَنَّ مُحَمَّدًا صَلَّى اللهُ عَلَيْهِ وَسَلَّمَ خَاتَمَ </a:t>
            </a:r>
            <a:r>
              <a:rPr lang="ar-SA" sz="2800" dirty="0" err="1" smtClean="0"/>
              <a:t>النَّبِيئِينَ</a:t>
            </a:r>
            <a:r>
              <a:rPr lang="ar-SA" sz="2800" dirty="0" smtClean="0"/>
              <a:t> وَأَنه لَا </a:t>
            </a:r>
            <a:r>
              <a:rPr lang="ar-SA" sz="2800" dirty="0" err="1" smtClean="0"/>
              <a:t>نبيء</a:t>
            </a:r>
            <a:r>
              <a:rPr lang="ar-SA" sz="2800" dirty="0" smtClean="0"/>
              <a:t> بَعْدَهُ فِي الْبَشَرِ لِأَنَّ </a:t>
            </a:r>
            <a:r>
              <a:rPr lang="ar-SA" sz="2800" dirty="0" err="1" smtClean="0"/>
              <a:t>النَّبِيئِينَ</a:t>
            </a:r>
            <a:r>
              <a:rPr lang="ar-SA" sz="2800" dirty="0" smtClean="0"/>
              <a:t> عَامٌّ فَخَاتَمُ </a:t>
            </a:r>
            <a:r>
              <a:rPr lang="ar-SA" sz="2800" dirty="0" err="1" smtClean="0"/>
              <a:t>النَّبِيئِينَ</a:t>
            </a:r>
            <a:r>
              <a:rPr lang="ar-SA" sz="2800" dirty="0" smtClean="0"/>
              <a:t> هُوَ خَاتَمُهُمْ فِي صِفَةِ </a:t>
            </a:r>
            <a:r>
              <a:rPr lang="ar-SA" sz="2800" dirty="0" err="1" smtClean="0"/>
              <a:t>النُّبُوءَةِ.</a:t>
            </a:r>
            <a:r>
              <a:rPr lang="ar-SA" sz="2800" dirty="0" smtClean="0"/>
              <a:t> وَلَا يُعَكِّرُ عَلَى نَصِّيَّةِ الْآيَةِ أَنَّ الْعُمُومَ دِلَالَتُهُ عَلَى الْأَفْرَادِ ظَنِّيَّةٌ لِأَنَّ ذَلِكَ </a:t>
            </a:r>
            <a:r>
              <a:rPr lang="ar-SA" sz="2800" dirty="0" smtClean="0"/>
              <a:t>لِاحْتِمَال وُجُودِ </a:t>
            </a:r>
            <a:r>
              <a:rPr lang="ar-SA" sz="2800" dirty="0" err="1" smtClean="0"/>
              <a:t>مُخَصَّصٍ.</a:t>
            </a:r>
            <a:r>
              <a:rPr lang="ar-SA" sz="2800" dirty="0" smtClean="0"/>
              <a:t> </a:t>
            </a:r>
            <a:br>
              <a:rPr lang="ar-SA" sz="2800" dirty="0" smtClean="0"/>
            </a:br>
            <a:r>
              <a:rPr lang="ar-SA" sz="2800" dirty="0" smtClean="0"/>
              <a:t>وَقَدْ أَجْمَعَ الصَّحَابَةُ عَلَى أَنَّ مُحَمَّدًا صَلَّى اللهُ عَلَيْهِ وَسَلَّمَ خَاتَمُ الرُّسُلِ وَالْأَنْبِيَاءِ وَعُرِفَ ذَلِكَ وَتَوَاتَرَ بَيْنَهُمْ وَفِي الْأَجْيَالِ مِنْ بَعْدِهِمْ وَلِذَلِكَ لَمْ يَتَرَدَّدُوا فِي تَكْفِيرِ مُسَيْلِمَةَ وَالْأَسْوَدِ الْعَنْسِيِّ فَصَارَ مَعْلُومًا مِنَ الدِّينِ بِالضَّرُورَةِ فَمَنْ أَنْكَرَهُ فَهُوَ كَافِرٌ خَارِجٌ عَنِ الْإِسْلَامِ وَلَوْ كَانَ مُعْتَرِفًا بِأَنَّ مُحَمَّدًا صَلَّى اللهُ عَلَيْهِ وَسَلَّمَ رَسُولُ اللَّهِ لِلنَّاسِ </a:t>
            </a:r>
            <a:r>
              <a:rPr lang="ar-SA" sz="2800" dirty="0" err="1" smtClean="0"/>
              <a:t>كُلِّهِمْ.</a:t>
            </a:r>
            <a:r>
              <a:rPr lang="ar-SA" sz="2800" dirty="0" smtClean="0"/>
              <a:t> </a:t>
            </a: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525000" cy="4678363"/>
          </a:xfrm>
        </p:spPr>
        <p:txBody>
          <a:bodyPr/>
          <a:lstStyle/>
          <a:p>
            <a:r>
              <a:rPr lang="ar-SA" sz="2800" dirty="0" smtClean="0"/>
              <a:t>وَلِذَلِكَ لَا يَتَرَدَّدُ مُسْلِمٌ فِي تَكْفِيرِ مَنْ يُثْبِتُ نُبُوءَةً لِأَحَدٍ بَعْدَ مُحَمَّدٍ صَلَّى اللهُ عَلَيْهِ وَسَلَّمَ وَفِي إِخْرَاجِهِ مِنْ حَظِيرَةِ الْإِسْلَامِ، وَلَا تُعْرَفُ طَائِفَةٌ مِنَ الْمُسْلِمِينَ أَقْدَمَتْ عَلَى ذَلِكَ إِلَّا </a:t>
            </a:r>
            <a:r>
              <a:rPr lang="ar-SA" sz="2800" dirty="0" err="1" smtClean="0"/>
              <a:t>الْبَابِيَّةُ</a:t>
            </a:r>
            <a:r>
              <a:rPr lang="ar-SA" sz="2800" dirty="0" smtClean="0"/>
              <a:t> وَالْبَهَائِيَّةُ وَهُمَا نِحْلَتَانِ مُشْتَقَّةٌ ثَانِيَتُهُمَا مِنَ </a:t>
            </a:r>
            <a:r>
              <a:rPr lang="ar-SA" sz="2800" dirty="0" err="1" smtClean="0"/>
              <a:t>الْأُولَى.</a:t>
            </a:r>
            <a:r>
              <a:rPr lang="ar-SA" sz="2800" dirty="0" smtClean="0"/>
              <a:t> وَكَانَ ظُهُورُ الْفِرْقَةِ الْأُولَى فِي بِلَادِ </a:t>
            </a:r>
            <a:r>
              <a:rPr lang="ar-SA" sz="2800" dirty="0" err="1" smtClean="0"/>
              <a:t>فَارِسَ </a:t>
            </a:r>
            <a:r>
              <a:rPr lang="ar-SA" sz="2800" dirty="0" smtClean="0"/>
              <a:t>، وَكَانَ الْقَائِمُ </a:t>
            </a:r>
            <a:r>
              <a:rPr lang="ar-SA" sz="2800" dirty="0" err="1" smtClean="0"/>
              <a:t>بِهَا</a:t>
            </a:r>
            <a:r>
              <a:rPr lang="ar-SA" sz="2800" dirty="0" smtClean="0"/>
              <a:t> رَجُلًا مِنْ أَهْلِ شِيرَازٍ يَدْعُوهُ أَتْبَاعُهُ السَّيِّدَ عَلِي مُحَمَّد، كَذَا اشْتُهِرَ اسْمُهُ، </a:t>
            </a:r>
            <a:br>
              <a:rPr lang="ar-SA" sz="2800" dirty="0" smtClean="0"/>
            </a:br>
            <a:r>
              <a:rPr lang="ar-SA" sz="2800" dirty="0" smtClean="0"/>
              <a:t>وَأَمَّا الْبَهَائِيَّةُ فَهِيَ شُعْبَة بن </a:t>
            </a:r>
            <a:r>
              <a:rPr lang="ar-SA" sz="2800" dirty="0" err="1" smtClean="0"/>
              <a:t>الْبَابِيَّةِ</a:t>
            </a:r>
            <a:r>
              <a:rPr lang="ar-SA" sz="2800" dirty="0" smtClean="0"/>
              <a:t> تُنْسَبُ إِلَى مُؤَسِّسِهَا الْمُلَقَّبِ بِبَهَاءِ اللَّهِ وَاسْمُهُ مِيرْزَا حُسَيْن عَلَي مِنْ أَهْلِ طَهْرَانَ تَتَلْمَذَ لِلْبَابِ بِالْمُكَاتَبَةِ وَأَخْرَجَتْهُ حُكُومَةُ شَاهِ الْعَجَمِ إِلَى بَغْدَادٍ بَعْدَ قَتْلِ </a:t>
            </a:r>
            <a:r>
              <a:rPr lang="ar-SA" sz="2800" dirty="0" err="1" smtClean="0"/>
              <a:t>الْبَابِ.</a:t>
            </a:r>
            <a:r>
              <a:rPr lang="ar-SA" sz="2800" dirty="0" smtClean="0"/>
              <a:t> ثُمَّ نَقَلَتْهُ الدَّوْلَةُ الْعُثْمَانِيَّةُ مِنْ بَغْدَادٍ إِلَى أَدِرْنَةَ ثُمَّ إِلَى عَكَّا، وَفِيهَا ظَهَرَتْ نِحْلَتُهُ وَهُمْ يَعْتَقِدُونَ نُبُوءَةَ الْبَابِ وَقَدِ الْتَفَّ حَوْلَهُ أَصْحَابُ نِحْلَةِ </a:t>
            </a:r>
            <a:r>
              <a:rPr lang="ar-SA" sz="2800" dirty="0" err="1" smtClean="0"/>
              <a:t>الْبَابِيَّةِ</a:t>
            </a:r>
            <a:r>
              <a:rPr lang="ar-SA" sz="2800" dirty="0" smtClean="0"/>
              <a:t> وَجَعَلُوهُ خَلِيفَةَ الْبَابِ فَقَامَ اسْمُ الْبَهَائِيَّةِ مَقَامَ اسْمُ </a:t>
            </a:r>
            <a:r>
              <a:rPr lang="ar-SA" sz="2800" dirty="0" err="1" smtClean="0"/>
              <a:t>الْبَابِيَّةِ</a:t>
            </a:r>
            <a:r>
              <a:rPr lang="ar-SA" sz="2800" dirty="0" smtClean="0"/>
              <a:t> فَالْبَهَائِيَّةُ هُمُ </a:t>
            </a:r>
            <a:r>
              <a:rPr lang="ar-SA" sz="2800" dirty="0" err="1" smtClean="0"/>
              <a:t>الْبَابِيَّةُ.</a:t>
            </a:r>
            <a:r>
              <a:rPr lang="ar-SA" sz="2800" dirty="0" smtClean="0"/>
              <a:t> </a:t>
            </a:r>
            <a:endParaRPr lang="en-US" sz="2800" dirty="0" smtClean="0"/>
          </a:p>
          <a:p>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َانْتَصَبَ رَسُولَ اللَّهِ </a:t>
            </a:r>
            <a:r>
              <a:rPr lang="ar-SA" dirty="0" err="1" smtClean="0"/>
              <a:t>مَعْطُوفًا</a:t>
            </a:r>
            <a:r>
              <a:rPr lang="ar-SA" dirty="0" smtClean="0"/>
              <a:t> عَلَى أَبا أَحَدٍ مِنْ رِجالِكُمْ عَطْفًا بِالْوَاوِ الْمُقْتَرِنَةِ </a:t>
            </a:r>
            <a:r>
              <a:rPr lang="ar-SA" dirty="0" err="1" smtClean="0"/>
              <a:t>بِ</a:t>
            </a:r>
            <a:r>
              <a:rPr lang="ar-SA" dirty="0" smtClean="0"/>
              <a:t> لكِنْ لِتُفِيدَ رَفْعَ النَّفْيِ الَّذِي دَخَلَ عَلَى عَامِلِ </a:t>
            </a:r>
            <a:r>
              <a:rPr lang="ar-SA" dirty="0" err="1" smtClean="0"/>
              <a:t>الْمَعْطُوفِ</a:t>
            </a:r>
            <a:r>
              <a:rPr lang="ar-SA" dirty="0" smtClean="0"/>
              <a:t> </a:t>
            </a:r>
            <a:r>
              <a:rPr lang="ar-SA" dirty="0" err="1" smtClean="0"/>
              <a:t>عَلَيْهِ.</a:t>
            </a:r>
            <a:r>
              <a:rPr lang="ar-SA" dirty="0" smtClean="0"/>
              <a:t/>
            </a:r>
            <a:br>
              <a:rPr lang="ar-SA" dirty="0" smtClean="0"/>
            </a:br>
            <a:r>
              <a:rPr lang="ar-SA" dirty="0" smtClean="0"/>
              <a:t>وَقَرَأَ الْجُمْهُورُ وَخَاتِمَ </a:t>
            </a:r>
            <a:r>
              <a:rPr lang="ar-SA" dirty="0" err="1" smtClean="0"/>
              <a:t>النَّبِيئِينَ</a:t>
            </a:r>
            <a:r>
              <a:rPr lang="ar-SA" dirty="0" smtClean="0"/>
              <a:t> بِكَسْرِ تَاءِ خاتَمَ عَلَى أَنَّهُ اسْمُ فَاعِلٍ مِنْ </a:t>
            </a:r>
            <a:r>
              <a:rPr lang="ar-SA" dirty="0" err="1" smtClean="0"/>
              <a:t>خَتَمَ.</a:t>
            </a:r>
            <a:r>
              <a:rPr lang="ar-SA" dirty="0" smtClean="0"/>
              <a:t/>
            </a:r>
            <a:br>
              <a:rPr lang="ar-SA" dirty="0" smtClean="0"/>
            </a:br>
            <a:r>
              <a:rPr lang="ar-SA" dirty="0" smtClean="0"/>
              <a:t>وَقَرَأَ عَاصِمٌ بِفَتْحِ التَّاءِ عَلَى تَشْبِيهِهِ بِالْخَاتَمِ الَّذِي يُخْتَمُ </a:t>
            </a:r>
            <a:r>
              <a:rPr lang="ar-SA" dirty="0" err="1" smtClean="0"/>
              <a:t>بِهِ</a:t>
            </a:r>
            <a:r>
              <a:rPr lang="ar-SA" dirty="0" smtClean="0"/>
              <a:t> الْمَكْتُوبُ فِي أَنَّ ظُهُوَرَهُ كَانَ غلقا للنبوءة.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يَا أَيُّهَا الَّذِينَ آمَنُوا اذْكُرُوا اللَّهَ ذِكْرًا </a:t>
            </a:r>
            <a:r>
              <a:rPr lang="ar-SA" sz="3600" dirty="0" err="1" smtClean="0"/>
              <a:t>كَثِيرًا </a:t>
            </a:r>
            <a:r>
              <a:rPr lang="ar-SA" sz="3600" dirty="0" smtClean="0"/>
              <a:t>(41) وَسَبِّحُوهُ بُكْرَةً </a:t>
            </a:r>
            <a:r>
              <a:rPr lang="ar-SA" sz="3600" dirty="0" err="1" smtClean="0"/>
              <a:t>وَأَصِيلًا </a:t>
            </a:r>
            <a:r>
              <a:rPr lang="ar-SA" sz="3600" dirty="0" smtClean="0"/>
              <a:t>(42</a:t>
            </a:r>
            <a:r>
              <a:rPr lang="ar-SA" sz="3600" dirty="0" err="1" smtClean="0"/>
              <a:t>)</a:t>
            </a:r>
            <a:r>
              <a:rPr lang="ar-SA" sz="3600" dirty="0" smtClean="0"/>
              <a:t> </a:t>
            </a:r>
            <a:r>
              <a:rPr lang="en-US" sz="3600" dirty="0" smtClean="0"/>
              <a:t/>
            </a:r>
            <a:br>
              <a:rPr lang="en-US" sz="3600" dirty="0" smtClean="0"/>
            </a:br>
            <a:endParaRPr lang="ar-SA" sz="3600" dirty="0"/>
          </a:p>
        </p:txBody>
      </p:sp>
      <p:sp>
        <p:nvSpPr>
          <p:cNvPr id="3" name="عنصر نائب للمحتوى 2"/>
          <p:cNvSpPr>
            <a:spLocks noGrp="1"/>
          </p:cNvSpPr>
          <p:nvPr>
            <p:ph idx="1"/>
          </p:nvPr>
        </p:nvSpPr>
        <p:spPr/>
        <p:txBody>
          <a:bodyPr/>
          <a:lstStyle/>
          <a:p>
            <a:r>
              <a:rPr lang="ar-SA" sz="2800" dirty="0" smtClean="0"/>
              <a:t>إِقْبَالٌ عَلَى مُخَاطَبَةِ الْمُؤْمِنِينَ بِأَنْ يَشْغَلُوا أَلْسِنَتَهُمْ بِذِكْرِ اللَّهِ وَتَسْبِيحِهِ، أَيْ أَنْ يُمْسِكُوا عَنْ مُمَارَاةِ الْمُنَافِقِينَ أَوْ عَنْ سَبِّهِمْ فِيمَا يُرْجِفُونَ </a:t>
            </a:r>
            <a:r>
              <a:rPr lang="ar-SA" sz="2800" dirty="0" err="1" smtClean="0"/>
              <a:t>بِهِ</a:t>
            </a:r>
            <a:r>
              <a:rPr lang="ar-SA" sz="2800" dirty="0" smtClean="0"/>
              <a:t> فِي قَضِيَّةِ تَزَوُّجِ زَيْنَبَ فَأَمَرَ الْمُؤْمِنِينَ أَنْ </a:t>
            </a:r>
            <a:r>
              <a:rPr lang="ar-SA" sz="2800" dirty="0" err="1" smtClean="0"/>
              <a:t>يَعْتَاضُوا</a:t>
            </a:r>
            <a:r>
              <a:rPr lang="ar-SA" sz="2800" dirty="0" smtClean="0"/>
              <a:t> عَنْ ذَلِكَ بِذِكْرِ اللَّهِ وَتَسْبِيحِهِ خَيْرًا لَهُمْ، وَهَذَا كَقَوْلِهِ تَعَالَى: فَإِذا قَضَيْتُمْ مَناسِكَكُمْ فَاذْكُرُوا اللَّهَ كَذِكْرِكُمْ آباءَكُمْ أَوْ أَشَدَّ </a:t>
            </a:r>
            <a:r>
              <a:rPr lang="ar-SA" sz="2800" dirty="0" err="1" smtClean="0"/>
              <a:t>ذِكْراً  </a:t>
            </a:r>
            <a:r>
              <a:rPr lang="ar-SA" sz="2800" dirty="0" smtClean="0"/>
              <a:t>، أَي خير مِنَ التَّفَاخُرِ بِذِكْرِ آبَائِكُمْ </a:t>
            </a:r>
            <a:r>
              <a:rPr lang="ar-SA" sz="2800" dirty="0" err="1" smtClean="0"/>
              <a:t>وَأَحْسَابِكُمْ</a:t>
            </a:r>
            <a:r>
              <a:rPr lang="ar-SA" sz="2800" dirty="0" smtClean="0"/>
              <a:t>، فَذَلِكَ أَنْفَعُ لَهُمْ وَأَبْعَدُ عَنْ أَنْ تَثُورَ بَيْنَ الْمُسْلِمِينَ وَالْمُنَافِقِينَ ثَائِرَةُ فِتْنَةٍ فِي الْمَدِينَةِ، فَهَذَا مِنْ نَحْو قَوْله </a:t>
            </a:r>
            <a:r>
              <a:rPr lang="ar-SA" sz="2800" dirty="0" err="1" smtClean="0"/>
              <a:t>لنبيّئه</a:t>
            </a:r>
            <a:r>
              <a:rPr lang="ar-SA" sz="2800" dirty="0" smtClean="0"/>
              <a:t> وَدَعْ أَذاهُمْ وَمِنْ نَحْوِ قَوْلِهِ: وَلا تَسُبُّوا الَّذِينَ يَدْعُونَ مِنْ دُونِ اللَّهِ فَيَسُبُّوا اللَّهَ عَدْواً بِغَيْرِ </a:t>
            </a:r>
            <a:r>
              <a:rPr lang="ar-SA" sz="2800" dirty="0" err="1" smtClean="0"/>
              <a:t>عِلْمٍ </a:t>
            </a:r>
            <a:r>
              <a:rPr lang="ar-SA" sz="2800" dirty="0" smtClean="0"/>
              <a:t>، فَأُمِرُوا بِتَشْغِيلِ أَلْسِنَتِهِمْ وَأَوْقَاتِهِمْ بِمَا يَعُودُ بِنَفْعِهِمْ وَتَجَنُّبِ مَا عَسَى أَنْ يُوقِعَ فِي </a:t>
            </a:r>
            <a:r>
              <a:rPr lang="ar-SA" sz="2800" dirty="0" err="1" smtClean="0"/>
              <a:t>مُضِرَّةٍ.</a:t>
            </a:r>
            <a:r>
              <a:rPr lang="ar-SA" sz="2800" dirty="0" smtClean="0"/>
              <a:t/>
            </a:r>
            <a:br>
              <a:rPr lang="ar-SA" sz="2800" dirty="0" smtClean="0"/>
            </a:b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وَفِيهِ تَسْجِيلٌ عَلَى الْمُنَافِقِينَ بِأَنَّ خَوْضَهُمْ فِي ذَلِكَ بَعْدَ هَذِهِ الْآيَةِ عَلَامَةٌ عَلَى </a:t>
            </a:r>
          </a:p>
          <a:p>
            <a:pPr rtl="1"/>
            <a:r>
              <a:rPr lang="ar-SA" sz="2800" dirty="0" smtClean="0"/>
              <a:t>النِّفَاقِ لِأَنَّ الْمُؤْمِنِينَ لَا يُخَالِفُونَ أَمْرَ رَبِّهِمْ.</a:t>
            </a:r>
            <a:endParaRPr lang="en-US" sz="2800" dirty="0" smtClean="0"/>
          </a:p>
          <a:p>
            <a:r>
              <a:rPr lang="ar-SA" sz="2800" dirty="0" smtClean="0"/>
              <a:t>وَالذِّكْرُ: ذِكْرُ اللِّسَانِ وَهُوَ الْمُنَاسِبُ لِمَوْقِعِ الْآيَةِ بِمَا قَبْلَهَا </a:t>
            </a:r>
            <a:r>
              <a:rPr lang="ar-SA" sz="2800" dirty="0" err="1" smtClean="0"/>
              <a:t>وَبَعْدَهَا.</a:t>
            </a:r>
            <a:r>
              <a:rPr lang="ar-SA" sz="2800" dirty="0" smtClean="0"/>
              <a:t/>
            </a:r>
            <a:br>
              <a:rPr lang="ar-SA" sz="2800" dirty="0" smtClean="0"/>
            </a:br>
            <a:r>
              <a:rPr lang="ar-SA" sz="2800" dirty="0" smtClean="0"/>
              <a:t>وَالتَّسْبِيحُ: يَجُوزُ أَنْ يُرَادَ </a:t>
            </a:r>
            <a:r>
              <a:rPr lang="ar-SA" sz="2800" dirty="0" err="1" smtClean="0"/>
              <a:t>بِهِ</a:t>
            </a:r>
            <a:r>
              <a:rPr lang="ar-SA" sz="2800" dirty="0" smtClean="0"/>
              <a:t> الصَّلَوَاتُ النَّوَافِلُ فَلَيْسَ عَطْفُ وَسَبِّحُوهُ عَلَى اذْكُرُوا اللَّهَ مَنْ عَطْفِ الْخَاصِّ عَلَى </a:t>
            </a:r>
            <a:r>
              <a:rPr lang="ar-SA" sz="2800" dirty="0" err="1" smtClean="0"/>
              <a:t>الْعَامِ.</a:t>
            </a:r>
            <a:r>
              <a:rPr lang="ar-SA" sz="2800" dirty="0" smtClean="0"/>
              <a:t/>
            </a:r>
            <a:br>
              <a:rPr lang="ar-SA" sz="2800" dirty="0" smtClean="0"/>
            </a:br>
            <a:r>
              <a:rPr lang="ar-SA" sz="2800" dirty="0" smtClean="0"/>
              <a:t>وَيَجُوزُ أَنْ يَكُونَ الْمَأْمُورُ </a:t>
            </a:r>
            <a:r>
              <a:rPr lang="ar-SA" sz="2800" dirty="0" err="1" smtClean="0"/>
              <a:t>بِهِ</a:t>
            </a:r>
            <a:r>
              <a:rPr lang="ar-SA" sz="2800" dirty="0" smtClean="0"/>
              <a:t> مِنَ التَّسْبِيحِ قَوْلَ: سُبْحَانَ اللَّهِ، فَيَكُونُ عَطَفُ وَسَبِّحُوهُ عَلَى اذْكُرُوا اللَّهَ مَنْ عَطْفِ الْخَاصِّ عَلَى الْعَامِّ اهْتِمَامًا بِالْخَاصِّ لِأَنَّ مَعْنَى التَّسْبِيحِ التَّنْزِيهُ عَمَّا لَا يَجُوزُ عَلَى اللَّهِ مِنَ النَّقَائِصِ فَهُوَ مَنْ أَكْمَلِ الذِّكْرِ لِاشْتِمَالِهِ عَلَى جَوَامِع الثَّنَاء والتمجيد</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وَلِأَنَّ فِي التَّسْبِيحِ إِيمَاءً إِلَى التَّبَرُّؤِ مِمَّا يَقُولُهُ الْمُنَافِقُونَ فِي حقّ </a:t>
            </a:r>
            <a:r>
              <a:rPr lang="ar-SA" sz="2400" dirty="0" err="1" smtClean="0"/>
              <a:t>النبيء</a:t>
            </a:r>
            <a:r>
              <a:rPr lang="ar-SA" sz="2400" dirty="0" smtClean="0"/>
              <a:t> صَلَّى اللهُ عَلَيْهِ وَسَلَّمَ فَيَكُونُ فِي مَعْنَى قَوْلِهِ تَعَالَى: وَلَوْلا إِذْ سَمِعْتُمُوهُ قُلْتُمْ مَا يَكُونُ لَنا أَنْ نَتَكَلَّمَ بِهذا سُبْحانَكَ هَذَا بُهْتانٌ عَظِيمٌ  فَإِنَّ كَلِمَةَ: سُبْحَانَ اللَّهِ، يَكْثُرُ أَنْ تُقَالَ فِي مَقَامِ التَّبَرُّؤِ مِنْ نِسْبَةِ مَا لَا يَلِيقُ إِلَى أحد</a:t>
            </a:r>
            <a:br>
              <a:rPr lang="ar-SA" sz="2400" dirty="0" smtClean="0"/>
            </a:br>
            <a:r>
              <a:rPr lang="ar-SA" sz="2400" dirty="0" smtClean="0"/>
              <a:t>كَقَوْل النبي صَلَّى اللهُ عَلَيْهِ </a:t>
            </a:r>
            <a:r>
              <a:rPr lang="ar-SA" sz="2400" dirty="0" err="1" smtClean="0"/>
              <a:t>وَسَلَّمَ: </a:t>
            </a:r>
            <a:r>
              <a:rPr lang="ar-SA" sz="2400" dirty="0" smtClean="0"/>
              <a:t>«سُبْحَانَ </a:t>
            </a:r>
            <a:r>
              <a:rPr lang="ar-SA" sz="2400" dirty="0" err="1" smtClean="0"/>
              <a:t>اللَّهِ!</a:t>
            </a:r>
            <a:r>
              <a:rPr lang="ar-SA" sz="2400" dirty="0" smtClean="0"/>
              <a:t> الْمُؤْمِنُ لَا </a:t>
            </a:r>
            <a:r>
              <a:rPr lang="ar-SA" sz="2400" dirty="0" err="1" smtClean="0"/>
              <a:t>يَنْجُسُ» .</a:t>
            </a:r>
            <a:r>
              <a:rPr lang="ar-SA" sz="2400" dirty="0" smtClean="0"/>
              <a:t/>
            </a:r>
            <a:br>
              <a:rPr lang="ar-SA" sz="2400" dirty="0" smtClean="0"/>
            </a:br>
            <a:r>
              <a:rPr lang="ar-SA" sz="2400" dirty="0" smtClean="0"/>
              <a:t>وَالْبُكْرَةُ: أَوَّلُ </a:t>
            </a:r>
            <a:r>
              <a:rPr lang="ar-SA" sz="2400" dirty="0" err="1" smtClean="0"/>
              <a:t>النَّهَارِ.</a:t>
            </a:r>
            <a:r>
              <a:rPr lang="ar-SA" sz="2400" dirty="0" smtClean="0"/>
              <a:t> وَالْأَصِيلُ: الْعَشِيُّ الْوَقْتُ الَّذِي بَعْدَ </a:t>
            </a:r>
            <a:r>
              <a:rPr lang="ar-SA" sz="2400" dirty="0" err="1" smtClean="0"/>
              <a:t>الْعَصْرِ.</a:t>
            </a:r>
            <a:r>
              <a:rPr lang="ar-SA" sz="2400" dirty="0" smtClean="0"/>
              <a:t> </a:t>
            </a:r>
            <a:r>
              <a:rPr lang="ar-SA" sz="2400" dirty="0" err="1" smtClean="0"/>
              <a:t>وَانْتَصَبَا</a:t>
            </a:r>
            <a:r>
              <a:rPr lang="ar-SA" sz="2400" dirty="0" smtClean="0"/>
              <a:t> عَلَى الظَّرْفِيَّةِ الَّتِي </a:t>
            </a:r>
            <a:r>
              <a:rPr lang="ar-SA" sz="2400" dirty="0" err="1" smtClean="0"/>
              <a:t>يَتَنَازَعُهَا</a:t>
            </a:r>
            <a:r>
              <a:rPr lang="ar-SA" sz="2400" dirty="0" smtClean="0"/>
              <a:t> الْفِعْلَانِ اذْكُرُوا </a:t>
            </a:r>
            <a:r>
              <a:rPr lang="ar-SA" sz="2400" dirty="0" err="1" smtClean="0"/>
              <a:t>اللَّهَ..</a:t>
            </a:r>
            <a:r>
              <a:rPr lang="ar-SA" sz="2400" dirty="0" smtClean="0"/>
              <a:t> </a:t>
            </a:r>
            <a:r>
              <a:rPr lang="ar-SA" sz="2400" dirty="0" err="1" smtClean="0"/>
              <a:t>وسَبِّحُوهُ.</a:t>
            </a:r>
            <a:r>
              <a:rPr lang="ar-SA" sz="2400" dirty="0" smtClean="0"/>
              <a:t/>
            </a:r>
            <a:br>
              <a:rPr lang="ar-SA" sz="2400" dirty="0" smtClean="0"/>
            </a:br>
            <a:r>
              <a:rPr lang="ar-SA" sz="2400" dirty="0" smtClean="0"/>
              <a:t>وَالْمَقْصُودُ مِنَ الْبُكْرَةِ وَالْأَصِيلِ </a:t>
            </a:r>
            <a:r>
              <a:rPr lang="ar-SA" sz="2400" dirty="0" err="1" smtClean="0"/>
              <a:t>إِعْمَارُ</a:t>
            </a:r>
            <a:r>
              <a:rPr lang="ar-SA" sz="2400" dirty="0" smtClean="0"/>
              <a:t> أَجْزَاءِ النَّهَارِ بِالذِّكْرِ وَالتَّسْبِيحِ بِقَدْرِ الْمُكْنَةِ لِأَنَّ ذِكْرَ طَرَفَيِ الشَّيْءِ يَكُونُ كِنَايَة عَن اسْتِيعَابِهِ </a:t>
            </a:r>
            <a:endParaRPr lang="en-US" sz="2400" dirty="0" smtClean="0"/>
          </a:p>
          <a:p>
            <a:r>
              <a:rPr lang="ar-SA" sz="2400" dirty="0" smtClean="0"/>
              <a:t>وَقَدَّمَ الْبُكْرَةَ عَلَى الْأَصِيلِ لِأَنَّ الْبُكْرَةَ أَسْبَقُ مِنَ الْأَصِيلِ لَا </a:t>
            </a:r>
            <a:r>
              <a:rPr lang="ar-SA" sz="2400" dirty="0" err="1" smtClean="0"/>
              <a:t>مَحَالَةَ.</a:t>
            </a:r>
            <a:r>
              <a:rPr lang="ar-SA" sz="2400" dirty="0" smtClean="0"/>
              <a:t> وَلَيْسَ الْأَصِيل جَدِيدا بِالتَّقْدِيمِ فِي الذِّكْرِ </a:t>
            </a:r>
            <a:br>
              <a:rPr lang="ar-SA" sz="2400" dirty="0" smtClean="0"/>
            </a:b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1435</TotalTime>
  <Words>467</Words>
  <Application>Microsoft Office PowerPoint</Application>
  <PresentationFormat>A4 Paper (210x297 mm)‎</PresentationFormat>
  <Paragraphs>23</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مَا كانَ مُحَمَّدٌ أَبا أَحَدٍ مِنْ رِجالِكُمْ وَلكِنْ رَسُولَ اللَّهِ وَخاتَمَ النَّبِيِّينَ وَكانَ اللَّهُ بِكُلِّ شَيْءٍ عَلِيماً (40)</vt:lpstr>
      <vt:lpstr>الشريحة 3</vt:lpstr>
      <vt:lpstr>الشريحة 4</vt:lpstr>
      <vt:lpstr>الشريحة 5</vt:lpstr>
      <vt:lpstr>الشريحة 6</vt:lpstr>
      <vt:lpstr>يَا أَيُّهَا الَّذِينَ آمَنُوا اذْكُرُوا اللَّهَ ذِكْرًا كَثِيرًا (41) وَسَبِّحُوهُ بُكْرَةً وَأَصِيلًا (42)  </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101</cp:revision>
  <dcterms:created xsi:type="dcterms:W3CDTF">2009-10-14T19:14:34Z</dcterms:created>
  <dcterms:modified xsi:type="dcterms:W3CDTF">2012-09-05T16:22:35Z</dcterms:modified>
</cp:coreProperties>
</file>