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8" r:id="rId3"/>
    <p:sldId id="277" r:id="rId4"/>
    <p:sldId id="276" r:id="rId5"/>
    <p:sldId id="275" r:id="rId6"/>
    <p:sldId id="284" r:id="rId7"/>
    <p:sldId id="274" r:id="rId8"/>
    <p:sldId id="273" r:id="rId9"/>
    <p:sldId id="272" r:id="rId10"/>
    <p:sldId id="271" r:id="rId11"/>
    <p:sldId id="270" r:id="rId12"/>
    <p:sldId id="269" r:id="rId13"/>
    <p:sldId id="279" r:id="rId14"/>
    <p:sldId id="278" r:id="rId15"/>
    <p:sldId id="280" r:id="rId16"/>
    <p:sldId id="282" r:id="rId17"/>
    <p:sldId id="281"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378" y="59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إِنَّمَا الْمُؤْمِنُونَ إِخْوَةٌ فَأَصْلِحُوا بَيْنَ أَخَوَيْكُمْ وَاتَّقُوا اللَّهَ لَعَلَّكُمْ تُرْحَمُونَ </a:t>
            </a:r>
            <a:r>
              <a:rPr lang="ar-SA" sz="3600" dirty="0" smtClean="0"/>
              <a:t>(10)</a:t>
            </a:r>
            <a:endParaRPr lang="ar-SA" sz="3600" dirty="0"/>
          </a:p>
        </p:txBody>
      </p:sp>
      <p:sp>
        <p:nvSpPr>
          <p:cNvPr id="3" name="عنصر نائب للمحتوى 2"/>
          <p:cNvSpPr>
            <a:spLocks noGrp="1"/>
          </p:cNvSpPr>
          <p:nvPr>
            <p:ph idx="1"/>
          </p:nvPr>
        </p:nvSpPr>
        <p:spPr>
          <a:xfrm>
            <a:off x="495300" y="1600200"/>
            <a:ext cx="9258300" cy="4525963"/>
          </a:xfrm>
        </p:spPr>
        <p:txBody>
          <a:bodyPr/>
          <a:lstStyle/>
          <a:p>
            <a:pPr rtl="1"/>
            <a:r>
              <a:rPr lang="ar-SA" sz="2800" dirty="0" smtClean="0"/>
              <a:t>    تَعْلِيلٌ </a:t>
            </a:r>
            <a:r>
              <a:rPr lang="ar-SA" sz="2800" dirty="0" smtClean="0"/>
              <a:t>لِإِقَامَةِ الْإِصْلَاحِ بَيْنَ الْمُؤْمِنِينَ إِذَا اسْتَشْرَى الْحَالُ بَيْنَهُمْ، فَالْجُمْلَةُ مَوْقِعُهَا مَوْقِعُ الْعِلَّةِ، وَقَدْ بُنِيَ هَذَا التَّعْلِيلُ عَلَى اعْتِبَارِ حَالِ الْمُسْلِمِينَ بَعْضِهِمْ مَعَ بَعْضٍ كَحَالِ الْإِخْوَةِ.</a:t>
            </a:r>
            <a:endParaRPr lang="en-US" sz="2800" dirty="0" smtClean="0"/>
          </a:p>
          <a:p>
            <a:pPr rtl="1"/>
            <a:r>
              <a:rPr lang="ar-SA" sz="2800" dirty="0" smtClean="0"/>
              <a:t> </a:t>
            </a:r>
            <a:r>
              <a:rPr lang="ar-SA" sz="2800" dirty="0" smtClean="0"/>
              <a:t>   وَهَذِهِ </a:t>
            </a:r>
            <a:r>
              <a:rPr lang="ar-SA" sz="2800" dirty="0" smtClean="0"/>
              <a:t>الْآيَةُ فِيهَا دَلَالَةٌ قَوِيَّةٌ عَلَى تَقَرُّرِ وُجُوبِ الْأُخُوَّةِ بَيْنَ الْمُسْلِمِينَ لِأَنَّ شَأْنَ إِنَّمَا أَنْ تَجِيءَ لِخَبَرٍ لَا يَجْهَلُهُ الْمُخَاطَبُ وَلَا يَدْفَعُ صِحَّتَهُ أَوْ لِمَا يَنْزِلُ مَنْزِلَةَ ذَلِكَ </a:t>
            </a:r>
            <a:endParaRPr lang="en-US" sz="2800" dirty="0" smtClean="0"/>
          </a:p>
          <a:p>
            <a:r>
              <a:rPr lang="ar-SA" sz="2800" dirty="0" smtClean="0"/>
              <a:t>    وَفِي </a:t>
            </a:r>
            <a:r>
              <a:rPr lang="ar-SA" sz="2800" dirty="0" smtClean="0"/>
              <a:t>الْحَدِيثِ «لَا يُؤْمِنُ أَحَدُكُمْ حَتَّى يُحِبَّ لِأَخِيهِ مَا يُحِبُّ لِنَفْسِهِ»، أَيْ يُحِبَّ </a:t>
            </a:r>
            <a:r>
              <a:rPr lang="ar-SA" sz="2800" dirty="0" smtClean="0"/>
              <a:t>        لِلْمُسْلِمِ </a:t>
            </a:r>
            <a:r>
              <a:rPr lang="ar-SA" sz="2800" dirty="0" smtClean="0"/>
              <a:t>مَا يُحِبُّ لِنَفْسِهِ.</a:t>
            </a:r>
            <a:br>
              <a:rPr lang="ar-SA" sz="2800" dirty="0" smtClean="0"/>
            </a:br>
            <a:r>
              <a:rPr lang="ar-SA" dirty="0" smtClean="0"/>
              <a:t/>
            </a:r>
            <a:br>
              <a:rPr lang="ar-SA" dirty="0" smtClean="0"/>
            </a:b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24000"/>
            <a:ext cx="8915400" cy="4602163"/>
          </a:xfrm>
        </p:spPr>
        <p:txBody>
          <a:bodyPr/>
          <a:lstStyle/>
          <a:p>
            <a:r>
              <a:rPr lang="ar-SA" sz="2800" dirty="0" smtClean="0"/>
              <a:t>وَلَمَّا تَقَرَّرَ مَعْنَى الْأُخُوَّةِ بَيْنَ الْمُؤْمِنِينَ كَمَالَ </a:t>
            </a:r>
            <a:r>
              <a:rPr lang="ar-SA" sz="2800" dirty="0" err="1" smtClean="0"/>
              <a:t>التَّقَرُّرِ</a:t>
            </a:r>
            <a:r>
              <a:rPr lang="ar-SA" sz="2800" dirty="0" smtClean="0"/>
              <a:t> عَدَلَ عَنْ أَنْ يَقُولَ: فَأَصْلِحُوا بَيْنَ الطَّائِفَتَيْنِ، إِلَى قَوْلِهِ: بَيْنَ أَخَوَيْكُمْ فَهُوَ وَصْفٌ جَدِيدٌ نَشَأَ عَنْ قَوْلِهِ: إِنَّمَا الْمُؤْمِنُونَ إِخْوَةٌ، فَتَعَيَّنَ إِطْلَاقُهُ عَلَى الطَّائِفَتَيْنِ فَلَيْسَ هَذَا مِنْ وَضْعِ الظَّاهِرِ مَوْضِعَ الضَّمِيرِ فَتَأَمَّلْ.</a:t>
            </a:r>
            <a:br>
              <a:rPr lang="ar-SA" sz="2800" dirty="0" smtClean="0"/>
            </a:br>
            <a:r>
              <a:rPr lang="ar-SA" sz="2800" dirty="0" err="1" smtClean="0"/>
              <a:t>وَأُوثِرَتْ</a:t>
            </a:r>
            <a:r>
              <a:rPr lang="ar-SA" sz="2800" dirty="0" smtClean="0"/>
              <a:t> صِيغَةُ التَّثْنِيَةِ فِي قَوْلِهِ: أَخَوَيْكُمْ مُرَاعَاةً لِكَوْنِ الْكَلَامِ جَارٍ عَلَى طَائِفَتَيْنِ مِنَ الْمُؤْمِنِينَ فَجُعِلَتْ كُلُّ طَائِفَةٍ كَالْأَخِ لِلْأُخْرَى. وَقَرَأَ الْجُمْهُورُ بَيْنَ أَخَوَيْكُمْ بِلَفْظِ تَثْنِيَةِ الْأَخِ، أَيْ بَيْنَ الطَّائِفَةِ وَالْأُخْرَى مُرَاعَاةً لِجَرَيَانِ الْحَدِيثِ عَلَى اقْتِتَالِ طَائِفَتَيْنِ. وَقَرَأَ الْجُمْهُورُ بَيْنَ أَخَوَيْكُمْ بِلَفْظِ تَثْنِيَةِ الْأَخِ عَلَى تَشْبِيهِ كُلِّ طَائِفَةٍ بِأَخٍ. وَقَرَأَ يَعْقُوبُ فَأَصْلِحُوا بَيْنَ إِخْوَتِكُمْ بِتَاءٍ فَوْقِيَّةٍ بَعْدَ الْوَاوِ عَلَى أَنَّهُ جَمْعُ أَخٍ بِاعْتِبَارِ كُلِّ فَرْدٍ مِنَ الطَّائِفَتَيْنِ كَالْأَخِ.</a:t>
            </a:r>
            <a:br>
              <a:rPr lang="ar-SA" sz="2800" dirty="0" smtClean="0"/>
            </a:br>
            <a:endParaRPr lang="en-US" sz="2800" dirty="0" smtClean="0"/>
          </a:p>
          <a:p>
            <a:endParaRPr lang="ar-SA"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00200"/>
            <a:ext cx="9029700" cy="4525963"/>
          </a:xfrm>
        </p:spPr>
        <p:txBody>
          <a:bodyPr/>
          <a:lstStyle/>
          <a:p>
            <a:r>
              <a:rPr lang="ar-SA" sz="2800" dirty="0" smtClean="0"/>
              <a:t>يَا أَيُّهَا الَّذِينَ آمَنُوا لَا يَسْخَرْ قَوْمٌ مِنْ قَوْمٍ عَسى أَنْ يَكُونُوا خَيْراً مِنْهُمْ وَلا نِساءٌ مِنْ نِساءٍ عَسى أَنْ يَكُنَّ خَيْراً مِنْهُنَّ وَلا تَلْمِزُوا أَنْفُسَكُمْ وَلا </a:t>
            </a:r>
            <a:r>
              <a:rPr lang="ar-SA" sz="2800" dirty="0" err="1" smtClean="0"/>
              <a:t>تَنابَزُوا</a:t>
            </a:r>
            <a:r>
              <a:rPr lang="ar-SA" sz="2800" dirty="0" smtClean="0"/>
              <a:t> بِالْأَلْقابِ </a:t>
            </a:r>
            <a:r>
              <a:rPr lang="ar-SA" sz="2800" dirty="0" err="1" smtClean="0"/>
              <a:t>بِئْسَ</a:t>
            </a:r>
            <a:r>
              <a:rPr lang="ar-SA" sz="2800" dirty="0" smtClean="0"/>
              <a:t> الاسْمُ الْفُسُوقُ بَعْدَ الْإِيمانِ وَمَنْ لَمْ يَتُبْ فَأُولئِكَ هُمُ الظَّالِمُونَ (11)</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678363"/>
          </a:xfrm>
        </p:spPr>
        <p:txBody>
          <a:bodyPr/>
          <a:lstStyle/>
          <a:p>
            <a:r>
              <a:rPr lang="ar-SA" sz="2800" dirty="0" smtClean="0"/>
              <a:t>يَا أَيُّهَا الَّذِينَ آمَنُوا لَا يَسْخَرْ قَوْمٌ مِنْ قَوْمٍ عَسى أَنْ يَكُونُوا خَيْراً مِنْهُمْ وَلا نِساءٌ مِنْ نِساءٍ عَسى </a:t>
            </a:r>
            <a:r>
              <a:rPr lang="en-US" sz="2800" dirty="0" smtClean="0"/>
              <a:t>:</a:t>
            </a:r>
            <a:r>
              <a:rPr lang="ar-SA" sz="2800" dirty="0" smtClean="0"/>
              <a:t>أَنْ </a:t>
            </a:r>
            <a:r>
              <a:rPr lang="ar-SA" sz="2800" dirty="0" smtClean="0"/>
              <a:t>يَكُنَّ خَيْراً مِنْهُنَّ</a:t>
            </a:r>
            <a:br>
              <a:rPr lang="ar-SA" sz="2800" dirty="0" smtClean="0"/>
            </a:br>
            <a:r>
              <a:rPr lang="ar-SA" sz="2800" dirty="0" smtClean="0"/>
              <a:t>لَمَّا اقْتَضَتِ الْأُخُوَّةُ أَنْ تُحْسَنَ الْمُعَامَلَةُ بَيْنَ الْأَخَوَيْنِ كَانَ مَا تَقَرَّرَ مِنْ إِيجَابِ مُعَامَلَةِ الْإِخْوَةِ بَيْنَ الْمُسْلِمِينَ يَقْتَضِي حُسْنَ الْمُعَامَلَةِ بَيْنَ آحَادِهِمْ، فَجَاءَتْ هَذِهِ الْآيَاتُ مُنَبِّهَةً عَلَى أُمُورٍ مِنْ حُسْنِ الْمُعَامَلَةِ قَدْ تَقَعُ الْغَفْلَةُ عَنْ مُرَاعَاتِهَا لِكَثْرَةِ تَفَشِّيهَا فِي الْجَاهِلِيَّةِ لِهَذِهِ الْمُنَاسَبَةِ، وَهَذَا نِدَاءٌ رَابِعٌ أُرِيدَ بِمَا بَعْدَهُ أَمْرُ الْمُسْلِمِينَ بِوَاجِبِ بَعْضِ الْمُجَامَلَةِ بَيْنَ أَفْرَادِهِمْ.</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678363"/>
          </a:xfrm>
        </p:spPr>
        <p:txBody>
          <a:bodyPr/>
          <a:lstStyle/>
          <a:p>
            <a:r>
              <a:rPr lang="ar-SA" sz="2800" dirty="0" smtClean="0"/>
              <a:t>وَعَنِ الضَّحَّاكِ: أَنَّ الْمَقْصُودَ بَنُو تَمِيمٍ إِذْ سَخِرُوا مِنْ بِلَالٍ وَعَمَّارٍ وَصُهَيْبٍ، فَيَكُونُ لِنُزُولِ الْآيَةِ سَبَبٌ مُتَعَلِّقٌ بِالسَّبَبِ الَّذِي نَزَلَتِ السُّورَةُ لِأَجْلِهِ وَهَذَا مِنَ السُّخْرِيَةِ الْمَنْهِيِّ </a:t>
            </a:r>
            <a:r>
              <a:rPr lang="ar-SA" sz="2800" dirty="0" err="1" smtClean="0"/>
              <a:t>عَنْهَا.</a:t>
            </a:r>
            <a:r>
              <a:rPr lang="ar-SA" sz="2800" dirty="0" smtClean="0"/>
              <a:t/>
            </a:r>
            <a:br>
              <a:rPr lang="ar-SA" sz="2800" dirty="0" smtClean="0"/>
            </a:br>
            <a:r>
              <a:rPr lang="ar-SA" sz="2800" dirty="0" smtClean="0"/>
              <a:t>وَرَوَى </a:t>
            </a:r>
            <a:r>
              <a:rPr lang="ar-SA" sz="2800" dirty="0" err="1" smtClean="0"/>
              <a:t>الْوَاحِدِيُّ</a:t>
            </a:r>
            <a:r>
              <a:rPr lang="ar-SA" sz="2800" dirty="0" smtClean="0"/>
              <a:t> عَنِ ابْنِ عَبَّاسٍ أَنَّ سَبَبَ </a:t>
            </a:r>
            <a:r>
              <a:rPr lang="ar-SA" sz="2800" dirty="0" err="1" smtClean="0"/>
              <a:t>نُزُولِهَا: </a:t>
            </a:r>
            <a:r>
              <a:rPr lang="ar-SA" sz="2800" dirty="0" smtClean="0"/>
              <a:t>«أَنَّ ثَابِتَ بْنَ قَيْسِ بْنِ شَمَّاسٍ كَانَ فِي سَمْعِهِ وَقْرٌ وَكَانَ إِذَا أَتَى مجْلِس </a:t>
            </a:r>
            <a:r>
              <a:rPr lang="ar-SA" sz="2800" dirty="0" err="1" smtClean="0"/>
              <a:t>النبيء</a:t>
            </a:r>
            <a:r>
              <a:rPr lang="ar-SA" sz="2800" dirty="0" smtClean="0"/>
              <a:t> صَلَّى اللهُ عَلَيْهِ وَسَلَّمَ يَقُولُ: أَوْسِعُوا لَهُ لِيَجْلِسَ إِلَى جَنْبِهِ فَيَسْمَعُ مَا يَقُولُ فَجَاءَ يَوْمًا يَتَخَطَّى رِقَابَ النَّاسِ فَقَالَ رَجُلٌ: قَدْ أَصَبْتَ مَجْلِسًا </a:t>
            </a:r>
            <a:r>
              <a:rPr lang="ar-SA" sz="2800" dirty="0" err="1" smtClean="0"/>
              <a:t>فَاجْلِسْ.</a:t>
            </a:r>
            <a:r>
              <a:rPr lang="ar-SA" sz="2800" dirty="0" smtClean="0"/>
              <a:t> فَقَالَ ثَابِتٌ: مَنْ </a:t>
            </a:r>
            <a:r>
              <a:rPr lang="ar-SA" sz="2800" dirty="0" err="1" smtClean="0"/>
              <a:t>هَذَا؟</a:t>
            </a:r>
            <a:r>
              <a:rPr lang="ar-SA" sz="2800" dirty="0" smtClean="0"/>
              <a:t> فَقَالَ الرَّجُلُ: أَنَا </a:t>
            </a:r>
            <a:r>
              <a:rPr lang="ar-SA" sz="2800" dirty="0" err="1" smtClean="0"/>
              <a:t>فُلَانٌ.</a:t>
            </a:r>
            <a:r>
              <a:rPr lang="ar-SA" sz="2800" dirty="0" smtClean="0"/>
              <a:t> فَقَالَ ثَابِتٌ: ابْنُ فُلَانَةَ وَذَكَرَ أُمًّا لَهُ كَانَ يُعَيَّرُ </a:t>
            </a:r>
            <a:r>
              <a:rPr lang="ar-SA" sz="2800" dirty="0" err="1" smtClean="0"/>
              <a:t>بِهَا</a:t>
            </a:r>
            <a:r>
              <a:rPr lang="ar-SA" sz="2800" dirty="0" smtClean="0"/>
              <a:t> فِي الْجَاهِلِيَّةِ، فَاسْتَحْيَا </a:t>
            </a:r>
            <a:r>
              <a:rPr lang="ar-SA" sz="2800" dirty="0" err="1" smtClean="0"/>
              <a:t>الرَّجُلُ.</a:t>
            </a:r>
            <a:r>
              <a:rPr lang="ar-SA" sz="2800" dirty="0" smtClean="0"/>
              <a:t> فَأَنْزَلَ اللَّهُ هَذِهِ </a:t>
            </a:r>
            <a:r>
              <a:rPr lang="ar-SA" sz="2800" dirty="0" err="1" smtClean="0"/>
              <a:t>الْآيَةَ»</a:t>
            </a:r>
            <a:r>
              <a:rPr lang="ar-SA" sz="2800" dirty="0" smtClean="0"/>
              <a:t/>
            </a:r>
            <a:br>
              <a:rPr lang="ar-SA" sz="2800" dirty="0" smtClean="0"/>
            </a:br>
            <a:r>
              <a:rPr lang="ar-SA" sz="2800" dirty="0" smtClean="0"/>
              <a:t>، فَهَذَا مِنَ اللَّمْزِ</a:t>
            </a:r>
          </a:p>
          <a:p>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9258300" cy="4678363"/>
          </a:xfrm>
        </p:spPr>
        <p:txBody>
          <a:bodyPr/>
          <a:lstStyle/>
          <a:p>
            <a:pPr rtl="1"/>
            <a:r>
              <a:rPr lang="ar-SA" sz="2400" dirty="0" smtClean="0"/>
              <a:t>    وَرُوِيَ </a:t>
            </a:r>
            <a:r>
              <a:rPr lang="ar-SA" sz="2400" dirty="0" smtClean="0"/>
              <a:t>عَنْ عِكْرِمَةَ:</a:t>
            </a:r>
            <a:br>
              <a:rPr lang="ar-SA" sz="2400" dirty="0" smtClean="0"/>
            </a:br>
            <a:r>
              <a:rPr lang="ar-SA" sz="2400" dirty="0" smtClean="0"/>
              <a:t>«أَنَّهَا نَزَلَتْ لَمَّا عَيَّرَتْ بَعْضُ أَزوَاج </a:t>
            </a:r>
            <a:r>
              <a:rPr lang="ar-SA" sz="2400" dirty="0" err="1" smtClean="0"/>
              <a:t>النبيء</a:t>
            </a:r>
            <a:r>
              <a:rPr lang="ar-SA" sz="2400" dirty="0" smtClean="0"/>
              <a:t> صَلَّى اللهُ عَلَيْهِ وَسَلَّمَ أُمَّ </a:t>
            </a:r>
            <a:r>
              <a:rPr lang="ar-SA" sz="2400" dirty="0" err="1" smtClean="0"/>
              <a:t>سَلَمَةَ</a:t>
            </a:r>
            <a:r>
              <a:rPr lang="ar-SA" sz="2400" dirty="0" smtClean="0"/>
              <a:t> بِالْقِصَرِ» ، وَهَذَا مِنَ السُّخْرِيَةِ.</a:t>
            </a:r>
            <a:br>
              <a:rPr lang="ar-SA" sz="2400" dirty="0" smtClean="0"/>
            </a:br>
            <a:r>
              <a:rPr lang="ar-SA" sz="2400" dirty="0" smtClean="0"/>
              <a:t>وَقِيلَ: عَيَّرَ بَعْضُهُنَّ صَفِيَّةَ بِأَنَّهَا يَهُودِيَّةٌ، وَهَذَا مِنَ اللَّمْزِ فِي عُرْفِهِمْ.</a:t>
            </a:r>
            <a:br>
              <a:rPr lang="ar-SA" sz="2400" dirty="0" smtClean="0"/>
            </a:br>
            <a:r>
              <a:rPr lang="ar-SA" sz="2400" dirty="0" smtClean="0"/>
              <a:t>وَافْتُتِحَتْ هَذِهِ الْآيَاتُ بِإِعَادَةِ النِّدَاءِ لِلِاهْتِمَامِ بِالْغَرَضِ فَيَكُونُ مُسْتَقِلًّا غَيْرَ تَابِعٍ حَسْبَمَا تَقَدَّمَ مِنْ كَلَامِ الْفَخْرِ. وَقَدْ تَعَرَّضَتِ الْآيَاتُ الْوَاقِعَةُ عَقِبَ هَذَا النِّدَاءِ لِصِنْفٍ مُهِمٍّ مِنْ مُعَامَلَةِ الْمُسْلِمِينَ بَعْضِهِمْ لِبَعْضٍ مِمَّا فَشَا فِي النَّاسِ مِنْ عَهْدِ الْجَاهِلِيَّةِ التَّسَاهُلُ فِيهَا. وَهِيَ مِنْ إِسَاءَةِ الْأَقْوَالِ وَيَقْتَضِي النَّهْيُ عَنْهَا الْأَمْرَ بِأَضْدَادِهَا. وَتِلْكَ الْمَنْهِيَّاتُ هِيَ السُّخْرِيَةُ وَاللَّمْزُ </a:t>
            </a:r>
            <a:r>
              <a:rPr lang="ar-SA" sz="2400" dirty="0" err="1" smtClean="0"/>
              <a:t>وَالنَّبْزُ</a:t>
            </a:r>
            <a:r>
              <a:rPr lang="ar-SA" sz="2400" dirty="0" smtClean="0"/>
              <a:t>.</a:t>
            </a:r>
            <a:endParaRPr lang="en-US" sz="2400" dirty="0" smtClean="0"/>
          </a:p>
          <a:p>
            <a:r>
              <a:rPr lang="ar-SA" sz="2400" dirty="0" smtClean="0"/>
              <a:t>    </a:t>
            </a:r>
            <a:r>
              <a:rPr lang="ar-SA" sz="2400" dirty="0" err="1" smtClean="0"/>
              <a:t>وَالسَّخْرُ</a:t>
            </a:r>
            <a:r>
              <a:rPr lang="ar-SA" sz="2400" dirty="0" smtClean="0"/>
              <a:t>، وَيُقَالُ السُّخْرِيَةُ: الِاسْتِهْزَاءُ، وَتَقَدَّمَ فِي قَوْلِهِ: فَيَسْخَرُونَ مِنْهُمْ فِي سُورَةِ </a:t>
            </a:r>
            <a:r>
              <a:rPr lang="ar-SA" sz="2400" dirty="0" err="1" smtClean="0"/>
              <a:t>بَرَاءَةٌ </a:t>
            </a:r>
            <a:r>
              <a:rPr lang="ar-SA" sz="2400" dirty="0" err="1" smtClean="0"/>
              <a:t>           </a:t>
            </a:r>
            <a:r>
              <a:rPr lang="ar-SA" sz="2400" dirty="0" smtClean="0"/>
              <a:t>[</a:t>
            </a:r>
            <a:r>
              <a:rPr lang="ar-SA" sz="2400" dirty="0" smtClean="0"/>
              <a:t>79] ، وَتَقَدَّمَ وَجْهُ تَعْدِيَتِهِ بِ (مِنْ) .</a:t>
            </a:r>
            <a:br>
              <a:rPr lang="ar-SA" sz="2400" dirty="0" smtClean="0"/>
            </a:br>
            <a:r>
              <a:rPr lang="ar-SA" sz="2400" dirty="0" smtClean="0"/>
              <a:t>    وَالْقَوْمُ</a:t>
            </a:r>
            <a:r>
              <a:rPr lang="ar-SA" sz="2400" dirty="0" smtClean="0"/>
              <a:t>: اسْمُ جَمْعٍ: جَمَاعَةُ الرِّجَالِ خَاصَّةً دُونَ </a:t>
            </a:r>
            <a:r>
              <a:rPr lang="ar-SA" sz="2400" dirty="0" smtClean="0"/>
              <a:t>النِّسَاءِ  </a:t>
            </a:r>
            <a:r>
              <a:rPr lang="ar-SA" sz="2400" dirty="0" smtClean="0"/>
              <a:t/>
            </a:r>
            <a:br>
              <a:rPr lang="ar-SA" sz="2400" dirty="0" smtClean="0"/>
            </a:br>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9029700" cy="4678363"/>
          </a:xfrm>
        </p:spPr>
        <p:txBody>
          <a:bodyPr/>
          <a:lstStyle/>
          <a:p>
            <a:r>
              <a:rPr lang="ar-SA" sz="2400" dirty="0" smtClean="0"/>
              <a:t>وَتَنْكِيرُ قَوْمٌ فِي الْمَوْضِعَيْنِ لِإِفَادَةِ </a:t>
            </a:r>
            <a:r>
              <a:rPr lang="ar-SA" sz="2400" dirty="0" err="1" smtClean="0"/>
              <a:t>الشِّيَاعِ</a:t>
            </a:r>
            <a:r>
              <a:rPr lang="ar-SA" sz="2400" dirty="0" smtClean="0"/>
              <a:t>، لِئَلَّا يُتَوَهَّمَ نَهْيُ قَوْمٍ مُعَيَّنِينَ سَخِرُوا مِنْ قَوْمٍ مُعَيَّنِينَ. وَإِنَّمَا أَسْنَدَ يَسْخَرْ إِلَى قَوْمٌ دُونَ أَنْ يَقُولَ: لَا يَسْخَرْ بَعْضُكُمْ مِنْ بَعْضٍ كَمَا قَالَ: وَلا يَغْتَبْ بَعْضُكُمْ بَعْضاً،لِلنَّهْيِ عَمَّا كَانَ شَائِعًا بَيْنَ الْعَرَبِ مِنْ سُخْرِيَةِ الْقَبَائِلِ بَعْضِهَا مِنْ بَعْضٍ فَوَجَّهَ النَّهْيَ إِلَى الْأَقْوَامِ. وَلِهَذَا أَيْضًا لَمْ يَقُلْ: لَا يَسْخَرْ رَجُلٌ مِنْ رَجُلٍ وَلَا امْرَأَةٌ مِنِ امْرَأَةٍ. وَيُفْهَمُ مِنْهُ النَّهْيُ عَنْ أَنْ يَسْخَرَ أَحَدٌ مِنْ أَحَدٍ بِطَرِيقِ لَحْنِ الْخِطَابِ. وَهَذَا النَّهْيُ صَرِيحٌ فِي التَّحْرِيمِ.</a:t>
            </a:r>
            <a:br>
              <a:rPr lang="ar-SA" sz="2400" dirty="0" smtClean="0"/>
            </a:br>
            <a:r>
              <a:rPr lang="ar-SA" sz="2400" dirty="0" smtClean="0"/>
              <a:t>وَخَصَّ النِّسَاءَ بِالذِّكْرِ مَعَ أَنَّ الْقَوْمَ يَشْمَلُهُمْ بِطَرِيقِ التَّغْلِيبِ الْعُرْفِيِّ فِي الْكَلَامِ، كَمَا يَشْمَلُ لَفْظُ الْمُؤْمِنِينَ وَالْمُؤْمِنَات فِي اصْطِلَاحِ الْقُرْآنِ بِقَرِينَةِ مَقَامِ التَّشْرِيعِ، فَإِنَّ أَصْلَهُ التَّسَاوِي فِي الْأَحْكَامِ إِلَّا مَا اقْتَضَى الدَّلِيلُ تَخْصِيصَ أَحَدِ الصِّنْفَيْنِ </a:t>
            </a:r>
            <a:r>
              <a:rPr lang="ar-SA" sz="2400" dirty="0" err="1" smtClean="0"/>
              <a:t>بِهِ</a:t>
            </a:r>
            <a:r>
              <a:rPr lang="ar-SA" sz="2400" dirty="0" smtClean="0"/>
              <a:t> دَفَعًا لِتَوَهُّمِ تَخْصِيصِ النَّهْيِ بِسُخْرِيَةِ الرِّجَالِ إِذْ كَانَ </a:t>
            </a:r>
            <a:r>
              <a:rPr lang="ar-SA" sz="2400" dirty="0" err="1" smtClean="0"/>
              <a:t>الِاسْتِسْخَارُ</a:t>
            </a:r>
            <a:r>
              <a:rPr lang="ar-SA" sz="2400" dirty="0" smtClean="0"/>
              <a:t> مُتَأَصِّلًا فِي النِّسَاءِ، فَلِأَجَلِ دَفْعِ التَّوَهُّمِ النَّاشِئِ مِنْ هَذَيْنِ السَّيِّئَيْنِ عَلَى نَحْوِ مَا تَقَدَّمَ فِي قَوْلِهِ مِنْ آيَةِ الْقِصَاصِ وَالْأُنْثى بِالْأُنْثى فِي سُورَة الْعُقُود .</a:t>
            </a:r>
            <a:br>
              <a:rPr lang="ar-SA" sz="2400" dirty="0" smtClean="0"/>
            </a:br>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00200"/>
            <a:ext cx="9029700" cy="4525963"/>
          </a:xfrm>
        </p:spPr>
        <p:txBody>
          <a:bodyPr/>
          <a:lstStyle/>
          <a:p>
            <a:r>
              <a:rPr lang="ar-SA" sz="2800" dirty="0" smtClean="0"/>
              <a:t>وَجُمْلَةُ عَسى أَنْ يَكُونُوا خَيْراً مِنْهُمْ مُسْتَأْنَفَةٌ مُعْتَرِضَةٌ بَيْنَ الْجُمْلَتَيْنِ الْمُتَعَاطِفَتَيْنِ تُفِيدُ الْمُبَالَغَةَ فِي النَّهْيِ عَنِ السُّخْرِيَةِ بِذِكْرِ حَالَةٍ يَكْثُرُ وُجُودُهَا فِي </a:t>
            </a:r>
            <a:r>
              <a:rPr lang="ar-SA" sz="2800" dirty="0" err="1" smtClean="0"/>
              <a:t>الْمَسْخُورِيَّةِ</a:t>
            </a:r>
            <a:r>
              <a:rPr lang="ar-SA" sz="2800" dirty="0" smtClean="0"/>
              <a:t>، فَتَكُونُ سُخْرِيَةُ السَّاخِرِ أَفْظَعَ مِنَ السَّاخِرِ، وَلِأَنَّهُ يُثِيرُ انْفِعَالَ الْحَيَاءِ فِي نَفْسِ السَّاخِرَةِ بَيْنَهُ وَبَيْنَ نَفْسِهِ. وَلَيْسَتْ جُمْلَةُ عَسى أَنْ يَكُونُوا خَيْراً مِنْهُمْ صِفَةً لقوم من قومه: مِنْ قَوْمٍ وَإِلَّا لَصَارَ النَّهْيُ عَنِ السُّخْرِيَةِ خَاصًّا بِمَا إِذَا كَانَ </a:t>
            </a:r>
            <a:r>
              <a:rPr lang="ar-SA" sz="2800" dirty="0" err="1" smtClean="0"/>
              <a:t>الْمَسْخُورُ</a:t>
            </a:r>
            <a:r>
              <a:rPr lang="ar-SA" sz="2800" dirty="0" smtClean="0"/>
              <a:t> </a:t>
            </a:r>
            <a:r>
              <a:rPr lang="ar-SA" sz="2800" dirty="0" err="1" smtClean="0"/>
              <a:t>بِهِ</a:t>
            </a:r>
            <a:r>
              <a:rPr lang="ar-SA" sz="2800" dirty="0" smtClean="0"/>
              <a:t> مَظِنَّةَ أَنَّهُ خَيْرٌ مِنَ السَّاخِرِ، وَكَذَلِكَ الْقَوْلُ فِي جُمْلَةِ عَسى أَنْ يَكُنَّ خَيْراً مِنْهُنَّ وَلَيْسَتْ صِفَةً لِ نِساءٌ مِنْ قَوْلِهِ: مِنْ نِساءٍ.</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95300" y="1524000"/>
            <a:ext cx="8915400" cy="4602163"/>
          </a:xfrm>
        </p:spPr>
        <p:txBody>
          <a:bodyPr/>
          <a:lstStyle/>
          <a:p>
            <a:r>
              <a:rPr lang="ar-SA" sz="2800" dirty="0" smtClean="0"/>
              <a:t>وَلا تَلْمِزُوا أَنْفُسَكُمْ وَلا </a:t>
            </a:r>
            <a:r>
              <a:rPr lang="ar-SA" sz="2800" dirty="0" err="1" smtClean="0"/>
              <a:t>تَنابَزُوا</a:t>
            </a:r>
            <a:r>
              <a:rPr lang="ar-SA" sz="2800" dirty="0" smtClean="0"/>
              <a:t> بِالْأَلْقابِ.</a:t>
            </a:r>
            <a:br>
              <a:rPr lang="ar-SA" sz="2800" dirty="0" smtClean="0"/>
            </a:br>
            <a:r>
              <a:rPr lang="ar-SA" sz="2800" dirty="0" smtClean="0"/>
              <a:t>اللَّمْزُ: ذِكْرُ مَا يَعُدُّهُ الذَّاكِرُ عَيْبًا لِأَحَدٍ مُوَاجَهَةً فَهُوَ الْمُبَاشَرَةُ بِالْمَكْرُوهِ. فَإِنْ كَانَ بِحَقٍّ فَهُوَ وَقَاحَةٌ وَاعْتِدَاءٌ، وَإِنْ كَانَ بَاطِلًا فَهُوَ وَقَاحَةٌ وَكَذِبٌ، وَكَانَ شَائِعًا بَيْنَ الْعَرَبِ فِي جَاهِلِيَّتِهِمْ قَالَ تَعَالَى: وَيْلٌ لِكُلِّ هُمَزَةٍ </a:t>
            </a:r>
            <a:r>
              <a:rPr lang="ar-SA" sz="2800" dirty="0" err="1" smtClean="0"/>
              <a:t>لُمَزَةٍ</a:t>
            </a:r>
            <a:r>
              <a:rPr lang="ar-SA" sz="2800" dirty="0" smtClean="0"/>
              <a:t> ، يَعْنِي نَفَرًا مِنَ الْمُشْرِكِينَ كَانَ دَأْبُهُمْ لَمْزَ رَسُول الله صَلَّى اللهُ عَلَيْهِ وَسَلَّمَ، وَيَكُونُ بِحَالَةٍ بَيْنِ الْإِشَارَةِ وَالْكَلَامِ بِتَحْرِيكِ الشَّفَتَيْنِ بِكَلَامٍ خَفِيٍّ يَعْرِفُ مِنْهُ الْمُوَاجَهُ </a:t>
            </a:r>
            <a:r>
              <a:rPr lang="ar-SA" sz="2800" dirty="0" err="1" smtClean="0"/>
              <a:t>بِهِ</a:t>
            </a:r>
            <a:r>
              <a:rPr lang="ar-SA" sz="2800" dirty="0" smtClean="0"/>
              <a:t> أَنَّهُ يُذَمُّ أَوْ يُتَوَعَّدُ، أَوْ </a:t>
            </a:r>
            <a:r>
              <a:rPr lang="ar-SA" sz="2800" dirty="0" err="1" smtClean="0"/>
              <a:t>يُتَنَقَّصُ</a:t>
            </a:r>
            <a:r>
              <a:rPr lang="ar-SA" sz="2800" dirty="0" smtClean="0"/>
              <a:t> بِاحْتِمَالَاتٍ كَثِيرَةٍ، وَهُوَ غَيْرُ </a:t>
            </a:r>
            <a:r>
              <a:rPr lang="ar-SA" sz="2800" dirty="0" err="1" smtClean="0"/>
              <a:t>النَّبْزِ</a:t>
            </a:r>
            <a:r>
              <a:rPr lang="ar-SA" sz="2800" dirty="0" smtClean="0"/>
              <a:t> وَغَيْرُ الْغَيْبَةِ.</a:t>
            </a:r>
            <a:br>
              <a:rPr lang="ar-SA" sz="2800" dirty="0" smtClean="0"/>
            </a:br>
            <a:r>
              <a:rPr lang="ar-SA" sz="2800" dirty="0" smtClean="0"/>
              <a:t>وَمَعْنَى لَا تَلْمِزُوا أَنْفُسَكُمْ لَا يَلْمِزْ بَعْضُكُمْ بَعْضًا فَنُزِّلَ الْبَعْضُ الْمَلْمُوزُ نَفْسًا لِلَامِزِهِ لِتَقَرُّرِ مَعْنَى الْأُخُوَّةِ .</a:t>
            </a:r>
            <a:br>
              <a:rPr lang="ar-SA" sz="2800" dirty="0" smtClean="0"/>
            </a:br>
            <a:endParaRPr lang="ar-SA"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24000"/>
            <a:ext cx="9029700" cy="4602163"/>
          </a:xfrm>
        </p:spPr>
        <p:txBody>
          <a:bodyPr/>
          <a:lstStyle/>
          <a:p>
            <a:r>
              <a:rPr lang="ar-SA" sz="2400" dirty="0" smtClean="0"/>
              <a:t>وَالتَّنَابُزُ: نَبْزُ بَعْضِهِمْ بَعْضًا، </a:t>
            </a:r>
            <a:r>
              <a:rPr lang="ar-SA" sz="2400" dirty="0" err="1" smtClean="0"/>
              <a:t>وَالنَّبْزُ</a:t>
            </a:r>
            <a:r>
              <a:rPr lang="ar-SA" sz="2400" dirty="0" smtClean="0"/>
              <a:t> بِسُكُونِ الْبَاءِ: ذَكَرَ </a:t>
            </a:r>
            <a:r>
              <a:rPr lang="ar-SA" sz="2400" dirty="0" err="1" smtClean="0"/>
              <a:t>النَّبَزَ</a:t>
            </a:r>
            <a:r>
              <a:rPr lang="ar-SA" sz="2400" dirty="0" smtClean="0"/>
              <a:t> بِتَحْرِيكِ الْبَاءِ وَهُوَ اللَّقَبُ السُّوءُ، كَقَوْلِهِمْ: أَنْفُ النَّاقَةِ، </a:t>
            </a:r>
            <a:r>
              <a:rPr lang="ar-SA" sz="2400" dirty="0" err="1" smtClean="0"/>
              <a:t>وَقُرْقُورٌ</a:t>
            </a:r>
            <a:r>
              <a:rPr lang="ar-SA" sz="2400" dirty="0" smtClean="0"/>
              <a:t>، وَبَطَّةُ. وَكَانَ غَالِبُ الْأَلْقَابِ فِي الْجَاهِلِيَّةِ </a:t>
            </a:r>
            <a:r>
              <a:rPr lang="ar-SA" sz="2400" dirty="0" err="1" smtClean="0"/>
              <a:t>نَبْزًا</a:t>
            </a:r>
            <a:r>
              <a:rPr lang="ar-SA" sz="2400" dirty="0" smtClean="0"/>
              <a:t>. </a:t>
            </a:r>
            <a:br>
              <a:rPr lang="ar-SA" sz="2400" dirty="0" smtClean="0"/>
            </a:br>
            <a:r>
              <a:rPr lang="ar-SA" sz="2400" dirty="0" smtClean="0"/>
              <a:t>فَالْمُرَاد بِالْأَلْقابِ فِي الْآيَةِ الْأَلْقَابُ الْمَكْرُوهَةُ بِقَرِينَةِ وَلا </a:t>
            </a:r>
            <a:r>
              <a:rPr lang="ar-SA" sz="2400" dirty="0" err="1" smtClean="0"/>
              <a:t>تَنابَزُوا</a:t>
            </a:r>
            <a:r>
              <a:rPr lang="ar-SA" sz="2400" dirty="0" smtClean="0"/>
              <a:t>. وَاللَّقَبُ مَا أَشْعَرَ بِخِسَّةٍ أَوْ شَرَفٍ سَوَاءٌ كَانَ مُلَقَّبًا </a:t>
            </a:r>
            <a:r>
              <a:rPr lang="ar-SA" sz="2400" dirty="0" err="1" smtClean="0"/>
              <a:t>بِهِ</a:t>
            </a:r>
            <a:r>
              <a:rPr lang="ar-SA" sz="2400" dirty="0" smtClean="0"/>
              <a:t> صَاحِبُهُ أَمِ اخْتَرَعَهُ لَهُ </a:t>
            </a:r>
            <a:r>
              <a:rPr lang="ar-SA" sz="2400" dirty="0" err="1" smtClean="0"/>
              <a:t>النَّابِزُ</a:t>
            </a:r>
            <a:r>
              <a:rPr lang="ar-SA" sz="2400" dirty="0" smtClean="0"/>
              <a:t> لَهُ.</a:t>
            </a:r>
            <a:br>
              <a:rPr lang="ar-SA" sz="2400" dirty="0" smtClean="0"/>
            </a:br>
            <a:r>
              <a:rPr lang="ar-SA" sz="2400" dirty="0" smtClean="0"/>
              <a:t>وَقَدْ خُصِّصَ النَّهْيُ فِي الْآيَة بِالْأَلْقابِ الَّتِي لَمْ يَتَقَادَمْ عَهْدُهَا حَتَّى صَارَتْ كَالْأَسْمَاءِ لِأَصْحَابِهَا </a:t>
            </a:r>
            <a:r>
              <a:rPr lang="ar-SA" sz="2400" dirty="0" err="1" smtClean="0"/>
              <a:t>وَتُنُوسِيَ</a:t>
            </a:r>
            <a:r>
              <a:rPr lang="ar-SA" sz="2400" dirty="0" smtClean="0"/>
              <a:t> مِنْهَا قَصْدُ الذَّمِّ وَالسَّبِّ خُصَّ بِمَا وَقَعَ فِي كَثِيرٍ مِنَ الْأَحَادِيثِ</a:t>
            </a:r>
            <a:br>
              <a:rPr lang="ar-SA" sz="2400" dirty="0" smtClean="0"/>
            </a:br>
            <a:r>
              <a:rPr lang="ar-SA" sz="2400" dirty="0" smtClean="0"/>
              <a:t>كَقَوْل </a:t>
            </a:r>
            <a:r>
              <a:rPr lang="ar-SA" sz="2400" dirty="0" err="1" smtClean="0"/>
              <a:t>النبيء</a:t>
            </a:r>
            <a:r>
              <a:rPr lang="ar-SA" sz="2400" dirty="0" smtClean="0"/>
              <a:t> صَلَّى اللهُ عَلَيْهِ وَسَلَّمَ: «أَصْدَقَ ذُو الْيَدَيْنِ»، وَقَوْلُهُ لِأَبِي هُرَيْرَةَ «يَا أَبَا هِرٍّ»</a:t>
            </a:r>
            <a:br>
              <a:rPr lang="ar-SA" sz="2400" dirty="0" smtClean="0"/>
            </a:br>
            <a:r>
              <a:rPr lang="ar-SA" sz="2400" dirty="0" smtClean="0"/>
              <a:t>وَإِنَّمَا قَالَ وَلا تَلْمِزُوا بِصِيغَةِ الْفِعْلِ الْوَاقِعِ مِنْ جَانِبٍ وَاحِدٍ وَقَالَ: وَلا </a:t>
            </a:r>
            <a:r>
              <a:rPr lang="ar-SA" sz="2400" dirty="0" err="1" smtClean="0"/>
              <a:t>تَنابَزُوا</a:t>
            </a:r>
            <a:r>
              <a:rPr lang="ar-SA" sz="2400" dirty="0" smtClean="0"/>
              <a:t> بِصِيغَةِ الْفِعْلِ الْوَاقِعِ مِنْ جَانِبَيْنِ، لِأَنَّ اللَّمْزَ قَلِيلُ الْحُصُولِ فَهُوَ كَثِيرٌ فِي الْجَاهِلِيَّةِ فِي قَبَائِلَ كَثِيرَةٍ مِنْهُمْ بَنُو </a:t>
            </a:r>
            <a:r>
              <a:rPr lang="ar-SA" sz="2400" dirty="0" err="1" smtClean="0"/>
              <a:t>سَلِمَةَ</a:t>
            </a:r>
            <a:r>
              <a:rPr lang="ar-SA" sz="2400" dirty="0" smtClean="0"/>
              <a:t> بِالْمَدِينَةِ قَالَهُ ابْنُ عَطِيَّةَ.</a:t>
            </a:r>
            <a:br>
              <a:rPr lang="ar-SA" sz="2400" dirty="0" smtClean="0"/>
            </a:br>
            <a:endParaRPr lang="ar-SA"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1"/>
            <a:ext cx="9029700" cy="4724400"/>
          </a:xfrm>
        </p:spPr>
        <p:txBody>
          <a:bodyPr/>
          <a:lstStyle/>
          <a:p>
            <a:r>
              <a:rPr lang="ar-SA" sz="2400" dirty="0" err="1" smtClean="0"/>
              <a:t>بِئْسَ</a:t>
            </a:r>
            <a:r>
              <a:rPr lang="ar-SA" sz="2400" dirty="0" smtClean="0"/>
              <a:t> الِاسْمُ الْفُسُوقُ بَعْدَ الْإِيمانِ وَمَنْ لَمْ يَتُبْ فَأُولئِكَ هُمُ الظَّالِمُونَ.</a:t>
            </a:r>
            <a:br>
              <a:rPr lang="ar-SA" sz="2400" dirty="0" smtClean="0"/>
            </a:br>
            <a:r>
              <a:rPr lang="ar-SA" sz="2400" dirty="0" smtClean="0"/>
              <a:t>تَذْيِيلٌ لِلْمَنْهِيَّاتِ الْمُتَقَدِّمَةِ وَهُوَ تَعْرِيضٌ قَوِيٌّ بِأَنَّ مَا نُهُوا عَنْهُ فُسُوقٌ وَظُلْمٌ .</a:t>
            </a:r>
            <a:br>
              <a:rPr lang="ar-SA" sz="2400" dirty="0" smtClean="0"/>
            </a:br>
            <a:r>
              <a:rPr lang="ar-SA" sz="2400" dirty="0" smtClean="0"/>
              <a:t>وَلَفْظُ </a:t>
            </a:r>
            <a:r>
              <a:rPr lang="ar-SA" sz="2400" dirty="0" smtClean="0"/>
              <a:t>الِاسْمُ هُنَا مُطْلَقٌ عَلَى الذِّكْرِ، أَيِ التَّسْمِيَةِ، كَمَا يُقَالُ: طَارَ اسْمُهُ فِي النَّاسِ بِالْجُودِ أَوْ بِاللُّؤْمِ. وَالْمَعْنَى: </a:t>
            </a:r>
            <a:r>
              <a:rPr lang="ar-SA" sz="2400" dirty="0" err="1" smtClean="0"/>
              <a:t>بِئْسَ</a:t>
            </a:r>
            <a:r>
              <a:rPr lang="ar-SA" sz="2400" dirty="0" smtClean="0"/>
              <a:t> الذِّكْرُ أَنْ يُذَكَرَ أَحَدٌ بِالْفُسُوقِ بَعْدَ أَنْ وُصِفَ بِالْإِيمَانِ.</a:t>
            </a:r>
            <a:br>
              <a:rPr lang="ar-SA" sz="2400" dirty="0" smtClean="0"/>
            </a:br>
            <a:r>
              <a:rPr lang="ar-SA" sz="2400" dirty="0" smtClean="0"/>
              <a:t>وَإِيثَارُ لَفْظِ الِاسْمِ هُنَا مِنَ الرَّشَاقَةِ بِمَكَانٍ لِأَنَّ السِّيَاقَ تَحْذِيرٌ مِنْ ذِكْرِ النَّاسِ بِالْأَسْمَاءِ الذَّمِيمَةِ إِذِ الْأَلْقَابُ أَسْمَاءٌ فَكَانَ اخْتِيَارُ لَفْظِ الِاسْمِ لِلْفُسُوقِ </a:t>
            </a:r>
            <a:r>
              <a:rPr lang="ar-SA" sz="2400" dirty="0" err="1" smtClean="0"/>
              <a:t>مُشَاكَلَةً</a:t>
            </a:r>
            <a:r>
              <a:rPr lang="ar-SA" sz="2400" dirty="0" smtClean="0"/>
              <a:t> مَعْنَوِيَّةً.</a:t>
            </a:r>
            <a:br>
              <a:rPr lang="ar-SA" sz="2400" dirty="0" smtClean="0"/>
            </a:br>
            <a:r>
              <a:rPr lang="ar-SA" sz="2400" dirty="0" smtClean="0"/>
              <a:t>وَمَعْنَى </a:t>
            </a:r>
            <a:r>
              <a:rPr lang="ar-SA" sz="2400" dirty="0" err="1" smtClean="0"/>
              <a:t>الْبَعْدِيَّةِ</a:t>
            </a:r>
            <a:r>
              <a:rPr lang="ar-SA" sz="2400" dirty="0" smtClean="0"/>
              <a:t> فِي قَوْلِهِ: بَعْدَ الْإِيمانِ: بَعْدَ الِاتِّصَافِ بِالْإِيمَانِ، أَيْ أَنَّ الْإِيمَانَ لَا يُنَاسِبُهُ الْفُسُوقُ لِأَنَّ الْمَعَاصِيَ مِنْ شَأْنِ أَهْلِ الشِّرْكِ الَّذِينَ لَا </a:t>
            </a:r>
            <a:r>
              <a:rPr lang="ar-SA" sz="2400" dirty="0" err="1" smtClean="0"/>
              <a:t>يَزَعُهُمْ</a:t>
            </a:r>
            <a:r>
              <a:rPr lang="ar-SA" sz="2400" dirty="0" smtClean="0"/>
              <a:t> عَنِ الْفُسُوقِ وَازِعٌ، وَهَذَا كَقَوْلِ جَمِيلَةَ بِنْتِ أُبَيٍّ حِينَ شكت </a:t>
            </a:r>
            <a:r>
              <a:rPr lang="ar-SA" sz="2400" dirty="0" err="1" smtClean="0"/>
              <a:t>للنبيء</a:t>
            </a:r>
            <a:r>
              <a:rPr lang="ar-SA" sz="2400" dirty="0" smtClean="0"/>
              <a:t> صَلَّى اللهُ عَلَيْهِ وَسَلَّمَ أَنَّهَا تَكْرَهُ زَوْجَهَا ثَابِتَ بْنَ قَيْسٍ وَجَاءَتْ تَطْلُبُ فِرَاقَهُ: «لَا أَعِيبُ عَلَى ثَابِتٍ فِي دِينٍ وَلَا فِي خُلُقٍ وَلَكِنِّي أَكْرَهُ الْكُفْرَ بَعْدَ الْإِسْلَامِ- تُرِيدُ التَّعْرِيضَ بِخَشْيَةِ الزِّنَا- وَإِنِّي لَا أُطِيقُهُ بُغْضًا» .</a:t>
            </a:r>
            <a:br>
              <a:rPr lang="ar-SA" sz="2400" dirty="0" smtClean="0"/>
            </a:br>
            <a:r>
              <a:rPr lang="ar-SA" sz="2400" dirty="0" smtClean="0"/>
              <a:t>وَالتَّوْبَةُ وَاجِبَةٌ مِنْ كُلِّ ذَنْبٍ وَهَذِهِ الذُّنُوبُ الْمَذْكُورَةُ مَرَاتِبُ وَإِدْمَانُ الصَّغَائِرِ كَبِيرَةٌ.</a:t>
            </a:r>
            <a:br>
              <a:rPr lang="ar-SA" sz="2400" dirty="0" smtClean="0"/>
            </a:br>
            <a:r>
              <a:rPr lang="ar-SA" sz="2400" dirty="0" smtClean="0"/>
              <a:t/>
            </a:r>
            <a:br>
              <a:rPr lang="ar-SA" sz="2400" dirty="0" smtClean="0"/>
            </a:br>
            <a:endParaRPr lang="ar-SA"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dirty="0" smtClean="0"/>
              <a:t>يَا أَيُّهَا الَّذِينَ آمَنُوا اجْتَنِبُوا كَثِيراً مِنَ الظَّنِّ إِنَّ بَعْضَ الظَّنِّ إِثْمٌ وَلا تَجَسَّسُوا وَلا يَغْتَبْ بَعْضُكُمْ بَعْضاً أَيُحِبُّ أَحَدُكُمْ أَنْ يَأْكُلَ لَحْمَ أَخِيهِ مَيْتاً فَكَرِهْتُمُوهُ وَاتَّقُوا اللَّهَ إِنَّ اللَّهَ تَوَّابٌ رَحِيمٌ (12)</a:t>
            </a:r>
            <a:endParaRPr lang="ar-SA" sz="2400" dirty="0"/>
          </a:p>
        </p:txBody>
      </p:sp>
      <p:sp>
        <p:nvSpPr>
          <p:cNvPr id="3" name="عنصر نائب للمحتوى 2"/>
          <p:cNvSpPr>
            <a:spLocks noGrp="1"/>
          </p:cNvSpPr>
          <p:nvPr>
            <p:ph idx="1"/>
          </p:nvPr>
        </p:nvSpPr>
        <p:spPr>
          <a:xfrm>
            <a:off x="495300" y="1447800"/>
            <a:ext cx="8915400" cy="4678363"/>
          </a:xfrm>
        </p:spPr>
        <p:txBody>
          <a:bodyPr/>
          <a:lstStyle/>
          <a:p>
            <a:pPr rtl="1"/>
            <a:r>
              <a:rPr lang="ar-SA" sz="2400" dirty="0" smtClean="0"/>
              <a:t>يَا أَيُّهَا الَّذِينَ آمَنُوا اجْتَنِبُوا كَثِيراً مِنَ الظَّنِّ إِنَّ بَعْضَ الظَّنِّ </a:t>
            </a:r>
            <a:r>
              <a:rPr lang="ar-SA" sz="2400" dirty="0" smtClean="0"/>
              <a:t>إِثْمٌ</a:t>
            </a:r>
          </a:p>
          <a:p>
            <a:pPr rtl="1"/>
            <a:r>
              <a:rPr lang="ar-SA" sz="2400" dirty="0" smtClean="0"/>
              <a:t>أُعِيدَ </a:t>
            </a:r>
            <a:r>
              <a:rPr lang="ar-SA" sz="2400" dirty="0" smtClean="0"/>
              <a:t>النِّدَاءُ خَامِسَ مَرَّةٍ لِاخْتِلَافِ الْغَرَضِ وَالِاهْتِمَامِ </a:t>
            </a:r>
            <a:r>
              <a:rPr lang="ar-SA" sz="2400" dirty="0" err="1" smtClean="0"/>
              <a:t>بِهِ</a:t>
            </a:r>
            <a:r>
              <a:rPr lang="ar-SA" sz="2400" dirty="0" smtClean="0"/>
              <a:t> </a:t>
            </a:r>
            <a:endParaRPr lang="en-US" sz="2400" dirty="0" smtClean="0"/>
          </a:p>
          <a:p>
            <a:r>
              <a:rPr lang="ar-SA" sz="2400" dirty="0" smtClean="0"/>
              <a:t>فَفِي قَوْلِهِ تَعَالَى: اجْتَنِبُوا كَثِيراً مِنَ الظَّنِّ تَأْدِيبٌ عَظِيمٌ يُبْطِلُ مَا كَانَ فَاشِيًا فِي الْجَاهِلِيَّةِ مِنَ الظُّنُونِ السَّيِّئَةِ وَالتُّهَمِ الْبَاطِلَةِ وَأَنَّ الظُّنُونَ السَّيِّئَةَ تَنْشَأُ عَنْهَا الْغَيْرَةُ الْمُفْرِطَةُ وَالْمَكَائِدُ وَالِاغْتِيَالَاتُ، وَالطَّعْنُ فِي الْأَنْسَابِ.</a:t>
            </a:r>
            <a:br>
              <a:rPr lang="ar-SA" sz="2400" dirty="0" smtClean="0"/>
            </a:br>
            <a:r>
              <a:rPr lang="ar-SA" sz="2400" dirty="0" smtClean="0"/>
              <a:t>وَمَا نَجَمَتِ الْعَقَائِدُ الضَّالَّةُ وَالْمَذَاهِبُ الْبَاطِلَةُ إِلَّا مِنَ الظُّنُونِ الْكَاذِبَةِ قَالَ تَعَالَى:</a:t>
            </a:r>
            <a:br>
              <a:rPr lang="ar-SA" sz="2400" dirty="0" smtClean="0"/>
            </a:br>
            <a:r>
              <a:rPr lang="ar-SA" sz="2400" dirty="0" smtClean="0"/>
              <a:t>يَظُنُّونَ بِاللَّهِ غَيْرَ الْحَقِّ ظَنَّ الْجاهِلِيَّةِ ، وَقَالَ النبيء صَلَّى اللهُ عَلَيْهِ وَسَلَّمَ: «إِيَّاكُمْ وَالظَّنَّ فَإِنَّ الظَّنَّ أَكْذَبُ الْحَدِيثِ»</a:t>
            </a:r>
            <a:br>
              <a:rPr lang="ar-SA" sz="2400" dirty="0" smtClean="0"/>
            </a:br>
            <a:r>
              <a:rPr lang="ar-SA" sz="2400" dirty="0" smtClean="0"/>
              <a:t>وَلَمَّا جَاءَ الْأَمْرُ فِي هَذِهِ الْآيَةِ بِاجْتِنَابِ كَثِيرٍ مِنَ الظَّنِّ عَلِمْنَا أَنَّ الظُّنُونَ الْآثِمَةَ غَيْرُ قَلِيلَةٍ، فَوَجَبَ التَّمْحِيصُ وَالْفَحْصُ لِتَمْيِيزِ الظَّنِّ الْبَاطِلِ مِنَ الظَّنِّ الصَّادِقِ.</a:t>
            </a:r>
            <a:br>
              <a:rPr lang="ar-SA" sz="2400" dirty="0" smtClean="0"/>
            </a:br>
            <a:endParaRPr lang="ar-SA"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التَّجَسُّسُ مِنْ آثَارِ الظَّنِّ لِأَنَّ الظَّنَّ يَبْعَثُ عَلَيْهِ حِينَ تَدْعُو </a:t>
            </a:r>
            <a:r>
              <a:rPr lang="ar-SA" sz="2400" dirty="0" err="1" smtClean="0"/>
              <a:t>الظَّانَّ</a:t>
            </a:r>
            <a:r>
              <a:rPr lang="ar-SA" sz="2400" dirty="0" smtClean="0"/>
              <a:t> نَفْسُهُ إِلَى تَحْقِيقِ مَا ظَنَّهُ سِرًّا فَيَسْلُكُ طَرِيقَ </a:t>
            </a:r>
            <a:r>
              <a:rPr lang="ar-SA" sz="2400" dirty="0" err="1" smtClean="0"/>
              <a:t>التَّجْنِيسِ</a:t>
            </a:r>
            <a:r>
              <a:rPr lang="ar-SA" sz="2400" dirty="0" smtClean="0"/>
              <a:t> فَحَذَّرَهُمُ اللَّهُ مِنْ سُلُوكِ هَذَا الطَّرِيقِ لِلتَّحَقُّقِ لِيَسْلُكُوا غَيْرَهُ إِنْ كَانَ فِي تَحْقِيقِ مَا ظَنَّ فَائِدَةٌ.</a:t>
            </a:r>
            <a:br>
              <a:rPr lang="ar-SA" sz="2400" dirty="0" smtClean="0"/>
            </a:br>
            <a:r>
              <a:rPr lang="ar-SA" sz="2400" dirty="0" smtClean="0"/>
              <a:t>وَالتَّجَسُّسُ: الْبَحْثُ بِوَسِيلَةٍ خَفِيَّةٍ وَهُوَ مُشْتَقٌّ مِنَ الْجَسِّ، وَمِنْهُ سُمِّي الْجَاسُوسُ.</a:t>
            </a:r>
            <a:br>
              <a:rPr lang="ar-SA" sz="2400" dirty="0" smtClean="0"/>
            </a:br>
            <a:r>
              <a:rPr lang="ar-SA" sz="2400" dirty="0" smtClean="0"/>
              <a:t>وَالتَّجَسُّسُ مِنَ الْمُعَامَلَةِ الْخَفِيَّةِ عَنِ الْمُتَجَسَّسِ عَلَيْهِ. وَوَجْهُ النَّهْيِ عَنْهُ أَنَّهُ ضَرْبٌ مِنَ الْكَيْدِ وَالتَّطَلُّعِ عَلَى الْعَوْرَاتِ.  وَقَدْ يَرَى الْمُتَجَسِّسُ مِنَ الْمُتَجَسَّسِ عَلَيْهِ مَا يَسُوءُهُ فَتَنْشَأُ عَنْهُ الْعَدَاوَةُ وَالْحِقْدُ. </a:t>
            </a:r>
            <a:br>
              <a:rPr lang="ar-SA" sz="2400" dirty="0" smtClean="0"/>
            </a:br>
            <a:r>
              <a:rPr lang="ar-SA" sz="2400" dirty="0" smtClean="0"/>
              <a:t>فَالْمَنْهِيُّ عَنْهُ هُوَ التَّجَسُّسُ الَّذِي لَا يَنْجَرُّ مِنْهُ نَفَعٌ لِلْمُسْلِمِينَ أَوْ دَفْعُ ضُرٍّ عَنْهُمْ فَلَا يَشْمَلُ التَّجَسُّسَ عَلَى الْأَعْدَاءِ وَلَا تَجَسُّسَ الشُّرَطِ عَلَى الْجُنَاةِ وَاللُّصُوصِ.</a:t>
            </a:r>
            <a:endParaRPr lang="ar-SA"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1"/>
            <a:ext cx="8915400" cy="4495800"/>
          </a:xfrm>
        </p:spPr>
        <p:txBody>
          <a:bodyPr/>
          <a:lstStyle/>
          <a:p>
            <a:pPr rtl="1"/>
            <a:r>
              <a:rPr lang="ar-SA" sz="2000" dirty="0" smtClean="0"/>
              <a:t>وَلا يَغْتَبْ بَعْضُكُمْ بَعْضاً أَيُحِبُّ أَحَدُكُمْ أَنْ يَأْكُلَ لَحْمَ أَخِيهِ مَيْتاً </a:t>
            </a:r>
            <a:r>
              <a:rPr lang="ar-SA" sz="2000" dirty="0" smtClean="0"/>
              <a:t>فَكَرِهْتُمُوهُ.</a:t>
            </a:r>
          </a:p>
          <a:p>
            <a:pPr rtl="1"/>
            <a:r>
              <a:rPr lang="ar-SA" sz="2000" dirty="0" smtClean="0"/>
              <a:t>الِاغْتِيَابُ</a:t>
            </a:r>
            <a:r>
              <a:rPr lang="ar-SA" sz="2000" dirty="0" smtClean="0"/>
              <a:t>: افْتِعَالٌ مِنْ غَابَهُ الْمُتَعَدِّي، إِذَا ذَكَرَهُ فِي غَيْبِهِ بِمَا </a:t>
            </a:r>
            <a:r>
              <a:rPr lang="ar-SA" sz="2000" dirty="0" smtClean="0"/>
              <a:t>يَسُوءُهُ.</a:t>
            </a:r>
          </a:p>
          <a:p>
            <a:pPr rtl="1"/>
            <a:r>
              <a:rPr lang="ar-SA" sz="2000" dirty="0" smtClean="0"/>
              <a:t>فَالِاغْتِيَابُ </a:t>
            </a:r>
            <a:r>
              <a:rPr lang="ar-SA" sz="2000" dirty="0" smtClean="0"/>
              <a:t>ذِكْرُ أَحَدٍ غَائِبٍ بِمَا لَا يُحِبُّ أَنْ يُذْكَرَ </a:t>
            </a:r>
            <a:r>
              <a:rPr lang="ar-SA" sz="2000" dirty="0" err="1" smtClean="0"/>
              <a:t>بِهِ</a:t>
            </a:r>
            <a:r>
              <a:rPr lang="ar-SA" sz="2000" dirty="0" smtClean="0"/>
              <a:t>، وَالِاسْمُ مِنْهُ الْغِيبَةُ بِكَسْرِ الْغَيْنِ مِثْلَ </a:t>
            </a:r>
            <a:r>
              <a:rPr lang="ar-SA" sz="2000" dirty="0" err="1" smtClean="0"/>
              <a:t>الْغِيلَةِ.</a:t>
            </a:r>
            <a:endParaRPr lang="ar-SA" sz="2000" dirty="0" smtClean="0"/>
          </a:p>
          <a:p>
            <a:pPr rtl="1"/>
            <a:r>
              <a:rPr lang="ar-SA" sz="2000" dirty="0" smtClean="0"/>
              <a:t>وَإِنَّمَا </a:t>
            </a:r>
            <a:r>
              <a:rPr lang="ar-SA" sz="2000" dirty="0" smtClean="0"/>
              <a:t>يَكُونُ ذِكْرُهُ بِمَا يَكْرَهُ غِيبَةً إِذَا لَمْ يَكُنْ مَا ذَكَرَهُ </a:t>
            </a:r>
            <a:r>
              <a:rPr lang="ar-SA" sz="2000" dirty="0" err="1" smtClean="0"/>
              <a:t>بِهِ</a:t>
            </a:r>
            <a:r>
              <a:rPr lang="ar-SA" sz="2000" dirty="0" smtClean="0"/>
              <a:t> مِمَّا </a:t>
            </a:r>
            <a:r>
              <a:rPr lang="ar-SA" sz="2000" dirty="0" err="1" smtClean="0"/>
              <a:t>يَثْلِمُ</a:t>
            </a:r>
            <a:r>
              <a:rPr lang="ar-SA" sz="2000" dirty="0" smtClean="0"/>
              <a:t> الْعِرْضَ وَإِلَّا صَارَ </a:t>
            </a:r>
            <a:r>
              <a:rPr lang="ar-SA" sz="2000" dirty="0" err="1" smtClean="0"/>
              <a:t>قَذْعًا</a:t>
            </a:r>
            <a:r>
              <a:rPr lang="ar-SA" sz="2000" dirty="0" smtClean="0"/>
              <a:t>.</a:t>
            </a:r>
            <a:endParaRPr lang="en-US" sz="2000" dirty="0" smtClean="0"/>
          </a:p>
          <a:p>
            <a:pPr rtl="1"/>
            <a:r>
              <a:rPr lang="ar-SA" sz="2000" dirty="0" smtClean="0"/>
              <a:t>وَإِنَّمَا لَمْ يَرِدِ الِاسْتِفْهَامُ عَلَى نَفْيِ مَحَبَّةِ ذَلِكَ بِأَنْ يُقَالَ: أَلَا يُحِبُّ أَحَدُكُمْ، كَمَا هُوَ غَالِبُ </a:t>
            </a:r>
            <a:r>
              <a:rPr lang="ar-SA" sz="2000" dirty="0" smtClean="0"/>
              <a:t>الِاسْتِفْهَامِ</a:t>
            </a:r>
          </a:p>
          <a:p>
            <a:pPr rtl="1"/>
            <a:r>
              <a:rPr lang="ar-SA" sz="2000" dirty="0" smtClean="0"/>
              <a:t>التَّقْرِيرِيِّ</a:t>
            </a:r>
            <a:r>
              <a:rPr lang="ar-SA" sz="2000" dirty="0" smtClean="0"/>
              <a:t>، إِشَارَةً إِلَى تَحَقُّقِ الْإِقْرَارِ الْمُقَرَّرِ عَلَيْهِ بِحَيْثُ يَتْرُكُ لِلْمُقَرَّرِ مَجَالًا لِعَدَمِ الْإِقْرَارِ وَمَعَ </a:t>
            </a:r>
            <a:endParaRPr lang="ar-SA" sz="2000" dirty="0" smtClean="0"/>
          </a:p>
          <a:p>
            <a:pPr rtl="1"/>
            <a:r>
              <a:rPr lang="ar-SA" sz="2000" dirty="0" smtClean="0"/>
              <a:t>ذَلِكَ </a:t>
            </a:r>
            <a:r>
              <a:rPr lang="ar-SA" sz="2000" dirty="0" smtClean="0"/>
              <a:t>لَا يَسَعُهُ إِلَّا الْإِقْرَار. </a:t>
            </a:r>
            <a:endParaRPr lang="en-US" sz="2000" dirty="0" smtClean="0"/>
          </a:p>
          <a:p>
            <a:r>
              <a:rPr lang="ar-SA" sz="2000" dirty="0" smtClean="0"/>
              <a:t>شُبِّهَتْ حَالَةُ اغْتِيَابِ الْمُسْلِمِ مَنْ هُوَ أَخُوهُ فِي الْإِسْلَامِ وَهُوَ غَائِبٌ بِحَالَةِ أَكْلِ لَحْمِ أَخِيهِ وَهُوَ مَيِّتٌ لَا يُدَافِعُ عَنْ نَفْسِهِ .</a:t>
            </a:r>
            <a:br>
              <a:rPr lang="ar-SA" sz="2000" dirty="0" smtClean="0"/>
            </a:br>
            <a:r>
              <a:rPr lang="ar-SA" sz="2000" dirty="0" smtClean="0"/>
              <a:t>وَالْفَاءُ فِي قَوْلِهِ: فَكَرِهْتُمُوهُ فَاءُ الْفَصِيحَةِ، وَضَمِيرُ الْغَائِبِ عَائِدٌ إِلَى أَحَدُكُمْ، أَوْ يَعُودُ إِلَى </a:t>
            </a:r>
            <a:r>
              <a:rPr lang="ar-SA" sz="2000" dirty="0" smtClean="0"/>
              <a:t>لَحْمَ.وَالْكَرَاهَةُ </a:t>
            </a:r>
            <a:r>
              <a:rPr lang="ar-SA" sz="2000" dirty="0" smtClean="0"/>
              <a:t>هُنَا: الِاشْمِئْزَازُ </a:t>
            </a:r>
            <a:r>
              <a:rPr lang="ar-SA" sz="2000" dirty="0" err="1" smtClean="0"/>
              <a:t>وَالتَّقَذُّرُ</a:t>
            </a:r>
            <a:r>
              <a:rPr lang="ar-SA" sz="2000" dirty="0" smtClean="0"/>
              <a:t>. وَالتَّقْدِيرُ: إِنْ وَقَعَ هَذَا أَوْ إِنْ عَرَضَ لَكُمْ هَذَا فَقَدَ كَرِهْتُمُوهُ.</a:t>
            </a:r>
            <a:endParaRPr lang="ar-SA"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678363"/>
          </a:xfrm>
        </p:spPr>
        <p:txBody>
          <a:bodyPr/>
          <a:lstStyle/>
          <a:p>
            <a:r>
              <a:rPr lang="ar-SA" sz="2400" dirty="0" smtClean="0"/>
              <a:t>وَالْغِيبَةُ حَرَامٌ بِدَلَالَةِ هَذِهِ الْآيَةِ وَآثَارٍ مِنَ السُّنَّةِ بَعْضُهَا صَحِيحٌ وَبَعْضُهَا دُونَهُ.</a:t>
            </a:r>
            <a:br>
              <a:rPr lang="ar-SA" sz="2400" dirty="0" smtClean="0"/>
            </a:br>
            <a:r>
              <a:rPr lang="ar-SA" sz="2400" dirty="0" smtClean="0"/>
              <a:t>وَذَلِكَ أَنَّهَا تَشْتَمِلُ عَلَى مَفْسَدَةِ ضَعْفٍ فِي أُخُوَّةِ الْإِسْلَامِ. وَقَدْ تَبْلُغُ الَّذِي </a:t>
            </a:r>
            <a:r>
              <a:rPr lang="ar-SA" sz="2400" dirty="0" err="1" smtClean="0"/>
              <a:t>اغْتِيبَ</a:t>
            </a:r>
            <a:r>
              <a:rPr lang="ar-SA" sz="2400" dirty="0" smtClean="0"/>
              <a:t> فَتَقْدَحُ فِي نَفْسِهِ عَدَاوَةً لِمَنِ اغْتَابَهُ </a:t>
            </a:r>
            <a:r>
              <a:rPr lang="ar-SA" sz="2400" dirty="0" err="1" smtClean="0"/>
              <a:t>فَيَنْثَلِمُ</a:t>
            </a:r>
            <a:r>
              <a:rPr lang="ar-SA" sz="2400" dirty="0" smtClean="0"/>
              <a:t> بِنَاءُ الْأُخُوَّةِ، وَلِأَنَّ فِيهَا الِاشْتِغَالَ بِأَحْوَالِ النَّاسِ وَذَلِكَ يُلْهِي الْإِنْسَانَ عَنِ الِاشْتِغَالِ بِالْمُهِمِّ النَّافِعِ لَهُ وَتَرْكِ مَا لَا يَعْنِيهِ.</a:t>
            </a:r>
            <a:br>
              <a:rPr lang="ar-SA" sz="2400" dirty="0" smtClean="0"/>
            </a:br>
            <a:r>
              <a:rPr lang="ar-SA" sz="2400" dirty="0" smtClean="0"/>
              <a:t>وَهِيَ عِنْدَ الْمَالِكِيَّةِ مِنَ الْكَبَائِرِ ، وَجَعَلَهَا الشَّافِعِيَّةُ مِنَ الصَّغَائِرِ لِأَنَّ الْكَبِيرَةَ فِي اصْطِلَاحِهِمْ فِعْلٌ يُؤْذِنُ بِقِلَّةِ اكْتِرَاثِ فَاعِلِهِ بِالدِّينِ وَرِقَّةِ الدِّيَانَةِ كَذَا حَدَّهَا إِمَامُ الْحَرَمَيْنِ.</a:t>
            </a:r>
            <a:br>
              <a:rPr lang="ar-SA" sz="2400" dirty="0" smtClean="0"/>
            </a:br>
            <a:r>
              <a:rPr lang="ar-SA" sz="2400" dirty="0" smtClean="0"/>
              <a:t>فَإِذَا كَانَ ذَلِكَ لِوَجْهِ مَصْلَحَةٍ مِثْلِ تَجْرِيحِ الشُّهُودِ وَرُوَاةِ الْحَدِيثِ وَمَا يُقَالُ لِلْمُسْتَشِيرِ فِي مُخَالَطَةٍ أَوْ مُصَاهَرَةٍ فَإِنَّ ذَلِكَ لَيْسَ بِغِيبَةٍ، بِشَرْطِ أَنْ لَا يَتَجَاوَزَ الْحَدَّ الَّذِي يَحْصُلُ </a:t>
            </a:r>
            <a:r>
              <a:rPr lang="ar-SA" sz="2400" dirty="0" err="1" smtClean="0"/>
              <a:t>بِهِ</a:t>
            </a:r>
            <a:r>
              <a:rPr lang="ar-SA" sz="2400" dirty="0" smtClean="0"/>
              <a:t> وَصْفُ الْحَالَةِ الْمَسْئُولِ عَنْهَا.</a:t>
            </a:r>
            <a:br>
              <a:rPr lang="ar-SA" sz="2400" dirty="0" smtClean="0"/>
            </a:br>
            <a:r>
              <a:rPr lang="ar-SA" sz="2400" dirty="0" smtClean="0"/>
              <a:t>وَكَذَلِكَ لَا غِيبَةَ فِي فَاسِقٍ بِذِكْرِ فِسْقِهِ دُونَ مُجَاهَرَةٍ لَهُ </a:t>
            </a:r>
            <a:r>
              <a:rPr lang="ar-SA" sz="2400" dirty="0" err="1" smtClean="0"/>
              <a:t>بِهِ</a:t>
            </a:r>
            <a:r>
              <a:rPr lang="ar-SA" sz="2400" dirty="0" smtClean="0"/>
              <a:t>. وَقَدْ قَالَ </a:t>
            </a:r>
            <a:r>
              <a:rPr lang="ar-SA" sz="2400" dirty="0" err="1" smtClean="0"/>
              <a:t>النبيء</a:t>
            </a:r>
            <a:r>
              <a:rPr lang="ar-SA" sz="2400" dirty="0" smtClean="0"/>
              <a:t> صَلَّى اللهُ عَلَيْهِ وَسَلَّمَ لَمَّا </a:t>
            </a:r>
            <a:r>
              <a:rPr lang="ar-SA" sz="2400" dirty="0" err="1" smtClean="0"/>
              <a:t>اسْتُؤْذِنَ</a:t>
            </a:r>
            <a:r>
              <a:rPr lang="ar-SA" sz="2400" dirty="0" smtClean="0"/>
              <a:t> عِنْدَهُ لِعُيَيْنَةَ بْنِ حِصْنٍ </a:t>
            </a:r>
            <a:r>
              <a:rPr lang="ar-SA" sz="2400" dirty="0" err="1" smtClean="0"/>
              <a:t>بِئْسَ</a:t>
            </a:r>
            <a:r>
              <a:rPr lang="ar-SA" sz="2400" dirty="0" smtClean="0"/>
              <a:t> أَخُو الْعَشِيرَةِ لِيَحْذَرَهُ مَنْ سَمِعَهُ إِذْ كَانَ عُيَيْنَةُ يَوْمَئِذٍ مُنْحَرِفًا عَنِ الْإِسْلَامِ.</a:t>
            </a:r>
            <a:endParaRPr lang="en-US" sz="2400" dirty="0" smtClean="0"/>
          </a:p>
          <a:p>
            <a:endParaRPr lang="ar-SA"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678363"/>
          </a:xfrm>
        </p:spPr>
        <p:txBody>
          <a:bodyPr/>
          <a:lstStyle/>
          <a:p>
            <a:r>
              <a:rPr lang="ar-SA" sz="2800" dirty="0" smtClean="0"/>
              <a:t>وَاتَّقُوا اللَّهَ إِنَّ اللَّهَ تَوَّابٌ رَحِيمٌ.</a:t>
            </a:r>
            <a:br>
              <a:rPr lang="ar-SA" sz="2800" dirty="0" smtClean="0"/>
            </a:br>
            <a:r>
              <a:rPr lang="ar-SA" sz="2800" dirty="0" smtClean="0"/>
              <a:t>عَطْفٌ عَلَى جُمَلِ الطَّلَبِ السَّابِقَةِ ابْتِدَاءً مِنْ قَوْلِهِ: اجْتَنِبُوا كَثِيراً مِنَ الظَّنِّ هَذَا كَالتَّذْيِيلِ لَهَا إِذْ أَمَرَ بِالتَّقْوَى وَهِيَ جِمَاعُ الِاجْتِنَابِ وَالِامْتِثَالِ فَمَنْ كَانَ سَالِمًا مِنَ التَّلَبُّسِ بِتِلْكَ الْمَنْهِيَّاتِ فَالْأَمْرُ بِالتَّقْوَى يُجَنِّبُهُ التَّلَبُّسَ بِشَيْءٍ مِنْهَا فِي الْمُسْتَقْبَلِ، وَمَنْ كَانَ مُتَلَبِّسًا </a:t>
            </a:r>
            <a:r>
              <a:rPr lang="ar-SA" sz="2800" dirty="0" err="1" smtClean="0"/>
              <a:t>بِهَا</a:t>
            </a:r>
            <a:r>
              <a:rPr lang="ar-SA" sz="2800" dirty="0" smtClean="0"/>
              <a:t> أَوْ </a:t>
            </a:r>
            <a:r>
              <a:rPr lang="ar-SA" sz="2800" dirty="0" err="1" smtClean="0"/>
              <a:t>بِبَعْضِهَا</a:t>
            </a:r>
            <a:r>
              <a:rPr lang="ar-SA" sz="2800" dirty="0" smtClean="0"/>
              <a:t> فَالْأَمْرُ بِالتَّقْوَى يَجْمَعُ الْأَمْرَ بِالْكَفِّ عَمَّا هُوَ مُتَلَبِّسٌ </a:t>
            </a:r>
            <a:r>
              <a:rPr lang="ar-SA" sz="2800" dirty="0" err="1" smtClean="0"/>
              <a:t>بِهِ</a:t>
            </a:r>
            <a:r>
              <a:rPr lang="ar-SA" sz="2800" dirty="0" smtClean="0"/>
              <a:t> مِنْهَا.</a:t>
            </a:r>
            <a:br>
              <a:rPr lang="ar-SA" sz="2800" dirty="0" smtClean="0"/>
            </a:br>
            <a:r>
              <a:rPr lang="ar-SA" sz="2800" dirty="0" smtClean="0"/>
              <a:t>وَجُمْلَةُ إِنَّ اللَّهَ تَوَّابٌ رَحِيمٌ تَذْيِيلٌ لِلتَّذْيِيلِ لِأَنَّ التَّقْوَى تَكُونُ بِالتَّوْبَةِ بَعْدَ التَّلَبُّسِ بِالْإِثْمِ فَقِيلَ: إِنَّ اللَّهَ تَوَّابٌ وَتَكُونُ التَّقْوَى ابْتِدَاءً فَيَرْحَمُ اللَّهُ الْمُتَّقِيَ، فَالرَّحِيمُ شَامِل للْجَمِيع.</a:t>
            </a:r>
            <a:endParaRPr lang="ar-SA"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1449</TotalTime>
  <Words>773</Words>
  <Application>Microsoft Office PowerPoint</Application>
  <PresentationFormat>A4 Paper (210x297 mm)‎</PresentationFormat>
  <Paragraphs>40</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إِنَّمَا الْمُؤْمِنُونَ إِخْوَةٌ فَأَصْلِحُوا بَيْنَ أَخَوَيْكُمْ وَاتَّقُوا اللَّهَ لَعَلَّكُمْ تُرْحَمُونَ (10)</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يَا أَيُّهَا الَّذِينَ آمَنُوا اجْتَنِبُوا كَثِيراً مِنَ الظَّنِّ إِنَّ بَعْضَ الظَّنِّ إِثْمٌ وَلا تَجَسَّسُوا وَلا يَغْتَبْ بَعْضُكُمْ بَعْضاً أَيُحِبُّ أَحَدُكُمْ أَنْ يَأْكُلَ لَحْمَ أَخِيهِ مَيْتاً فَكَرِهْتُمُوهُ وَاتَّقُوا اللَّهَ إِنَّ اللَّهَ تَوَّابٌ رَحِيمٌ (12)</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104</cp:revision>
  <dcterms:created xsi:type="dcterms:W3CDTF">2009-10-14T19:14:34Z</dcterms:created>
  <dcterms:modified xsi:type="dcterms:W3CDTF">2012-08-24T14:18:08Z</dcterms:modified>
</cp:coreProperties>
</file>