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8" r:id="rId3"/>
    <p:sldId id="277" r:id="rId4"/>
    <p:sldId id="276" r:id="rId5"/>
    <p:sldId id="275" r:id="rId6"/>
    <p:sldId id="274" r:id="rId7"/>
    <p:sldId id="273" r:id="rId8"/>
    <p:sldId id="272" r:id="rId9"/>
    <p:sldId id="271" r:id="rId10"/>
    <p:sldId id="270" r:id="rId11"/>
    <p:sldId id="269" r:id="rId12"/>
    <p:sldId id="27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378" y="59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يَا أَيُّهَا النَّاسُ إِنَّا خَلَقْناكُمْ مِنْ ذَكَرٍ وَأُنْثى وَجَعَلْناكُمْ شُعُوباً وَقَبائِلَ لِتَعارَفُوا إِنَّ أَكْرَمَكُمْ عِنْدَ اللَّهِ أَتْقاكُمْ إِنَّ اللَّهَ عَلِيمٌ خَبِيرٌ (13)</a:t>
            </a:r>
            <a:endParaRPr lang="ar-SA" sz="3200" dirty="0"/>
          </a:p>
        </p:txBody>
      </p:sp>
      <p:sp>
        <p:nvSpPr>
          <p:cNvPr id="3" name="عنصر نائب للمحتوى 2"/>
          <p:cNvSpPr>
            <a:spLocks noGrp="1"/>
          </p:cNvSpPr>
          <p:nvPr>
            <p:ph idx="1"/>
          </p:nvPr>
        </p:nvSpPr>
        <p:spPr>
          <a:xfrm>
            <a:off x="495300" y="1447800"/>
            <a:ext cx="8953500" cy="4678363"/>
          </a:xfrm>
        </p:spPr>
        <p:txBody>
          <a:bodyPr/>
          <a:lstStyle/>
          <a:p>
            <a:r>
              <a:rPr lang="ar-SA" sz="2800" dirty="0" smtClean="0"/>
              <a:t>الشُّعُوبُ: جَمْعُ شَعْبٍ بِفَتْحِ الشِّينِ وَهُوَ مَجْمَعُ الْقَبَائِلِ الَّتِي تَرْجِعُ إِلَى جَدٍّ وَاحِدٍ مِنْ أُمَّةٍ مَخْصُوصَةٍ </a:t>
            </a:r>
            <a:br>
              <a:rPr lang="ar-SA" sz="2800" dirty="0" smtClean="0"/>
            </a:br>
            <a:r>
              <a:rPr lang="ar-SA" sz="2800" dirty="0" smtClean="0"/>
              <a:t>وَجُعِلَتْ عِلَّةُ جَعْلِ اللَّهِ إِيَّاهُ شُعُوبًا وَقَبَائِلَ. وَحِكْمَتُهُ مِنْ هَذَا الْجَعْلِ أَنْ يَتَعَارَفَ النَّاسُ، أَيْ يَعْرِفُ بَعْضُهُمْ بَعْضًا.</a:t>
            </a:r>
            <a:br>
              <a:rPr lang="ar-SA" sz="2800" dirty="0" smtClean="0"/>
            </a:br>
            <a:r>
              <a:rPr lang="ar-SA" sz="2800" dirty="0" smtClean="0"/>
              <a:t>وَالتَّعَارُفُ يَحْصُلُ طَبَقَةً بَعْدَ طَبَقَةٍ مُتَدَرِّجًا إِلَى الْأَعْلَى، فَالْعَائِلَةُ الْوَاحِدَةُ </a:t>
            </a:r>
            <a:r>
              <a:rPr lang="ar-SA" sz="2800" dirty="0" err="1" smtClean="0"/>
              <a:t>مُتَعَارِفُونَ</a:t>
            </a:r>
            <a:r>
              <a:rPr lang="ar-SA" sz="2800" dirty="0" smtClean="0"/>
              <a:t>، وَالْعَشِيرَةُ </a:t>
            </a:r>
            <a:r>
              <a:rPr lang="ar-SA" sz="2800" dirty="0" err="1" smtClean="0"/>
              <a:t>مُتَعَارِفُونَ</a:t>
            </a:r>
            <a:r>
              <a:rPr lang="ar-SA" sz="2800" dirty="0" smtClean="0"/>
              <a:t> مِنْ عَائِلَاتٍ إِذْ لَا يَخْلُونَ عَنِ انْتِسَابٍ وَمُصَاهَرَةٍ، وَهَكَذَا تَتَعَارَفُ الْعَشَائِرُ مَعَ الْبُطُونِ وَالْبُطُونُ مَعَ الْعَمَائِرِ، وَالْعَمَائِرُ مَعَ الْقَبَائِلِ، وَالْقَبَائِلُ مَعَ الشُّعُوبِ لِأَنَّ كُلَّ دَرَجَةٍ تَأْتَلِفُ مِنْ مَجْمُوعِ الدَّرَجَاتِ الَّتِي دُونَهَا.</a:t>
            </a:r>
            <a:endParaRPr lang="en-US" sz="2800" dirty="0" smtClean="0"/>
          </a:p>
          <a:p>
            <a:endParaRPr lang="ar-SA"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9029700" cy="4678363"/>
          </a:xfrm>
        </p:spPr>
        <p:txBody>
          <a:bodyPr/>
          <a:lstStyle/>
          <a:p>
            <a:r>
              <a:rPr lang="ar-SA" sz="2800" dirty="0" smtClean="0"/>
              <a:t>وَلَمَّا أَمَرَ اللَّهُ تَعَالَى الْمُؤْمِنِينَ بِأَنْ يَكُونُوا إِخْوَةً وَأَنْ يُصْلِحُوا بَيْنَ الطَّوَائِفِ الْمُتَقَاتِلَةِ وَنَهَاهُمْ عَمَّا </a:t>
            </a:r>
            <a:r>
              <a:rPr lang="ar-SA" sz="2800" dirty="0" err="1" smtClean="0"/>
              <a:t>يَثْلِمُ</a:t>
            </a:r>
            <a:r>
              <a:rPr lang="ar-SA" sz="2800" dirty="0" smtClean="0"/>
              <a:t> الْأُخُوَّةَ وَمَا </a:t>
            </a:r>
            <a:r>
              <a:rPr lang="ar-SA" sz="2800" dirty="0" err="1" smtClean="0"/>
              <a:t>يَغِينُ</a:t>
            </a:r>
            <a:r>
              <a:rPr lang="ar-SA" sz="2800" dirty="0" smtClean="0"/>
              <a:t> عَلَى نُورِهَا فِي نُفُوسِهِمْ مِنَ السُّخْرِيَةِ وَاللَّمْزِ وَالتَّنَابُزِ وَالظَّنِّ السُّوءِ وَالتَّجَسُّسِ وَالْغِيبَةِ، ذَكَّرَهُمْ بِأَصْلِ الْأُخُوَّةِ فِي الِأَنْسَابِ الَّتِي أَكَّدَتْهَا أُخُوَّةُ الْإِسْلَامِ وَوَحْدَةُ الِاعْتِقَادِ لِيَكُونَ ذَلِكَ التَّذْكِيرُ عَوْنًا عَلَى تَبَصُّرِهِمْ فِي </a:t>
            </a:r>
            <a:r>
              <a:rPr lang="ar-SA" sz="2800" dirty="0" smtClean="0"/>
              <a:t>حَالِهِمْ، وَالْخَبَرُ </a:t>
            </a:r>
            <a:r>
              <a:rPr lang="ar-SA" sz="2800" dirty="0" smtClean="0"/>
              <a:t>فِي قَوْلِهِ: إِنَّا خَلَقْناكُمْ مِنْ ذَكَرٍ وَأُنْثى مُسْتَعْمَلٌ كِنَايَةً عَنِ الْمُسَاوَاةِ فِي أَصْلِ النَّوْعِ الْإِنْسَانِيِّ لِيُتَوَصَّلَ مِنْ ذَلِكَ إِلَى إِرَادَةِ اكْتِسَابِ الْفَضَائِلِ وَالْمَزَايَا الَّتِي تَرْفَعُ بَعْضَ النَّاسِ عَلَى بَعْضٍ كِنَايَةً بِمَرْتَبَتَيْنِ. وَالْمَعْنَى الْمَقْصُودُ مِنْ ذَلِكَ هُوَ مَضْمُونُ جُمْلَةِ إِنَّ أَكْرَمَكُمْ عِنْدَ اللَّهِ أَتْقاكُمْ فَتِلْكَ الْجُمْلَةُ تَتَنَزَّلُ مِنْ جُمْلَةِ إِنَّا خَلَقْناكُمْ مِنْ ذَكَرٍ وَأُنْثى مَنْزِلَةَ الْمَقْصِدِ مِنَ الْمُقَدِّمَةِ وَالنَّتِيجَةِ مِنَ الْقِيَاسِ وَلِذَلِكَ فُصِّلَتْ لِأَنَّهَا بِمَنْزِلَةِ الْبَيَانِ.</a:t>
            </a:r>
            <a:endParaRPr lang="ar-S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24000"/>
            <a:ext cx="9029700" cy="4602163"/>
          </a:xfrm>
        </p:spPr>
        <p:txBody>
          <a:bodyPr/>
          <a:lstStyle/>
          <a:p>
            <a:pPr rtl="1"/>
            <a:r>
              <a:rPr lang="ar-SA" sz="2800" dirty="0" smtClean="0"/>
              <a:t>وَمِنْ مَعْنَى الْآيَةِ مَا خَطَبَ </a:t>
            </a:r>
            <a:r>
              <a:rPr lang="ar-SA" sz="2800" dirty="0" err="1" smtClean="0"/>
              <a:t>بِهِ</a:t>
            </a:r>
            <a:r>
              <a:rPr lang="ar-SA" sz="2800" dirty="0" smtClean="0"/>
              <a:t> رَسُول الله صَلَّى اللهُ عَلَيْهِ وَسَلَّمَ فِي حَجَّةِ الْوَدَاعِ </a:t>
            </a:r>
            <a:r>
              <a:rPr lang="ar-SA" sz="2800" dirty="0" smtClean="0"/>
              <a:t>إِذْ </a:t>
            </a:r>
          </a:p>
          <a:p>
            <a:pPr rtl="1"/>
            <a:r>
              <a:rPr lang="ar-SA" sz="2800" dirty="0" err="1" smtClean="0"/>
              <a:t>قَالَ</a:t>
            </a:r>
            <a:r>
              <a:rPr lang="ar-SA" sz="2800" dirty="0" err="1" smtClean="0"/>
              <a:t>: </a:t>
            </a:r>
            <a:r>
              <a:rPr lang="ar-SA" sz="2800" dirty="0" smtClean="0"/>
              <a:t>«يَا أَيُّهَا النَّاسُ أَلَا إِنَّ رَبَّكُمْ وَاحِدٌ وَأَنَّ أَبَاكُمْ وَاحِدٌ لَا فَضْلَ لِعَرَبِيٍّ عَلَى </a:t>
            </a:r>
            <a:endParaRPr lang="ar-SA" sz="2800" dirty="0" smtClean="0"/>
          </a:p>
          <a:p>
            <a:pPr rtl="1"/>
            <a:r>
              <a:rPr lang="ar-SA" sz="2800" dirty="0" smtClean="0"/>
              <a:t>عَجَمِيٍّ </a:t>
            </a:r>
            <a:r>
              <a:rPr lang="ar-SA" sz="2800" dirty="0" smtClean="0"/>
              <a:t>وَلَا لِعَجَمِيٍّ عَلَى عَرَبِيٍّ وَلَا لِأَسْوَدَ عَلَى أَحْمَرَ وَلَا لِأَحْمَرَ عَلَى أَسْوَدَ إِلَّا </a:t>
            </a:r>
            <a:endParaRPr lang="ar-SA" sz="2800" dirty="0" smtClean="0"/>
          </a:p>
          <a:p>
            <a:pPr rtl="1"/>
            <a:r>
              <a:rPr lang="ar-SA" sz="2800" dirty="0" err="1" smtClean="0"/>
              <a:t>بِالتَّقْوَى».</a:t>
            </a:r>
            <a:r>
              <a:rPr lang="ar-SA" sz="2800" dirty="0" smtClean="0"/>
              <a:t> وَمِنْ نَمَطِ نَظْمِ الْآيَةِ وَتَبْيِينِهَا مَا رَوَاهُ التِّرْمِذِيُّ فِي تَفْسِيرِ هَذِهِ </a:t>
            </a:r>
            <a:r>
              <a:rPr lang="ar-SA" sz="2800" dirty="0" err="1" smtClean="0"/>
              <a:t>الْآيَة ،</a:t>
            </a:r>
            <a:r>
              <a:rPr lang="ar-SA" sz="2800" dirty="0" smtClean="0"/>
              <a:t> </a:t>
            </a:r>
          </a:p>
          <a:p>
            <a:pPr rtl="1"/>
            <a:r>
              <a:rPr lang="ar-SA" sz="2800" dirty="0" smtClean="0"/>
              <a:t>قَول النَّبِي صَلَّى اللهُ عَلَيْهِ </a:t>
            </a:r>
            <a:r>
              <a:rPr lang="ar-SA" sz="2800" dirty="0" err="1" smtClean="0"/>
              <a:t>وَسَلَّمَ: </a:t>
            </a:r>
            <a:r>
              <a:rPr lang="ar-SA" sz="2800" dirty="0" smtClean="0"/>
              <a:t>«إِنَّ اللَّهَ أَذْهَبَ عَنْكُمْ </a:t>
            </a:r>
            <a:r>
              <a:rPr lang="ar-SA" sz="2800" dirty="0" err="1" smtClean="0"/>
              <a:t>عُبِّيَّةَ</a:t>
            </a:r>
            <a:r>
              <a:rPr lang="ar-SA" sz="2800" dirty="0" smtClean="0"/>
              <a:t> الْجَاهِلِيَّةِ وَفَخْرَهَا لَا </a:t>
            </a:r>
          </a:p>
          <a:p>
            <a:pPr rtl="1"/>
            <a:r>
              <a:rPr lang="ar-SA" sz="2800" dirty="0" smtClean="0"/>
              <a:t>لِآبَاءِ النَّاسِ مُؤْمِنٍ تَقِيٍّ أَوْ فَاجِرٍ شَقِيٍّ أَنْتُمْ بَنُو آدَمَ وَآدَمُ مِنْ تُرَابٍ»</a:t>
            </a:r>
            <a:endParaRPr lang="en-US" sz="2800" dirty="0" smtClean="0"/>
          </a:p>
          <a:p>
            <a:r>
              <a:rPr lang="ar-SA" sz="2800" dirty="0" smtClean="0"/>
              <a:t>وَجُمْلَةُ </a:t>
            </a:r>
            <a:r>
              <a:rPr lang="ar-SA" sz="2800" dirty="0" smtClean="0"/>
              <a:t>إِنَّ أَكْرَمَكُمْ عِنْدَ اللَّهِ أَتْقاكُمْ مُسْتَأْنَفَةٌ اسْتِئْنَافًا ابْتِدَائِيًّا .</a:t>
            </a:r>
            <a:br>
              <a:rPr lang="ar-SA" sz="2800" dirty="0" smtClean="0"/>
            </a:br>
            <a:r>
              <a:rPr lang="ar-SA" sz="2800" dirty="0" smtClean="0"/>
              <a:t>وَالْأَتْقَى: الْأَفْضَلُ فِي التَّقْوَى وَهُوَ اسْمُ تَفْضِيلٍ صِيغَ مِنِ اتَّقَى </a:t>
            </a:r>
            <a:r>
              <a:rPr lang="ar-SA" sz="2800" dirty="0" smtClean="0"/>
              <a:t>عَلَى غَيْرِ </a:t>
            </a:r>
            <a:r>
              <a:rPr lang="ar-SA" sz="2800" dirty="0" err="1" smtClean="0"/>
              <a:t>قِيَاسٍ</a:t>
            </a:r>
            <a:r>
              <a:rPr lang="ar-SA" sz="2800" dirty="0" err="1" smtClean="0"/>
              <a:t>.</a:t>
            </a:r>
            <a:r>
              <a:rPr lang="ar-SA" sz="2800" dirty="0" smtClean="0"/>
              <a:t/>
            </a:r>
            <a:br>
              <a:rPr lang="ar-SA" sz="2800" dirty="0" smtClean="0"/>
            </a:br>
            <a:endParaRPr lang="ar-SA"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24000"/>
            <a:ext cx="9105900" cy="4602163"/>
          </a:xfrm>
        </p:spPr>
        <p:txBody>
          <a:bodyPr/>
          <a:lstStyle/>
          <a:p>
            <a:r>
              <a:rPr lang="ar-SA" sz="2400" dirty="0" smtClean="0"/>
              <a:t>وَجُمْلَةُ إِنَّ اللَّهَ عَلِيمٌ خَبِيرٌ تَعْلِيلٌ لِمَضْمُونِ إِنَّ أَكْرَمَكُمْ عِنْدَ اللَّهِ أَتْقاكُمْ أَيْ إِنَّمَا كَانَ أَكْرَمُكُمْ أَتْقَاكُمْ لِأَنَّ اللَّهَ عَلِيمٌ بِالْكَرَامَةِ الْحَقِّ وَأَنْتُمْ جَعَلْتُمُ الْمَكَارِمَ فِيمَا دُونَ ذَلِكَ مِنَ الْبَطْشِ وَإِفْنَاءِ الْأَمْوَالِ فِي غَيْرِ وَجْهٍ وَغَيْرِ ذَلِكَ الْكَرَامَةُ الَّتِي هِيَ التَّقْوَى خَبِيرٌ بِمِقْدَارِ حُظُوظِ النَّاسِ مِنَ التَّقْوَى فَهِيَ عِنْدَهُ حُظُوظُ الْكَرَامَةِ فَلِذَلِكَ الْأَكْرَمُ هُوَ الْأَتْقَى، وَهَذَا كَقَوْلِهِ: فَلا تُزَكُّوا أَنْفُسَكُمْ هُوَ أَعْلَمُ بِمَنِ اتَّقى " أَيْ هُوَ أَعْلَمُ بِمَرَاتِبِكُمْ فِي التَّقْوَى، أَيِ الَّتِي هِيَ التَّزْكِيَةُ الْحَقُّ. وَمِنْ هَذَا الْبَابِ قَوْلُهُ: اللَّهُ أَعْلَمُ حَيْثُ يَجْعَلُ رسالاته .</a:t>
            </a:r>
            <a:br>
              <a:rPr lang="ar-SA" sz="2400" dirty="0" smtClean="0"/>
            </a:br>
            <a:r>
              <a:rPr lang="ar-SA" sz="2400" dirty="0" smtClean="0"/>
              <a:t>عُلِمَ أَنَّ قَوْلَهُ: إِنَّ أَكْرَمَكُمْ عِنْدَ اللَّهِ أَتْقاكُمْ لَا يُنَافِي أَنْ تَكُونَ لِلنَّاسِ مَكَارِمُ أُخْرَى فِي الْمَرْتَبَةِ الثَّانِيَةِ بَعْدَ التَّقْوَى مِمَّا شَأْنُهُ أَنْ يَكُونَ لَهُ أَثَرُ تَزْكِيَةٍ فِي النُّفُوسِ مِثْلُ حُسْنِ التَّرْبِيَةِ ونقاء النّسَب والعرافة فِي الْعِلْمِ وَالْحَضَارَةِ وَحُسْنِ السُّمْعَةِ فِي الْأُمَمِ وَفِي الْفَصَائِلِ، وَفِي الْعَائِلَاتِ، وَكَذَلِكَ بِحَسَبِ مَا خَلَّدَهُ التَّارِيخُ الصَّادِقُ لِلْأُمَمِ وَالْأَفْرَادِ فَمَا يَتْرُكُ آثَارًا لِأَفْرَادِهَا وَخِلَالًا فِي </a:t>
            </a:r>
            <a:r>
              <a:rPr lang="ar-SA" sz="2400" dirty="0" err="1" smtClean="0"/>
              <a:t>سَلَائِلِهَا</a:t>
            </a:r>
            <a:r>
              <a:rPr lang="ar-SA" sz="2400" dirty="0" smtClean="0"/>
              <a:t/>
            </a:r>
            <a:br>
              <a:rPr lang="ar-SA" sz="2400" dirty="0" smtClean="0"/>
            </a:br>
            <a:endParaRPr lang="ar-SA"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قَالَ </a:t>
            </a:r>
            <a:r>
              <a:rPr lang="ar-SA" sz="2800" dirty="0" err="1" smtClean="0"/>
              <a:t>النبيء</a:t>
            </a:r>
            <a:r>
              <a:rPr lang="ar-SA" sz="2800" dirty="0" smtClean="0"/>
              <a:t> صَلَّى اللهُ عَلَيْهِ وَسَلَّمَ: «النَّاسُ مَعَادِنُ كَمَعَادِنِ الذَّهَبِ وَالْفِضَّةِ خِيَارُهُمْ فِي الْجَاهِلِيَّةِ خِيَارُهُمْ فِي الْإِسْلَامِ إِذَا فَقُهُوا»</a:t>
            </a:r>
            <a:br>
              <a:rPr lang="ar-SA" sz="2800" dirty="0" smtClean="0"/>
            </a:br>
            <a:r>
              <a:rPr lang="ar-SA" sz="2800" dirty="0" smtClean="0"/>
              <a:t>وَجُمْلَةُ إِنَّ اللَّهَ عَلِيمٌ خَبِيرٌ تَذْيِيلٌ، وَهُوَ كِنَايَةٌ عَنِ الْأَمْرِ بِتَزْكِيَةِ نَوَايَاهُمْ فِي مُعَامَلَاتِهِمْ وَمَا يُرِيدُونَ مِنَ التَّقْوَى بِأَنَّ اللَّهَ يَعْلَمُ مَا فِي نُفُوسِهِمْ ويحاسبهم عَلَيْهِ.</a:t>
            </a:r>
            <a:br>
              <a:rPr lang="ar-SA" sz="2800" dirty="0" smtClean="0"/>
            </a:br>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dirty="0" smtClean="0"/>
              <a:t>قالَتِ الْأَعْرابُ آمَنَّا قُلْ لَمْ تُؤْمِنُوا وَلكِنْ قُولُوا أَسْلَمْنا وَلَمَّا يَدْخُلِ الْإِيمانُ فِي قُلُوبِكُمْ وَإِنْ تُطِيعُوا اللَّهَ وَرَسُولَهُ لَا </a:t>
            </a:r>
            <a:r>
              <a:rPr lang="ar-SA" sz="2800" dirty="0" err="1" smtClean="0"/>
              <a:t>يَلِتْكُمْ</a:t>
            </a:r>
            <a:r>
              <a:rPr lang="ar-SA" sz="2800" dirty="0" smtClean="0"/>
              <a:t> مِنْ أَعْمالِكُمْ شَيْئاً إِنَّ اللَّهَ غَفُورٌ رَحِيمٌ (14)</a:t>
            </a:r>
            <a:endParaRPr lang="ar-SA" sz="2800" dirty="0"/>
          </a:p>
        </p:txBody>
      </p:sp>
      <p:sp>
        <p:nvSpPr>
          <p:cNvPr id="3" name="عنصر نائب للمحتوى 2"/>
          <p:cNvSpPr>
            <a:spLocks noGrp="1"/>
          </p:cNvSpPr>
          <p:nvPr>
            <p:ph idx="1"/>
          </p:nvPr>
        </p:nvSpPr>
        <p:spPr>
          <a:xfrm>
            <a:off x="304800" y="1524000"/>
            <a:ext cx="9220200" cy="4602163"/>
          </a:xfrm>
        </p:spPr>
        <p:txBody>
          <a:bodyPr/>
          <a:lstStyle/>
          <a:p>
            <a:pPr rtl="1"/>
            <a:r>
              <a:rPr lang="ar-SA" sz="2400" dirty="0" smtClean="0"/>
              <a:t>كَانَ مِنْ بَيْنِ الْوُفُودِ الَّتِي وَفَدَتْ عَلَى رَسُول الله صَلَّى اللهُ عَلَيْهِ وَسَلَّمَ فِي سَنَةِ تِسْعٍ </a:t>
            </a:r>
            <a:r>
              <a:rPr lang="ar-SA" sz="2400" dirty="0" smtClean="0"/>
              <a:t>الْمُسَمَّاةِ</a:t>
            </a:r>
          </a:p>
          <a:p>
            <a:pPr rtl="1"/>
            <a:r>
              <a:rPr lang="ar-SA" sz="2400" dirty="0" smtClean="0"/>
              <a:t>سَنَةَ </a:t>
            </a:r>
            <a:r>
              <a:rPr lang="ar-SA" sz="2400" dirty="0" smtClean="0"/>
              <a:t>الْوُفُودِ، وَفْدُ بَنِي أَسَدِ بْنِ </a:t>
            </a:r>
            <a:r>
              <a:rPr lang="ar-SA" sz="2400" dirty="0" err="1" smtClean="0"/>
              <a:t>خُزَيْمَةَ</a:t>
            </a:r>
            <a:r>
              <a:rPr lang="ar-SA" sz="2400" dirty="0" smtClean="0"/>
              <a:t> وَكَانُوا يَنْزِلُونَ بِقُرْبِ الْمَدِينَةِ، وَكَانَ قُدُومُهُمُ الْمَدِينَةَ </a:t>
            </a:r>
            <a:r>
              <a:rPr lang="ar-SA" sz="2400" dirty="0" smtClean="0"/>
              <a:t>عَقِبَ</a:t>
            </a:r>
          </a:p>
          <a:p>
            <a:pPr rtl="1"/>
            <a:r>
              <a:rPr lang="ar-SA" sz="2400" dirty="0" smtClean="0"/>
              <a:t>قُدُومِ </a:t>
            </a:r>
            <a:r>
              <a:rPr lang="ar-SA" sz="2400" dirty="0" smtClean="0"/>
              <a:t>وَفْدِ بَنِي تَمِيمٍ الَّذِي ذُكِرَ فِي أَوَّلِ السُّورَةِ، وَوَفَدَ بَنُو أَسَدٍ فِي عدد كثير وَفِيهِمْ ضِرَارُ </a:t>
            </a:r>
            <a:r>
              <a:rPr lang="ar-SA" sz="2400" dirty="0" smtClean="0"/>
              <a:t>بْنُ</a:t>
            </a:r>
          </a:p>
          <a:p>
            <a:pPr rtl="1"/>
            <a:r>
              <a:rPr lang="ar-SA" sz="2400" dirty="0" err="1" smtClean="0"/>
              <a:t>الْأَزْوَرِ</a:t>
            </a:r>
            <a:r>
              <a:rPr lang="ar-SA" sz="2400" dirty="0" smtClean="0"/>
              <a:t>، وَطُلَيْحَةُ بْنُ عَبْدِ اللَّهِ (الَّذِي ادَّعَى النُّبُوءَةَ بَعْدَ وَفَاة النبيء صَلَّى اللهُ عَلَيْهِ وَسَلَّمَ </a:t>
            </a:r>
            <a:r>
              <a:rPr lang="ar-SA" sz="2400" dirty="0" smtClean="0"/>
              <a:t>أَيَّامَ</a:t>
            </a:r>
          </a:p>
          <a:p>
            <a:pPr rtl="1"/>
            <a:r>
              <a:rPr lang="ar-SA" sz="2400" dirty="0" smtClean="0"/>
              <a:t>الرِّدَّةِ</a:t>
            </a:r>
            <a:r>
              <a:rPr lang="ar-SA" sz="2400" dirty="0" smtClean="0"/>
              <a:t>) ، وَكَانَتْ هَذِهِ السَّنَةُ سَنَةَ جَدْبٍ بِبِلَادِهِمْ فَأَسْلَمُوا وَكَانُوا يَقُولُونَ للنبيء صَلَّى اللهُ </a:t>
            </a:r>
            <a:r>
              <a:rPr lang="ar-SA" sz="2400" dirty="0" smtClean="0"/>
              <a:t>عَلَيْهِ</a:t>
            </a:r>
          </a:p>
          <a:p>
            <a:pPr rtl="1"/>
            <a:r>
              <a:rPr lang="ar-SA" sz="2400" dirty="0" smtClean="0"/>
              <a:t>وَسَلَّمَ </a:t>
            </a:r>
            <a:r>
              <a:rPr lang="ar-SA" sz="2400" dirty="0" smtClean="0"/>
              <a:t>أَتَتْكَ الْعَرَبُ بِأَنْفُسِهَا عَلَى ظُهُورِ رَوَاحِلِهَا وَجِئْنَاكَ بِالْأَثْقَالِ وَالْعِيَالِ وَالذَّرَارِيِّ وَلَمْ </a:t>
            </a:r>
            <a:r>
              <a:rPr lang="ar-SA" sz="2400" dirty="0" smtClean="0"/>
              <a:t>نُقَاتِلْكَ</a:t>
            </a:r>
          </a:p>
          <a:p>
            <a:pPr rtl="1"/>
            <a:r>
              <a:rPr lang="ar-SA" sz="2400" dirty="0" smtClean="0"/>
              <a:t>كَمَا </a:t>
            </a:r>
            <a:r>
              <a:rPr lang="ar-SA" sz="2400" dirty="0" smtClean="0"/>
              <a:t>قَاتَلَكَ مُحَارِبُ خَصَفَةَ وَهَوَازِنَ وَغَطَفَانَ. يَفِدُونَ عَلَى رَسُول الله صَلَّى اللهُ عَلَيْهِ </a:t>
            </a:r>
            <a:r>
              <a:rPr lang="ar-SA" sz="2400" dirty="0" smtClean="0"/>
              <a:t>وَسَلَّمَ</a:t>
            </a:r>
          </a:p>
          <a:p>
            <a:pPr rtl="1"/>
            <a:r>
              <a:rPr lang="ar-SA" sz="2400" dirty="0" smtClean="0"/>
              <a:t>وَيَرُوحُونَ </a:t>
            </a:r>
            <a:r>
              <a:rPr lang="ar-SA" sz="2400" dirty="0" smtClean="0"/>
              <a:t>بِهَذِهِ الْمَقَالَةِ وَيَمُنُّونَ عَلَيْهِ وَيُرِيدُونَ أَنْ يَصْرِفَ إِلَيْهِمُ الصَّدَقَاتِ، فَأَنْزَلَ اللَّهُ فِيهِمْ </a:t>
            </a:r>
            <a:r>
              <a:rPr lang="ar-SA" sz="2400" dirty="0" smtClean="0"/>
              <a:t>هَذِهِ</a:t>
            </a:r>
          </a:p>
          <a:p>
            <a:pPr rtl="1"/>
            <a:r>
              <a:rPr lang="ar-SA" sz="2400" dirty="0" smtClean="0"/>
              <a:t>الْآيَاتِ </a:t>
            </a:r>
            <a:r>
              <a:rPr lang="ar-SA" sz="2400" dirty="0" smtClean="0"/>
              <a:t>إِلَى آخَرِ السُّورَةِ لِوُقُوعِ الْقِصَّتَيْنِ قِصَّةِ وَفْدِ بَنِي تَمِيمٍ وَقِصَّةِ وَفْدِ بَنِي أَسَدٍ فِي </a:t>
            </a:r>
            <a:r>
              <a:rPr lang="ar-SA" sz="2400" dirty="0" smtClean="0"/>
              <a:t>أَيَّامٍ مُتَقَارِبَةٍ </a:t>
            </a:r>
            <a:endParaRPr lang="en-US" sz="2400" dirty="0" smtClean="0"/>
          </a:p>
          <a:p>
            <a:r>
              <a:rPr lang="ar-SA" sz="2400" dirty="0" smtClean="0"/>
              <a:t/>
            </a:r>
            <a:br>
              <a:rPr lang="ar-SA" sz="2400" dirty="0" smtClean="0"/>
            </a:br>
            <a:endParaRPr lang="ar-SA"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9105900" cy="4678363"/>
          </a:xfrm>
        </p:spPr>
        <p:txBody>
          <a:bodyPr/>
          <a:lstStyle/>
          <a:p>
            <a:r>
              <a:rPr lang="ar-SA" sz="2400" dirty="0" smtClean="0"/>
              <a:t>وَالْأَعْرَابُ: سُكَّانُ الْبَادِيَةِ مِنَ الْعَرَبِ. وَأَحْسَبُ أَنَّهُ لَا يُطْلَقُ عَلَى أَهْلِ الْبَادِيَةِ مِنْ غَيْرِ الْعَرَبِ، وَهُوَ اسْمُ جَمْعٍ لَا مُفْرَدَ لَهُ فَيَكُونُ الْوَاحِدُ مِنْهُ بِيَاءِ النِّسْبَةِ أَعْرَابِيٌّ.</a:t>
            </a:r>
            <a:br>
              <a:rPr lang="ar-SA" sz="2400" dirty="0" smtClean="0"/>
            </a:br>
            <a:r>
              <a:rPr lang="ar-SA" sz="2400" dirty="0" smtClean="0"/>
              <a:t>وَتَعْرِيفُ الْأَعْرابُ تَعْرِيفُ الْعَهْدِ لِأَعْرَابٍ مُعَيَّنِينَ وَهُمْ بَنُو أَسَدٍ فَلَيْسَ هَذَا الْحُكْمُ الَّذِي فِي الْآيَةِ حَاقًّا عَلَى جَمِيعِ سُكَّانِ الْبَوَادِي وَلَا قَالَ هَذَا الْقَوْلَ غَيْرُ بَنِي أَسَدٍ.</a:t>
            </a:r>
            <a:br>
              <a:rPr lang="ar-SA" sz="2400" dirty="0" smtClean="0"/>
            </a:br>
            <a:r>
              <a:rPr lang="ar-SA" sz="2400" dirty="0" smtClean="0"/>
              <a:t>وَهُمْ قَالُوا آمَنَّا حِينَ كَانُوا فِي شَكٍّ لَمْ يَتَمَكَّنِ الْإِيمَانُ مِنْهُمْ فَأَنْبَأَهُمُ اللَّهُ بِمَا فِي قُلُوبِهِمْ وَأَعْلَمَهُمْ أَنَّ الْإِيمَانَ هُوَ التَّصْدِيقُ بِالْقَلْبِ لَا بِمُجَرَّدِ اللِّسَانِ لِقَصْدِ أَن يخلصوا إِيمَانهم وَيَتَمَكَّنُوا مِنْهُ كَمَا بَيَّنَهُ عَقِبَ هَذِهِ الْآيَةِ بِقَوْلِهِ: إِنَّمَا الْمُؤْمِنُونَ الَّذِينَ آمَنُوا بِاللَّهِ وَرَسُولِهِ الْآيَةَ.</a:t>
            </a:r>
            <a:br>
              <a:rPr lang="ar-SA" sz="2400" dirty="0" smtClean="0"/>
            </a:br>
            <a:r>
              <a:rPr lang="ar-SA" sz="2400" dirty="0" smtClean="0"/>
              <a:t>وَالِاسْتِدْرَاكُ بِحَرْفِ (لَكِنْ) لِرَفْعِ مَا يُتَوَهَّمُ مِنْ قَوْلِهِ: لَمْ تُؤْمِنُوا أَنهم جاؤوا مُضْمِرِينَ الْغدر بالنبيء صَلَّى اللهُ عَلَيْهِ وَسَلَّمَ. وَإِنَّمَا قَالَ: وَلكِنْ قُولُوا أَسْلَمْنا تَعْلِيمًا لَهُمْ بِالْفَرْقِ بَيْنَ الْإِيمَانِ وَالْإِسْلَامِ فَإِنَّ الْإِسْلَامَ مُقِرُّهُ اللِّسَانُ وَالْأَعْمَالُ الْبَدَنِيَّةُ، وَهِيَ قَوَاعِدُ الْإِسْلَامِ الْأَرْبَعَةُ: الصَّلَاةُ وَالزَّكَاةُ وَصِيَامُ رَمَضَانَ وَحَجُّ الْكَعْبَةِ .</a:t>
            </a:r>
            <a:endParaRPr lang="en-US" sz="2400" dirty="0" smtClean="0"/>
          </a:p>
          <a:p>
            <a:endParaRPr lang="ar-S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00200"/>
            <a:ext cx="9105900" cy="4525963"/>
          </a:xfrm>
        </p:spPr>
        <p:txBody>
          <a:bodyPr/>
          <a:lstStyle/>
          <a:p>
            <a:r>
              <a:rPr lang="ar-SA" sz="2400" dirty="0" smtClean="0"/>
              <a:t>وَقَوله: وَإِنْ تُطِيعُوا اللَّهَ وَرَسُولَهُ لَا </a:t>
            </a:r>
            <a:r>
              <a:rPr lang="ar-SA" sz="2400" dirty="0" err="1" smtClean="0"/>
              <a:t>يَلِتْكُمْ</a:t>
            </a:r>
            <a:r>
              <a:rPr lang="ar-SA" sz="2400" dirty="0" smtClean="0"/>
              <a:t> مِنْ أَعْمالِكُمْ شَيْئاً إِرْشَادٌ إِلَى دَوَاءِ مَرَضِ الْحَالِ فِي قُلُوبِهِمْ مِنْ ضَعْفِ الْإِيمَانِ بِأَنَّهُ إِنْ يُطِيعُوا اللَّهَ وَرَسُولَهُ حَصَلَ إِيمَانُهُمْ فَإِنَّ مِمَّا أَمَرَ اللَّهُ </a:t>
            </a:r>
            <a:r>
              <a:rPr lang="ar-SA" sz="2400" dirty="0" err="1" smtClean="0"/>
              <a:t>بِهِ</a:t>
            </a:r>
            <a:r>
              <a:rPr lang="ar-SA" sz="2400" dirty="0" smtClean="0"/>
              <a:t> عَلَى لِسَان رَسُوله صَلَّى اللهُ عَلَيْهِ وَسَلَّمَ بَيَانُ عَقَائِدِ الْإِيمَانِ بِأَنْ يُقْبِلُوا عَلَى التَّعَلُّمِ مِنْ رَسُول الله صَلَّى اللهُ عَلَيْهِ وَسَلَّمَ مُدَّةَ إِقَامَتِهِمْ بِالْمَدِينَةِ عِوَضًا عَنِ الِاشْتِغَالِ بِالْمَنِّ وَالتَّعْرِيضِ بِطَلَبِ الصَّدَقَاتِ.</a:t>
            </a:r>
            <a:br>
              <a:rPr lang="ar-SA" sz="2400" dirty="0" smtClean="0"/>
            </a:br>
            <a:r>
              <a:rPr lang="ar-SA" sz="2400" dirty="0" smtClean="0"/>
              <a:t>وَمَعْنَى لَا </a:t>
            </a:r>
            <a:r>
              <a:rPr lang="ar-SA" sz="2400" dirty="0" err="1" smtClean="0"/>
              <a:t>يَلِتْكُمْ</a:t>
            </a:r>
            <a:r>
              <a:rPr lang="ar-SA" sz="2400" dirty="0" smtClean="0"/>
              <a:t> لَا يَنْقُصُكُمْ، يُقَالُ: </a:t>
            </a:r>
            <a:r>
              <a:rPr lang="ar-SA" sz="2400" dirty="0" err="1" smtClean="0"/>
              <a:t>لَاتَهُ</a:t>
            </a:r>
            <a:r>
              <a:rPr lang="ar-SA" sz="2400" dirty="0" smtClean="0"/>
              <a:t> مِثْلُ بَاعَهُ. وَهَذَا فِي لُغَةِ أَهْلِ الْحِجَازِ وَبَنِي أَسَدٍ، قَالَ تَعَالَى: وَما </a:t>
            </a:r>
            <a:r>
              <a:rPr lang="ar-SA" sz="2400" dirty="0" err="1" smtClean="0"/>
              <a:t>أَلَتْناهُمْ</a:t>
            </a:r>
            <a:r>
              <a:rPr lang="ar-SA" sz="2400" dirty="0" smtClean="0"/>
              <a:t> مِنْ عَمَلِهِمْ مِنْ شَيْءٍ فِي سُورَةِ الطُّورِ .</a:t>
            </a:r>
            <a:br>
              <a:rPr lang="ar-SA" sz="2400" dirty="0" smtClean="0"/>
            </a:br>
            <a:r>
              <a:rPr lang="ar-SA" sz="2400" dirty="0" smtClean="0"/>
              <a:t>وَضَمِيرُ الرَّفْعِ فِي </a:t>
            </a:r>
            <a:r>
              <a:rPr lang="ar-SA" sz="2400" dirty="0" err="1" smtClean="0"/>
              <a:t>يَلِتْكُمْ</a:t>
            </a:r>
            <a:r>
              <a:rPr lang="ar-SA" sz="2400" dirty="0" smtClean="0"/>
              <a:t> عَائِدٌ إِلَى اسْمِ اللَّهِ وَلَمْ يَقُلْ: لَا </a:t>
            </a:r>
            <a:r>
              <a:rPr lang="ar-SA" sz="2400" dirty="0" err="1" smtClean="0"/>
              <a:t>يَلِتَاكُمْ</a:t>
            </a:r>
            <a:r>
              <a:rPr lang="ar-SA" sz="2400" dirty="0" smtClean="0"/>
              <a:t> بِضَمِيرِ التَّثْنِيَةِ لِأَنَّ اللَّهَ هُوَ مُتَوَلِّي الْجَزَاءِ دون الرَّسُول صَلَّى اللهُ عَلَيْهِ وَسَلَّمَ.</a:t>
            </a:r>
            <a:br>
              <a:rPr lang="ar-SA" sz="2400" dirty="0" smtClean="0"/>
            </a:br>
            <a:r>
              <a:rPr lang="ar-SA" sz="2400" dirty="0" smtClean="0"/>
              <a:t>وَالْمَعْنَى: إِنْ أَخْلَصْتُمُ الْإِيمَانَ كَمَا أَمَرَكُمُ اللَّهُ وَرَسُولُهُ تَقَبَّلَ اللَّهُ أَعْمَالَكُمُ الَّتِي ذَكَرْتُمْ مِنْ أَنَّكُمْ جِئْتُمْ طَائِعِينَ لِلْإِسْلَامِ مِنْ غَيْرِ قِتَالٍ.</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00200"/>
            <a:ext cx="9029700" cy="4525963"/>
          </a:xfrm>
        </p:spPr>
        <p:txBody>
          <a:bodyPr/>
          <a:lstStyle/>
          <a:p>
            <a:pPr rtl="1"/>
            <a:r>
              <a:rPr lang="ar-SA" sz="2800" dirty="0" smtClean="0"/>
              <a:t>وَجُمْلَةُ إِنَّ اللَّهَ غَفُورٌ رَحِيمٌ اسْتِئْنَافُ تَعْلِيمٍ لَهُمْ بِأَنَّ اللَّهَ يَتَجَاوَزُ </a:t>
            </a:r>
            <a:r>
              <a:rPr lang="ar-SA" sz="2800" dirty="0" smtClean="0"/>
              <a:t>عَنْ</a:t>
            </a:r>
          </a:p>
          <a:p>
            <a:pPr rtl="1"/>
            <a:r>
              <a:rPr lang="ar-SA" sz="2800" dirty="0" smtClean="0"/>
              <a:t>كَذِبِهِمْ </a:t>
            </a:r>
            <a:r>
              <a:rPr lang="ar-SA" sz="2800" dirty="0" smtClean="0"/>
              <a:t>إِذَا تَابُوا، وَتَرْغِيبٌ فِي إِخْلَاصِ الْإِيمَانِ لِأَنَّ الْغَفُورَ </a:t>
            </a:r>
            <a:r>
              <a:rPr lang="ar-SA" sz="2800" dirty="0" smtClean="0"/>
              <a:t>كَثِيرُ</a:t>
            </a:r>
          </a:p>
          <a:p>
            <a:pPr rtl="1"/>
            <a:r>
              <a:rPr lang="ar-SA" sz="2800" dirty="0" smtClean="0"/>
              <a:t>الْمَغْفِرَةِ </a:t>
            </a:r>
            <a:r>
              <a:rPr lang="ar-SA" sz="2800" dirty="0" err="1" smtClean="0"/>
              <a:t>شَدِيدُهَا</a:t>
            </a:r>
            <a:r>
              <a:rPr lang="ar-SA" sz="2800" dirty="0" smtClean="0"/>
              <a:t>، وَمِنْ فَرْطِ مَغْفِرَتِهِ أَنَّهُ يُجَازِي عَلَى الْأَعْمَالِ </a:t>
            </a:r>
            <a:r>
              <a:rPr lang="ar-SA" sz="2800" dirty="0" smtClean="0"/>
              <a:t>الصَّالِحَةِ</a:t>
            </a:r>
          </a:p>
          <a:p>
            <a:pPr rtl="1"/>
            <a:r>
              <a:rPr lang="ar-SA" sz="2800" dirty="0" smtClean="0"/>
              <a:t>الْوَاقِعَةِ </a:t>
            </a:r>
            <a:r>
              <a:rPr lang="ar-SA" sz="2800" dirty="0" smtClean="0"/>
              <a:t>فِي حَالَةِ الْكُفْرِ غَيْرَ مُعْتَدٍ </a:t>
            </a:r>
            <a:r>
              <a:rPr lang="ar-SA" sz="2800" dirty="0" err="1" smtClean="0"/>
              <a:t>بِهَا</a:t>
            </a:r>
            <a:r>
              <a:rPr lang="ar-SA" sz="2800" dirty="0" smtClean="0"/>
              <a:t> فَإِذَا آمَنَ عَامِلُهَا جُوزِيَ </a:t>
            </a:r>
            <a:r>
              <a:rPr lang="ar-SA" sz="2800" dirty="0" smtClean="0"/>
              <a:t>عَلَيْهَا</a:t>
            </a:r>
          </a:p>
          <a:p>
            <a:pPr rtl="1"/>
            <a:r>
              <a:rPr lang="ar-SA" sz="2800" dirty="0" smtClean="0"/>
              <a:t>بِمُجَرَّدِ </a:t>
            </a:r>
            <a:r>
              <a:rPr lang="ar-SA" sz="2800" dirty="0" smtClean="0"/>
              <a:t>إِيمَانِهِ وَذَلِكَ مِنْ فَرْطِ رَحْمَتِهِ </a:t>
            </a:r>
            <a:r>
              <a:rPr lang="ar-SA" sz="2800" dirty="0" smtClean="0"/>
              <a:t>بِعِبَادِهِ.</a:t>
            </a:r>
          </a:p>
          <a:p>
            <a:pPr rtl="1"/>
            <a:r>
              <a:rPr lang="ar-SA" sz="2800" dirty="0" smtClean="0"/>
              <a:t>وَتَرْتِيبُ </a:t>
            </a:r>
            <a:r>
              <a:rPr lang="ar-SA" sz="2800" dirty="0" smtClean="0"/>
              <a:t>رَحِيمٌ بَعْدَ غَفُورٌ لِأَنَّ الرَّحْمَةَ أَصْلٌ لِلْمَغْفِرَةِ وَشَأْنُ الْعِلَّةِ أَنْ </a:t>
            </a:r>
            <a:endParaRPr lang="ar-SA" sz="2800" dirty="0" smtClean="0"/>
          </a:p>
          <a:p>
            <a:pPr rtl="1"/>
            <a:r>
              <a:rPr lang="ar-SA" sz="2800" dirty="0" smtClean="0"/>
              <a:t>تُورَدَ </a:t>
            </a:r>
            <a:r>
              <a:rPr lang="ar-SA" sz="2800" dirty="0" smtClean="0"/>
              <a:t>بَعْدَ الْمُعَلل </a:t>
            </a:r>
            <a:r>
              <a:rPr lang="ar-SA" sz="2800" dirty="0" err="1" smtClean="0"/>
              <a:t>بهَا</a:t>
            </a:r>
            <a:r>
              <a:rPr lang="ar-SA" sz="2800" dirty="0" smtClean="0"/>
              <a:t>.</a:t>
            </a:r>
            <a:endParaRPr lang="en-US" sz="2800" dirty="0" smtClean="0"/>
          </a:p>
          <a:p>
            <a:r>
              <a:rPr lang="ar-SA" sz="2800" dirty="0" smtClean="0"/>
              <a:t/>
            </a:r>
            <a:br>
              <a:rPr lang="ar-SA" sz="2800" dirty="0" smtClean="0"/>
            </a:br>
            <a:endParaRPr lang="ar-SA"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إِنَّمَا الْمُؤْمِنُونَ الَّذِينَ آمَنُوا بِاللَّهِ وَرَسُولِهِ ثُمَّ لَمْ يَرْتابُوا وَجاهَدُوا بِأَمْوالِهِمْ وَأَنْفُسِهِمْ فِي سَبِيلِ اللَّهِ أُولئِكَ هُمُ الصَّادِقُونَ (15)</a:t>
            </a:r>
            <a:endParaRPr lang="ar-SA" sz="3200" dirty="0"/>
          </a:p>
        </p:txBody>
      </p:sp>
      <p:sp>
        <p:nvSpPr>
          <p:cNvPr id="3" name="عنصر نائب للمحتوى 2"/>
          <p:cNvSpPr>
            <a:spLocks noGrp="1"/>
          </p:cNvSpPr>
          <p:nvPr>
            <p:ph idx="1"/>
          </p:nvPr>
        </p:nvSpPr>
        <p:spPr>
          <a:xfrm>
            <a:off x="495300" y="1600200"/>
            <a:ext cx="9029700" cy="4525963"/>
          </a:xfrm>
        </p:spPr>
        <p:txBody>
          <a:bodyPr/>
          <a:lstStyle/>
          <a:p>
            <a:r>
              <a:rPr lang="ar-SA" sz="2400" dirty="0" smtClean="0"/>
              <a:t>هَذَا تَعْلِيلٌ لِقَوْلِهِ: لَمْ تُؤْمِنُوا إِلَى قَوْلِهِ: فِي قُلُوبِكُمْ وَهُوَ مِنْ جُمْلَةِ مَا أَمر الرَّسُول صَلَّى اللهُ عَلَيْهِ وَسَلَّمَ بِأَنْ يَقُولَهُ لِلْأَعْرَابِ، أَيْ لَيْسَ الْمُؤْمِنُونَ إِلَّا الَّذِينَ آمَنُوا وَلَمْ يُخَالِطْ إِيمَانَهُمُ ارْتِيَابٌ أَوْ تَشَكُّكٌ.</a:t>
            </a:r>
            <a:br>
              <a:rPr lang="ar-SA" sz="2400" dirty="0" smtClean="0"/>
            </a:br>
            <a:r>
              <a:rPr lang="ar-SA" sz="2400" dirty="0" smtClean="0"/>
              <a:t>وَ (إِنَّمَا) لِلْحَصْرِ،  وَالْقَصْرُ إِضَافِيٌّ، أَيِ الْمُؤْمِنُونَ الَّذِينَ هَذِهِ صِفَاتُهُمْ غَيْرُ هَؤُلَاءِ الْأَعْرَابِ.</a:t>
            </a:r>
            <a:br>
              <a:rPr lang="ar-SA" sz="2400" dirty="0" smtClean="0"/>
            </a:br>
            <a:r>
              <a:rPr lang="ar-SA" sz="2400" dirty="0" smtClean="0"/>
              <a:t>فَأَفَادَ أَنَّ هَؤُلَاءِ الْأَعْرَابَ انْتَفَى عَنْهُمُ الْإِيمَانُ لِأَنَّهُمُ انْتَفَى عَنْهُمْ مَجْمُوعُ هَذِهِ الصِّفَاتِ.</a:t>
            </a:r>
            <a:br>
              <a:rPr lang="ar-SA" sz="2400" dirty="0" smtClean="0"/>
            </a:br>
            <a:r>
              <a:rPr lang="ar-SA" sz="2400" dirty="0" smtClean="0"/>
              <a:t>وَالْمَقْصُودُ مِنْ إِدْمَاجِ ذِكْرِ الْجِهَادِ التَّنْوِيهُ بِفَضْلِ الْمُؤْمِنِينَ الْمُجَاهِدِينَ وَتَحْرِيضُ الَّذِينَ دَخَلُوا فِي الْإِيمَانِ عَلَى الِاسْتِعْدَادِ إِلَى الْجِهَادِ كَمَا فِي قَوْلِهِ تَعَالَى: قُلْ لِلْمُخَلَّفِينَ مِنَ الْأَعْرابِ سَتُدْعَوْنَ إِلى قَوْمٍ أُولِي بَأْسٍ شَدِيدٍ تُقاتِلُونَهُمْ أَوْ يُسْلِمُونَ الْآيَة .</a:t>
            </a:r>
            <a:endParaRPr lang="ar-SA"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err="1" smtClean="0"/>
              <a:t>وَ </a:t>
            </a:r>
            <a:r>
              <a:rPr lang="ar-SA" sz="2800" dirty="0" smtClean="0"/>
              <a:t>(ثُمَّ) مِنْ قَوْلِهِ: ثُمَّ لَمْ يَرْتابُوا لِلتَّرَاخِي </a:t>
            </a:r>
            <a:br>
              <a:rPr lang="ar-SA" sz="2800" dirty="0" smtClean="0"/>
            </a:br>
            <a:r>
              <a:rPr lang="ar-SA" sz="2800" dirty="0" smtClean="0"/>
              <a:t>وَقَوْلُهُ: أُولئِكَ هُمُ الصَّادِقُونَ قَصْرٌ، وَهُوَ قَصْرٌ إِضَافِيٌّ أَيْضًا، أَيْ هُمُ الصَّادِقُونَ لَا أَنْتُمْ فِي قَوْلكُم </a:t>
            </a:r>
            <a:r>
              <a:rPr lang="ar-SA" sz="2800" dirty="0" err="1" smtClean="0"/>
              <a:t>آمَنَّا.</a:t>
            </a:r>
            <a:r>
              <a:rPr lang="ar-SA" sz="2800" dirty="0" smtClean="0"/>
              <a:t/>
            </a:r>
            <a:br>
              <a:rPr lang="ar-SA" sz="2800" dirty="0" smtClean="0"/>
            </a:br>
            <a:r>
              <a:rPr lang="ar-SA" sz="2800" dirty="0" smtClean="0"/>
              <a:t/>
            </a:r>
            <a:br>
              <a:rPr lang="ar-SA" sz="2800" dirty="0" smtClean="0"/>
            </a:br>
            <a:endParaRPr lang="ar-SA"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1436</TotalTime>
  <Words>815</Words>
  <Application>Microsoft Office PowerPoint</Application>
  <PresentationFormat>A4 Paper (210x297 mm)‎</PresentationFormat>
  <Paragraphs>46</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يَا أَيُّهَا النَّاسُ إِنَّا خَلَقْناكُمْ مِنْ ذَكَرٍ وَأُنْثى وَجَعَلْناكُمْ شُعُوباً وَقَبائِلَ لِتَعارَفُوا إِنَّ أَكْرَمَكُمْ عِنْدَ اللَّهِ أَتْقاكُمْ إِنَّ اللَّهَ عَلِيمٌ خَبِيرٌ (13)</vt:lpstr>
      <vt:lpstr>الشريحة 3</vt:lpstr>
      <vt:lpstr>الشريحة 4</vt:lpstr>
      <vt:lpstr>الشريحة 5</vt:lpstr>
      <vt:lpstr>الشريحة 6</vt:lpstr>
      <vt:lpstr>قالَتِ الْأَعْرابُ آمَنَّا قُلْ لَمْ تُؤْمِنُوا وَلكِنْ قُولُوا أَسْلَمْنا وَلَمَّا يَدْخُلِ الْإِيمانُ فِي قُلُوبِكُمْ وَإِنْ تُطِيعُوا اللَّهَ وَرَسُولَهُ لَا يَلِتْكُمْ مِنْ أَعْمالِكُمْ شَيْئاً إِنَّ اللَّهَ غَفُورٌ رَحِيمٌ (14)</vt:lpstr>
      <vt:lpstr>الشريحة 8</vt:lpstr>
      <vt:lpstr>الشريحة 9</vt:lpstr>
      <vt:lpstr>الشريحة 10</vt:lpstr>
      <vt:lpstr>إِنَّمَا الْمُؤْمِنُونَ الَّذِينَ آمَنُوا بِاللَّهِ وَرَسُولِهِ ثُمَّ لَمْ يَرْتابُوا وَجاهَدُوا بِأَمْوالِهِمْ وَأَنْفُسِهِمْ فِي سَبِيلِ اللَّهِ أُولئِكَ هُمُ الصَّادِقُونَ (15)</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102</cp:revision>
  <dcterms:created xsi:type="dcterms:W3CDTF">2009-10-14T19:14:34Z</dcterms:created>
  <dcterms:modified xsi:type="dcterms:W3CDTF">2012-08-24T14:27:40Z</dcterms:modified>
</cp:coreProperties>
</file>