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8" r:id="rId3"/>
    <p:sldId id="280" r:id="rId4"/>
    <p:sldId id="277" r:id="rId5"/>
    <p:sldId id="276" r:id="rId6"/>
    <p:sldId id="275" r:id="rId7"/>
    <p:sldId id="274"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قُلْ أَتُعَلِّمُونَ اللَّهَ بِدِينِكُمْ وَاللَّهُ يَعْلَمُ مَا فِي السَّماواتِ وَما فِي الْأَرْضِ وَاللَّهُ بِكُلِّ شَيْءٍ عَلِيمٌ (16)</a:t>
            </a:r>
            <a:endParaRPr lang="ar-SA" sz="3200" dirty="0"/>
          </a:p>
        </p:txBody>
      </p:sp>
      <p:sp>
        <p:nvSpPr>
          <p:cNvPr id="3" name="عنصر نائب للمحتوى 2"/>
          <p:cNvSpPr>
            <a:spLocks noGrp="1"/>
          </p:cNvSpPr>
          <p:nvPr>
            <p:ph idx="1"/>
          </p:nvPr>
        </p:nvSpPr>
        <p:spPr/>
        <p:txBody>
          <a:bodyPr/>
          <a:lstStyle/>
          <a:p>
            <a:r>
              <a:rPr lang="ar-SA" sz="2800" dirty="0" smtClean="0"/>
              <a:t>أُعِيدَ فِعْلُ قُلْ لِيَدُلَّ عَلَى أَنَّ الْمَقُولَ لَهُمْ هَذَا هُمُ الْأَعْرَابُ الَّذِينَ أُمِرَ أَنْ يَقُولَ لَهُمْ لَمْ تُؤْمِنُوا إِلَى آخِرِهِ، فَأُعِيدَ لَمَّا طَالَ الْفَصْلُ بَيْنَ الْقَوْلَيْنِ بِالْجُمَلِ الْمُتَتَابِعَةِ، فَهَذَا مُتَّصِلٌ بِقَوْلِهِ: وَلَمَّا يَدْخُلِ الْإِيمانُ فِي قُلُوبِكُمْ اتِّصَالَ الْبَيَانِ بِالْمُبَيِّنِ، وَلِذَلِكَ لَمْ تُعْطَفْ جُمْلَةُ الِاسْتِفْهَامِ.</a:t>
            </a:r>
            <a:br>
              <a:rPr lang="ar-SA" sz="2800" dirty="0" smtClean="0"/>
            </a:br>
            <a:r>
              <a:rPr lang="ar-SA" sz="2800" dirty="0" smtClean="0"/>
              <a:t>وَجُمْلَةُ قُلْ مُعْتَرِضَةٌ بَيْنَ الْجُمْلَتَيْنِ الْمُبَيِّنَةِ وَالْمُبَيَّنَةِ.</a:t>
            </a:r>
            <a:br>
              <a:rPr lang="ar-SA" sz="2800" dirty="0" smtClean="0"/>
            </a:br>
            <a:r>
              <a:rPr lang="ar-SA" sz="2800" dirty="0" smtClean="0"/>
              <a:t>وَالتَّعْلِيمُ مُبَالَغَةٌ فِي إِيصَالِ الْعِلْمِ إِلَى الْمُعَلَّمِ لِأَنَّ صِيغَةَ </a:t>
            </a:r>
            <a:r>
              <a:rPr lang="ar-SA" sz="2800" dirty="0" err="1" smtClean="0"/>
              <a:t>التَّفْعِيلِ</a:t>
            </a:r>
            <a:r>
              <a:rPr lang="ar-SA" sz="2800" dirty="0" smtClean="0"/>
              <a:t> تَقْتَضِي قُوَّةً فِي حُصُولِ الْفِعْلِ كَالتَّفْرِيقِ وَالتَّفْسِيرِ، يُقَالُ: أَعْلَمَهُ وَعَلَّمَهُ كَمَا يُقَالُ: أَنْبَأَهُ وَنَبَّأَهُ. </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وَهَذَا يُفِيدُ أَنَّهُمْ تَكَلَّفُوا وَتَعَسَّفُوا فِي الِاسْتِدْلَالِ عَلَى </a:t>
            </a:r>
            <a:r>
              <a:rPr lang="ar-SA" sz="2800" dirty="0" err="1" smtClean="0"/>
              <a:t>خُلُوصِ</a:t>
            </a:r>
            <a:r>
              <a:rPr lang="ar-SA" sz="2800" dirty="0" smtClean="0"/>
              <a:t> إِيمَانِهِمْ لِيُقْنِعُوا </a:t>
            </a:r>
            <a:r>
              <a:rPr lang="ar-SA" sz="2800" dirty="0" err="1" smtClean="0"/>
              <a:t>بِهِ</a:t>
            </a:r>
            <a:r>
              <a:rPr lang="ar-SA" sz="2800" dirty="0" smtClean="0"/>
              <a:t> الرَّسُول صَلَّى اللهُ عَلَيْهِ وَسَلَّمَ الَّذِي أَبْلَغَهُمْ أَنَّ اللَّهَ نَفَى عَنْهُمْ رُسُوخَ الْإِيمَانِ بِمُحَاوَلَةِ إِقْنَاعِهِ تَدُلُّ إِلَى مُحَاوَلَةِ إِقْنَاعِ اللَّهِ بِمَا </a:t>
            </a:r>
            <a:endParaRPr lang="en-US" sz="2800" dirty="0" smtClean="0"/>
          </a:p>
          <a:p>
            <a:r>
              <a:rPr lang="ar-SA" sz="2800" dirty="0" smtClean="0"/>
              <a:t>يَعْلَمُ خِلَافَهُ.</a:t>
            </a:r>
            <a:br>
              <a:rPr lang="ar-SA" sz="2800" dirty="0" smtClean="0"/>
            </a:br>
            <a:r>
              <a:rPr lang="ar-SA" sz="2800" dirty="0" smtClean="0"/>
              <a:t>وَجُمْلَةُ وَاللَّهُ بِكُلِّ شَيْءٍ عَلِيمٌ تَذْيِيلٌ لِأَنَّ كُلَّ شَيْءٍ أَعَمُّ مِنْ مَا فِي السَّماواتِ وَما فِي الْأَرْضِ فَإِنَّ اللَّهَ يَعْلَمُ صِفَاتِهِ وَيَعْلَمُ الْمَوْجُودَاتِ الَّتِي هِيَ أَعْلَى مِنَ السَّمَاوَات كالعرش.</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dirty="0" smtClean="0"/>
              <a:t>يَمُنُّونَ عَلَيْكَ أَنْ أَسْلَمُوا قُلْ لَا تَمُنُّوا عَلَيَّ إِسْلامَكُمْ بَلِ اللَّهُ يَمُنُّ عَلَيْكُمْ أَنْ هَداكُمْ لِلْإِيمانِ إِنْ كُنْتُمْ صادِقِينَ (17)</a:t>
            </a:r>
            <a:br>
              <a:rPr lang="ar-SA" sz="2400" dirty="0" smtClean="0"/>
            </a:br>
            <a:endParaRPr lang="ar-SA" sz="2400" dirty="0"/>
          </a:p>
        </p:txBody>
      </p:sp>
      <p:sp>
        <p:nvSpPr>
          <p:cNvPr id="3" name="عنصر نائب للمحتوى 2"/>
          <p:cNvSpPr>
            <a:spLocks noGrp="1"/>
          </p:cNvSpPr>
          <p:nvPr>
            <p:ph idx="1"/>
          </p:nvPr>
        </p:nvSpPr>
        <p:spPr>
          <a:xfrm>
            <a:off x="495300" y="1524000"/>
            <a:ext cx="9182100" cy="4602163"/>
          </a:xfrm>
        </p:spPr>
        <p:txBody>
          <a:bodyPr/>
          <a:lstStyle/>
          <a:p>
            <a:r>
              <a:rPr lang="ar-SA" sz="2800" dirty="0" smtClean="0"/>
              <a:t>اسْتِئْنَافٌ </a:t>
            </a:r>
            <a:r>
              <a:rPr lang="ar-SA" sz="2800" dirty="0" smtClean="0"/>
              <a:t>ابْتِدَائِيٌّ أُرِيدَ </a:t>
            </a:r>
            <a:r>
              <a:rPr lang="ar-SA" sz="2800" dirty="0" err="1" smtClean="0"/>
              <a:t>بِهِ</a:t>
            </a:r>
            <a:r>
              <a:rPr lang="ar-SA" sz="2800" dirty="0" smtClean="0"/>
              <a:t> إِبْطَالُ مَا أَظْهَرَهُ بَنُو أَسد </a:t>
            </a:r>
            <a:r>
              <a:rPr lang="ar-SA" sz="2800" dirty="0" err="1" smtClean="0"/>
              <a:t>للنبيء</a:t>
            </a:r>
            <a:r>
              <a:rPr lang="ar-SA" sz="2800" dirty="0" smtClean="0"/>
              <a:t> صَلَّى اللهُ عَلَيْهِ وَسَلَّمَ مِنْ مَزِيَّتِهِمْ إِذْ أَسْلَمُوا مِنْ دُونِ إِكْرَاهٍ بِغَزْوٍ.</a:t>
            </a:r>
            <a:br>
              <a:rPr lang="ar-SA" sz="2800" dirty="0" smtClean="0"/>
            </a:br>
            <a:r>
              <a:rPr lang="ar-SA" sz="2800" dirty="0" smtClean="0"/>
              <a:t>وَالْمَنُّ: ذِكْرُ النِّعْمَةِ وَالْإِحْسَانِ لِيُرَاعِيَهُ الْمُحْسَنُ إِلَيْهِ لِلذَّاكِرِ، وَهُوَ يَكُونُ صَرِيحًا ، وَيَكُونُ بِالتَّعْرِيضِ بِأَنْ يَذْكُرَ الْمَانُّ مِنْ مُعَامَلَته مَعَ الْمَمْنُون عَلَيْهِ مَا هُوَ نَافِعُهُ مَعَ قَرِينَةٍ تَدُلُّ عَلَى أَنَّهُ لَمْ يُرِدْ مُجَرَّدَ الْإِخْبَارِ .</a:t>
            </a:r>
            <a:br>
              <a:rPr lang="ar-SA" sz="2800" dirty="0" smtClean="0"/>
            </a:br>
            <a:r>
              <a:rPr lang="ar-SA" sz="2800" dirty="0" smtClean="0"/>
              <a:t>وَكَانَتْ مَقَالَةُ بَنِي أَسَدٍ مُشْتَمِلَةً عَلَى النَّوْعَيْنِ مِنَ الْمَنِّ لِأَنَّهُمْ قَالُوا: وَلَمْ نُقَاتِلْكَ كَمَا قَاتَلَكَ مُحَارِبٌ وَغَطَفَانُ وَهَوَازِنُ وَقَالُوا: وَجِئْنَاكَ بِالْأَثْقَالِ وَالْعِيَالِ.</a:t>
            </a:r>
            <a:br>
              <a:rPr lang="ar-SA" sz="2800" dirty="0" smtClean="0"/>
            </a:br>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0"/>
            <a:ext cx="9105900" cy="4525963"/>
          </a:xfrm>
        </p:spPr>
        <p:txBody>
          <a:bodyPr/>
          <a:lstStyle/>
          <a:p>
            <a:r>
              <a:rPr lang="ar-SA" sz="2800" dirty="0" smtClean="0"/>
              <a:t>وَهُمْ قَالُوا </a:t>
            </a:r>
            <a:r>
              <a:rPr lang="ar-SA" sz="2800" dirty="0" err="1" smtClean="0"/>
              <a:t>للنبيء</a:t>
            </a:r>
            <a:r>
              <a:rPr lang="ar-SA" sz="2800" dirty="0" smtClean="0"/>
              <a:t> صَلَّى اللهُ عَلَيْهِ وَسَلَّمَ آمَنَّا كَمَا حَكَاهُ اللَّهُ آنِفًا، وَسَمَّاهُ هُنَا إِسْلَامًا لِقَوْلِهِ: وَلكِنْ قُولُوا أَسْلَمْنا، أَي أَن الَّذِي مَنَّوْا </a:t>
            </a:r>
            <a:r>
              <a:rPr lang="ar-SA" sz="2800" dirty="0" err="1" smtClean="0"/>
              <a:t>بِهِ</a:t>
            </a:r>
            <a:r>
              <a:rPr lang="ar-SA" sz="2800" dirty="0" smtClean="0"/>
              <a:t> عَلَيْكَ إِسْلَامٌ لَا إِيمَانٌ. وَأُثْبِتَ بِحَرْفِ بَلِ أَنَّ مَا مَنَّوْا </a:t>
            </a:r>
            <a:r>
              <a:rPr lang="ar-SA" sz="2800" dirty="0" err="1" smtClean="0"/>
              <a:t>بِهِ</a:t>
            </a:r>
            <a:r>
              <a:rPr lang="ar-SA" sz="2800" dirty="0" smtClean="0"/>
              <a:t> إِنْ كَانَ إِسْلَامًا حَقًّا مُوَافِقًا لِلْإِيمَانِ فَالْمِنَّةُ لِلَّهِ لِأَنْ هَدَاهُمْ إِلَيْهِ فَأَسْلَمُوا عَنْ طَوَاعِيَةٍ. وَسَمَّاهُ الْآنَ إِيمَانًا مُجَارَاةً لِزَعْمِهِمْ لِأَنَّ الْمَقَامَ مَقَامُ كَوْنِ الْمِنَّةِ لِلَّهِ .</a:t>
            </a:r>
            <a:br>
              <a:rPr lang="ar-SA" sz="2800" dirty="0" smtClean="0"/>
            </a:br>
            <a:r>
              <a:rPr lang="ar-SA" sz="2800" dirty="0" smtClean="0"/>
              <a:t>وَقَدْ أُضِيفَ إِسْلَامٌ إِلَى ضَمِيرِهِمْ لِأَنَّهُمْ أَتَوْا بِمَا يُسَمَّى إِسْلَامًا لِقَوْلِهِ: وَلكِنْ قُولُوا أَسْلَمْنا. وَأُتِيَ بِالْإِيمَانِ مُعَرَّفًا بِلَامِ الْجِنْسِ لِأَنَّهُ حَقِيقَةٌ فِي حَدِّ ذَاتِهِ وَأَنَّهُمْ </a:t>
            </a:r>
            <a:r>
              <a:rPr lang="ar-SA" sz="2800" dirty="0" err="1" smtClean="0"/>
              <a:t>مُلَابِسُوهَا</a:t>
            </a:r>
            <a:r>
              <a:rPr lang="ar-SA" sz="2800" dirty="0" smtClean="0"/>
              <a:t>.</a:t>
            </a:r>
            <a:br>
              <a:rPr lang="ar-SA" sz="2800" dirty="0" smtClean="0"/>
            </a:b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pPr rtl="1"/>
            <a:r>
              <a:rPr lang="ar-SA" sz="2800" dirty="0" smtClean="0"/>
              <a:t>وَجِيءَ بِالْمُضَارِعِ فِي يَمُنُّونَ مَعَ أَنَّ مَنَّهُمْ بِذَلِكَ حَصَلَ فِيمَا مَضَى لِاسْتِحْضَارِ </a:t>
            </a:r>
            <a:endParaRPr lang="ar-SA" sz="2800" dirty="0" smtClean="0"/>
          </a:p>
          <a:p>
            <a:pPr rtl="1"/>
            <a:r>
              <a:rPr lang="ar-SA" sz="2800" dirty="0" smtClean="0"/>
              <a:t>حَالَةِ </a:t>
            </a:r>
            <a:r>
              <a:rPr lang="ar-SA" sz="2800" dirty="0" smtClean="0"/>
              <a:t>مَنِّهِمْ كَيْفَ يَمُنُّونَ بِمَا لَمْ يَفْعَلُوا ، وَجِيءَ بِالْمُضَارِعِ فِي قَوْلِهِ: بَلِ اللَّهُ يَمُنُّ </a:t>
            </a:r>
            <a:endParaRPr lang="ar-SA" sz="2800" dirty="0" smtClean="0"/>
          </a:p>
          <a:p>
            <a:pPr rtl="1"/>
            <a:r>
              <a:rPr lang="ar-SA" sz="2800" dirty="0" smtClean="0"/>
              <a:t>عَلَيْكُمْ </a:t>
            </a:r>
            <a:r>
              <a:rPr lang="ar-SA" sz="2800" dirty="0" smtClean="0"/>
              <a:t>لِأَنَّهُ مَنٌّ مَفْرُوضٌ لِأَنَّ الْمَمْنُونَ بِهِ لَمَّا يَقَعْ. وَفِيهِ مِنَ الْإِيذَانِ بِأَنَّهُ سَيَمُنُّ </a:t>
            </a:r>
            <a:endParaRPr lang="ar-SA" sz="2800" dirty="0" smtClean="0"/>
          </a:p>
          <a:p>
            <a:pPr rtl="1"/>
            <a:r>
              <a:rPr lang="ar-SA" sz="2800" dirty="0" smtClean="0"/>
              <a:t>عَلَيْهِمْ </a:t>
            </a:r>
            <a:r>
              <a:rPr lang="ar-SA" sz="2800" dirty="0" smtClean="0"/>
              <a:t>بِالْإِيمَانِ مَا فِي </a:t>
            </a:r>
            <a:r>
              <a:rPr lang="ar-SA" sz="2800" dirty="0" err="1" smtClean="0"/>
              <a:t>قَوْلِهِ:</a:t>
            </a:r>
            <a:endParaRPr lang="ar-SA" sz="2800" dirty="0" smtClean="0"/>
          </a:p>
          <a:p>
            <a:pPr rtl="1"/>
            <a:r>
              <a:rPr lang="ar-SA" sz="2800" dirty="0" smtClean="0"/>
              <a:t>وَلَمَّا </a:t>
            </a:r>
            <a:r>
              <a:rPr lang="ar-SA" sz="2800" dirty="0" smtClean="0"/>
              <a:t>يَدْخُلِ الْإِيمانُ فِي قُلُوبِكُمْ ، وَهَذَا مِنَ التَّفَنُّنِ الْبَدِيعِ فِي الْكَلَامِ لِيَضَعَ </a:t>
            </a:r>
            <a:r>
              <a:rPr lang="ar-SA" sz="2800" dirty="0" smtClean="0"/>
              <a:t>السَّامِعَ</a:t>
            </a:r>
          </a:p>
          <a:p>
            <a:pPr rtl="1"/>
            <a:r>
              <a:rPr lang="ar-SA" sz="2800" dirty="0" smtClean="0"/>
              <a:t>كُلِّ </a:t>
            </a:r>
            <a:r>
              <a:rPr lang="ar-SA" sz="2800" dirty="0" smtClean="0"/>
              <a:t>فَنٍّ مِنْهُ فِي قَرَارِهِ، وَمِثْلُهُمْ مَنْ يَتَفَطَّنُ لِهَذِهِ الْخَصَائِصِ.</a:t>
            </a:r>
            <a:endParaRPr lang="en-US" sz="2800" dirty="0" smtClean="0"/>
          </a:p>
          <a:p>
            <a:r>
              <a:rPr lang="ar-SA" sz="2800" dirty="0" smtClean="0"/>
              <a:t>وَتَأْكِيدُ الْخَبَرِ </a:t>
            </a:r>
            <a:r>
              <a:rPr lang="ar-SA" sz="2800" dirty="0" err="1" smtClean="0"/>
              <a:t>بِ</a:t>
            </a:r>
            <a:r>
              <a:rPr lang="ar-SA" sz="2800" dirty="0" smtClean="0"/>
              <a:t> أَنْ لِأَنَّهُمْ بِحَالِ مَنْ يُنْكِرُ أَنَّ اللَّهَ يَعْلَمُ الْغَيْبَ فَكَذَبُوا على </a:t>
            </a:r>
            <a:r>
              <a:rPr lang="ar-SA" sz="2800" dirty="0" err="1" smtClean="0"/>
              <a:t>النبيء</a:t>
            </a:r>
            <a:r>
              <a:rPr lang="ar-SA" sz="2800" dirty="0" smtClean="0"/>
              <a:t> صَلَّى اللهُ عَلَيْهِ وَسَلَّمَ مَعَ عِلْمِهِمْ أَنَّهُ مُرْسَلٌ مِنَ اللَّهِ فَكَانَ كَذِبُهُمْ عَلَيْهِ مِثْلَ الْكَذِبِ عَلَى اللَّهِ.</a:t>
            </a:r>
            <a:br>
              <a:rPr lang="ar-SA" sz="2800" dirty="0" smtClean="0"/>
            </a:b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9029700" cy="4602163"/>
          </a:xfrm>
        </p:spPr>
        <p:txBody>
          <a:bodyPr/>
          <a:lstStyle/>
          <a:p>
            <a:pPr rtl="1"/>
            <a:r>
              <a:rPr lang="ar-SA" sz="2400" dirty="0" smtClean="0"/>
              <a:t>وَقَدْ أَفَادَتْ هَذِهِ الْجُمْلَةُ تَأْكِيدَ مَضْمُونِ جُمْلَتَيْ وَاللَّهُ يَعْلَمُ مَا فِي السَّماواتِ وَما فِي الْأَرْضِ، </a:t>
            </a:r>
            <a:r>
              <a:rPr lang="ar-SA" sz="2400" dirty="0" smtClean="0"/>
              <a:t>وَاللَّهُ</a:t>
            </a:r>
          </a:p>
          <a:p>
            <a:pPr rtl="1"/>
            <a:r>
              <a:rPr lang="ar-SA" sz="2400" dirty="0" smtClean="0"/>
              <a:t>بِكُلِّ </a:t>
            </a:r>
            <a:r>
              <a:rPr lang="ar-SA" sz="2400" dirty="0" smtClean="0"/>
              <a:t>شَيْءٍ عَلِيمٌ ، وَلَكِنَّ هَذِهِ زَادَتْ بِالتَّصْرِيحِ بِأَنَّهُ يَعْلَمُ الْأُمُورَ الْغَائِبَةَ لِئَلَّا يَتَوَهَّمَ مُتَوَهِّمٌ </a:t>
            </a:r>
            <a:r>
              <a:rPr lang="ar-SA" sz="2400" dirty="0" smtClean="0"/>
              <a:t>أَنَّ</a:t>
            </a:r>
          </a:p>
          <a:p>
            <a:pPr rtl="1"/>
            <a:r>
              <a:rPr lang="ar-SA" sz="2400" dirty="0" err="1" smtClean="0"/>
              <a:t>الْعُمُومَيْنِ</a:t>
            </a:r>
            <a:r>
              <a:rPr lang="ar-SA" sz="2400" dirty="0" smtClean="0"/>
              <a:t> </a:t>
            </a:r>
            <a:r>
              <a:rPr lang="ar-SA" sz="2400" dirty="0" smtClean="0"/>
              <a:t>فِي الْجُمْلَتَيْنِ قَبْلَهَا عُمُومَانِ عُرْفِيَّانِ قِيَاسًا عَلَى عِلْمِ </a:t>
            </a:r>
            <a:r>
              <a:rPr lang="ar-SA" sz="2400" dirty="0" smtClean="0"/>
              <a:t>الْبَشَرِ.</a:t>
            </a:r>
          </a:p>
          <a:p>
            <a:pPr rtl="1"/>
            <a:r>
              <a:rPr lang="ar-SA" sz="2400" dirty="0" smtClean="0"/>
              <a:t>وَجُمْلَةُ </a:t>
            </a:r>
            <a:r>
              <a:rPr lang="ar-SA" sz="2400" dirty="0" smtClean="0"/>
              <a:t>وَاللَّهُ بَصِيرٌ بِما تَعْمَلُونَ </a:t>
            </a:r>
            <a:r>
              <a:rPr lang="ar-SA" sz="2400" dirty="0" err="1" smtClean="0"/>
              <a:t>مَعْطُوفٌ</a:t>
            </a:r>
            <a:r>
              <a:rPr lang="ar-SA" sz="2400" dirty="0" smtClean="0"/>
              <a:t> عَلَى جُمْلَةِ إِنَّ اللَّهَ يَعْلَمُ غَيْبَ السَّماواتِ </a:t>
            </a:r>
            <a:r>
              <a:rPr lang="ar-SA" sz="2400" dirty="0" smtClean="0"/>
              <a:t>وَالْأَرْضِ</a:t>
            </a:r>
          </a:p>
          <a:p>
            <a:pPr rtl="1"/>
            <a:r>
              <a:rPr lang="ar-SA" sz="2400" dirty="0" smtClean="0"/>
              <a:t>عَطْفُ </a:t>
            </a:r>
            <a:r>
              <a:rPr lang="ar-SA" sz="2400" dirty="0" smtClean="0"/>
              <a:t>الْأَخَصِّ عَلَى الْأَعَمِّ لِأَنَّهُ لَمَّا ذَكَرَ أَنَّهُ يَعْلَمُ الْغَيْبَ وَكَانَ شَأْنَ الْغَائِبِ أَنْ لَا يُرَى </a:t>
            </a:r>
            <a:r>
              <a:rPr lang="ar-SA" sz="2400" dirty="0" smtClean="0"/>
              <a:t>عَطَفَ</a:t>
            </a:r>
          </a:p>
          <a:p>
            <a:pPr rtl="1"/>
            <a:r>
              <a:rPr lang="ar-SA" sz="2400" dirty="0" smtClean="0"/>
              <a:t>عَلَيْهِ </a:t>
            </a:r>
            <a:r>
              <a:rPr lang="ar-SA" sz="2400" dirty="0" smtClean="0"/>
              <a:t>عِلْمَهُ بِالْمُبْصَرَاتِ احْتِرَاسًا مِنْ أَنْ يَتَوَهَّمُوا أَنَّ اللَّهَ يَعْلَمُ خَفَايَا النُّفُوسِ وَمَا يَجُولُ </a:t>
            </a:r>
            <a:r>
              <a:rPr lang="ar-SA" sz="2400" dirty="0" smtClean="0"/>
              <a:t>فِي</a:t>
            </a:r>
          </a:p>
          <a:p>
            <a:pPr rtl="1"/>
            <a:r>
              <a:rPr lang="ar-SA" sz="2400" dirty="0" smtClean="0"/>
              <a:t>الْخَوَاطِرِ </a:t>
            </a:r>
            <a:r>
              <a:rPr lang="ar-SA" sz="2400" dirty="0" smtClean="0"/>
              <a:t>وَلَا يَعْلَمُ الْمُشَاهَدَاتِ نَظِيرَ قَوْلِ كَثِيرٍ مِنَ الْفَلَاسِفَةِ: إِنَّ الْخَالِقَ يَعْلَمُ الْكُلِّيَّاتِ وَلَا </a:t>
            </a:r>
            <a:r>
              <a:rPr lang="ar-SA" sz="2400" dirty="0" smtClean="0"/>
              <a:t>يَعْلَمُ</a:t>
            </a:r>
          </a:p>
          <a:p>
            <a:pPr rtl="1"/>
            <a:r>
              <a:rPr lang="ar-SA" sz="2400" dirty="0" smtClean="0"/>
              <a:t>الْجُزْئِيَّاتِ</a:t>
            </a:r>
            <a:r>
              <a:rPr lang="ar-SA" sz="2400" dirty="0" smtClean="0"/>
              <a:t>، وَلِهَذَا أُوثِرَ هُنَا وَصْفُ بَصِيرٌ. وَقَرَأَ الْجُمْهُورُ بِما تَعْمَلُونَ بِتَاءِ الْخِطَابِ، وَقَرَأَهُ </a:t>
            </a:r>
            <a:r>
              <a:rPr lang="ar-SA" sz="2400" dirty="0" smtClean="0"/>
              <a:t>ابْنُ</a:t>
            </a:r>
          </a:p>
          <a:p>
            <a:pPr rtl="1"/>
            <a:r>
              <a:rPr lang="ar-SA" sz="2400" dirty="0" smtClean="0"/>
              <a:t>كَثِيرٍ </a:t>
            </a:r>
            <a:r>
              <a:rPr lang="ar-SA" sz="2400" dirty="0" smtClean="0"/>
              <a:t>بِيَاءِ الْغَيْبَةِ.</a:t>
            </a:r>
            <a:endParaRPr lang="en-US" sz="2400" dirty="0" smtClean="0"/>
          </a:p>
          <a:p>
            <a:pPr rtl="1"/>
            <a:r>
              <a:rPr lang="ar-SA" sz="2400" dirty="0" smtClean="0"/>
              <a:t> </a:t>
            </a:r>
            <a:endParaRPr lang="en-US" sz="2400" dirty="0" smtClean="0"/>
          </a:p>
          <a:p>
            <a:endParaRPr lang="ar-SA"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475</Words>
  <Application>Microsoft Office PowerPoint</Application>
  <PresentationFormat>A4 Paper (210x297 mm)‎</PresentationFormat>
  <Paragraphs>34</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الشريحة 1</vt:lpstr>
      <vt:lpstr>قُلْ أَتُعَلِّمُونَ اللَّهَ بِدِينِكُمْ وَاللَّهُ يَعْلَمُ مَا فِي السَّماواتِ وَما فِي الْأَرْضِ وَاللَّهُ بِكُلِّ شَيْءٍ عَلِيمٌ (16)</vt:lpstr>
      <vt:lpstr>الشريحة 3</vt:lpstr>
      <vt:lpstr>يَمُنُّونَ عَلَيْكَ أَنْ أَسْلَمُوا قُلْ لَا تَمُنُّوا عَلَيَّ إِسْلامَكُمْ بَلِ اللَّهُ يَمُنُّ عَلَيْكُمْ أَنْ هَداكُمْ لِلْإِيمانِ إِنْ كُنْتُمْ صادِقِينَ (17) </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102</cp:revision>
  <dcterms:created xsi:type="dcterms:W3CDTF">2009-10-14T19:14:34Z</dcterms:created>
  <dcterms:modified xsi:type="dcterms:W3CDTF">2012-08-24T14:30:51Z</dcterms:modified>
</cp:coreProperties>
</file>