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01" r:id="rId4"/>
    <p:sldId id="267" r:id="rId5"/>
    <p:sldId id="302" r:id="rId6"/>
    <p:sldId id="298" r:id="rId7"/>
    <p:sldId id="309" r:id="rId8"/>
    <p:sldId id="310" r:id="rId9"/>
    <p:sldId id="297" r:id="rId10"/>
    <p:sldId id="295" r:id="rId11"/>
    <p:sldId id="299" r:id="rId12"/>
    <p:sldId id="303" r:id="rId13"/>
    <p:sldId id="304" r:id="rId14"/>
    <p:sldId id="305" r:id="rId15"/>
    <p:sldId id="311" r:id="rId16"/>
    <p:sldId id="306" r:id="rId17"/>
    <p:sldId id="307" r:id="rId18"/>
    <p:sldId id="308" r:id="rId19"/>
    <p:sldId id="312"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1212" y="-1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عنوان 20"/>
          <p:cNvSpPr>
            <a:spLocks noGrp="1"/>
          </p:cNvSpPr>
          <p:nvPr>
            <p:ph type="ctrTitle"/>
          </p:nvPr>
        </p:nvSpPr>
        <p:spPr/>
        <p:txBody>
          <a:bodyPr/>
          <a:lstStyle/>
          <a:p>
            <a:endParaRPr lang="ar-SA"/>
          </a:p>
        </p:txBody>
      </p:sp>
      <p:sp>
        <p:nvSpPr>
          <p:cNvPr id="22" name="عنوان فرعي 21"/>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685800" y="28956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err="1" smtClean="0">
                <a:solidFill>
                  <a:schemeClr val="accent1">
                    <a:lumMod val="50000"/>
                  </a:schemeClr>
                </a:solidFill>
                <a:latin typeface="AYM Wadiy S_U normal."/>
                <a:cs typeface="Times New Roman" pitchFamily="18" charset="0"/>
              </a:rPr>
              <a:t>الحديث </a:t>
            </a:r>
            <a:r>
              <a:rPr lang="ar-SA" sz="3600" b="1" dirty="0" smtClean="0">
                <a:solidFill>
                  <a:schemeClr val="accent1">
                    <a:lumMod val="50000"/>
                  </a:schemeClr>
                </a:solidFill>
                <a:latin typeface="AYM Wadiy S_U normal."/>
                <a:cs typeface="Times New Roman" pitchFamily="18" charset="0"/>
              </a:rPr>
              <a:t>(3</a:t>
            </a:r>
            <a:r>
              <a:rPr lang="ar-SA" sz="3600" b="1" dirty="0" err="1" smtClean="0">
                <a:solidFill>
                  <a:schemeClr val="accent1">
                    <a:lumMod val="50000"/>
                  </a:schemeClr>
                </a:solidFill>
                <a:latin typeface="AYM Wadiy S_U normal."/>
                <a:cs typeface="Times New Roman" pitchFamily="18" charset="0"/>
              </a:rPr>
              <a:t>)</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جمال فرحات </a:t>
            </a:r>
            <a:r>
              <a:rPr lang="ar-SA" sz="3600" b="1" dirty="0" err="1" smtClean="0">
                <a:solidFill>
                  <a:srgbClr val="7F7F7F"/>
                </a:solidFill>
                <a:latin typeface="Calibri" pitchFamily="34" charset="0"/>
                <a:cs typeface="Times New Roman" pitchFamily="18" charset="0"/>
              </a:rPr>
              <a:t>صاولي</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p:txBody>
          <a:bodyPr/>
          <a:lstStyle/>
          <a:p>
            <a:pPr marL="514350" indent="-514350" rtl="1"/>
            <a:r>
              <a:rPr lang="ar-SA" b="1" dirty="0" smtClean="0"/>
              <a:t>1 </a:t>
            </a:r>
            <a:r>
              <a:rPr lang="ar-SA" b="1" dirty="0" err="1" smtClean="0"/>
              <a:t>-</a:t>
            </a:r>
            <a:r>
              <a:rPr lang="ar-SA" b="1" dirty="0" smtClean="0"/>
              <a:t> </a:t>
            </a:r>
            <a:r>
              <a:rPr lang="en-US" b="1" dirty="0" smtClean="0"/>
              <a:t> </a:t>
            </a:r>
            <a:r>
              <a:rPr lang="ar-SA" b="1" dirty="0" smtClean="0"/>
              <a:t>الكلام عن </a:t>
            </a:r>
            <a:r>
              <a:rPr lang="ar-SA" b="1" dirty="0" err="1" smtClean="0"/>
              <a:t>الحياء؛</a:t>
            </a:r>
            <a:endParaRPr lang="ar-SA" b="1" dirty="0" smtClean="0"/>
          </a:p>
          <a:p>
            <a:pPr marL="514350" indent="-514350" rtl="1"/>
            <a:r>
              <a:rPr lang="ar-SA" dirty="0" smtClean="0"/>
              <a:t>1/1   تعريفُ </a:t>
            </a:r>
            <a:r>
              <a:rPr lang="ar-SA" dirty="0" err="1" smtClean="0"/>
              <a:t>الحياء </a:t>
            </a:r>
            <a:r>
              <a:rPr lang="ar-SA" dirty="0" smtClean="0"/>
              <a:t>.  </a:t>
            </a:r>
          </a:p>
          <a:p>
            <a:pPr marL="514350" indent="-514350" rtl="1"/>
            <a:r>
              <a:rPr lang="ar-SA" dirty="0" smtClean="0"/>
              <a:t>2/1  الفرق بينه وبين الخجل.</a:t>
            </a:r>
          </a:p>
          <a:p>
            <a:pPr marL="514350" indent="-514350" rtl="1"/>
            <a:r>
              <a:rPr lang="ar-SA" dirty="0" smtClean="0"/>
              <a:t>3/1  فضل الحياء.</a:t>
            </a:r>
          </a:p>
          <a:p>
            <a:pPr marL="514350" indent="-514350" rtl="1"/>
            <a:r>
              <a:rPr lang="ar-SA" b="1" dirty="0" err="1" smtClean="0"/>
              <a:t>2 </a:t>
            </a:r>
            <a:r>
              <a:rPr lang="ar-SA" b="1" dirty="0" smtClean="0"/>
              <a:t>- دراسة لحديثين متعلقين </a:t>
            </a:r>
            <a:r>
              <a:rPr lang="ar-SA" b="1" dirty="0" err="1" smtClean="0"/>
              <a:t>بالحياء؛</a:t>
            </a:r>
            <a:endParaRPr lang="ar-SA" b="1" dirty="0" smtClean="0"/>
          </a:p>
          <a:p>
            <a:pPr rtl="1"/>
            <a:r>
              <a:rPr lang="ar-SA" dirty="0" smtClean="0"/>
              <a:t>1/2 حديث </a:t>
            </a:r>
            <a:r>
              <a:rPr lang="en-US" dirty="0" smtClean="0">
                <a:sym typeface="Arb Hadith"/>
              </a:rPr>
              <a:t></a:t>
            </a:r>
            <a:r>
              <a:rPr lang="ar-SA" dirty="0" smtClean="0"/>
              <a:t> إن مما أدرك الناس من كلام النبوة الأولى إذا لم تستح فاصنع ما شئت</a:t>
            </a:r>
            <a:r>
              <a:rPr lang="en-US" dirty="0" smtClean="0">
                <a:sym typeface="Arb Hadith"/>
              </a:rPr>
              <a:t></a:t>
            </a:r>
            <a:r>
              <a:rPr lang="ar-SA" dirty="0" smtClean="0"/>
              <a:t> </a:t>
            </a:r>
          </a:p>
          <a:p>
            <a:r>
              <a:rPr lang="ar-SA" dirty="0" smtClean="0"/>
              <a:t>2/</a:t>
            </a:r>
            <a:r>
              <a:rPr lang="ar-SA" dirty="0" err="1" smtClean="0"/>
              <a:t>2حديث</a:t>
            </a:r>
            <a:r>
              <a:rPr lang="ar-SA" dirty="0" smtClean="0"/>
              <a:t>  { الحياء من </a:t>
            </a:r>
            <a:r>
              <a:rPr lang="ar-SA" dirty="0" err="1" smtClean="0"/>
              <a:t>الإيمان }</a:t>
            </a:r>
            <a:endParaRPr lang="ar-S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[1</a:t>
            </a:r>
            <a:r>
              <a:rPr lang="ar-SA" dirty="0" err="1" smtClean="0">
                <a:solidFill>
                  <a:srgbClr val="C00000"/>
                </a:solidFill>
              </a:rPr>
              <a:t>] </a:t>
            </a:r>
            <a:r>
              <a:rPr lang="ar-SA" dirty="0" smtClean="0">
                <a:solidFill>
                  <a:srgbClr val="C00000"/>
                </a:solidFill>
              </a:rPr>
              <a:t>– التعريف بالحياء</a:t>
            </a:r>
            <a:endParaRPr lang="en-US" dirty="0">
              <a:solidFill>
                <a:srgbClr val="C00000"/>
              </a:solidFill>
            </a:endParaRPr>
          </a:p>
        </p:txBody>
      </p:sp>
      <p:sp>
        <p:nvSpPr>
          <p:cNvPr id="5" name="عنصر نائب للمحتوى 4"/>
          <p:cNvSpPr>
            <a:spLocks noGrp="1"/>
          </p:cNvSpPr>
          <p:nvPr>
            <p:ph idx="1"/>
          </p:nvPr>
        </p:nvSpPr>
        <p:spPr>
          <a:xfrm>
            <a:off x="495300" y="1524000"/>
            <a:ext cx="8915400" cy="4724400"/>
          </a:xfrm>
        </p:spPr>
        <p:txBody>
          <a:bodyPr/>
          <a:lstStyle/>
          <a:p>
            <a:pPr rtl="1"/>
            <a:endParaRPr lang="ar-SA" sz="1100" b="1" dirty="0" smtClean="0"/>
          </a:p>
          <a:p>
            <a:pPr rtl="1">
              <a:buFont typeface="Arial" pitchFamily="34" charset="0"/>
              <a:buChar char="•"/>
            </a:pPr>
            <a:r>
              <a:rPr lang="ar-SA" b="1" dirty="0" smtClean="0"/>
              <a:t>الحياء لغة</a:t>
            </a:r>
            <a:r>
              <a:rPr lang="ar-SA" dirty="0" smtClean="0"/>
              <a:t>: تغيرٌ وانكسار يلحق الإنسان من خوف ما يُعاب عليه وقد يطلق على مجرد ترك الشيء </a:t>
            </a:r>
            <a:r>
              <a:rPr lang="ar-SA" dirty="0" err="1" smtClean="0"/>
              <a:t>بسبب </a:t>
            </a:r>
            <a:r>
              <a:rPr lang="ar-SA" dirty="0" smtClean="0"/>
              <a:t>، والترك إنما هو من لوازمه.</a:t>
            </a:r>
          </a:p>
          <a:p>
            <a:pPr algn="justLow" rtl="1">
              <a:buFont typeface="Arial" pitchFamily="34" charset="0"/>
              <a:buChar char="•"/>
            </a:pPr>
            <a:r>
              <a:rPr lang="ar-SA" dirty="0" smtClean="0"/>
              <a:t> </a:t>
            </a:r>
            <a:r>
              <a:rPr lang="ar-SA" b="1" dirty="0" smtClean="0"/>
              <a:t>وشرعا</a:t>
            </a:r>
            <a:r>
              <a:rPr lang="ar-SA" dirty="0" smtClean="0"/>
              <a:t>: خلق يبعث على اجتناب القبيح ويمنع من التقصير في حق ذي </a:t>
            </a:r>
            <a:r>
              <a:rPr lang="ar-SA" dirty="0" err="1" smtClean="0"/>
              <a:t>الحق.</a:t>
            </a:r>
            <a:r>
              <a:rPr lang="ar-SA" b="1" dirty="0" smtClean="0"/>
              <a:t> فهو خلق يحث على فعل </a:t>
            </a:r>
            <a:r>
              <a:rPr lang="ar-SA" b="1" dirty="0" err="1" smtClean="0"/>
              <a:t>الجميل </a:t>
            </a:r>
            <a:r>
              <a:rPr lang="ar-SA" b="1" dirty="0" smtClean="0"/>
              <a:t>، وترك القبيح</a:t>
            </a:r>
            <a:endParaRPr lang="ar-SA" dirty="0" smtClean="0"/>
          </a:p>
          <a:p>
            <a:pPr algn="justLow" rtl="1">
              <a:buFont typeface="Arial" pitchFamily="34" charset="0"/>
              <a:buChar char="•"/>
            </a:pPr>
            <a:r>
              <a:rPr lang="ar-SA" b="1" dirty="0" smtClean="0"/>
              <a:t>وهو </a:t>
            </a:r>
            <a:r>
              <a:rPr lang="ar-SA" b="1" dirty="0" err="1" smtClean="0"/>
              <a:t>نوعان:</a:t>
            </a:r>
            <a:r>
              <a:rPr lang="ar-SA" b="1" dirty="0" smtClean="0"/>
              <a:t> </a:t>
            </a:r>
          </a:p>
          <a:p>
            <a:pPr algn="justLow" rtl="1">
              <a:buFont typeface="Arial" pitchFamily="34" charset="0"/>
              <a:buChar char="•"/>
            </a:pPr>
            <a:r>
              <a:rPr lang="ar-SA" b="1" dirty="0" smtClean="0"/>
              <a:t>الأول</a:t>
            </a:r>
            <a:r>
              <a:rPr lang="ar-SA" dirty="0" smtClean="0"/>
              <a:t>/ فيما يتعلق بحق الله عز وجل</a:t>
            </a:r>
          </a:p>
          <a:p>
            <a:pPr algn="justLow" rtl="1">
              <a:buFont typeface="Arial" pitchFamily="34" charset="0"/>
              <a:buChar char="•"/>
            </a:pPr>
            <a:r>
              <a:rPr lang="ar-SA" b="1" dirty="0" smtClean="0"/>
              <a:t>والثاني</a:t>
            </a:r>
            <a:r>
              <a:rPr lang="ar-SA" dirty="0" smtClean="0"/>
              <a:t>/ فيما يتعلق بحق المخلوق</a:t>
            </a:r>
          </a:p>
          <a:p>
            <a:pPr algn="justLow" rtl="1"/>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a:t>
            </a:r>
            <a:r>
              <a:rPr lang="ar-SA" dirty="0" smtClean="0">
                <a:solidFill>
                  <a:srgbClr val="C00000"/>
                </a:solidFill>
              </a:rPr>
              <a:t>[1]</a:t>
            </a:r>
            <a:endParaRPr lang="ar-SA" dirty="0"/>
          </a:p>
        </p:txBody>
      </p:sp>
      <p:sp>
        <p:nvSpPr>
          <p:cNvPr id="3" name="عنصر نائب للمحتوى 2"/>
          <p:cNvSpPr>
            <a:spLocks noGrp="1"/>
          </p:cNvSpPr>
          <p:nvPr>
            <p:ph idx="1"/>
          </p:nvPr>
        </p:nvSpPr>
        <p:spPr>
          <a:xfrm>
            <a:off x="457200" y="1600201"/>
            <a:ext cx="8915400" cy="4343400"/>
          </a:xfrm>
        </p:spPr>
        <p:txBody>
          <a:bodyPr/>
          <a:lstStyle/>
          <a:p>
            <a:pPr algn="justLow" rtl="1">
              <a:buFont typeface="Arial" pitchFamily="34" charset="0"/>
              <a:buChar char="•"/>
            </a:pPr>
            <a:r>
              <a:rPr lang="ar-SA" b="1" dirty="0" smtClean="0"/>
              <a:t>أما الحياء فيما يتعلق بحق الله عزّ وجل </a:t>
            </a:r>
            <a:r>
              <a:rPr lang="ar-SA" dirty="0" smtClean="0"/>
              <a:t>فيجب أن تستحي من الله عزّ وجل أن يراك حيث نهاك، وأن يفقدك حيث </a:t>
            </a:r>
            <a:r>
              <a:rPr lang="ar-SA" dirty="0" err="1" smtClean="0"/>
              <a:t>أمرك.</a:t>
            </a:r>
            <a:endParaRPr lang="ar-SA" dirty="0" smtClean="0"/>
          </a:p>
          <a:p>
            <a:pPr rtl="1">
              <a:buFont typeface="Arial" pitchFamily="34" charset="0"/>
              <a:buChar char="•"/>
            </a:pPr>
            <a:r>
              <a:rPr lang="ar-SA" b="1" dirty="0" smtClean="0"/>
              <a:t>وأما الحياء من المخلوق </a:t>
            </a:r>
            <a:r>
              <a:rPr lang="ar-SA" dirty="0" smtClean="0"/>
              <a:t>فأن تكفَّ عن كل ما يخالف المروءة </a:t>
            </a:r>
            <a:r>
              <a:rPr lang="ar-SA" dirty="0" err="1" smtClean="0"/>
              <a:t>والأخلاق.</a:t>
            </a:r>
            <a:r>
              <a:rPr lang="ar-SA" dirty="0" smtClean="0"/>
              <a:t> </a:t>
            </a:r>
          </a:p>
          <a:p>
            <a:pPr rtl="1">
              <a:buFont typeface="Arial" pitchFamily="34" charset="0"/>
              <a:buChar char="•"/>
            </a:pPr>
            <a:r>
              <a:rPr lang="ar-SA" b="1" dirty="0" smtClean="0"/>
              <a:t>وأصل الحياء نوعان: </a:t>
            </a:r>
            <a:r>
              <a:rPr lang="ar-SA" dirty="0" smtClean="0"/>
              <a:t>منه ما هو غريزي طبيعي جبلي، يُخلق مع الإنسان وهذا نادر وقليل، ومنه مكتسب يتمرن عليه الإنسان وهذا هو </a:t>
            </a:r>
            <a:r>
              <a:rPr lang="ar-SA" dirty="0" err="1" smtClean="0"/>
              <a:t>الأغلب.</a:t>
            </a:r>
            <a:r>
              <a:rPr lang="ar-SA" dirty="0" smtClean="0"/>
              <a:t> </a:t>
            </a:r>
            <a:br>
              <a:rPr lang="ar-SA" dirty="0" smtClean="0"/>
            </a:b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a:t>
            </a:r>
            <a:r>
              <a:rPr lang="ar-SA" dirty="0" smtClean="0">
                <a:solidFill>
                  <a:srgbClr val="C00000"/>
                </a:solidFill>
              </a:rPr>
              <a:t>[1]</a:t>
            </a:r>
            <a:endParaRPr lang="ar-SA" dirty="0"/>
          </a:p>
        </p:txBody>
      </p:sp>
      <p:sp>
        <p:nvSpPr>
          <p:cNvPr id="4" name="عنصر نائب للمحتوى 3"/>
          <p:cNvSpPr>
            <a:spLocks noGrp="1"/>
          </p:cNvSpPr>
          <p:nvPr>
            <p:ph idx="1"/>
          </p:nvPr>
        </p:nvSpPr>
        <p:spPr/>
        <p:txBody>
          <a:bodyPr/>
          <a:lstStyle/>
          <a:p>
            <a:pPr algn="ctr" rtl="1"/>
            <a:r>
              <a:rPr lang="ar-SA" b="1" u="sng" dirty="0" smtClean="0"/>
              <a:t>[2/1</a:t>
            </a:r>
            <a:r>
              <a:rPr lang="ar-SA" b="1" u="sng" dirty="0" err="1" smtClean="0"/>
              <a:t>] </a:t>
            </a:r>
            <a:r>
              <a:rPr lang="ar-SA" b="1" u="sng" dirty="0" smtClean="0"/>
              <a:t>: الفرق بين الحياء وبين الخجل</a:t>
            </a:r>
          </a:p>
          <a:p>
            <a:pPr rtl="1">
              <a:buFont typeface="Arial" pitchFamily="34" charset="0"/>
              <a:buChar char="•"/>
            </a:pPr>
            <a:r>
              <a:rPr lang="ar-SA" b="1" dirty="0" smtClean="0"/>
              <a:t>الحياء سبق تعريفه</a:t>
            </a:r>
          </a:p>
          <a:p>
            <a:pPr algn="justLow" rtl="1">
              <a:buFont typeface="Arial" pitchFamily="34" charset="0"/>
              <a:buChar char="•"/>
            </a:pPr>
            <a:r>
              <a:rPr lang="ar-SA" b="1" dirty="0" smtClean="0"/>
              <a:t>والخجل: </a:t>
            </a:r>
            <a:r>
              <a:rPr lang="ar-SA" dirty="0" smtClean="0"/>
              <a:t>حالة انفعالية تنمُّ عن حياء مفرط يدعو إلى الحيرة والاضطراب، وهو أمر مذموم يدل على الضعف، فيه إعاقة عن تحقيق الطموحات سواء على المستوى التعليمي أو المهني.</a:t>
            </a:r>
          </a:p>
          <a:p>
            <a:pPr algn="justLow" rtl="1">
              <a:buFont typeface="Arial" pitchFamily="34" charset="0"/>
              <a:buChar char="•"/>
            </a:pPr>
            <a:r>
              <a:rPr lang="ar-SA" b="1" dirty="0" smtClean="0"/>
              <a:t>والخجل </a:t>
            </a:r>
            <a:r>
              <a:rPr lang="ar-SA" dirty="0" smtClean="0"/>
              <a:t>الحياء من كل شيء، والأكثر ما يكون للنساء، ولذا الخجل للرجال ليس ممدوحاً، بخلاف الحياء، فإنه من الغرائز والأخلاق </a:t>
            </a:r>
            <a:r>
              <a:rPr lang="ar-SA" dirty="0" err="1" smtClean="0"/>
              <a:t>الفاضلة.</a:t>
            </a:r>
            <a:r>
              <a:rPr lang="ar-SA" b="1" dirty="0" smtClean="0"/>
              <a:t> </a:t>
            </a:r>
            <a:endParaRPr lang="ar-SA" dirty="0" smtClean="0"/>
          </a:p>
          <a:p>
            <a:pPr rtl="1">
              <a:buFontTx/>
              <a:buChar char="-"/>
            </a:pPr>
            <a:endParaRPr lang="ar-SA"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a:t>
            </a:r>
            <a:r>
              <a:rPr lang="ar-SA" dirty="0" smtClean="0">
                <a:solidFill>
                  <a:srgbClr val="C00000"/>
                </a:solidFill>
              </a:rPr>
              <a:t>[1]</a:t>
            </a:r>
            <a:endParaRPr lang="ar-SA" dirty="0"/>
          </a:p>
        </p:txBody>
      </p:sp>
      <p:sp>
        <p:nvSpPr>
          <p:cNvPr id="4" name="عنصر نائب للمحتوى 3"/>
          <p:cNvSpPr>
            <a:spLocks noGrp="1"/>
          </p:cNvSpPr>
          <p:nvPr>
            <p:ph idx="1"/>
          </p:nvPr>
        </p:nvSpPr>
        <p:spPr/>
        <p:txBody>
          <a:bodyPr/>
          <a:lstStyle/>
          <a:p>
            <a:pPr algn="just" rtl="1">
              <a:buFont typeface="Arial" pitchFamily="34" charset="0"/>
              <a:buChar char="•"/>
            </a:pPr>
            <a:endParaRPr lang="ar-SA" sz="1400" b="1" dirty="0" smtClean="0"/>
          </a:p>
          <a:p>
            <a:pPr algn="just" rtl="1">
              <a:buFont typeface="Arial" pitchFamily="34" charset="0"/>
              <a:buChar char="•"/>
            </a:pPr>
            <a:r>
              <a:rPr lang="ar-SA" b="1" dirty="0" smtClean="0"/>
              <a:t>إذاً هناك فرق بين الخجل والحياء فيكون دقيقاً جداً وهو: أن الخجول لا يملك من نفسه تصرفاً، </a:t>
            </a:r>
            <a:r>
              <a:rPr lang="ar-SA" b="1" dirty="0" smtClean="0"/>
              <a:t>أما </a:t>
            </a:r>
            <a:r>
              <a:rPr lang="ar-SA" b="1" dirty="0" smtClean="0"/>
              <a:t>الحياء </a:t>
            </a:r>
            <a:r>
              <a:rPr lang="ar-SA" b="1" dirty="0" smtClean="0"/>
              <a:t>فصاحبه </a:t>
            </a:r>
            <a:r>
              <a:rPr lang="ar-SA" b="1" dirty="0" smtClean="0"/>
              <a:t>قد يستحي ويقف عند حيائه، وقد يتخطى حواجز </a:t>
            </a:r>
            <a:r>
              <a:rPr lang="ar-SA" b="1" dirty="0" smtClean="0"/>
              <a:t>الحياء </a:t>
            </a:r>
            <a:r>
              <a:rPr lang="ar-SA" b="1" dirty="0" smtClean="0"/>
              <a:t>فيما هو </a:t>
            </a:r>
            <a:r>
              <a:rPr lang="ar-SA" b="1" dirty="0" smtClean="0"/>
              <a:t>واجب.</a:t>
            </a:r>
          </a:p>
          <a:p>
            <a:pPr algn="just" rtl="1">
              <a:buFont typeface="Arial" pitchFamily="34" charset="0"/>
              <a:buChar char="•"/>
            </a:pPr>
            <a:r>
              <a:rPr lang="ar-SA" b="1" dirty="0" smtClean="0"/>
              <a:t>مثال </a:t>
            </a:r>
            <a:r>
              <a:rPr lang="ar-SA" b="1" dirty="0" err="1" smtClean="0"/>
              <a:t>توضيحي: </a:t>
            </a:r>
            <a:r>
              <a:rPr lang="ar-SA" b="1" dirty="0" smtClean="0"/>
              <a:t>(الجهر بالتلبية في العمرة والحجّ أمام الناس</a:t>
            </a:r>
            <a:r>
              <a:rPr lang="ar-SA" b="1" dirty="0" err="1" smtClean="0"/>
              <a:t>).</a:t>
            </a:r>
            <a:endParaRPr lang="ar-SA" b="1" dirty="0" smtClean="0"/>
          </a:p>
          <a:p>
            <a:pPr algn="just" rtl="1"/>
            <a:r>
              <a:rPr lang="ar-SA" b="1" dirty="0" smtClean="0"/>
              <a:t>فالحياء </a:t>
            </a:r>
            <a:r>
              <a:rPr lang="ar-SA" b="1" dirty="0" smtClean="0"/>
              <a:t>يمكن أن يراعي فيه الإنسان الإقدام والإحجام، ولكن الخجل لا يتملك المرء فيه، والحياء قابل للمقياس العقلي، أما الخجل فلا يقبل ذلك، فالشخص </a:t>
            </a:r>
            <a:r>
              <a:rPr lang="ar-SA" b="1" dirty="0" err="1" smtClean="0"/>
              <a:t>الخجول </a:t>
            </a:r>
            <a:r>
              <a:rPr lang="ar-SA" b="1" dirty="0" smtClean="0"/>
              <a:t>-كما يقولون- هو أشد ضعفاً من الشخص الذي يقال فيه حيي</a:t>
            </a:r>
            <a:endParaRPr lang="ar-SA" dirty="0" smtClean="0"/>
          </a:p>
          <a:p>
            <a:pPr rtl="1">
              <a:buFontTx/>
              <a:buChar char="-"/>
            </a:pPr>
            <a:endParaRPr lang="ar-SA" dirty="0" smtClean="0"/>
          </a:p>
          <a:p>
            <a:pPr rtl="1">
              <a:buFontTx/>
              <a:buChar char="-"/>
            </a:pPr>
            <a:endParaRPr lang="ar-SA"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err="1" smtClean="0"/>
              <a:t>تابع </a:t>
            </a:r>
            <a:r>
              <a:rPr lang="ar-SA" dirty="0" smtClean="0">
                <a:solidFill>
                  <a:srgbClr val="C00000"/>
                </a:solidFill>
              </a:rPr>
              <a:t>[1</a:t>
            </a:r>
            <a:r>
              <a:rPr lang="ar-SA" dirty="0" err="1" smtClean="0">
                <a:solidFill>
                  <a:srgbClr val="C00000"/>
                </a:solidFill>
              </a:rPr>
              <a:t>]</a:t>
            </a:r>
            <a:endParaRPr lang="en-US" dirty="0">
              <a:solidFill>
                <a:srgbClr val="C00000"/>
              </a:solidFill>
            </a:endParaRPr>
          </a:p>
        </p:txBody>
      </p:sp>
      <p:sp>
        <p:nvSpPr>
          <p:cNvPr id="5" name="عنصر نائب للمحتوى 4"/>
          <p:cNvSpPr>
            <a:spLocks noGrp="1"/>
          </p:cNvSpPr>
          <p:nvPr>
            <p:ph idx="1"/>
          </p:nvPr>
        </p:nvSpPr>
        <p:spPr/>
        <p:txBody>
          <a:bodyPr/>
          <a:lstStyle/>
          <a:p>
            <a:pPr algn="ctr" rtl="1"/>
            <a:r>
              <a:rPr lang="ar-SA" b="1" u="sng" dirty="0" smtClean="0"/>
              <a:t>[3/1</a:t>
            </a:r>
            <a:r>
              <a:rPr lang="ar-SA" b="1" u="sng" dirty="0" err="1" smtClean="0"/>
              <a:t>] </a:t>
            </a:r>
            <a:r>
              <a:rPr lang="ar-SA" b="1" u="sng" dirty="0" smtClean="0"/>
              <a:t>: فضل الحياء</a:t>
            </a:r>
          </a:p>
          <a:p>
            <a:pPr rtl="1"/>
            <a:r>
              <a:rPr lang="ar-SA" b="1" dirty="0" smtClean="0"/>
              <a:t>الحياء خلق من الأخلاق العظيمة، وهو شعبة من شعب الإيمان </a:t>
            </a:r>
            <a:r>
              <a:rPr lang="en-US" b="1" dirty="0" smtClean="0"/>
              <a:t> </a:t>
            </a:r>
            <a:r>
              <a:rPr lang="ar-SA" b="1" dirty="0" smtClean="0"/>
              <a:t>وقد وردت أحاديث ترغب فيه منها ما رواه الترمذي وابن ماجه وأحمد عن أَنَسٍ قالَ</a:t>
            </a:r>
            <a:r>
              <a:rPr lang="en-US" b="1" dirty="0" smtClean="0"/>
              <a:t> :</a:t>
            </a:r>
            <a:r>
              <a:rPr lang="ar-SA" b="1" dirty="0" smtClean="0"/>
              <a:t>قالَ رَسُولُ الله صلى الله عليه </a:t>
            </a:r>
            <a:r>
              <a:rPr lang="ar-SA" b="1" dirty="0" err="1" smtClean="0"/>
              <a:t>وسلم </a:t>
            </a:r>
            <a:r>
              <a:rPr lang="ar-SA" b="1" dirty="0" smtClean="0"/>
              <a:t>: ما كَانَ الفُحْشُ في شَيْءٍ إلا </a:t>
            </a:r>
            <a:r>
              <a:rPr lang="ar-SA" b="1" dirty="0" err="1" smtClean="0"/>
              <a:t>شَانَهُ </a:t>
            </a:r>
            <a:r>
              <a:rPr lang="ar-SA" b="1" dirty="0" smtClean="0"/>
              <a:t>، وَماَ كَانَ الْحَيَاءُ في شَيْءِ إلا </a:t>
            </a:r>
            <a:r>
              <a:rPr lang="ar-SA" b="1" dirty="0" err="1" smtClean="0"/>
              <a:t>زَانَهُ </a:t>
            </a:r>
            <a:r>
              <a:rPr lang="ar-SA" b="1" dirty="0" smtClean="0"/>
              <a:t>، و عن أَبي هُرَيْرَةَ  رضي الله عنه </a:t>
            </a:r>
            <a:r>
              <a:rPr lang="ar-SA" b="1" dirty="0" err="1" smtClean="0"/>
              <a:t>قالَ </a:t>
            </a:r>
            <a:r>
              <a:rPr lang="ar-SA" b="1" dirty="0" smtClean="0"/>
              <a:t>: قالَ رَسُولُ الله صلى الله عليه وسلم</a:t>
            </a:r>
            <a:r>
              <a:rPr lang="en-US" b="1" dirty="0" smtClean="0"/>
              <a:t> : </a:t>
            </a:r>
            <a:r>
              <a:rPr lang="ar-SA" b="1" dirty="0" smtClean="0"/>
              <a:t>الْحَيَاءُ مِنَ </a:t>
            </a:r>
            <a:r>
              <a:rPr lang="ar-SA" b="1" dirty="0" err="1" smtClean="0"/>
              <a:t>الإيمان </a:t>
            </a:r>
            <a:r>
              <a:rPr lang="ar-SA" b="1" dirty="0" smtClean="0"/>
              <a:t>، وَالإيمان فِي </a:t>
            </a:r>
            <a:r>
              <a:rPr lang="ar-SA" b="1" dirty="0" err="1" smtClean="0"/>
              <a:t>الْجنّةِ </a:t>
            </a:r>
            <a:r>
              <a:rPr lang="ar-SA" b="1" dirty="0" smtClean="0"/>
              <a:t>، </a:t>
            </a:r>
            <a:r>
              <a:rPr lang="ar-SA" b="1" dirty="0" err="1" smtClean="0"/>
              <a:t>وَالْبَذَاءُ</a:t>
            </a:r>
            <a:r>
              <a:rPr lang="ar-SA" b="1" dirty="0" smtClean="0"/>
              <a:t> مِنَ الْجَفَاء، وَالْجَفَاءُ فِي </a:t>
            </a:r>
            <a:r>
              <a:rPr lang="ar-SA" b="1" dirty="0" err="1" smtClean="0"/>
              <a:t>النّارِ.</a:t>
            </a:r>
            <a:r>
              <a:rPr lang="ar-SA" b="1" dirty="0" smtClean="0"/>
              <a:t> رواه الترمذي وأحمد</a:t>
            </a:r>
            <a:endParaRPr lang="ar-SA"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3600" b="1" dirty="0" smtClean="0">
                <a:solidFill>
                  <a:srgbClr val="FF0000"/>
                </a:solidFill>
                <a:cs typeface="Arial" pitchFamily="34" charset="0"/>
              </a:rPr>
              <a:t>[2] دراسة لحديثين متعلقين بالحياء </a:t>
            </a:r>
          </a:p>
        </p:txBody>
      </p:sp>
      <p:sp>
        <p:nvSpPr>
          <p:cNvPr id="5" name="عنصر نائب للمحتوى 4"/>
          <p:cNvSpPr>
            <a:spLocks noGrp="1"/>
          </p:cNvSpPr>
          <p:nvPr>
            <p:ph idx="1"/>
          </p:nvPr>
        </p:nvSpPr>
        <p:spPr>
          <a:xfrm>
            <a:off x="495300" y="1600200"/>
            <a:ext cx="8915400" cy="4648200"/>
          </a:xfrm>
        </p:spPr>
        <p:txBody>
          <a:bodyPr/>
          <a:lstStyle/>
          <a:p>
            <a:pPr algn="ctr"/>
            <a:r>
              <a:rPr lang="en-US" b="1" dirty="0" smtClean="0"/>
              <a:t> </a:t>
            </a:r>
            <a:r>
              <a:rPr lang="ar-SA" b="1" dirty="0" smtClean="0"/>
              <a:t>[1/2] الحديث الأول صحيح البخاري(693/13 رقم 6120</a:t>
            </a:r>
            <a:r>
              <a:rPr lang="ar-SA" b="1" dirty="0" err="1" smtClean="0"/>
              <a:t>)</a:t>
            </a:r>
            <a:endParaRPr lang="ar-SA" b="1" dirty="0" smtClean="0"/>
          </a:p>
          <a:p>
            <a:pPr marL="0" algn="justLow" rtl="1"/>
            <a:r>
              <a:rPr lang="ar-SA" dirty="0" smtClean="0"/>
              <a:t>عن أبي مَسْعُود عقبَة بن عَمْرو الْأنْصَارِيّ </a:t>
            </a:r>
            <a:r>
              <a:rPr lang="ar-SA" dirty="0" err="1" smtClean="0"/>
              <a:t>البدري </a:t>
            </a:r>
            <a:r>
              <a:rPr lang="ar-SA" dirty="0" smtClean="0">
                <a:sym typeface="AGA Arabesque"/>
              </a:rPr>
              <a:t> </a:t>
            </a:r>
            <a:r>
              <a:rPr lang="ar-SA" dirty="0" err="1" smtClean="0"/>
              <a:t>قَالَ </a:t>
            </a:r>
            <a:r>
              <a:rPr lang="ar-SA" dirty="0" smtClean="0"/>
              <a:t>: قَالَ رَسُول </a:t>
            </a:r>
            <a:r>
              <a:rPr lang="ar-SA" dirty="0" err="1" smtClean="0"/>
              <a:t>الله </a:t>
            </a:r>
            <a:r>
              <a:rPr lang="ar-SA" dirty="0" err="1" smtClean="0">
                <a:sym typeface="AGA Arabesque"/>
              </a:rPr>
              <a:t></a:t>
            </a:r>
            <a:r>
              <a:rPr lang="ar-SA" dirty="0" err="1" smtClean="0"/>
              <a:t>: </a:t>
            </a:r>
            <a:r>
              <a:rPr lang="ar-SA" b="1" dirty="0" smtClean="0"/>
              <a:t>«إِن مِمَّا أدْرك النَّاس من كَلَام النُّبُوَّة </a:t>
            </a:r>
            <a:r>
              <a:rPr lang="ar-SA" b="1" dirty="0" err="1" smtClean="0"/>
              <a:t>الأولَى </a:t>
            </a:r>
            <a:r>
              <a:rPr lang="ar-SA" b="1" dirty="0" smtClean="0"/>
              <a:t>: إِذا لم تستح فَاصْنَعْ مَا شِئْت» </a:t>
            </a:r>
            <a:r>
              <a:rPr lang="ar-SA" dirty="0" smtClean="0"/>
              <a:t>رواه </a:t>
            </a:r>
            <a:r>
              <a:rPr lang="ar-SA" dirty="0" err="1" smtClean="0"/>
              <a:t>البخاري.</a:t>
            </a:r>
            <a:r>
              <a:rPr lang="ar-SA" b="1" dirty="0" smtClean="0"/>
              <a:t> </a:t>
            </a:r>
          </a:p>
          <a:p>
            <a:pPr marL="0" algn="justLow" rtl="1"/>
            <a:r>
              <a:rPr lang="ar-SA" b="1" dirty="0" smtClean="0"/>
              <a:t># ترجمة الصحابي راوي </a:t>
            </a:r>
            <a:r>
              <a:rPr lang="ar-SA" b="1" dirty="0" err="1" smtClean="0"/>
              <a:t>الحديث </a:t>
            </a:r>
            <a:r>
              <a:rPr lang="ar-SA" b="1" dirty="0" smtClean="0"/>
              <a:t>: </a:t>
            </a:r>
            <a:r>
              <a:rPr lang="ar-SA" dirty="0" smtClean="0"/>
              <a:t>هو عقبة بن عمرو بن ثعلبة الأنصاري أبو مسعود البدري صحابي جليل، مشهور بكنيته اتفقوا على أنه شهد العقبة واختلفوا في شهوده بدرا فجزم البخاري بذلك وقال الأكثر نزلها فنسب إليها، مات بعد سنة 40 هـ بالكوفة.</a:t>
            </a:r>
          </a:p>
          <a:p>
            <a:pPr marL="0" algn="justLow" rtl="1">
              <a:buFont typeface="Arial" pitchFamily="34" charset="0"/>
              <a:buChar char="•"/>
            </a:pPr>
            <a:r>
              <a:rPr lang="ar-SA" dirty="0" smtClean="0"/>
              <a:t>روى له أصحاب الكتب </a:t>
            </a:r>
            <a:r>
              <a:rPr lang="ar-SA" dirty="0" err="1" smtClean="0"/>
              <a:t>الستة </a:t>
            </a:r>
            <a:r>
              <a:rPr lang="ar-SA" dirty="0" smtClean="0"/>
              <a:t>(خ، </a:t>
            </a:r>
            <a:r>
              <a:rPr lang="ar-SA" dirty="0" err="1" smtClean="0"/>
              <a:t>م </a:t>
            </a:r>
            <a:r>
              <a:rPr lang="ar-SA" dirty="0" smtClean="0"/>
              <a:t>، </a:t>
            </a:r>
            <a:r>
              <a:rPr lang="ar-SA" dirty="0" err="1" smtClean="0"/>
              <a:t>د </a:t>
            </a:r>
            <a:r>
              <a:rPr lang="ar-SA" dirty="0" smtClean="0"/>
              <a:t>، </a:t>
            </a:r>
            <a:r>
              <a:rPr lang="ar-SA" dirty="0" err="1" smtClean="0"/>
              <a:t>ت </a:t>
            </a:r>
            <a:r>
              <a:rPr lang="ar-SA" dirty="0" smtClean="0"/>
              <a:t>، </a:t>
            </a:r>
            <a:r>
              <a:rPr lang="ar-SA" dirty="0" err="1" smtClean="0"/>
              <a:t>س </a:t>
            </a:r>
            <a:r>
              <a:rPr lang="ar-SA" dirty="0" smtClean="0"/>
              <a:t>، </a:t>
            </a:r>
            <a:r>
              <a:rPr lang="ar-SA" dirty="0" err="1" smtClean="0"/>
              <a:t>جه).</a:t>
            </a:r>
            <a:endParaRPr lang="ar-SA" dirty="0" smtClean="0"/>
          </a:p>
          <a:p>
            <a:pPr marL="0" algn="justLow" rtl="1"/>
            <a:endParaRPr lang="ar-SA" dirty="0" smtClean="0"/>
          </a:p>
          <a:p>
            <a:pPr marL="0" algn="justLow" rtl="1"/>
            <a:endParaRPr lang="ar-SA" dirty="0" smtClean="0"/>
          </a:p>
          <a:p>
            <a:pPr marL="0" algn="justLow" rtl="1"/>
            <a:endParaRPr lang="ar-SA"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81526"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z="2800" b="1" dirty="0" smtClean="0">
                <a:solidFill>
                  <a:srgbClr val="FF0000"/>
                </a:solidFill>
                <a:cs typeface="Arial" pitchFamily="34" charset="0"/>
              </a:rPr>
              <a:t>   تابع [2]</a:t>
            </a:r>
            <a:endParaRPr lang="ar-SA" sz="2800" dirty="0" smtClean="0">
              <a:solidFill>
                <a:schemeClr val="tx1"/>
              </a:solidFill>
              <a:cs typeface="Arial" pitchFamily="34" charset="0"/>
            </a:endParaRPr>
          </a:p>
        </p:txBody>
      </p:sp>
      <p:sp>
        <p:nvSpPr>
          <p:cNvPr id="8" name="عنصر نائب للمحتوى 4"/>
          <p:cNvSpPr>
            <a:spLocks noGrp="1"/>
          </p:cNvSpPr>
          <p:nvPr>
            <p:ph idx="1"/>
          </p:nvPr>
        </p:nvSpPr>
        <p:spPr>
          <a:xfrm>
            <a:off x="495300" y="1600200"/>
            <a:ext cx="8915400" cy="4525963"/>
          </a:xfrm>
        </p:spPr>
        <p:txBody>
          <a:bodyPr/>
          <a:lstStyle/>
          <a:p>
            <a:pPr marL="0" algn="justLow" rtl="1">
              <a:buFont typeface="Arial" pitchFamily="34" charset="0"/>
              <a:buChar char="•"/>
            </a:pPr>
            <a:r>
              <a:rPr lang="ar-SA" b="1" dirty="0" smtClean="0"/>
              <a:t>تخريج الحديث:</a:t>
            </a:r>
            <a:r>
              <a:rPr lang="ar-SA" dirty="0" smtClean="0"/>
              <a:t> الحديث أخرجه البخاري في </a:t>
            </a:r>
            <a:r>
              <a:rPr lang="ar-SA" dirty="0" err="1" smtClean="0"/>
              <a:t>صحيحه</a:t>
            </a:r>
            <a:r>
              <a:rPr lang="ar-SA" dirty="0" smtClean="0"/>
              <a:t> في كتاب</a:t>
            </a:r>
            <a:r>
              <a:rPr lang="ar-SA" b="1" dirty="0" smtClean="0"/>
              <a:t> </a:t>
            </a:r>
            <a:r>
              <a:rPr lang="ar-SA" dirty="0" smtClean="0"/>
              <a:t>أحاديث </a:t>
            </a:r>
            <a:r>
              <a:rPr lang="ar-SA" dirty="0" err="1" smtClean="0"/>
              <a:t>الأنبياء </a:t>
            </a:r>
            <a:r>
              <a:rPr lang="ar-SA" dirty="0" smtClean="0"/>
              <a:t>(124/8 رقم 3483-3484) دون </a:t>
            </a:r>
            <a:r>
              <a:rPr lang="ar-SA" dirty="0" err="1" smtClean="0"/>
              <a:t>كلمة </a:t>
            </a:r>
            <a:r>
              <a:rPr lang="ar-SA" dirty="0" smtClean="0"/>
              <a:t>”الأولى“، وفي كتاب الأدب، باب إذا لم تستحي فاصنع ما </a:t>
            </a:r>
            <a:r>
              <a:rPr lang="ar-SA" dirty="0" err="1" smtClean="0"/>
              <a:t>شئت </a:t>
            </a:r>
            <a:r>
              <a:rPr lang="ar-SA" dirty="0" smtClean="0"/>
              <a:t>(693/13 رقم 6120)، وأبو داود في كتاب الأدب، باب</a:t>
            </a:r>
            <a:r>
              <a:rPr lang="ar-SA" b="1" dirty="0" smtClean="0"/>
              <a:t> </a:t>
            </a:r>
            <a:r>
              <a:rPr lang="ar-SA" dirty="0" smtClean="0"/>
              <a:t>فِى </a:t>
            </a:r>
            <a:r>
              <a:rPr lang="ar-SA" dirty="0" err="1" smtClean="0"/>
              <a:t>الْحَيَاءِ </a:t>
            </a:r>
            <a:r>
              <a:rPr lang="ar-SA" dirty="0" smtClean="0"/>
              <a:t>(399/4 رقم 4799)، وابن ماجه في كتاب الزهد، باب </a:t>
            </a:r>
            <a:r>
              <a:rPr lang="ar-SA" dirty="0" err="1" smtClean="0"/>
              <a:t>الحياء </a:t>
            </a:r>
            <a:r>
              <a:rPr lang="ar-SA" dirty="0" smtClean="0"/>
              <a:t>(1400/2 رقم 4183</a:t>
            </a:r>
            <a:r>
              <a:rPr lang="ar-SA" dirty="0" err="1" smtClean="0"/>
              <a:t>).</a:t>
            </a:r>
            <a:endParaRPr lang="ar-SA" dirty="0" smtClean="0"/>
          </a:p>
          <a:p>
            <a:pPr marL="0" algn="justLow" rtl="1">
              <a:buFont typeface="Arial" pitchFamily="34" charset="0"/>
              <a:buChar char="•"/>
            </a:pPr>
            <a:r>
              <a:rPr lang="ar-SA" b="1" dirty="0" smtClean="0"/>
              <a:t>ترجمة البخاري: </a:t>
            </a:r>
            <a:r>
              <a:rPr lang="ar-SA" dirty="0" smtClean="0"/>
              <a:t>هو أبو عبد لله محمد بن إسماعيل البخاري </a:t>
            </a:r>
            <a:r>
              <a:rPr lang="ar-SA" dirty="0" err="1" smtClean="0"/>
              <a:t>الجعفي</a:t>
            </a:r>
            <a:r>
              <a:rPr lang="ar-SA" dirty="0" smtClean="0"/>
              <a:t>، من كبار أئمة الحديث، وصاحب أصح كتاب بعد القرآن، توفي </a:t>
            </a:r>
            <a:r>
              <a:rPr lang="ar-SA" dirty="0" err="1" smtClean="0"/>
              <a:t>سنة </a:t>
            </a:r>
            <a:r>
              <a:rPr lang="ar-SA" dirty="0" smtClean="0"/>
              <a:t>(256 هـ</a:t>
            </a:r>
            <a:r>
              <a:rPr lang="ar-SA" dirty="0" err="1" smtClean="0"/>
              <a:t>).</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t>المعنى العام </a:t>
            </a:r>
            <a:r>
              <a:rPr lang="ar-SA" b="1" dirty="0" err="1" smtClean="0"/>
              <a:t>للحديث:</a:t>
            </a:r>
            <a:endParaRPr lang="ar-SA" b="1" dirty="0" smtClean="0"/>
          </a:p>
          <a:p>
            <a:pPr rtl="1">
              <a:buFont typeface="Arial" pitchFamily="34" charset="0"/>
              <a:buChar char="•"/>
            </a:pPr>
            <a:r>
              <a:rPr lang="ar-SA" dirty="0" smtClean="0"/>
              <a:t>هذا الحديث فيه الكلام على شعبة من شعب الإيمان ألا وهي الحياء،</a:t>
            </a:r>
            <a:r>
              <a:rPr lang="ar-SA" b="1" dirty="0" smtClean="0"/>
              <a:t> </a:t>
            </a:r>
            <a:r>
              <a:rPr lang="ar-SA" b="1" dirty="0" err="1" smtClean="0"/>
              <a:t>وقوله </a:t>
            </a:r>
            <a:r>
              <a:rPr lang="ar-SA" b="1" dirty="0" smtClean="0">
                <a:sym typeface="AGA Arabesque"/>
              </a:rPr>
              <a:t>:</a:t>
            </a:r>
            <a:r>
              <a:rPr lang="ar-SA" b="1" dirty="0" smtClean="0"/>
              <a:t>«إِن مِمَّا أدْرك النَّاس من كَلَام النُّبُوَّة </a:t>
            </a:r>
            <a:r>
              <a:rPr lang="ar-SA" b="1" dirty="0" err="1" smtClean="0"/>
              <a:t>الأولَى </a:t>
            </a:r>
            <a:r>
              <a:rPr lang="ar-SA" b="1" dirty="0" smtClean="0"/>
              <a:t>: إِذا لم تستح فَاصْنَعْ مَا شِئْت» </a:t>
            </a:r>
            <a:r>
              <a:rPr lang="ar-SA" dirty="0" smtClean="0"/>
              <a:t>يشير إلى أن هذا مأثور عن الأنبياء المتقدمين وأن الناس تداولوه بينهم وتوارثوه عنهم قرنا بعد قرن وهذا يدل على أن النبوة المتقدمة جاءت بهذا الكلام وأنه اشتهر بين الناس حتى وصل إلى أول هذه </a:t>
            </a:r>
            <a:r>
              <a:rPr lang="ar-SA" dirty="0" err="1" smtClean="0"/>
              <a:t>الأمة.</a:t>
            </a:r>
            <a:r>
              <a:rPr lang="ar-SA" dirty="0" smtClean="0"/>
              <a:t> وللحديث </a:t>
            </a:r>
            <a:r>
              <a:rPr lang="ar-SA" dirty="0" err="1" smtClean="0"/>
              <a:t>معنيان:</a:t>
            </a:r>
            <a:endParaRPr lang="ar-SA" dirty="0" smtClean="0"/>
          </a:p>
          <a:p>
            <a:pPr rtl="1">
              <a:buFont typeface="Arial" pitchFamily="34" charset="0"/>
              <a:buChar char="•"/>
            </a:pPr>
            <a:endParaRPr lang="ar-SA" dirty="0" smtClean="0"/>
          </a:p>
          <a:p>
            <a:pPr marL="171450" indent="-514350" algn="justLow" rtl="1">
              <a:buFont typeface="+mj-lt"/>
              <a:buAutoNum type="arabicPeriod"/>
            </a:pPr>
            <a:endParaRPr lang="ar-SA" dirty="0" smtClean="0"/>
          </a:p>
          <a:p>
            <a:pPr marL="171450" indent="-514350" algn="justLow" rtl="1">
              <a:buFont typeface="+mj-lt"/>
              <a:buAutoNum type="arabicPeriod"/>
            </a:pPr>
            <a:endParaRPr lang="ar-SA" dirty="0" smtClean="0"/>
          </a:p>
          <a:p>
            <a:pPr rtl="1"/>
            <a:endParaRPr lang="ar-SA"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t>المعنى الأول: </a:t>
            </a:r>
            <a:r>
              <a:rPr lang="ar-SA" dirty="0" smtClean="0"/>
              <a:t>إذا أردت أن تعمل شيئاً فانظر هل هذا العمل يُستحى منه عند الناس أم </a:t>
            </a:r>
            <a:r>
              <a:rPr lang="ar-SA" dirty="0" err="1" smtClean="0"/>
              <a:t>لا؟</a:t>
            </a:r>
            <a:r>
              <a:rPr lang="ar-SA" dirty="0" smtClean="0"/>
              <a:t> فإن كان لا يستحى منه عند الناس فاصنعه، أي: أنه حسن وليس قبيحاً، يعني إذا كان الأمر ليس حراما، وليس مما يخرم مكارم الأخلاق فاصنعه ولا تبال؛ لأن هذا دليل أنه لا بأس </a:t>
            </a:r>
            <a:r>
              <a:rPr lang="ar-SA" dirty="0" err="1" smtClean="0"/>
              <a:t>به</a:t>
            </a:r>
            <a:r>
              <a:rPr lang="ar-SA" dirty="0" smtClean="0"/>
              <a:t> ، وهذا قول إسحاق وأحمد، وآخرون</a:t>
            </a:r>
            <a:r>
              <a:rPr lang="ar-SA" dirty="0" smtClean="0"/>
              <a:t>.</a:t>
            </a:r>
            <a:endParaRPr lang="ar-SA" dirty="0" smtClean="0"/>
          </a:p>
          <a:p>
            <a:pPr rtl="1">
              <a:buFont typeface="Arial" pitchFamily="34" charset="0"/>
              <a:buChar char="•"/>
            </a:pPr>
            <a:r>
              <a:rPr lang="ar-SA" b="1" dirty="0" smtClean="0"/>
              <a:t>المعنى </a:t>
            </a:r>
            <a:r>
              <a:rPr lang="ar-SA" b="1" dirty="0" err="1" smtClean="0"/>
              <a:t>الثاني: </a:t>
            </a:r>
            <a:r>
              <a:rPr lang="ar-SA" dirty="0" smtClean="0"/>
              <a:t>(إذا لم تستح) أي: إذا فقدت الحياء، وإذا لم يكن عندك هذه الخصلة وهذه الغريزة وهذا الخلق الفاضل، فحينئذ لا عليك، كأنه يقول: إذا لم يستح فحينئذ كل شيء لا يستنكر منه.</a:t>
            </a:r>
          </a:p>
          <a:p>
            <a:pPr rtl="1">
              <a:buFont typeface="Arial" pitchFamily="34" charset="0"/>
              <a:buChar char="•"/>
            </a:pPr>
            <a:endParaRPr lang="ar-SA" dirty="0" smtClean="0"/>
          </a:p>
          <a:p>
            <a:pPr marL="0" algn="justLow" rtl="1"/>
            <a:endParaRPr lang="en-US" dirty="0" smtClean="0"/>
          </a:p>
          <a:p>
            <a:pPr rtl="1"/>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b="1" dirty="0" smtClean="0"/>
              <a:t>بعض فوائد </a:t>
            </a:r>
            <a:r>
              <a:rPr lang="ar-SA" b="1" dirty="0" err="1" smtClean="0"/>
              <a:t>الحديث:</a:t>
            </a:r>
            <a:endParaRPr lang="ar-SA" b="1" dirty="0" smtClean="0"/>
          </a:p>
          <a:p>
            <a:pPr marL="514350" indent="-514350" rtl="1">
              <a:buFont typeface="+mj-lt"/>
              <a:buAutoNum type="arabicPeriod"/>
            </a:pPr>
            <a:r>
              <a:rPr lang="ar-SA" b="1" dirty="0" smtClean="0"/>
              <a:t> </a:t>
            </a:r>
            <a:r>
              <a:rPr lang="ar-SA" sz="3100" dirty="0" smtClean="0"/>
              <a:t>أن الآثار عن الأمم السابقة قد تبقى إلى هذه الأمة، لقوله: إِنَّ مِمَا أَدرَكَ الناسُ مِن كَلاَمِ النُّبوَةِ الأُولَى، وهذا هو </a:t>
            </a:r>
            <a:r>
              <a:rPr lang="ar-SA" sz="3100" dirty="0" err="1" smtClean="0"/>
              <a:t>الواقع.</a:t>
            </a:r>
            <a:r>
              <a:rPr lang="ar-SA" sz="3100" dirty="0" smtClean="0"/>
              <a:t> </a:t>
            </a:r>
          </a:p>
          <a:p>
            <a:pPr rtl="1">
              <a:buFont typeface="Arial" pitchFamily="34" charset="0"/>
              <a:buChar char="•"/>
            </a:pPr>
            <a:r>
              <a:rPr lang="ar-SA" sz="3100" dirty="0" smtClean="0"/>
              <a:t>ومما ينبغي الإشارة إليه أن ما جاءنا من آثار عن النبوة الأولى، قسمه العلماء إلى ثلاثة </a:t>
            </a:r>
            <a:r>
              <a:rPr lang="ar-SA" sz="3100" dirty="0" err="1" smtClean="0"/>
              <a:t>أقسام:</a:t>
            </a:r>
            <a:endParaRPr lang="ar-SA" sz="3100" dirty="0" smtClean="0"/>
          </a:p>
          <a:p>
            <a:pPr rtl="1"/>
            <a:r>
              <a:rPr lang="ar-SA" sz="3100" dirty="0" smtClean="0"/>
              <a:t>القسم الأول: ما شهد شرعنا بصحته، فهو صحيح مقبول.</a:t>
            </a:r>
          </a:p>
          <a:p>
            <a:pPr rtl="1"/>
            <a:r>
              <a:rPr lang="ar-SA" sz="3100" dirty="0" smtClean="0"/>
              <a:t>القسم الثاني: ما شهد شرعنا ببطلانه، فهو باطل مردود.</a:t>
            </a:r>
          </a:p>
          <a:p>
            <a:pPr rtl="1"/>
            <a:r>
              <a:rPr lang="ar-SA" sz="3100" dirty="0" smtClean="0"/>
              <a:t>القسم الثالث: ما لم يرد شرعنا بتأييده ولا تفنيده، فهذا يتوقف فيه.</a:t>
            </a:r>
          </a:p>
          <a:p>
            <a:pPr marL="514350" indent="-514350" rtl="1"/>
            <a:endParaRPr lang="en-US" dirty="0" smtClean="0"/>
          </a:p>
          <a:p>
            <a:pPr marL="0" algn="justLow" rtl="1"/>
            <a:endParaRPr lang="en-US"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marL="514350" lvl="0" indent="-514350" algn="justLow" rtl="1"/>
            <a:endParaRPr lang="ar-SA" sz="100" b="1" dirty="0" smtClean="0"/>
          </a:p>
          <a:p>
            <a:pPr marL="514350" lvl="0" indent="-514350" algn="justLow" rtl="1"/>
            <a:r>
              <a:rPr lang="ar-SA" b="1" dirty="0" err="1" smtClean="0"/>
              <a:t>2.</a:t>
            </a:r>
            <a:r>
              <a:rPr lang="ar-SA" b="1" dirty="0" smtClean="0"/>
              <a:t> </a:t>
            </a:r>
            <a:r>
              <a:rPr lang="ar-SA" dirty="0" smtClean="0"/>
              <a:t>أن هذه الجملة: إِذا لَم تَستَحْيِ فاصنَع مَا شِئت مأثورة عمن سبق من الأمم، لأنها كلمة توجه إلى كل خلق </a:t>
            </a:r>
            <a:r>
              <a:rPr lang="ar-SA" dirty="0" err="1" smtClean="0"/>
              <a:t>جميل.</a:t>
            </a:r>
            <a:r>
              <a:rPr lang="ar-SA" dirty="0" smtClean="0"/>
              <a:t> </a:t>
            </a:r>
            <a:endParaRPr lang="en-US" dirty="0" smtClean="0"/>
          </a:p>
          <a:p>
            <a:pPr marL="514350" lvl="0" indent="-514350" algn="justLow" rtl="1"/>
            <a:r>
              <a:rPr lang="ar-SA" b="1" dirty="0" err="1" smtClean="0"/>
              <a:t>3.</a:t>
            </a:r>
            <a:r>
              <a:rPr lang="ar-SA" b="1" dirty="0" smtClean="0"/>
              <a:t> </a:t>
            </a:r>
            <a:r>
              <a:rPr lang="ar-SA" dirty="0" smtClean="0"/>
              <a:t>الثناء على الحياء والحث عليه.</a:t>
            </a:r>
          </a:p>
          <a:p>
            <a:pPr marL="514350" lvl="0" indent="-514350" algn="justLow" rtl="1"/>
            <a:r>
              <a:rPr lang="ar-SA" b="1" dirty="0" err="1" smtClean="0"/>
              <a:t>4.</a:t>
            </a:r>
            <a:r>
              <a:rPr lang="ar-SA" b="1" dirty="0" smtClean="0"/>
              <a:t> </a:t>
            </a:r>
            <a:r>
              <a:rPr lang="ar-SA" dirty="0" smtClean="0"/>
              <a:t>أن من خلق الإنسان الذي لا يستحيي أن يفعل ما شاء ولا يبالي.</a:t>
            </a:r>
          </a:p>
          <a:p>
            <a:pPr marL="514350" lvl="0" indent="-514350" algn="justLow" rtl="1"/>
            <a:r>
              <a:rPr lang="ar-SA" b="1" dirty="0" err="1" smtClean="0"/>
              <a:t>5.</a:t>
            </a:r>
            <a:r>
              <a:rPr lang="ar-SA" b="1" dirty="0" smtClean="0"/>
              <a:t> </a:t>
            </a:r>
            <a:r>
              <a:rPr lang="ar-SA" dirty="0" smtClean="0"/>
              <a:t>أن ما لا يُستحيى منه فالإنسان حل في فعله.</a:t>
            </a:r>
          </a:p>
          <a:p>
            <a:pPr marL="514350" lvl="0" indent="-514350" algn="justLow" rtl="1"/>
            <a:r>
              <a:rPr lang="ar-SA" b="1" dirty="0" err="1" smtClean="0"/>
              <a:t>6.</a:t>
            </a:r>
            <a:r>
              <a:rPr lang="ar-SA" b="1" dirty="0" smtClean="0"/>
              <a:t> </a:t>
            </a:r>
            <a:r>
              <a:rPr lang="ar-SA" dirty="0" smtClean="0"/>
              <a:t>فيه الرد على الجبرية، لإثبات المشيئة للعبد.</a:t>
            </a:r>
          </a:p>
          <a:p>
            <a:pPr marL="514350" lvl="0" indent="-514350" algn="justLow" rtl="1"/>
            <a:endParaRPr lang="en-US" dirty="0" smtClean="0"/>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 [2]</a:t>
            </a:r>
            <a:endParaRPr lang="ar-SA" dirty="0"/>
          </a:p>
        </p:txBody>
      </p:sp>
      <p:sp>
        <p:nvSpPr>
          <p:cNvPr id="3" name="عنصر نائب للمحتوى 2"/>
          <p:cNvSpPr>
            <a:spLocks noGrp="1"/>
          </p:cNvSpPr>
          <p:nvPr>
            <p:ph idx="1"/>
          </p:nvPr>
        </p:nvSpPr>
        <p:spPr/>
        <p:txBody>
          <a:bodyPr/>
          <a:lstStyle/>
          <a:p>
            <a:pPr marL="514350" lvl="0" indent="-514350" algn="justLow" rtl="1"/>
            <a:endParaRPr lang="ar-SA" sz="100" b="1" dirty="0" smtClean="0"/>
          </a:p>
          <a:p>
            <a:pPr rtl="1"/>
            <a:r>
              <a:rPr lang="ar-SA" b="1" u="sng" dirty="0" err="1" smtClean="0"/>
              <a:t>قوله </a:t>
            </a:r>
            <a:r>
              <a:rPr lang="ar-SA" b="1" dirty="0" err="1" smtClean="0">
                <a:sym typeface="AGA Arabesque"/>
              </a:rPr>
              <a:t> </a:t>
            </a:r>
            <a:r>
              <a:rPr lang="ar-SA" b="1" u="sng" dirty="0" err="1" smtClean="0"/>
              <a:t>: </a:t>
            </a:r>
            <a:r>
              <a:rPr lang="ar-SA" b="1" u="sng" dirty="0" smtClean="0"/>
              <a:t>(فاصنع ما شئت) هل هو للتهديد أم </a:t>
            </a:r>
            <a:r>
              <a:rPr lang="ar-SA" b="1" u="sng" dirty="0" err="1" smtClean="0"/>
              <a:t>للإباحة ؟</a:t>
            </a:r>
            <a:endParaRPr lang="ar-SA" b="1" u="sng" dirty="0" smtClean="0"/>
          </a:p>
          <a:p>
            <a:pPr rtl="1"/>
            <a:endParaRPr lang="ar-SA" sz="1600" b="1" u="sng" dirty="0" smtClean="0"/>
          </a:p>
          <a:p>
            <a:pPr rtl="1"/>
            <a:r>
              <a:rPr lang="ar-SA" b="1" dirty="0" err="1" smtClean="0"/>
              <a:t>قوله </a:t>
            </a:r>
            <a:r>
              <a:rPr lang="ar-SA" b="1" dirty="0" err="1" smtClean="0">
                <a:sym typeface="AGA Arabesque"/>
              </a:rPr>
              <a:t> </a:t>
            </a:r>
            <a:r>
              <a:rPr lang="ar-SA" b="1" dirty="0" err="1" smtClean="0"/>
              <a:t>: </a:t>
            </a:r>
            <a:r>
              <a:rPr lang="ar-SA" b="1" dirty="0" smtClean="0"/>
              <a:t>(فاصنع ما شئت) هل هو للإباحة في أن يصنع كل </a:t>
            </a:r>
            <a:r>
              <a:rPr lang="ar-SA" b="1" dirty="0" err="1" smtClean="0"/>
              <a:t>شيء؟</a:t>
            </a:r>
            <a:r>
              <a:rPr lang="ar-SA" b="1" dirty="0" smtClean="0"/>
              <a:t> الجواب: لا، إنما هو على سبيل الوعيد والتهديد كما في قوله </a:t>
            </a:r>
            <a:r>
              <a:rPr lang="ar-SA" b="1" dirty="0" err="1" smtClean="0"/>
              <a:t>تعالى: </a:t>
            </a:r>
            <a:r>
              <a:rPr lang="ar-SA" b="1" dirty="0" smtClean="0"/>
              <a:t>{ فَمَنْ شَاءَ فَلْيُؤْمِنْ وَمَنْ شَاءَ </a:t>
            </a:r>
            <a:r>
              <a:rPr lang="ar-SA" b="1" dirty="0" err="1" smtClean="0"/>
              <a:t>فَلْيَكْفُرْ } </a:t>
            </a:r>
            <a:r>
              <a:rPr lang="ar-SA" b="1" dirty="0" smtClean="0"/>
              <a:t>[الكهف:29] </a:t>
            </a:r>
            <a:r>
              <a:rPr lang="ar-SA" b="1" dirty="0" err="1" smtClean="0"/>
              <a:t>باختياركم!</a:t>
            </a:r>
            <a:r>
              <a:rPr lang="ar-SA" b="1" dirty="0" smtClean="0"/>
              <a:t> الذي يريد أن يؤمن فلنفسه، والذي يريد أن يكفر فعلى نفسه، ومآله إلى النار، فهو تهديد وليس بتخيير.</a:t>
            </a:r>
          </a:p>
          <a:p>
            <a:pPr marL="514350" lvl="0" indent="-514350" algn="justLow" rtl="1"/>
            <a:endParaRPr lang="ar-SA" b="1" dirty="0" smtClean="0"/>
          </a:p>
          <a:p>
            <a:pPr marL="514350" lvl="0" indent="-514350" algn="justLow" rtl="1"/>
            <a:endParaRPr lang="en-US" dirty="0" smtClean="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p:txBody>
          <a:bodyPr/>
          <a:lstStyle/>
          <a:p>
            <a:pPr algn="ctr" rtl="1"/>
            <a:r>
              <a:rPr lang="ar-SA" b="1" u="sng" dirty="0" smtClean="0"/>
              <a:t>الحديث الثاني </a:t>
            </a:r>
            <a:r>
              <a:rPr lang="ar-SA" b="1" u="sng" smtClean="0"/>
              <a:t>صحيح البخاري(1 </a:t>
            </a:r>
            <a:r>
              <a:rPr lang="ar-SA" b="1" u="sng" dirty="0" smtClean="0"/>
              <a:t>/141 رقم </a:t>
            </a:r>
            <a:r>
              <a:rPr lang="ar-SA" b="1" u="sng" dirty="0" err="1" smtClean="0"/>
              <a:t>24 </a:t>
            </a:r>
            <a:r>
              <a:rPr lang="ar-SA" b="1" u="sng" dirty="0" smtClean="0"/>
              <a:t>) </a:t>
            </a:r>
            <a:endParaRPr lang="en-US" u="sng" dirty="0" smtClean="0"/>
          </a:p>
          <a:p>
            <a:pPr marL="0" algn="justLow" rtl="1"/>
            <a:r>
              <a:rPr lang="ar-SA" dirty="0" smtClean="0"/>
              <a:t>عن ابن </a:t>
            </a:r>
            <a:r>
              <a:rPr lang="ar-SA" dirty="0" err="1" smtClean="0"/>
              <a:t>عمر </a:t>
            </a:r>
            <a:r>
              <a:rPr lang="ar-SA" dirty="0" smtClean="0">
                <a:sym typeface="AGA Arabesque"/>
              </a:rPr>
              <a:t> </a:t>
            </a:r>
            <a:r>
              <a:rPr lang="ar-SA" dirty="0" smtClean="0"/>
              <a:t>أَنَّ رَسُولَ </a:t>
            </a:r>
            <a:r>
              <a:rPr lang="ar-SA" dirty="0" err="1" smtClean="0"/>
              <a:t>اللَّهِ </a:t>
            </a:r>
            <a:r>
              <a:rPr lang="ar-SA" dirty="0" smtClean="0">
                <a:sym typeface="AGA Arabesque"/>
              </a:rPr>
              <a:t> </a:t>
            </a:r>
            <a:r>
              <a:rPr lang="ar-SA" dirty="0" smtClean="0"/>
              <a:t>مَرَّ عَلَى رَجُلٍ مِنْ الْأَنْصَارِ وَهُوَ يَعِظُ أَخَاهُ فِي الْحَيَاءِ فَقَالَ رَسُولُ </a:t>
            </a:r>
            <a:r>
              <a:rPr lang="ar-SA" dirty="0" err="1" smtClean="0"/>
              <a:t>اللَّهِ </a:t>
            </a:r>
            <a:r>
              <a:rPr lang="ar-SA" dirty="0" err="1" smtClean="0">
                <a:sym typeface="AGA Arabesque"/>
              </a:rPr>
              <a:t> : </a:t>
            </a:r>
            <a:r>
              <a:rPr lang="ar-SA" dirty="0" smtClean="0">
                <a:solidFill>
                  <a:srgbClr val="FF0000"/>
                </a:solidFill>
                <a:sym typeface="AGA Arabesque"/>
              </a:rPr>
              <a:t>(</a:t>
            </a:r>
            <a:r>
              <a:rPr lang="ar-SA" dirty="0" err="1" smtClean="0">
                <a:solidFill>
                  <a:srgbClr val="FF0000"/>
                </a:solidFill>
              </a:rPr>
              <a:t>دَعْهُ</a:t>
            </a:r>
            <a:r>
              <a:rPr lang="ar-SA" dirty="0" smtClean="0">
                <a:solidFill>
                  <a:srgbClr val="FF0000"/>
                </a:solidFill>
              </a:rPr>
              <a:t> فَإِنَّ الْحَيَاءَ مِنْ الْإِيمَانِ</a:t>
            </a:r>
            <a:r>
              <a:rPr lang="ar-SA" dirty="0" err="1" smtClean="0">
                <a:solidFill>
                  <a:srgbClr val="FF0000"/>
                </a:solidFill>
              </a:rPr>
              <a:t>).</a:t>
            </a:r>
            <a:endParaRPr lang="ar-SA" dirty="0" smtClean="0">
              <a:solidFill>
                <a:srgbClr val="FF0000"/>
              </a:solidFill>
            </a:endParaRPr>
          </a:p>
          <a:p>
            <a:pPr marL="0" algn="justLow" rtl="1"/>
            <a:r>
              <a:rPr lang="ar-SA" sz="2800" b="1" dirty="0" smtClean="0"/>
              <a:t>وفي رواية للبخاري: </a:t>
            </a:r>
            <a:r>
              <a:rPr lang="ar-SA" sz="2800" dirty="0" smtClean="0"/>
              <a:t>مَرَّ </a:t>
            </a:r>
            <a:r>
              <a:rPr lang="ar-SA" sz="2800" dirty="0" err="1" smtClean="0"/>
              <a:t>النَّبِيُّ </a:t>
            </a:r>
            <a:r>
              <a:rPr lang="ar-SA" sz="2800" dirty="0" smtClean="0">
                <a:sym typeface="AGA Arabesque"/>
              </a:rPr>
              <a:t> </a:t>
            </a:r>
            <a:r>
              <a:rPr lang="ar-SA" sz="2800" dirty="0" smtClean="0"/>
              <a:t>عَلَى رَجُلٍ وَهُوَ يُعَاتِبُ أَخَاهُ فِي الْحَيَاءِ يَقُولُ إِنَّكَ لَتَسْتَحْيِي حَتَّى كَأَنَّهُ يَقُولُ قَدْ أَضَرَّ </a:t>
            </a:r>
            <a:r>
              <a:rPr lang="ar-SA" sz="2800" dirty="0" err="1" smtClean="0"/>
              <a:t>بِكَ...</a:t>
            </a:r>
            <a:r>
              <a:rPr lang="ar-SA" sz="2800" dirty="0" smtClean="0"/>
              <a:t> الحديث.</a:t>
            </a:r>
            <a:endParaRPr lang="en-US" sz="2800" dirty="0" smtClean="0"/>
          </a:p>
          <a:p>
            <a:pPr rtl="1">
              <a:buFont typeface="Arial" pitchFamily="34" charset="0"/>
              <a:buChar char="•"/>
            </a:pPr>
            <a:r>
              <a:rPr lang="ar-SA" sz="2800" b="1" dirty="0" smtClean="0"/>
              <a:t>تخريجه: </a:t>
            </a:r>
            <a:r>
              <a:rPr lang="ar-SA" sz="2800" dirty="0" smtClean="0"/>
              <a:t>الرواية الأولى أخرجها البخاري في كتاب الإيمان، باب الحياء من </a:t>
            </a:r>
            <a:r>
              <a:rPr lang="ar-SA" sz="2800" dirty="0" err="1" smtClean="0"/>
              <a:t>الإيمان.</a:t>
            </a:r>
            <a:r>
              <a:rPr lang="ar-SA" sz="2800" dirty="0" smtClean="0"/>
              <a:t> والثانية أخرجها في كتاب الأدب، باب </a:t>
            </a:r>
            <a:r>
              <a:rPr lang="ar-SA" sz="2800" dirty="0" err="1" smtClean="0"/>
              <a:t>الحياء </a:t>
            </a:r>
            <a:r>
              <a:rPr lang="ar-SA" sz="2800" dirty="0" smtClean="0"/>
              <a:t>(690/13 رقم 6118</a:t>
            </a:r>
            <a:r>
              <a:rPr lang="ar-SA" sz="2800" dirty="0" err="1" smtClean="0"/>
              <a:t>).</a:t>
            </a:r>
            <a:endParaRPr lang="ar-SA"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sz="2800" b="1" dirty="0" smtClean="0"/>
              <a:t>ترجمة الصحابي راوي الحديث: </a:t>
            </a:r>
            <a:r>
              <a:rPr lang="ar-SA" sz="2800" dirty="0" smtClean="0"/>
              <a:t>هو عبد الله بن عمر بن الخطاب بن </a:t>
            </a:r>
            <a:r>
              <a:rPr lang="ar-SA" sz="2800" dirty="0" err="1" smtClean="0"/>
              <a:t>نُفيل</a:t>
            </a:r>
            <a:r>
              <a:rPr lang="ar-SA" sz="2800" dirty="0" smtClean="0"/>
              <a:t> القرشي العدوي أبو عبد الرحمن المكي، ولد بعد المبعث بيسير، أسلم قديما وهو صغير، واستصغر يوم أحد وهو ابن أربع عشرة، وهو أحد المكثرين من الصحابة </a:t>
            </a:r>
            <a:r>
              <a:rPr lang="ar-SA" sz="2800" dirty="0" err="1" smtClean="0"/>
              <a:t>والعبادلة</a:t>
            </a:r>
            <a:r>
              <a:rPr lang="ar-SA" sz="2800" dirty="0" smtClean="0"/>
              <a:t>، وكان من أشد الناس اتباعا للأثر، مات سنة 73 </a:t>
            </a:r>
            <a:r>
              <a:rPr lang="ar-SA" sz="2800" dirty="0" err="1" smtClean="0"/>
              <a:t>هـ.</a:t>
            </a:r>
            <a:r>
              <a:rPr lang="ar-SA" sz="2800" dirty="0" smtClean="0"/>
              <a:t> روى له الستة.</a:t>
            </a:r>
            <a:endParaRPr lang="ar-SA" sz="2800" b="1" dirty="0" smtClean="0"/>
          </a:p>
          <a:p>
            <a:pPr rtl="1">
              <a:buFont typeface="Arial" pitchFamily="34" charset="0"/>
              <a:buChar char="•"/>
            </a:pPr>
            <a:r>
              <a:rPr lang="ar-SA" sz="2800" b="1" dirty="0" smtClean="0"/>
              <a:t>معاني أهم مفردات </a:t>
            </a:r>
            <a:r>
              <a:rPr lang="ar-SA" sz="2800" b="1" dirty="0" err="1" smtClean="0"/>
              <a:t>الحديث :</a:t>
            </a:r>
            <a:r>
              <a:rPr lang="ar-SA" sz="2800" b="1" dirty="0" smtClean="0"/>
              <a:t> </a:t>
            </a:r>
          </a:p>
          <a:p>
            <a:pPr rtl="1">
              <a:buFont typeface="Arial" pitchFamily="34" charset="0"/>
              <a:buChar char="•"/>
            </a:pPr>
            <a:r>
              <a:rPr lang="ar-SA" sz="2800" b="1" dirty="0" smtClean="0"/>
              <a:t>الحياء: </a:t>
            </a:r>
            <a:r>
              <a:rPr lang="ar-SA" sz="2800" dirty="0" smtClean="0"/>
              <a:t>سبق تعريفه.</a:t>
            </a:r>
            <a:endParaRPr lang="en-US" sz="2800" dirty="0" smtClean="0"/>
          </a:p>
          <a:p>
            <a:pPr rtl="1">
              <a:buFont typeface="Arial" pitchFamily="34" charset="0"/>
              <a:buChar char="•"/>
            </a:pPr>
            <a:r>
              <a:rPr lang="ar-SA" sz="2800" b="1" dirty="0" smtClean="0"/>
              <a:t>يُعَاتِبُ أَخَاهُ: </a:t>
            </a:r>
            <a:r>
              <a:rPr lang="ar-SA" sz="2800" dirty="0" smtClean="0"/>
              <a:t>أي يلومه.</a:t>
            </a:r>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endParaRPr lang="ar-SA" sz="2800" b="1" dirty="0" smtClean="0"/>
          </a:p>
          <a:p>
            <a:pPr rtl="1">
              <a:buFont typeface="Arial" pitchFamily="34" charset="0"/>
              <a:buChar char="•"/>
            </a:pPr>
            <a:r>
              <a:rPr lang="ar-SA" sz="2800" b="1" dirty="0" smtClean="0"/>
              <a:t>الإيمان: في اللغة هو: </a:t>
            </a:r>
            <a:r>
              <a:rPr lang="ar-SA" sz="2800" dirty="0" smtClean="0"/>
              <a:t>الإقرار المستلزم للقبول والإذعان وهو بهذا المعنى مطابق </a:t>
            </a:r>
            <a:r>
              <a:rPr lang="ar-SA" sz="2800" dirty="0" err="1" smtClean="0"/>
              <a:t>للشرع</a:t>
            </a:r>
            <a:r>
              <a:rPr lang="ar-SA" sz="2800" dirty="0" smtClean="0"/>
              <a:t>، وقيل: هو </a:t>
            </a:r>
            <a:r>
              <a:rPr lang="ar-SA" sz="2800" dirty="0" err="1" smtClean="0"/>
              <a:t>التصديق.</a:t>
            </a:r>
            <a:r>
              <a:rPr lang="ar-SA" sz="2800" dirty="0" smtClean="0"/>
              <a:t> </a:t>
            </a:r>
            <a:r>
              <a:rPr lang="ar-SA" sz="2800" b="1" dirty="0" smtClean="0"/>
              <a:t>وشرعا: </a:t>
            </a:r>
            <a:r>
              <a:rPr lang="ar-SA" sz="2800" dirty="0" smtClean="0"/>
              <a:t>هو: اعتقاد بالقلب، وقول باللسان، وعمل </a:t>
            </a:r>
            <a:r>
              <a:rPr lang="ar-SA" sz="2800" dirty="0" err="1" smtClean="0"/>
              <a:t>بالجوارح.</a:t>
            </a:r>
            <a:r>
              <a:rPr lang="ar-SA" sz="2800" dirty="0" smtClean="0"/>
              <a:t> </a:t>
            </a:r>
            <a:r>
              <a:rPr lang="ar-SA" sz="2800" b="1" dirty="0" smtClean="0"/>
              <a:t>ومحل الإيمان: </a:t>
            </a:r>
            <a:r>
              <a:rPr lang="ar-SA" sz="2800" dirty="0" smtClean="0"/>
              <a:t>القلب واللسان والجوارح، فالإيمان يكون بالقلب، ويكون باللسان، ويكون بالجوارح.</a:t>
            </a:r>
          </a:p>
          <a:p>
            <a:pPr rtl="1">
              <a:buFont typeface="Arial" pitchFamily="34" charset="0"/>
              <a:buChar char="•"/>
            </a:pPr>
            <a:r>
              <a:rPr lang="ar-SA" sz="2800" b="1" dirty="0" smtClean="0"/>
              <a:t>والدليل: </a:t>
            </a:r>
            <a:r>
              <a:rPr lang="ar-SA" sz="2800" dirty="0" err="1" smtClean="0"/>
              <a:t>قوله </a:t>
            </a:r>
            <a:r>
              <a:rPr lang="ar-SA" sz="2800" dirty="0" err="1" smtClean="0">
                <a:sym typeface="AGA Arabesque"/>
              </a:rPr>
              <a:t></a:t>
            </a:r>
            <a:r>
              <a:rPr lang="ar-SA" sz="2800" dirty="0" err="1" smtClean="0"/>
              <a:t> </a:t>
            </a:r>
            <a:r>
              <a:rPr lang="ar-SA" sz="2800" dirty="0" smtClean="0"/>
              <a:t>” الإِيْمَانُ بِضْعٌ وَسَبْعُونَ شُعْبَةً فَأَعْلاهَا قَوْلُ لاَ إِلَهَ إِلاَّ الله، وأدنْاهَا إِمَاطَةُ الأذى عَنِ الطَّرِيْقِ </a:t>
            </a:r>
            <a:r>
              <a:rPr lang="ar-SA" sz="2800" b="1" dirty="0" smtClean="0"/>
              <a:t>وَالحَيَاءُ شُعْبَةٌ مِنَ </a:t>
            </a:r>
            <a:r>
              <a:rPr lang="ar-SA" sz="2800" b="1" dirty="0" err="1" smtClean="0"/>
              <a:t>الإِيْمَانِ</a:t>
            </a:r>
            <a:r>
              <a:rPr lang="ar-SA" sz="2800" dirty="0" err="1" smtClean="0"/>
              <a:t>”.</a:t>
            </a:r>
            <a:endParaRPr lang="ar-SA" sz="2800" dirty="0" smtClean="0"/>
          </a:p>
          <a:p>
            <a:pPr rtl="1">
              <a:buFont typeface="Arial" pitchFamily="34" charset="0"/>
              <a:buChar char="•"/>
            </a:pPr>
            <a:r>
              <a:rPr lang="ar-SA" sz="2800" b="1" dirty="0" smtClean="0"/>
              <a:t>فلا إله إلا الله، </a:t>
            </a:r>
            <a:r>
              <a:rPr lang="ar-SA" sz="2800" dirty="0" smtClean="0"/>
              <a:t>هذا قول اللسان، </a:t>
            </a:r>
            <a:r>
              <a:rPr lang="ar-SA" sz="2800" b="1" dirty="0" smtClean="0"/>
              <a:t>وإماطة الأذى </a:t>
            </a:r>
            <a:r>
              <a:rPr lang="ar-SA" sz="2800" dirty="0" smtClean="0"/>
              <a:t>عن الطريق فعل الجوارح، </a:t>
            </a:r>
            <a:r>
              <a:rPr lang="ar-SA" sz="2800" b="1" dirty="0" smtClean="0"/>
              <a:t> والحياء </a:t>
            </a:r>
            <a:r>
              <a:rPr lang="ar-SA" sz="2800" dirty="0" smtClean="0"/>
              <a:t>عمل القلب.</a:t>
            </a:r>
          </a:p>
          <a:p>
            <a:pPr algn="justLow" rtl="1">
              <a:buFont typeface="Arial" pitchFamily="34" charset="0"/>
              <a:buChar char="•"/>
            </a:pPr>
            <a:endParaRPr lang="en-US"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 تابع[2]</a:t>
            </a:r>
            <a:endParaRPr lang="ar-SA" dirty="0"/>
          </a:p>
        </p:txBody>
      </p:sp>
      <p:sp>
        <p:nvSpPr>
          <p:cNvPr id="3" name="عنصر نائب للمحتوى 2"/>
          <p:cNvSpPr>
            <a:spLocks noGrp="1"/>
          </p:cNvSpPr>
          <p:nvPr>
            <p:ph idx="1"/>
          </p:nvPr>
        </p:nvSpPr>
        <p:spPr>
          <a:xfrm>
            <a:off x="457200" y="1524000"/>
            <a:ext cx="8915400" cy="4678363"/>
          </a:xfrm>
        </p:spPr>
        <p:txBody>
          <a:bodyPr/>
          <a:lstStyle/>
          <a:p>
            <a:pPr rtl="1"/>
            <a:r>
              <a:rPr lang="ar-SA" sz="2800" b="1" dirty="0" smtClean="0"/>
              <a:t># من فوائد </a:t>
            </a:r>
            <a:r>
              <a:rPr lang="ar-SA" sz="2800" b="1" dirty="0" err="1" smtClean="0"/>
              <a:t>الحديث </a:t>
            </a:r>
            <a:r>
              <a:rPr lang="ar-SA" sz="2800" b="1" dirty="0" smtClean="0"/>
              <a:t>:</a:t>
            </a:r>
          </a:p>
          <a:p>
            <a:pPr algn="justLow" rtl="1"/>
            <a:r>
              <a:rPr lang="ar-SA" sz="2800" dirty="0" smtClean="0"/>
              <a:t>1- الحياء أثر من آثار الإيمان ومكملٌ من مكملاته.</a:t>
            </a:r>
          </a:p>
          <a:p>
            <a:pPr algn="justLow" rtl="1"/>
            <a:r>
              <a:rPr lang="ar-SA" sz="2800" dirty="0" smtClean="0"/>
              <a:t>2- الحياء يمنع صاحبه عن المعاصي، ويحثه على الواجبات.</a:t>
            </a:r>
          </a:p>
          <a:p>
            <a:pPr algn="justLow" rtl="1"/>
            <a:r>
              <a:rPr lang="ar-SA" sz="2800" dirty="0" smtClean="0"/>
              <a:t>3- قال أهل </a:t>
            </a:r>
            <a:r>
              <a:rPr lang="ar-SA" sz="2800" dirty="0" err="1" smtClean="0"/>
              <a:t>العلم: </a:t>
            </a:r>
            <a:r>
              <a:rPr lang="ar-SA" sz="2800" dirty="0" smtClean="0"/>
              <a:t>(الحياء إن كان في محرم فهو واجب وإن كان في مكروه فهو مندوب وإن كان في مباح فهو العرفي وهو المراد بقوله الحياء لا يأتي إلا بخير، ويجمع كل ذلك أن المباح إنما هو ما يقع على وفق </a:t>
            </a:r>
            <a:r>
              <a:rPr lang="ar-SA" sz="2800" dirty="0" err="1" smtClean="0"/>
              <a:t>الشرع</a:t>
            </a:r>
            <a:r>
              <a:rPr lang="ar-SA" sz="2800" dirty="0" smtClean="0"/>
              <a:t> إثباتا ونفيا</a:t>
            </a:r>
            <a:r>
              <a:rPr lang="ar-SA" sz="2800" dirty="0" err="1" smtClean="0"/>
              <a:t>).</a:t>
            </a:r>
            <a:endParaRPr lang="ar-SA" sz="2800" dirty="0" smtClean="0"/>
          </a:p>
          <a:p>
            <a:pPr algn="justLow" rtl="1"/>
            <a:r>
              <a:rPr lang="ar-SA" sz="2800" b="1" dirty="0" smtClean="0"/>
              <a:t>تنبيه: </a:t>
            </a:r>
            <a:r>
              <a:rPr lang="ar-SA" sz="2800" dirty="0" smtClean="0"/>
              <a:t>الحياء لا يمنع من التفقه في الدين والسؤال عما يجب السؤال عنه، والحياء الذي يمنع صاحبه من أداء الواجب ليس حياءً شرعيا، وإنما هو   خور وذلة ومهانة لا يُحمد عليه </a:t>
            </a:r>
            <a:r>
              <a:rPr lang="ar-SA" sz="2800" dirty="0" err="1" smtClean="0"/>
              <a:t>صاحبه.</a:t>
            </a:r>
            <a:r>
              <a:rPr lang="ar-SA" sz="2800" dirty="0" smtClean="0"/>
              <a:t> </a:t>
            </a:r>
            <a:endParaRPr lang="en-US" sz="2800"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5055</TotalTime>
  <Words>1550</Words>
  <Application>Microsoft Office PowerPoint</Application>
  <PresentationFormat>A4 Paper (210x297 mm)‎</PresentationFormat>
  <Paragraphs>105</Paragraphs>
  <Slides>20</Slides>
  <Notes>1</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الأولى</vt:lpstr>
      <vt:lpstr>عناصر المحاضرة</vt:lpstr>
      <vt:lpstr>[1] – التعريف بالحياء</vt:lpstr>
      <vt:lpstr>تابع [1]</vt:lpstr>
      <vt:lpstr>تابع [1]</vt:lpstr>
      <vt:lpstr>تابع [1]</vt:lpstr>
      <vt:lpstr>تابع [1]</vt:lpstr>
      <vt:lpstr>[2] دراسة لحديثين متعلقين بالحياء </vt:lpstr>
      <vt:lpstr>   تابع [2]</vt:lpstr>
      <vt:lpstr> تابع [2]</vt:lpstr>
      <vt:lpstr> تابع [2]</vt:lpstr>
      <vt:lpstr> تابع [2]</vt:lpstr>
      <vt:lpstr> تابع [2]</vt:lpstr>
      <vt:lpstr> تابع [2]</vt:lpstr>
      <vt:lpstr> تابع[2]</vt:lpstr>
      <vt:lpstr> تابع[2]</vt:lpstr>
      <vt:lpstr> تابع[2]</vt:lpstr>
      <vt:lpstr> تابع[2]</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244</cp:revision>
  <dcterms:created xsi:type="dcterms:W3CDTF">2009-10-14T19:14:34Z</dcterms:created>
  <dcterms:modified xsi:type="dcterms:W3CDTF">2012-09-11T06:37:42Z</dcterms:modified>
</cp:coreProperties>
</file>