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301" r:id="rId4"/>
    <p:sldId id="267" r:id="rId5"/>
    <p:sldId id="298" r:id="rId6"/>
    <p:sldId id="310" r:id="rId7"/>
    <p:sldId id="297" r:id="rId8"/>
    <p:sldId id="295" r:id="rId9"/>
    <p:sldId id="299" r:id="rId10"/>
    <p:sldId id="303" r:id="rId11"/>
    <p:sldId id="304" r:id="rId12"/>
    <p:sldId id="312" r:id="rId13"/>
    <p:sldId id="313" r:id="rId14"/>
    <p:sldId id="316" r:id="rId15"/>
    <p:sldId id="319" r:id="rId16"/>
    <p:sldId id="317" r:id="rId17"/>
    <p:sldId id="318" r:id="rId18"/>
    <p:sldId id="314" r:id="rId19"/>
    <p:sldId id="315"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70" d="100"/>
          <a:sy n="70" d="100"/>
        </p:scale>
        <p:origin x="-1212" y="-18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9/11/2012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عنوان 20"/>
          <p:cNvSpPr>
            <a:spLocks noGrp="1"/>
          </p:cNvSpPr>
          <p:nvPr>
            <p:ph type="ctrTitle"/>
          </p:nvPr>
        </p:nvSpPr>
        <p:spPr/>
        <p:txBody>
          <a:bodyPr/>
          <a:lstStyle/>
          <a:p>
            <a:endParaRPr lang="ar-SA"/>
          </a:p>
        </p:txBody>
      </p:sp>
      <p:sp>
        <p:nvSpPr>
          <p:cNvPr id="22" name="عنوان فرعي 21"/>
          <p:cNvSpPr>
            <a:spLocks noGrp="1"/>
          </p:cNvSpPr>
          <p:nvPr>
            <p:ph type="subTitle" idx="1"/>
          </p:nvPr>
        </p:nvSpPr>
        <p:spPr/>
        <p:txBody>
          <a:bodyPr/>
          <a:lstStyle/>
          <a:p>
            <a:endParaRPr lang="ar-SA"/>
          </a:p>
        </p:txBody>
      </p:sp>
      <p:sp>
        <p:nvSpPr>
          <p:cNvPr id="13316" name="Slide Number Placeholder 3"/>
          <p:cNvSpPr>
            <a:spLocks noGrp="1"/>
          </p:cNvSpPr>
          <p:nvPr>
            <p:ph type="sldNum" sz="quarter" idx="10"/>
          </p:nvPr>
        </p:nvSpPr>
        <p:spPr/>
        <p:txBody>
          <a:bodyPr/>
          <a:lstStyle/>
          <a:p>
            <a:fld id="{D641B72C-ACC8-4B85-BE2B-D4397CF4367B}" type="slidenum">
              <a:rPr lang="ar-SA" smtClean="0"/>
              <a:pPr/>
              <a:t>1</a:t>
            </a:fld>
            <a:endParaRPr lang="en-US" smtClean="0"/>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685800" y="28956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600" b="1" dirty="0" err="1" smtClean="0">
                <a:solidFill>
                  <a:schemeClr val="accent1">
                    <a:lumMod val="50000"/>
                  </a:schemeClr>
                </a:solidFill>
                <a:latin typeface="AYM Wadiy S_U normal."/>
                <a:cs typeface="Times New Roman" pitchFamily="18" charset="0"/>
              </a:rPr>
              <a:t>الحديث </a:t>
            </a:r>
            <a:r>
              <a:rPr lang="ar-SA" sz="3600" b="1" dirty="0" smtClean="0">
                <a:solidFill>
                  <a:schemeClr val="accent1">
                    <a:lumMod val="50000"/>
                  </a:schemeClr>
                </a:solidFill>
                <a:latin typeface="AYM Wadiy S_U normal."/>
                <a:cs typeface="Times New Roman" pitchFamily="18" charset="0"/>
              </a:rPr>
              <a:t>(3</a:t>
            </a:r>
            <a:r>
              <a:rPr lang="ar-SA" sz="3600" b="1" dirty="0" err="1" smtClean="0">
                <a:solidFill>
                  <a:schemeClr val="accent1">
                    <a:lumMod val="50000"/>
                  </a:schemeClr>
                </a:solidFill>
                <a:latin typeface="AYM Wadiy S_U normal."/>
                <a:cs typeface="Times New Roman" pitchFamily="18" charset="0"/>
              </a:rPr>
              <a:t>)</a:t>
            </a:r>
            <a:endParaRPr lang="ar-SA" sz="3600" b="1" dirty="0">
              <a:solidFill>
                <a:schemeClr val="accent1">
                  <a:lumMod val="50000"/>
                </a:schemeClr>
              </a:solidFill>
              <a:latin typeface="AYM Wadiy S_U normal."/>
              <a:cs typeface="Times New Roman" pitchFamily="18" charset="0"/>
            </a:endParaRPr>
          </a:p>
          <a:p>
            <a:pPr algn="ctr">
              <a:defRPr/>
            </a:pPr>
            <a:r>
              <a:rPr lang="ar-SA" sz="3600" b="1" dirty="0" smtClean="0">
                <a:solidFill>
                  <a:srgbClr val="7F7F7F"/>
                </a:solidFill>
                <a:latin typeface="Calibri" pitchFamily="34" charset="0"/>
                <a:cs typeface="Times New Roman" pitchFamily="18" charset="0"/>
              </a:rPr>
              <a:t>د/ جمال فرحات </a:t>
            </a:r>
            <a:r>
              <a:rPr lang="ar-SA" sz="3600" b="1" dirty="0" err="1" smtClean="0">
                <a:solidFill>
                  <a:srgbClr val="7F7F7F"/>
                </a:solidFill>
                <a:latin typeface="Calibri" pitchFamily="34" charset="0"/>
                <a:cs typeface="Times New Roman" pitchFamily="18" charset="0"/>
              </a:rPr>
              <a:t>صاولي</a:t>
            </a:r>
            <a:endParaRPr lang="en-US" sz="3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الثانية</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عناصر المحاضرة</a:t>
            </a:r>
            <a:endParaRPr lang="ar-SA" dirty="0"/>
          </a:p>
        </p:txBody>
      </p:sp>
      <p:sp>
        <p:nvSpPr>
          <p:cNvPr id="3" name="عنصر نائب للمحتوى 2"/>
          <p:cNvSpPr>
            <a:spLocks noGrp="1"/>
          </p:cNvSpPr>
          <p:nvPr>
            <p:ph idx="1"/>
          </p:nvPr>
        </p:nvSpPr>
        <p:spPr/>
        <p:txBody>
          <a:bodyPr/>
          <a:lstStyle/>
          <a:p>
            <a:pPr marL="514350" indent="-514350" rtl="1"/>
            <a:r>
              <a:rPr lang="ar-SA" b="1" dirty="0" smtClean="0"/>
              <a:t>1 </a:t>
            </a:r>
            <a:r>
              <a:rPr lang="ar-SA" b="1" dirty="0" err="1" smtClean="0"/>
              <a:t>-</a:t>
            </a:r>
            <a:r>
              <a:rPr lang="ar-SA" b="1" dirty="0" smtClean="0"/>
              <a:t> </a:t>
            </a:r>
            <a:r>
              <a:rPr lang="en-US" b="1" dirty="0" smtClean="0"/>
              <a:t> </a:t>
            </a:r>
            <a:r>
              <a:rPr lang="ar-SA" b="1" dirty="0" smtClean="0"/>
              <a:t>الكلام عن </a:t>
            </a:r>
            <a:r>
              <a:rPr lang="ar-SA" b="1" dirty="0" err="1" smtClean="0"/>
              <a:t>الورع .</a:t>
            </a:r>
            <a:endParaRPr lang="ar-SA" b="1" dirty="0" smtClean="0"/>
          </a:p>
          <a:p>
            <a:pPr marL="514350" indent="-514350" rtl="1"/>
            <a:r>
              <a:rPr lang="ar-SA" dirty="0" smtClean="0"/>
              <a:t>1/1   تعريفُ </a:t>
            </a:r>
            <a:r>
              <a:rPr lang="ar-SA" dirty="0" err="1" smtClean="0"/>
              <a:t>الورع </a:t>
            </a:r>
            <a:r>
              <a:rPr lang="ar-SA" dirty="0" smtClean="0"/>
              <a:t>.  </a:t>
            </a:r>
          </a:p>
          <a:p>
            <a:pPr marL="514350" indent="-514350" rtl="1"/>
            <a:r>
              <a:rPr lang="ar-SA" dirty="0" smtClean="0"/>
              <a:t>2/1  الفرق بينه وبين الزهد.</a:t>
            </a:r>
          </a:p>
          <a:p>
            <a:pPr marL="514350" indent="-514350" rtl="1"/>
            <a:r>
              <a:rPr lang="ar-SA" dirty="0" smtClean="0"/>
              <a:t>3/1  فضل الورع.</a:t>
            </a:r>
          </a:p>
          <a:p>
            <a:pPr marL="514350" indent="-514350" rtl="1"/>
            <a:r>
              <a:rPr lang="ar-SA" b="1" dirty="0" err="1" smtClean="0"/>
              <a:t>2 </a:t>
            </a:r>
            <a:r>
              <a:rPr lang="ar-SA" b="1" dirty="0" smtClean="0"/>
              <a:t>- دراسة </a:t>
            </a:r>
            <a:r>
              <a:rPr lang="ar-SA" b="1" dirty="0" smtClean="0"/>
              <a:t>لثلاثة أحاديث متعلقة </a:t>
            </a:r>
            <a:r>
              <a:rPr lang="ar-SA" b="1" dirty="0" smtClean="0"/>
              <a:t>بالورع.</a:t>
            </a:r>
          </a:p>
          <a:p>
            <a:pPr rtl="1"/>
            <a:r>
              <a:rPr lang="ar-SA" dirty="0" smtClean="0"/>
              <a:t>1/2 حديث </a:t>
            </a:r>
            <a:r>
              <a:rPr lang="en-US" dirty="0" smtClean="0">
                <a:sym typeface="Arb Hadith"/>
              </a:rPr>
              <a:t></a:t>
            </a:r>
            <a:r>
              <a:rPr lang="ar-SA" dirty="0" smtClean="0"/>
              <a:t> </a:t>
            </a:r>
            <a:r>
              <a:rPr lang="ar-SA" dirty="0" err="1" smtClean="0"/>
              <a:t>دع</a:t>
            </a:r>
            <a:r>
              <a:rPr lang="ar-SA" dirty="0" smtClean="0"/>
              <a:t> ما يريبك إلى مالا يريبك </a:t>
            </a:r>
            <a:r>
              <a:rPr lang="en-US" dirty="0" smtClean="0">
                <a:sym typeface="Arb Hadith"/>
              </a:rPr>
              <a:t></a:t>
            </a:r>
            <a:r>
              <a:rPr lang="ar-SA" dirty="0" smtClean="0"/>
              <a:t> </a:t>
            </a:r>
          </a:p>
          <a:p>
            <a:pPr rtl="1"/>
            <a:r>
              <a:rPr lang="ar-SA" dirty="0" smtClean="0"/>
              <a:t>2/2 </a:t>
            </a:r>
            <a:r>
              <a:rPr lang="ar-SA" dirty="0" smtClean="0"/>
              <a:t>حديث </a:t>
            </a:r>
            <a:r>
              <a:rPr lang="en-US" dirty="0" smtClean="0">
                <a:sym typeface="Arb Hadith"/>
              </a:rPr>
              <a:t></a:t>
            </a:r>
            <a:r>
              <a:rPr lang="ar-SA" dirty="0" smtClean="0"/>
              <a:t> </a:t>
            </a:r>
            <a:r>
              <a:rPr lang="ar-SA" dirty="0" smtClean="0"/>
              <a:t>الحلال بيّن والحرام بيّن</a:t>
            </a:r>
            <a:r>
              <a:rPr lang="en-US" dirty="0" smtClean="0">
                <a:sym typeface="Arb Hadith"/>
              </a:rPr>
              <a:t></a:t>
            </a:r>
            <a:r>
              <a:rPr lang="ar-SA" dirty="0" smtClean="0"/>
              <a:t> </a:t>
            </a:r>
            <a:endParaRPr lang="ar-SA" dirty="0" smtClean="0"/>
          </a:p>
          <a:p>
            <a:pPr rtl="1"/>
            <a:r>
              <a:rPr lang="ar-SA" smtClean="0"/>
              <a:t>3/2 </a:t>
            </a:r>
            <a:r>
              <a:rPr lang="ar-SA" dirty="0" smtClean="0"/>
              <a:t>حديث </a:t>
            </a:r>
            <a:r>
              <a:rPr lang="en-US" dirty="0" smtClean="0">
                <a:sym typeface="Arb Hadith"/>
              </a:rPr>
              <a:t></a:t>
            </a:r>
            <a:r>
              <a:rPr lang="ar-SA" dirty="0" smtClean="0"/>
              <a:t> </a:t>
            </a:r>
            <a:r>
              <a:rPr lang="ar-SA" dirty="0" smtClean="0"/>
              <a:t>مَرَّ </a:t>
            </a:r>
            <a:r>
              <a:rPr lang="ar-SA" dirty="0" err="1" smtClean="0"/>
              <a:t>النَّبِيُّ </a:t>
            </a:r>
            <a:r>
              <a:rPr lang="ar-SA" dirty="0" smtClean="0">
                <a:sym typeface="AGA Arabesque"/>
              </a:rPr>
              <a:t> </a:t>
            </a:r>
            <a:r>
              <a:rPr lang="ar-SA" dirty="0" smtClean="0"/>
              <a:t>بِتَمْرَةٍ فِي الطَّرِيقِ </a:t>
            </a:r>
            <a:r>
              <a:rPr lang="en-US" dirty="0" smtClean="0">
                <a:sym typeface="Arb Hadith"/>
              </a:rPr>
              <a:t></a:t>
            </a:r>
            <a:r>
              <a:rPr lang="ar-SA" dirty="0" smtClean="0"/>
              <a:t> </a:t>
            </a:r>
            <a:endParaRPr lang="ar-SA" dirty="0" smtClean="0"/>
          </a:p>
          <a:p>
            <a:pPr rtl="1"/>
            <a:endParaRPr lang="ar-SA"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[1</a:t>
            </a:r>
            <a:r>
              <a:rPr lang="ar-SA" dirty="0" err="1" smtClean="0">
                <a:solidFill>
                  <a:srgbClr val="C00000"/>
                </a:solidFill>
              </a:rPr>
              <a:t>] </a:t>
            </a:r>
            <a:r>
              <a:rPr lang="ar-SA" dirty="0" smtClean="0">
                <a:solidFill>
                  <a:srgbClr val="C00000"/>
                </a:solidFill>
              </a:rPr>
              <a:t>– التعريف بالورع</a:t>
            </a:r>
            <a:endParaRPr lang="en-US" dirty="0">
              <a:solidFill>
                <a:srgbClr val="C00000"/>
              </a:solidFill>
            </a:endParaRPr>
          </a:p>
        </p:txBody>
      </p:sp>
      <p:sp>
        <p:nvSpPr>
          <p:cNvPr id="5" name="عنصر نائب للمحتوى 4"/>
          <p:cNvSpPr>
            <a:spLocks noGrp="1"/>
          </p:cNvSpPr>
          <p:nvPr>
            <p:ph idx="1"/>
          </p:nvPr>
        </p:nvSpPr>
        <p:spPr>
          <a:xfrm>
            <a:off x="495300" y="1524000"/>
            <a:ext cx="8915400" cy="4724400"/>
          </a:xfrm>
        </p:spPr>
        <p:txBody>
          <a:bodyPr/>
          <a:lstStyle/>
          <a:p>
            <a:pPr rtl="1"/>
            <a:endParaRPr lang="ar-SA" sz="1100" b="1" dirty="0" smtClean="0"/>
          </a:p>
          <a:p>
            <a:pPr rtl="1">
              <a:buFont typeface="Arial" pitchFamily="34" charset="0"/>
              <a:buChar char="•"/>
            </a:pPr>
            <a:r>
              <a:rPr lang="ar-SA" b="1" dirty="0" smtClean="0"/>
              <a:t>الورع لغة: </a:t>
            </a:r>
            <a:r>
              <a:rPr lang="ar-SA" dirty="0" smtClean="0"/>
              <a:t>قال ابن الأثير في النهاية في غريب الحديث:الوَرَعُ في الأصْل الكَفُّ عن المَحارِم والتَّحَرُّج مِنْه، </a:t>
            </a:r>
            <a:r>
              <a:rPr lang="ar-SA" dirty="0" err="1" smtClean="0"/>
              <a:t>يقال </a:t>
            </a:r>
            <a:r>
              <a:rPr lang="ar-SA" dirty="0" smtClean="0"/>
              <a:t>: وَرِع الرَّجُل </a:t>
            </a:r>
            <a:r>
              <a:rPr lang="ar-SA" dirty="0" err="1" smtClean="0"/>
              <a:t>يَرِعُ </a:t>
            </a:r>
            <a:r>
              <a:rPr lang="ar-SA" dirty="0" smtClean="0"/>
              <a:t>(بالكَسْر فيهما) وَرَعاً ورِعَةً فهُو وَرِعٌ وتَوَرَّع من كذا، ثم اسْتُعِير للكفّ عن المُباح </a:t>
            </a:r>
            <a:r>
              <a:rPr lang="ar-SA" dirty="0" err="1" smtClean="0"/>
              <a:t>والحلال.</a:t>
            </a:r>
            <a:r>
              <a:rPr lang="ar-SA" dirty="0" smtClean="0"/>
              <a:t> </a:t>
            </a:r>
          </a:p>
          <a:p>
            <a:pPr rtl="1">
              <a:buFont typeface="Arial" pitchFamily="34" charset="0"/>
              <a:buChar char="•"/>
            </a:pPr>
            <a:r>
              <a:rPr lang="ar-SA" b="1" dirty="0" smtClean="0"/>
              <a:t>وشرعا: </a:t>
            </a:r>
            <a:r>
              <a:rPr lang="ar-SA" dirty="0" smtClean="0"/>
              <a:t>هو اجتناب الشبهات خوفا من الوقوع في المحرمات.</a:t>
            </a:r>
          </a:p>
          <a:p>
            <a:pPr algn="justLow" rtl="1">
              <a:buFont typeface="Arial" pitchFamily="34" charset="0"/>
              <a:buChar char="•"/>
            </a:pPr>
            <a:r>
              <a:rPr lang="ar-SA" b="1" smtClean="0"/>
              <a:t>وقال </a:t>
            </a:r>
            <a:r>
              <a:rPr lang="ar-SA" b="1" dirty="0" smtClean="0"/>
              <a:t>ابن تيمية: </a:t>
            </a:r>
            <a:r>
              <a:rPr lang="ar-SA" dirty="0" smtClean="0"/>
              <a:t>الورع ترك ما تخاف ضـرره في الآخرة.</a:t>
            </a:r>
          </a:p>
          <a:p>
            <a:pPr algn="justLow" rtl="1"/>
            <a:r>
              <a:rPr lang="ar-SA" dirty="0" smtClean="0"/>
              <a:t>فالورع هو الإمساك عما قد يضر فتدخل فيه المحرمات والشبهات لأنها قد تضر، فإنه من اتقى الشبهات </a:t>
            </a:r>
            <a:r>
              <a:rPr lang="ar-SA" dirty="0" err="1" smtClean="0"/>
              <a:t>استبرأ</a:t>
            </a:r>
            <a:r>
              <a:rPr lang="ar-SA" dirty="0" smtClean="0"/>
              <a:t> لعرضه ودينه.</a:t>
            </a:r>
          </a:p>
          <a:p>
            <a:pPr algn="justLow" rtl="1"/>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r>
              <a:rPr lang="ar-SA" dirty="0" smtClean="0"/>
              <a:t>تابع </a:t>
            </a:r>
            <a:r>
              <a:rPr lang="ar-SA" dirty="0" smtClean="0">
                <a:solidFill>
                  <a:srgbClr val="C00000"/>
                </a:solidFill>
              </a:rPr>
              <a:t>[1]</a:t>
            </a:r>
            <a:endParaRPr lang="ar-SA" dirty="0"/>
          </a:p>
        </p:txBody>
      </p:sp>
      <p:sp>
        <p:nvSpPr>
          <p:cNvPr id="4" name="عنصر نائب للمحتوى 3"/>
          <p:cNvSpPr>
            <a:spLocks noGrp="1"/>
          </p:cNvSpPr>
          <p:nvPr>
            <p:ph idx="1"/>
          </p:nvPr>
        </p:nvSpPr>
        <p:spPr>
          <a:xfrm>
            <a:off x="495300" y="1447800"/>
            <a:ext cx="8915400" cy="4876800"/>
          </a:xfrm>
        </p:spPr>
        <p:txBody>
          <a:bodyPr/>
          <a:lstStyle/>
          <a:p>
            <a:pPr algn="ctr" rtl="1"/>
            <a:r>
              <a:rPr lang="ar-SA" b="1" dirty="0" smtClean="0"/>
              <a:t>[2/1</a:t>
            </a:r>
            <a:r>
              <a:rPr lang="ar-SA" b="1" dirty="0" err="1" smtClean="0"/>
              <a:t>] </a:t>
            </a:r>
            <a:r>
              <a:rPr lang="ar-SA" b="1" dirty="0" smtClean="0"/>
              <a:t>: الفرق بين الورع وبين الزهد</a:t>
            </a:r>
            <a:endParaRPr lang="ar-SA" b="1" u="sng" dirty="0" smtClean="0"/>
          </a:p>
          <a:p>
            <a:pPr rtl="1">
              <a:buFont typeface="Arial" pitchFamily="34" charset="0"/>
              <a:buChar char="•"/>
            </a:pPr>
            <a:r>
              <a:rPr lang="ar-SA" sz="3000" b="1" dirty="0" smtClean="0"/>
              <a:t>الورع سبق تعريفه.</a:t>
            </a:r>
          </a:p>
          <a:p>
            <a:pPr algn="justLow" rtl="1">
              <a:buFont typeface="Arial" pitchFamily="34" charset="0"/>
              <a:buChar char="•"/>
            </a:pPr>
            <a:r>
              <a:rPr lang="ar-SA" sz="3000" b="1" dirty="0" smtClean="0"/>
              <a:t>والزهد: </a:t>
            </a:r>
            <a:r>
              <a:rPr lang="ar-SA" sz="3000" dirty="0" smtClean="0"/>
              <a:t>هو ترك مالا ينفـع في الآخرة.</a:t>
            </a:r>
          </a:p>
          <a:p>
            <a:pPr algn="justLow" rtl="1">
              <a:buFont typeface="Arial" pitchFamily="34" charset="0"/>
              <a:buChar char="•"/>
            </a:pPr>
            <a:r>
              <a:rPr lang="ar-SA" sz="3000" dirty="0" smtClean="0"/>
              <a:t>وبالتأمل في هذين التعريفين للزهد والورع </a:t>
            </a:r>
            <a:r>
              <a:rPr lang="ar-SA" sz="3000" dirty="0" err="1" smtClean="0"/>
              <a:t>نلاحظ:</a:t>
            </a:r>
            <a:endParaRPr lang="ar-SA" sz="3000" dirty="0" smtClean="0"/>
          </a:p>
          <a:p>
            <a:pPr algn="justLow" rtl="1"/>
            <a:r>
              <a:rPr lang="ar-SA" sz="3000" dirty="0" smtClean="0"/>
              <a:t>1- </a:t>
            </a:r>
            <a:r>
              <a:rPr lang="ar-SA" sz="2800" dirty="0" smtClean="0"/>
              <a:t>أن مقام الزهد أعلى من مقام </a:t>
            </a:r>
            <a:r>
              <a:rPr lang="ar-SA" sz="2800" dirty="0" err="1" smtClean="0"/>
              <a:t>الورع.</a:t>
            </a:r>
            <a:r>
              <a:rPr lang="ar-SA" sz="2800" dirty="0" smtClean="0"/>
              <a:t> فالزاهد ينظر إلى ما يقوله ويفعله فإن كان مما ينفـعه عند الله عز وجل أخذ </a:t>
            </a:r>
            <a:r>
              <a:rPr lang="ar-SA" sz="2800" dirty="0" err="1" smtClean="0"/>
              <a:t>به</a:t>
            </a:r>
            <a:r>
              <a:rPr lang="ar-SA" sz="2800" dirty="0" smtClean="0"/>
              <a:t> وعلق همته </a:t>
            </a:r>
            <a:r>
              <a:rPr lang="ar-SA" sz="2800" dirty="0" err="1" smtClean="0"/>
              <a:t>به</a:t>
            </a:r>
            <a:r>
              <a:rPr lang="ar-SA" sz="2800" dirty="0" smtClean="0"/>
              <a:t> وإن كان لا يرجو نفعـه في الآخرة زهد </a:t>
            </a:r>
            <a:r>
              <a:rPr lang="ar-SA" sz="2800" dirty="0" err="1" smtClean="0"/>
              <a:t>به</a:t>
            </a:r>
            <a:r>
              <a:rPr lang="ar-SA" sz="2800" dirty="0" smtClean="0"/>
              <a:t> وتركه ولو لم يكن منه ضرر في </a:t>
            </a:r>
            <a:r>
              <a:rPr lang="ar-SA" sz="2800" dirty="0" err="1" smtClean="0"/>
              <a:t>الآخرة.</a:t>
            </a:r>
            <a:r>
              <a:rPr lang="ar-SA" sz="2800" dirty="0" smtClean="0"/>
              <a:t> أما الورع فصاحبه يتجنب ما يخاف ضرره في الآخرة فإذا خلا من الضرر فقد يأخذ </a:t>
            </a:r>
            <a:r>
              <a:rPr lang="ar-SA" sz="2800" dirty="0" err="1" smtClean="0"/>
              <a:t>به</a:t>
            </a:r>
            <a:r>
              <a:rPr lang="ar-SA" sz="2800" dirty="0" smtClean="0"/>
              <a:t> ولو لم ينتفع </a:t>
            </a:r>
            <a:r>
              <a:rPr lang="ar-SA" sz="2800" dirty="0" err="1" smtClean="0"/>
              <a:t>به</a:t>
            </a:r>
            <a:r>
              <a:rPr lang="ar-SA" sz="2800" dirty="0" smtClean="0"/>
              <a:t> في الآخرة.</a:t>
            </a:r>
          </a:p>
          <a:p>
            <a:pPr algn="justLow" rtl="1">
              <a:buFont typeface="Arial" pitchFamily="34" charset="0"/>
              <a:buChar char="•"/>
            </a:pPr>
            <a:r>
              <a:rPr lang="ar-SA" sz="2800" dirty="0" smtClean="0"/>
              <a:t>وبذلك نستطيع القول بأن </a:t>
            </a:r>
            <a:r>
              <a:rPr lang="ar-SA" sz="2800" b="1" dirty="0" smtClean="0"/>
              <a:t>كل زاهد فهو ورع، وليس كل ورع زاهد</a:t>
            </a:r>
            <a:r>
              <a:rPr lang="en-US" sz="2800" dirty="0" smtClean="0"/>
              <a:t>.</a:t>
            </a:r>
            <a:endParaRPr lang="ar-SA" sz="30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err="1" smtClean="0"/>
              <a:t>تابع </a:t>
            </a:r>
            <a:r>
              <a:rPr lang="ar-SA" dirty="0" smtClean="0">
                <a:solidFill>
                  <a:srgbClr val="C00000"/>
                </a:solidFill>
              </a:rPr>
              <a:t>[1</a:t>
            </a:r>
            <a:r>
              <a:rPr lang="ar-SA" dirty="0" err="1" smtClean="0">
                <a:solidFill>
                  <a:srgbClr val="C00000"/>
                </a:solidFill>
              </a:rPr>
              <a:t>]</a:t>
            </a:r>
            <a:endParaRPr lang="en-US" dirty="0">
              <a:solidFill>
                <a:srgbClr val="C00000"/>
              </a:solidFill>
            </a:endParaRPr>
          </a:p>
        </p:txBody>
      </p:sp>
      <p:sp>
        <p:nvSpPr>
          <p:cNvPr id="5" name="عنصر نائب للمحتوى 4"/>
          <p:cNvSpPr>
            <a:spLocks noGrp="1"/>
          </p:cNvSpPr>
          <p:nvPr>
            <p:ph idx="1"/>
          </p:nvPr>
        </p:nvSpPr>
        <p:spPr>
          <a:xfrm>
            <a:off x="381000" y="1600200"/>
            <a:ext cx="9144000" cy="4525963"/>
          </a:xfrm>
        </p:spPr>
        <p:txBody>
          <a:bodyPr/>
          <a:lstStyle/>
          <a:p>
            <a:pPr algn="ctr" rtl="1"/>
            <a:r>
              <a:rPr lang="ar-SA" b="1" dirty="0" smtClean="0"/>
              <a:t>[3/1</a:t>
            </a:r>
            <a:r>
              <a:rPr lang="ar-SA" b="1" dirty="0" err="1" smtClean="0"/>
              <a:t>] </a:t>
            </a:r>
            <a:r>
              <a:rPr lang="ar-SA" b="1" dirty="0" smtClean="0"/>
              <a:t>: فضل الورع</a:t>
            </a:r>
          </a:p>
          <a:p>
            <a:pPr rtl="1"/>
            <a:r>
              <a:rPr lang="ar-SA" sz="3000" dirty="0" smtClean="0"/>
              <a:t>1- أنه سبب </a:t>
            </a:r>
            <a:r>
              <a:rPr lang="ar-SA" sz="3000" dirty="0" err="1" smtClean="0"/>
              <a:t>لاستبراء</a:t>
            </a:r>
            <a:r>
              <a:rPr lang="ar-SA" sz="3000" dirty="0" smtClean="0"/>
              <a:t> الدين والعرض كما في </a:t>
            </a:r>
            <a:r>
              <a:rPr lang="ar-SA" sz="3000" dirty="0" err="1" smtClean="0"/>
              <a:t>الحديث : </a:t>
            </a:r>
            <a:r>
              <a:rPr lang="ar-SA" sz="3000" dirty="0" smtClean="0"/>
              <a:t>(من اتقى الشبهات فقد </a:t>
            </a:r>
            <a:r>
              <a:rPr lang="ar-SA" sz="3000" dirty="0" err="1" smtClean="0"/>
              <a:t>استبرأ</a:t>
            </a:r>
            <a:r>
              <a:rPr lang="ar-SA" sz="3000" dirty="0" smtClean="0"/>
              <a:t> لدينه وعرضه</a:t>
            </a:r>
            <a:r>
              <a:rPr lang="ar-SA" sz="3000" dirty="0" err="1" smtClean="0"/>
              <a:t>)</a:t>
            </a:r>
            <a:endParaRPr lang="ar-SA" sz="3000" dirty="0" smtClean="0"/>
          </a:p>
          <a:p>
            <a:pPr rtl="1"/>
            <a:r>
              <a:rPr lang="ar-SA" sz="3000" dirty="0" smtClean="0"/>
              <a:t>2- أنه من علامات العبادة كما في </a:t>
            </a:r>
            <a:r>
              <a:rPr lang="ar-SA" sz="3000" dirty="0" err="1" smtClean="0"/>
              <a:t>الحديث </a:t>
            </a:r>
            <a:r>
              <a:rPr lang="ar-SA" sz="3000" dirty="0" smtClean="0"/>
              <a:t>( كن ورعاً تكن أعبد </a:t>
            </a:r>
            <a:r>
              <a:rPr lang="ar-SA" sz="3000" dirty="0" err="1" smtClean="0"/>
              <a:t>الناس )</a:t>
            </a:r>
            <a:endParaRPr lang="ar-SA" sz="3000" dirty="0" smtClean="0"/>
          </a:p>
          <a:p>
            <a:pPr rtl="1"/>
            <a:r>
              <a:rPr lang="ar-SA" sz="3000" dirty="0" smtClean="0"/>
              <a:t>3- أنه من هدي </a:t>
            </a:r>
            <a:r>
              <a:rPr lang="ar-SA" sz="3000" dirty="0" err="1" smtClean="0"/>
              <a:t>النبي </a:t>
            </a:r>
            <a:r>
              <a:rPr lang="ar-SA" sz="3000" dirty="0" smtClean="0">
                <a:sym typeface="AGA Arabesque"/>
              </a:rPr>
              <a:t> ف</a:t>
            </a:r>
            <a:r>
              <a:rPr lang="ar-SA" sz="3000" dirty="0" smtClean="0"/>
              <a:t>عن </a:t>
            </a:r>
            <a:r>
              <a:rPr lang="ar-SA" sz="3000" dirty="0" err="1" smtClean="0"/>
              <a:t>أنس </a:t>
            </a:r>
            <a:r>
              <a:rPr lang="ar-SA" sz="2800" dirty="0" smtClean="0">
                <a:sym typeface="AGA Arabesque"/>
              </a:rPr>
              <a:t> </a:t>
            </a:r>
            <a:r>
              <a:rPr lang="ar-SA" sz="3000" dirty="0" smtClean="0"/>
              <a:t>أن </a:t>
            </a:r>
            <a:r>
              <a:rPr lang="ar-SA" sz="3000" dirty="0" err="1" smtClean="0"/>
              <a:t>النبي </a:t>
            </a:r>
            <a:r>
              <a:rPr lang="ar-SA" sz="3000" dirty="0" smtClean="0">
                <a:sym typeface="AGA Arabesque"/>
              </a:rPr>
              <a:t> </a:t>
            </a:r>
            <a:r>
              <a:rPr lang="ar-SA" sz="3000" dirty="0" smtClean="0"/>
              <a:t>وجد تمرة في الطريق </a:t>
            </a:r>
            <a:r>
              <a:rPr lang="ar-SA" sz="3000" dirty="0" err="1" smtClean="0"/>
              <a:t>فقال: </a:t>
            </a:r>
            <a:r>
              <a:rPr lang="ar-SA" sz="3000" dirty="0" smtClean="0"/>
              <a:t>(لولا أني أخاف أن تكون من الصدقة لأكلتها</a:t>
            </a:r>
            <a:r>
              <a:rPr lang="ar-SA" sz="3000" dirty="0" err="1" smtClean="0"/>
              <a:t>).</a:t>
            </a:r>
            <a:r>
              <a:rPr lang="ar-SA" sz="3000" dirty="0" smtClean="0"/>
              <a:t> رواه البخاري </a:t>
            </a:r>
          </a:p>
          <a:p>
            <a:pPr rtl="1"/>
            <a:r>
              <a:rPr lang="ar-SA" sz="3000" dirty="0" smtClean="0"/>
              <a:t>4- أنه </a:t>
            </a:r>
            <a:r>
              <a:rPr lang="ar-SA" sz="2800" dirty="0" smtClean="0"/>
              <a:t>سبب </a:t>
            </a:r>
            <a:r>
              <a:rPr lang="ar-SA" sz="2800" dirty="0" err="1" smtClean="0"/>
              <a:t>للنجاة .</a:t>
            </a:r>
            <a:endParaRPr lang="en-US" sz="3000" dirty="0" smtClean="0"/>
          </a:p>
          <a:p>
            <a:pPr rtl="1"/>
            <a:endParaRPr lang="en-US" dirty="0" smtClean="0"/>
          </a:p>
          <a:p>
            <a:pPr rtl="1"/>
            <a:r>
              <a:rPr lang="ar-SA" dirty="0" smtClean="0"/>
              <a:t> </a:t>
            </a:r>
            <a:endParaRPr lang="en-US" dirty="0" smtClean="0"/>
          </a:p>
          <a:p>
            <a:pPr rtl="1"/>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3600" b="1" dirty="0" smtClean="0">
                <a:solidFill>
                  <a:srgbClr val="FF0000"/>
                </a:solidFill>
                <a:cs typeface="Arial" pitchFamily="34" charset="0"/>
              </a:rPr>
              <a:t>[2] دراسة أحاديث تتعلق بالورع</a:t>
            </a:r>
          </a:p>
        </p:txBody>
      </p:sp>
      <p:sp>
        <p:nvSpPr>
          <p:cNvPr id="5" name="عنصر نائب للمحتوى 4"/>
          <p:cNvSpPr>
            <a:spLocks noGrp="1"/>
          </p:cNvSpPr>
          <p:nvPr>
            <p:ph idx="1"/>
          </p:nvPr>
        </p:nvSpPr>
        <p:spPr>
          <a:xfrm>
            <a:off x="495300" y="1600200"/>
            <a:ext cx="8915400" cy="4648200"/>
          </a:xfrm>
        </p:spPr>
        <p:txBody>
          <a:bodyPr/>
          <a:lstStyle/>
          <a:p>
            <a:pPr algn="ctr"/>
            <a:r>
              <a:rPr lang="en-US" b="1" dirty="0" smtClean="0"/>
              <a:t> </a:t>
            </a:r>
            <a:r>
              <a:rPr lang="ar-SA" b="1" dirty="0" smtClean="0"/>
              <a:t>[1/2] : الحديث الأول سنن الترمذي(668/4 رقم 2518</a:t>
            </a:r>
            <a:r>
              <a:rPr lang="ar-SA" b="1" dirty="0" err="1" smtClean="0"/>
              <a:t>)</a:t>
            </a:r>
            <a:endParaRPr lang="ar-SA" b="1" dirty="0" smtClean="0"/>
          </a:p>
          <a:p>
            <a:pPr marL="0" algn="justLow" rtl="1"/>
            <a:r>
              <a:rPr lang="ar-SA" dirty="0" smtClean="0"/>
              <a:t>عن الحسن بن </a:t>
            </a:r>
            <a:r>
              <a:rPr lang="ar-SA" dirty="0" err="1" smtClean="0"/>
              <a:t>علي </a:t>
            </a:r>
            <a:r>
              <a:rPr lang="ar-SA" dirty="0" smtClean="0">
                <a:sym typeface="AGA Arabesque"/>
              </a:rPr>
              <a:t> </a:t>
            </a:r>
            <a:r>
              <a:rPr lang="ar-SA" dirty="0" err="1" smtClean="0"/>
              <a:t>قَالَ </a:t>
            </a:r>
            <a:r>
              <a:rPr lang="ar-SA" dirty="0" smtClean="0"/>
              <a:t>: حفظت من </a:t>
            </a:r>
            <a:r>
              <a:rPr lang="ar-SA" dirty="0" err="1" smtClean="0"/>
              <a:t>رسول </a:t>
            </a:r>
            <a:r>
              <a:rPr lang="ar-SA" dirty="0" err="1" smtClean="0">
                <a:sym typeface="AGA Arabesque"/>
              </a:rPr>
              <a:t></a:t>
            </a:r>
            <a:r>
              <a:rPr lang="ar-SA" b="1" dirty="0" err="1" smtClean="0"/>
              <a:t> </a:t>
            </a:r>
            <a:r>
              <a:rPr lang="ar-SA" b="1" dirty="0" smtClean="0"/>
              <a:t>:« </a:t>
            </a:r>
            <a:r>
              <a:rPr lang="ar-SA" b="1" dirty="0" err="1" smtClean="0"/>
              <a:t>دع</a:t>
            </a:r>
            <a:r>
              <a:rPr lang="ar-SA" b="1" dirty="0" smtClean="0"/>
              <a:t> ما يريبك إلى مالا </a:t>
            </a:r>
            <a:r>
              <a:rPr lang="ar-SA" b="1" dirty="0" err="1" smtClean="0"/>
              <a:t>يريبك </a:t>
            </a:r>
            <a:r>
              <a:rPr lang="ar-SA" b="1" dirty="0" smtClean="0"/>
              <a:t>» </a:t>
            </a:r>
            <a:r>
              <a:rPr lang="ar-SA" dirty="0" smtClean="0"/>
              <a:t>رواه </a:t>
            </a:r>
            <a:r>
              <a:rPr lang="ar-SA" dirty="0" err="1" smtClean="0"/>
              <a:t>الترمذي.</a:t>
            </a:r>
            <a:r>
              <a:rPr lang="ar-SA" b="1" dirty="0" smtClean="0"/>
              <a:t> </a:t>
            </a:r>
          </a:p>
          <a:p>
            <a:pPr marL="0" algn="justLow" rtl="1"/>
            <a:r>
              <a:rPr lang="ar-SA" b="1" dirty="0" smtClean="0"/>
              <a:t># ترجمة الصحابي راوي الحديث: </a:t>
            </a:r>
            <a:r>
              <a:rPr lang="ar-SA" dirty="0" err="1" smtClean="0"/>
              <a:t>هوالحسن</a:t>
            </a:r>
            <a:r>
              <a:rPr lang="ar-SA" dirty="0" smtClean="0"/>
              <a:t> بن علي بن أبي طالب الهاشمي سبط رسول </a:t>
            </a:r>
            <a:r>
              <a:rPr lang="ar-SA" dirty="0" err="1" smtClean="0"/>
              <a:t>الله </a:t>
            </a:r>
            <a:r>
              <a:rPr lang="ar-SA" dirty="0" err="1" smtClean="0">
                <a:sym typeface="AGA Arabesque"/>
              </a:rPr>
              <a:t></a:t>
            </a:r>
            <a:r>
              <a:rPr lang="ar-SA" b="1" dirty="0" err="1" smtClean="0"/>
              <a:t> </a:t>
            </a:r>
            <a:r>
              <a:rPr lang="ar-SA" b="1" dirty="0" smtClean="0"/>
              <a:t>- </a:t>
            </a:r>
            <a:r>
              <a:rPr lang="ar-SA" dirty="0" smtClean="0"/>
              <a:t>والسبط: </a:t>
            </a:r>
            <a:r>
              <a:rPr lang="ar-SA" dirty="0" err="1" smtClean="0"/>
              <a:t>هوابن</a:t>
            </a:r>
            <a:r>
              <a:rPr lang="ar-SA" dirty="0" smtClean="0"/>
              <a:t> </a:t>
            </a:r>
            <a:r>
              <a:rPr lang="ar-SA" dirty="0" err="1" smtClean="0"/>
              <a:t>البنت </a:t>
            </a:r>
            <a:r>
              <a:rPr lang="ar-SA" dirty="0" smtClean="0"/>
              <a:t>- وريحانته وقد صحبه وحفظ عنه، تنازل عن الخلافة </a:t>
            </a:r>
            <a:r>
              <a:rPr lang="ar-SA" dirty="0" err="1" smtClean="0"/>
              <a:t>لمعاوية </a:t>
            </a:r>
            <a:r>
              <a:rPr lang="ar-SA" dirty="0" smtClean="0">
                <a:sym typeface="AGA Arabesque"/>
              </a:rPr>
              <a:t>،</a:t>
            </a:r>
            <a:r>
              <a:rPr lang="ar-SA" dirty="0" smtClean="0"/>
              <a:t> مات شهيدا بالسم سنة </a:t>
            </a:r>
            <a:r>
              <a:rPr lang="ar-SA" dirty="0" err="1" smtClean="0"/>
              <a:t>49هـ</a:t>
            </a:r>
            <a:r>
              <a:rPr lang="ar-SA" dirty="0" smtClean="0"/>
              <a:t> وهو ابن سبع وأربعين.</a:t>
            </a:r>
          </a:p>
          <a:p>
            <a:pPr marL="0" algn="justLow" rtl="1">
              <a:buFont typeface="Arial" pitchFamily="34" charset="0"/>
              <a:buChar char="•"/>
            </a:pPr>
            <a:r>
              <a:rPr lang="ar-SA" dirty="0" smtClean="0"/>
              <a:t>روى له أصحاب السنن( </a:t>
            </a:r>
            <a:r>
              <a:rPr lang="ar-SA" dirty="0" err="1" smtClean="0"/>
              <a:t>د </a:t>
            </a:r>
            <a:r>
              <a:rPr lang="ar-SA" dirty="0" smtClean="0"/>
              <a:t>، </a:t>
            </a:r>
            <a:r>
              <a:rPr lang="ar-SA" dirty="0" err="1" smtClean="0"/>
              <a:t>ت </a:t>
            </a:r>
            <a:r>
              <a:rPr lang="ar-SA" dirty="0" smtClean="0"/>
              <a:t>، </a:t>
            </a:r>
            <a:r>
              <a:rPr lang="ar-SA" dirty="0" err="1" smtClean="0"/>
              <a:t>س </a:t>
            </a:r>
            <a:r>
              <a:rPr lang="ar-SA" dirty="0" smtClean="0"/>
              <a:t>، </a:t>
            </a:r>
            <a:r>
              <a:rPr lang="ar-SA" dirty="0" err="1" smtClean="0"/>
              <a:t>جه</a:t>
            </a:r>
            <a:r>
              <a:rPr lang="ar-SA" dirty="0" smtClean="0"/>
              <a:t> </a:t>
            </a:r>
            <a:r>
              <a:rPr lang="ar-SA" dirty="0" err="1" smtClean="0"/>
              <a:t>).</a:t>
            </a:r>
            <a:endParaRPr lang="ar-SA" dirty="0" smtClean="0"/>
          </a:p>
          <a:p>
            <a:pPr marL="0" algn="justLow" rtl="1"/>
            <a:endParaRPr lang="ar-SA" dirty="0" smtClean="0"/>
          </a:p>
          <a:p>
            <a:pPr marL="0" algn="justLow" rtl="1"/>
            <a:endParaRPr lang="ar-SA" dirty="0" smtClean="0"/>
          </a:p>
          <a:p>
            <a:pPr marL="0" algn="justLow" rtl="1"/>
            <a:endParaRPr lang="ar-SA" b="1"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81526"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2800" b="1" dirty="0" smtClean="0">
                <a:solidFill>
                  <a:srgbClr val="FF0000"/>
                </a:solidFill>
                <a:cs typeface="Arial" pitchFamily="34" charset="0"/>
              </a:rPr>
              <a:t>   تابع [2]</a:t>
            </a:r>
            <a:endParaRPr lang="ar-SA" sz="2800" dirty="0" smtClean="0">
              <a:solidFill>
                <a:schemeClr val="tx1"/>
              </a:solidFill>
              <a:cs typeface="Arial" pitchFamily="34" charset="0"/>
            </a:endParaRPr>
          </a:p>
        </p:txBody>
      </p:sp>
      <p:sp>
        <p:nvSpPr>
          <p:cNvPr id="8" name="عنصر نائب للمحتوى 4"/>
          <p:cNvSpPr>
            <a:spLocks noGrp="1"/>
          </p:cNvSpPr>
          <p:nvPr>
            <p:ph idx="1"/>
          </p:nvPr>
        </p:nvSpPr>
        <p:spPr>
          <a:xfrm>
            <a:off x="495300" y="1600200"/>
            <a:ext cx="8915400" cy="4525963"/>
          </a:xfrm>
        </p:spPr>
        <p:txBody>
          <a:bodyPr/>
          <a:lstStyle/>
          <a:p>
            <a:pPr marL="0" algn="justLow" rtl="1">
              <a:buFont typeface="Arial" pitchFamily="34" charset="0"/>
              <a:buChar char="•"/>
            </a:pPr>
            <a:endParaRPr lang="ar-SA" sz="1800" b="1" dirty="0" smtClean="0"/>
          </a:p>
          <a:p>
            <a:pPr marL="0" algn="justLow" rtl="1">
              <a:buFont typeface="Arial" pitchFamily="34" charset="0"/>
              <a:buChar char="•"/>
            </a:pPr>
            <a:r>
              <a:rPr lang="ar-SA" b="1" dirty="0" smtClean="0"/>
              <a:t>تخريج الحديث:</a:t>
            </a:r>
            <a:r>
              <a:rPr lang="ar-SA" dirty="0" smtClean="0"/>
              <a:t> الحديث أخرجه الترمذي في سننه في كتاب</a:t>
            </a:r>
            <a:r>
              <a:rPr lang="ar-SA" b="1" dirty="0" smtClean="0"/>
              <a:t> </a:t>
            </a:r>
            <a:r>
              <a:rPr lang="ar-SA" dirty="0" smtClean="0"/>
              <a:t>الإيمان(668/4 رقم 2518) وتمام </a:t>
            </a:r>
            <a:r>
              <a:rPr lang="ar-SA" dirty="0" err="1" smtClean="0"/>
              <a:t>الحديث : </a:t>
            </a:r>
            <a:r>
              <a:rPr lang="ar-SA" dirty="0" smtClean="0"/>
              <a:t>(فإن الصدق طمأنينة وإن الكذب ريبة)، وقال: حسن صحيح.</a:t>
            </a:r>
          </a:p>
          <a:p>
            <a:pPr marL="0" algn="justLow" rtl="1">
              <a:buFont typeface="Arial" pitchFamily="34" charset="0"/>
              <a:buChar char="•"/>
            </a:pPr>
            <a:r>
              <a:rPr lang="ar-SA" b="1" dirty="0" smtClean="0"/>
              <a:t>ترجمة الترمذي: </a:t>
            </a:r>
            <a:r>
              <a:rPr lang="ar-SA" dirty="0" smtClean="0"/>
              <a:t>هو محمد بن عيسى بن سَوْرَة السُّلمي التِرمِذي الضرير، مؤلف كتاب" </a:t>
            </a:r>
            <a:r>
              <a:rPr lang="ar-SA" dirty="0" err="1" smtClean="0"/>
              <a:t>الجامع </a:t>
            </a:r>
            <a:r>
              <a:rPr lang="ar-SA" dirty="0" smtClean="0"/>
              <a:t>” المشهور بسنن الترمذي، </a:t>
            </a:r>
            <a:r>
              <a:rPr lang="ar-SA" dirty="0" err="1" smtClean="0"/>
              <a:t>وكتاب </a:t>
            </a:r>
            <a:r>
              <a:rPr lang="ar-SA" dirty="0" smtClean="0"/>
              <a:t>" </a:t>
            </a:r>
            <a:r>
              <a:rPr lang="ar-SA" dirty="0" err="1" smtClean="0"/>
              <a:t>العلل </a:t>
            </a:r>
            <a:r>
              <a:rPr lang="ar-SA" dirty="0" smtClean="0"/>
              <a:t>”، </a:t>
            </a:r>
            <a:r>
              <a:rPr lang="ar-SA" dirty="0" err="1" smtClean="0"/>
              <a:t>وكتاب </a:t>
            </a:r>
            <a:r>
              <a:rPr lang="ar-SA" dirty="0" smtClean="0"/>
              <a:t>” الشمائل </a:t>
            </a:r>
            <a:r>
              <a:rPr lang="ar-SA" dirty="0" err="1" smtClean="0"/>
              <a:t>المحمدية </a:t>
            </a:r>
            <a:r>
              <a:rPr lang="ar-SA" dirty="0" smtClean="0"/>
              <a:t>”، أحد العلماء الحفاظ </a:t>
            </a:r>
            <a:r>
              <a:rPr lang="ar-SA" sz="3000" dirty="0" smtClean="0"/>
              <a:t>البارعين</a:t>
            </a:r>
            <a:r>
              <a:rPr lang="ar-SA" dirty="0" smtClean="0"/>
              <a:t>، توفي سنة تسع وسبعين </a:t>
            </a:r>
            <a:r>
              <a:rPr lang="ar-SA" dirty="0" err="1" smtClean="0"/>
              <a:t>ومائتين </a:t>
            </a:r>
            <a:r>
              <a:rPr lang="ar-SA" dirty="0" smtClean="0"/>
              <a:t>(</a:t>
            </a:r>
            <a:r>
              <a:rPr lang="ar-SA" dirty="0" err="1" smtClean="0"/>
              <a:t>279هـ</a:t>
            </a:r>
            <a:r>
              <a:rPr lang="ar-SA" dirty="0" smtClean="0"/>
              <a:t>) بمدينة </a:t>
            </a:r>
            <a:r>
              <a:rPr lang="ar-SA" dirty="0" err="1" smtClean="0"/>
              <a:t>ترمذ.</a:t>
            </a:r>
            <a:endParaRPr lang="ar-SA" dirty="0" smtClean="0"/>
          </a:p>
          <a:p>
            <a:pPr marL="0" algn="justLow" rtl="1">
              <a:buFont typeface="Arial" pitchFamily="34" charset="0"/>
              <a:buChar char="•"/>
            </a:pPr>
            <a:r>
              <a:rPr lang="ar-SA" sz="3000" dirty="0" smtClean="0"/>
              <a:t>وكتابه السنن ثالث الكتب الستة، ويأتي في الترتيب بعد سنن أبي داود</a:t>
            </a:r>
            <a:endParaRPr lang="ar-SA" sz="3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cs typeface="Arial" pitchFamily="34" charset="0"/>
              </a:rPr>
              <a:t> تابع [2]</a:t>
            </a:r>
            <a:endParaRPr lang="ar-SA" dirty="0"/>
          </a:p>
        </p:txBody>
      </p:sp>
      <p:sp>
        <p:nvSpPr>
          <p:cNvPr id="3" name="عنصر نائب للمحتوى 2"/>
          <p:cNvSpPr>
            <a:spLocks noGrp="1"/>
          </p:cNvSpPr>
          <p:nvPr>
            <p:ph idx="1"/>
          </p:nvPr>
        </p:nvSpPr>
        <p:spPr/>
        <p:txBody>
          <a:bodyPr/>
          <a:lstStyle/>
          <a:p>
            <a:pPr rtl="1">
              <a:buFont typeface="Arial" pitchFamily="34" charset="0"/>
              <a:buChar char="•"/>
            </a:pPr>
            <a:r>
              <a:rPr lang="ar-SA" b="1" dirty="0" smtClean="0"/>
              <a:t>معاني أهم مفردات </a:t>
            </a:r>
            <a:r>
              <a:rPr lang="ar-SA" b="1" dirty="0" err="1" smtClean="0"/>
              <a:t>الحديث :</a:t>
            </a:r>
            <a:r>
              <a:rPr lang="ar-SA" b="1" dirty="0" smtClean="0"/>
              <a:t> </a:t>
            </a:r>
          </a:p>
          <a:p>
            <a:pPr rtl="1">
              <a:buFont typeface="Arial" pitchFamily="34" charset="0"/>
              <a:buChar char="•"/>
            </a:pPr>
            <a:r>
              <a:rPr lang="ar-SA" b="1" dirty="0" err="1" smtClean="0"/>
              <a:t>دع</a:t>
            </a:r>
            <a:r>
              <a:rPr lang="ar-SA" b="1" dirty="0" smtClean="0"/>
              <a:t>: </a:t>
            </a:r>
            <a:r>
              <a:rPr lang="ar-SA" dirty="0" smtClean="0"/>
              <a:t>أي أترك</a:t>
            </a:r>
          </a:p>
          <a:p>
            <a:pPr rtl="1">
              <a:buFont typeface="Arial" pitchFamily="34" charset="0"/>
              <a:buChar char="•"/>
            </a:pPr>
            <a:r>
              <a:rPr lang="ar-SA" b="1" dirty="0" smtClean="0"/>
              <a:t>ما يَريبك: </a:t>
            </a:r>
            <a:r>
              <a:rPr lang="ar-SA" dirty="0" smtClean="0"/>
              <a:t>بفتح أوله ويجوز الضم يقال </a:t>
            </a:r>
            <a:r>
              <a:rPr lang="ar-SA" dirty="0" err="1" smtClean="0"/>
              <a:t>رابه</a:t>
            </a:r>
            <a:r>
              <a:rPr lang="ar-SA" dirty="0" smtClean="0"/>
              <a:t> يَريبه بالفتح وأرابه يُريبه بالضم ريبة، وهي </a:t>
            </a:r>
            <a:r>
              <a:rPr lang="ar-SA" b="1" dirty="0" smtClean="0"/>
              <a:t>الشك والتردد</a:t>
            </a:r>
            <a:r>
              <a:rPr lang="ar-SA" dirty="0" smtClean="0"/>
              <a:t>، والمعنى إذا شككت في شيء </a:t>
            </a:r>
            <a:r>
              <a:rPr lang="ar-SA" dirty="0" err="1" smtClean="0"/>
              <a:t>فدعه.</a:t>
            </a:r>
            <a:endParaRPr lang="ar-SA" dirty="0" smtClean="0"/>
          </a:p>
          <a:p>
            <a:pPr rtl="1">
              <a:buFont typeface="Arial" pitchFamily="34" charset="0"/>
              <a:buChar char="•"/>
            </a:pPr>
            <a:r>
              <a:rPr lang="ar-SA" b="1" dirty="0" smtClean="0"/>
              <a:t>المعنى العام للحديث:</a:t>
            </a:r>
            <a:r>
              <a:rPr lang="ar-SA" dirty="0" smtClean="0"/>
              <a:t>أي اترك ما يلحقك </a:t>
            </a:r>
            <a:r>
              <a:rPr lang="ar-SA" dirty="0" err="1" smtClean="0"/>
              <a:t>به</a:t>
            </a:r>
            <a:r>
              <a:rPr lang="ar-SA" dirty="0" smtClean="0"/>
              <a:t> ريب وشك وقلق إلَى ما لا يلحقك </a:t>
            </a:r>
            <a:r>
              <a:rPr lang="ar-SA" dirty="0" err="1" smtClean="0"/>
              <a:t>به</a:t>
            </a:r>
            <a:r>
              <a:rPr lang="ar-SA" dirty="0" smtClean="0"/>
              <a:t> ريبٌ ولا قلق، والحاصل أن الورع انتقال العبد من الشك إلى اليقين، ومن الريبة والتردد إلى الثقة والاطمئنان.</a:t>
            </a:r>
            <a:endParaRPr lang="en-US" dirty="0" smtClean="0"/>
          </a:p>
          <a:p>
            <a:pPr rtl="1">
              <a:buFont typeface="Arial" pitchFamily="34" charset="0"/>
              <a:buChar char="•"/>
            </a:pPr>
            <a:endParaRPr lang="ar-SA" b="1" dirty="0" smtClean="0"/>
          </a:p>
          <a:p>
            <a:pPr rtl="1">
              <a:buFont typeface="Arial" pitchFamily="34" charset="0"/>
              <a:buChar char="•"/>
            </a:pPr>
            <a:endParaRPr lang="ar-SA" dirty="0" smtClean="0"/>
          </a:p>
          <a:p>
            <a:pPr marL="171450" indent="-514350" algn="justLow" rtl="1">
              <a:buFont typeface="+mj-lt"/>
              <a:buAutoNum type="arabicPeriod"/>
            </a:pPr>
            <a:endParaRPr lang="ar-SA" dirty="0" smtClean="0"/>
          </a:p>
          <a:p>
            <a:pPr marL="171450" indent="-514350" algn="justLow" rtl="1">
              <a:buFont typeface="+mj-lt"/>
              <a:buAutoNum type="arabicPeriod"/>
            </a:pPr>
            <a:endParaRPr lang="ar-SA" dirty="0" smtClean="0"/>
          </a:p>
          <a:p>
            <a:pPr rtl="1"/>
            <a:endParaRPr lang="ar-SA" dirty="0" smtClean="0"/>
          </a:p>
          <a:p>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cs typeface="Arial" pitchFamily="34" charset="0"/>
              </a:rPr>
              <a:t> تابع [2]</a:t>
            </a:r>
            <a:endParaRPr lang="ar-SA" dirty="0"/>
          </a:p>
        </p:txBody>
      </p:sp>
      <p:sp>
        <p:nvSpPr>
          <p:cNvPr id="3" name="عنصر نائب للمحتوى 2"/>
          <p:cNvSpPr>
            <a:spLocks noGrp="1"/>
          </p:cNvSpPr>
          <p:nvPr>
            <p:ph idx="1"/>
          </p:nvPr>
        </p:nvSpPr>
        <p:spPr/>
        <p:txBody>
          <a:bodyPr/>
          <a:lstStyle/>
          <a:p>
            <a:pPr rtl="1">
              <a:buFont typeface="Arial" pitchFamily="34" charset="0"/>
              <a:buChar char="•"/>
            </a:pPr>
            <a:endParaRPr lang="ar-SA" dirty="0" smtClean="0"/>
          </a:p>
          <a:p>
            <a:pPr rtl="1">
              <a:buFont typeface="Arial" pitchFamily="34" charset="0"/>
              <a:buChar char="•"/>
            </a:pPr>
            <a:r>
              <a:rPr lang="ar-SA" dirty="0" smtClean="0"/>
              <a:t>فهذا الحديث أصل عظيم في باب الورع وترك </a:t>
            </a:r>
            <a:r>
              <a:rPr lang="ar-SA" dirty="0" err="1" smtClean="0"/>
              <a:t>الشبهات </a:t>
            </a:r>
            <a:r>
              <a:rPr lang="ar-SA" dirty="0" smtClean="0"/>
              <a:t>، وفيه توجيه نبوي عظيم الفائدة عظيم العائدة، فإن العبد لا يسلم دينه من المفسدات والمنقصات إلا إذا تعاطى الورع وترك ما اشتبه عليه </a:t>
            </a:r>
            <a:r>
              <a:rPr lang="ar-SA" dirty="0" err="1" smtClean="0"/>
              <a:t>أمره.</a:t>
            </a:r>
            <a:r>
              <a:rPr lang="ar-SA" dirty="0" smtClean="0"/>
              <a:t> فإنه من اتقى الشبهات </a:t>
            </a:r>
            <a:r>
              <a:rPr lang="ar-SA" dirty="0" err="1" smtClean="0"/>
              <a:t>استبرأ</a:t>
            </a:r>
            <a:r>
              <a:rPr lang="ar-SA" dirty="0" smtClean="0"/>
              <a:t> لعرضه ودينه ومن وقع في الشبهات وقع في الحرام كالراعي حول الحمى يوشك أن </a:t>
            </a:r>
            <a:r>
              <a:rPr lang="ar-SA" dirty="0" err="1" smtClean="0"/>
              <a:t>يواقعه.</a:t>
            </a:r>
            <a:r>
              <a:rPr lang="ar-SA" b="1" dirty="0" smtClean="0"/>
              <a:t> وترك ما يشك فيه أصل عظيم في الورع.</a:t>
            </a:r>
            <a:endParaRPr lang="ar-SA" dirty="0" smtClean="0"/>
          </a:p>
          <a:p>
            <a:pPr rtl="1">
              <a:buFont typeface="Arial" pitchFamily="34" charset="0"/>
              <a:buChar char="•"/>
            </a:pPr>
            <a:endParaRPr lang="ar-SA" dirty="0" smtClean="0"/>
          </a:p>
          <a:p>
            <a:pPr marL="0" algn="justLow" rtl="1"/>
            <a:endParaRPr lang="en-US" dirty="0" smtClean="0"/>
          </a:p>
          <a:p>
            <a:pPr rtl="1"/>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cs typeface="Arial" pitchFamily="34" charset="0"/>
              </a:rPr>
              <a:t> تابع [2]</a:t>
            </a:r>
            <a:endParaRPr lang="ar-SA" dirty="0"/>
          </a:p>
        </p:txBody>
      </p:sp>
      <p:sp>
        <p:nvSpPr>
          <p:cNvPr id="3" name="عنصر نائب للمحتوى 2"/>
          <p:cNvSpPr>
            <a:spLocks noGrp="1"/>
          </p:cNvSpPr>
          <p:nvPr>
            <p:ph idx="1"/>
          </p:nvPr>
        </p:nvSpPr>
        <p:spPr>
          <a:xfrm>
            <a:off x="495300" y="1600200"/>
            <a:ext cx="8915400" cy="4648200"/>
          </a:xfrm>
        </p:spPr>
        <p:txBody>
          <a:bodyPr/>
          <a:lstStyle/>
          <a:p>
            <a:pPr rtl="1">
              <a:buFont typeface="Arial" pitchFamily="34" charset="0"/>
              <a:buChar char="•"/>
            </a:pPr>
            <a:r>
              <a:rPr lang="ar-SA" sz="2800" b="1" dirty="0" smtClean="0"/>
              <a:t>بعض فوائد </a:t>
            </a:r>
            <a:r>
              <a:rPr lang="ar-SA" sz="2800" b="1" dirty="0" err="1" smtClean="0"/>
              <a:t>الحديث:</a:t>
            </a:r>
          </a:p>
          <a:p>
            <a:pPr rtl="1"/>
            <a:r>
              <a:rPr lang="ar-SA" sz="2800" b="1" dirty="0" smtClean="0"/>
              <a:t>1- </a:t>
            </a:r>
            <a:r>
              <a:rPr lang="ar-SA" sz="2800" dirty="0" smtClean="0"/>
              <a:t>أن الدين الإسلامي لا يريد من أبنائه أن يكونوا في شكّ ولا قلق، لقوله: </a:t>
            </a:r>
            <a:r>
              <a:rPr lang="ar-SA" sz="2800" dirty="0" err="1" smtClean="0"/>
              <a:t>دَعْ</a:t>
            </a:r>
            <a:r>
              <a:rPr lang="ar-SA" sz="2800" dirty="0" smtClean="0"/>
              <a:t> مَا يرِيْبُكَ إِلَى مَا </a:t>
            </a:r>
            <a:r>
              <a:rPr lang="ar-SA" sz="2800" dirty="0" err="1" smtClean="0"/>
              <a:t>لاَيَرِيْبُكْ.</a:t>
            </a:r>
            <a:r>
              <a:rPr lang="ar-SA" sz="2800" dirty="0" smtClean="0"/>
              <a:t> </a:t>
            </a:r>
          </a:p>
          <a:p>
            <a:pPr rtl="1"/>
            <a:r>
              <a:rPr lang="ar-SA" sz="2800" dirty="0" smtClean="0"/>
              <a:t>2- في الحديث دلالة على إحدى القواعد الخمس الكبرى وهي أن اليقين لا يزول بالشك ولها فروع كثيرة ومعناها إذا تعارض الشك مع اليقين أخذنا باليقين وقدمناه واطرحنا الشك.</a:t>
            </a:r>
          </a:p>
          <a:p>
            <a:pPr rtl="1"/>
            <a:r>
              <a:rPr lang="ar-SA" sz="2800" dirty="0" smtClean="0"/>
              <a:t>3- الورع مراتب والناس يتفاضلون فيه كما يتفاضلون في </a:t>
            </a:r>
            <a:r>
              <a:rPr lang="ar-SA" sz="2800" dirty="0" err="1" smtClean="0"/>
              <a:t>الإيمان.</a:t>
            </a:r>
            <a:r>
              <a:rPr lang="ar-SA" sz="2800" dirty="0" smtClean="0"/>
              <a:t> ويكون تمام الورع مرضيا من الخاصة و </a:t>
            </a:r>
            <a:r>
              <a:rPr lang="ar-SA" sz="2800" dirty="0" err="1" smtClean="0"/>
              <a:t>الكمل</a:t>
            </a:r>
            <a:r>
              <a:rPr lang="ar-SA" sz="2800" dirty="0" smtClean="0"/>
              <a:t> من الإيمان الذين استقامت نفوسهم بفعل الواجبات وترك المحظورات.</a:t>
            </a:r>
          </a:p>
          <a:p>
            <a:pPr rtl="1"/>
            <a:r>
              <a:rPr lang="ar-SA" sz="2800" dirty="0" smtClean="0"/>
              <a:t>4- أن هذا الحديث من جوامع الكلم التي اختص </a:t>
            </a:r>
            <a:r>
              <a:rPr lang="ar-SA" sz="2800" dirty="0" err="1" smtClean="0"/>
              <a:t>بها</a:t>
            </a:r>
            <a:r>
              <a:rPr lang="ar-SA" sz="2800" dirty="0" smtClean="0"/>
              <a:t> </a:t>
            </a:r>
            <a:r>
              <a:rPr lang="ar-SA" sz="2800" dirty="0" err="1" smtClean="0"/>
              <a:t>النبي </a:t>
            </a:r>
            <a:r>
              <a:rPr lang="ar-SA" sz="2800" dirty="0" smtClean="0">
                <a:sym typeface="AGA Arabesque"/>
              </a:rPr>
              <a:t></a:t>
            </a:r>
            <a:r>
              <a:rPr lang="ar-SA" sz="2800" dirty="0" smtClean="0"/>
              <a:t> دون غيره</a:t>
            </a:r>
          </a:p>
          <a:p>
            <a:pPr marL="514350" indent="-514350" rtl="1"/>
            <a:endParaRPr lang="en-US" dirty="0" smtClean="0"/>
          </a:p>
          <a:p>
            <a:pPr marL="0" algn="justLow" rtl="1"/>
            <a:endParaRPr lang="en-US" dirty="0" smtClean="0"/>
          </a:p>
          <a:p>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cs typeface="Arial" pitchFamily="34" charset="0"/>
              </a:rPr>
              <a:t> تابع[2]</a:t>
            </a:r>
            <a:endParaRPr lang="ar-SA" dirty="0"/>
          </a:p>
        </p:txBody>
      </p:sp>
      <p:sp>
        <p:nvSpPr>
          <p:cNvPr id="3" name="عنصر نائب للمحتوى 2"/>
          <p:cNvSpPr>
            <a:spLocks noGrp="1"/>
          </p:cNvSpPr>
          <p:nvPr>
            <p:ph idx="1"/>
          </p:nvPr>
        </p:nvSpPr>
        <p:spPr>
          <a:xfrm>
            <a:off x="457200" y="1524000"/>
            <a:ext cx="8915400" cy="4678363"/>
          </a:xfrm>
        </p:spPr>
        <p:txBody>
          <a:bodyPr/>
          <a:lstStyle/>
          <a:p>
            <a:pPr algn="justLow" rtl="1"/>
            <a:r>
              <a:rPr lang="ar-SA" sz="3600" b="1" dirty="0" err="1" smtClean="0"/>
              <a:t>تنبيه:</a:t>
            </a:r>
            <a:r>
              <a:rPr lang="ar-SA" sz="3600" b="1" dirty="0" smtClean="0"/>
              <a:t> </a:t>
            </a:r>
          </a:p>
          <a:p>
            <a:pPr algn="justLow" rtl="1">
              <a:buFont typeface="Arial" pitchFamily="34" charset="0"/>
              <a:buChar char="•"/>
            </a:pPr>
            <a:r>
              <a:rPr lang="ar-SA" b="1" dirty="0" smtClean="0"/>
              <a:t>ما تَقَدَّمَ ذكره من الورع مقيّد بما إذا لم يكن وسواساً، فإن كان وسواساً فلا يلتفت إليه، وعدم الالتفات إلى الوسواس هو ترك لما يريبه إلى ما </a:t>
            </a:r>
            <a:r>
              <a:rPr lang="ar-SA" b="1" dirty="0" err="1" smtClean="0"/>
              <a:t>لايريبه</a:t>
            </a:r>
            <a:r>
              <a:rPr lang="ar-SA" b="1" dirty="0" smtClean="0"/>
              <a:t>، ولهذا قال </a:t>
            </a:r>
            <a:r>
              <a:rPr lang="ar-SA" b="1" dirty="0" err="1" smtClean="0"/>
              <a:t>العلماء </a:t>
            </a:r>
            <a:r>
              <a:rPr lang="ar-SA" b="1" dirty="0" smtClean="0"/>
              <a:t>- رحمهم </a:t>
            </a:r>
            <a:r>
              <a:rPr lang="ar-SA" b="1" dirty="0" err="1" smtClean="0"/>
              <a:t>الله </a:t>
            </a:r>
            <a:r>
              <a:rPr lang="ar-SA" b="1" dirty="0" smtClean="0"/>
              <a:t>- الشك إذا كثر فلا عبرة </a:t>
            </a:r>
            <a:r>
              <a:rPr lang="ar-SA" b="1" dirty="0" err="1" smtClean="0"/>
              <a:t>به</a:t>
            </a:r>
            <a:r>
              <a:rPr lang="ar-SA" b="1" dirty="0" smtClean="0"/>
              <a:t>، لأنه يكون وسواساً، وعلامة كثرته: أن الإنسان إذا توضّأ لا يكاد يتوضأ إلا شك، وإذا صلى لا يكاد يصلي إلا شك، فهذا وسواس فلا يلتفت إليه، وحينئذ يكو ن قد ترك ما يريبه إلى ما </a:t>
            </a:r>
            <a:r>
              <a:rPr lang="ar-SA" b="1" dirty="0" err="1" smtClean="0"/>
              <a:t>لايريبه.</a:t>
            </a:r>
            <a:r>
              <a:rPr lang="ar-SA" dirty="0" smtClean="0"/>
              <a:t> </a:t>
            </a:r>
            <a:endParaRPr lang="en-US" dirty="0" smtClean="0"/>
          </a:p>
          <a:p>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3600" b="1" dirty="0" smtClean="0">
                <a:solidFill>
                  <a:srgbClr val="FF0000"/>
                </a:solidFill>
                <a:cs typeface="Arial" pitchFamily="34" charset="0"/>
              </a:rPr>
              <a:t>[2] تابع لدراسة أحاديث تتعلق بالورع</a:t>
            </a:r>
          </a:p>
        </p:txBody>
      </p:sp>
      <p:sp>
        <p:nvSpPr>
          <p:cNvPr id="5" name="عنصر نائب للمحتوى 4"/>
          <p:cNvSpPr>
            <a:spLocks noGrp="1"/>
          </p:cNvSpPr>
          <p:nvPr>
            <p:ph idx="1"/>
          </p:nvPr>
        </p:nvSpPr>
        <p:spPr>
          <a:xfrm>
            <a:off x="495300" y="1600200"/>
            <a:ext cx="8915400" cy="4648200"/>
          </a:xfrm>
        </p:spPr>
        <p:txBody>
          <a:bodyPr/>
          <a:lstStyle/>
          <a:p>
            <a:pPr algn="ctr"/>
            <a:r>
              <a:rPr lang="en-US" b="1" dirty="0" smtClean="0"/>
              <a:t> </a:t>
            </a:r>
            <a:r>
              <a:rPr lang="ar-SA" b="1" dirty="0" smtClean="0"/>
              <a:t>[2/2] : الحديث الثاني صحيح البخاري(227/1 رقم 52</a:t>
            </a:r>
            <a:r>
              <a:rPr lang="ar-SA" b="1" dirty="0" err="1" smtClean="0"/>
              <a:t>)</a:t>
            </a:r>
            <a:endParaRPr lang="ar-SA" b="1" dirty="0" smtClean="0"/>
          </a:p>
          <a:p>
            <a:pPr marL="0" algn="justLow" rtl="1"/>
            <a:r>
              <a:rPr lang="ar-SA" dirty="0" smtClean="0"/>
              <a:t>عن </a:t>
            </a:r>
            <a:r>
              <a:rPr lang="ar-SA" b="1" dirty="0" err="1" smtClean="0"/>
              <a:t>النُّعْمَانَ</a:t>
            </a:r>
            <a:r>
              <a:rPr lang="ar-SA" b="1" dirty="0" smtClean="0"/>
              <a:t> بْنَ بَشِيرٍ قال: سَمِعْتُ رَسُولَ </a:t>
            </a:r>
            <a:r>
              <a:rPr lang="ar-SA" b="1" dirty="0" err="1" smtClean="0"/>
              <a:t>اللَّهِ </a:t>
            </a:r>
            <a:r>
              <a:rPr lang="ar-SA" dirty="0" smtClean="0">
                <a:sym typeface="AGA Arabesque"/>
              </a:rPr>
              <a:t> </a:t>
            </a:r>
            <a:r>
              <a:rPr lang="ar-SA" b="1" dirty="0" err="1" smtClean="0"/>
              <a:t>يَقُولُ: </a:t>
            </a:r>
            <a:r>
              <a:rPr lang="ar-SA" b="1" dirty="0" smtClean="0"/>
              <a:t>« الْحَلَالُ بَيِّنٌ وَالْحَرَامُ بَيِّنٌ </a:t>
            </a:r>
            <a:r>
              <a:rPr lang="ar-SA" b="1" dirty="0" smtClean="0">
                <a:solidFill>
                  <a:srgbClr val="FF0000"/>
                </a:solidFill>
              </a:rPr>
              <a:t>وَبَيْنَهُمَا مُشَبَّهَاتٌ </a:t>
            </a:r>
            <a:r>
              <a:rPr lang="ar-SA" b="1" dirty="0" smtClean="0"/>
              <a:t>لَا يَعْلَمُهَا كَثِيرٌ مِنْ النَّاسِ، فَمَنْ </a:t>
            </a:r>
            <a:r>
              <a:rPr lang="ar-SA" b="1" dirty="0" smtClean="0">
                <a:solidFill>
                  <a:srgbClr val="FF0000"/>
                </a:solidFill>
              </a:rPr>
              <a:t>اتَّقَى الْمُشَبَّهَاتِ </a:t>
            </a:r>
            <a:r>
              <a:rPr lang="ar-SA" b="1" dirty="0" err="1" smtClean="0">
                <a:solidFill>
                  <a:srgbClr val="FF0000"/>
                </a:solidFill>
              </a:rPr>
              <a:t>اسْتَبْرَأَ</a:t>
            </a:r>
            <a:r>
              <a:rPr lang="ar-SA" b="1" dirty="0" smtClean="0">
                <a:solidFill>
                  <a:srgbClr val="FF0000"/>
                </a:solidFill>
              </a:rPr>
              <a:t> لِدِينِهِ وَعِرْضِهِ</a:t>
            </a:r>
            <a:r>
              <a:rPr lang="ar-SA" b="1" dirty="0" smtClean="0"/>
              <a:t>، وَمَنْ وَقَعَ فِي الشُّبُهَاتِ كَرَاعٍ يَرْعَى حَوْلَ الْحِمَى يُوشِكُ أَنْ </a:t>
            </a:r>
            <a:r>
              <a:rPr lang="ar-SA" b="1" dirty="0" err="1" smtClean="0"/>
              <a:t>يُوَاقِعَهُ</a:t>
            </a:r>
            <a:r>
              <a:rPr lang="ar-SA" b="1" dirty="0" smtClean="0"/>
              <a:t>، أَلَا وَإِنَّ لِكُلِّ مَلِكٍ حِمًى أَلَا إِنَّ حِمَى اللَّهِ فِي أَرْضِهِ </a:t>
            </a:r>
            <a:r>
              <a:rPr lang="ar-SA" b="1" dirty="0" err="1" smtClean="0"/>
              <a:t>مَحَارِمُهُ . .</a:t>
            </a:r>
            <a:r>
              <a:rPr lang="ar-SA" b="1" dirty="0" smtClean="0"/>
              <a:t> </a:t>
            </a:r>
            <a:r>
              <a:rPr lang="ar-SA" b="1" dirty="0" err="1" smtClean="0"/>
              <a:t>.</a:t>
            </a:r>
            <a:r>
              <a:rPr lang="ar-SA" b="1" dirty="0" smtClean="0"/>
              <a:t> » </a:t>
            </a:r>
            <a:r>
              <a:rPr lang="ar-SA" dirty="0" smtClean="0"/>
              <a:t>رواه البخاري واللفظ له، ومسلم </a:t>
            </a:r>
            <a:r>
              <a:rPr lang="ar-SA" dirty="0" err="1" smtClean="0"/>
              <a:t>ولفظه </a:t>
            </a:r>
            <a:r>
              <a:rPr lang="ar-SA" dirty="0" smtClean="0"/>
              <a:t>(مشتبهات) </a:t>
            </a:r>
            <a:r>
              <a:rPr lang="ar-SA" dirty="0" err="1" smtClean="0"/>
              <a:t>بدل </a:t>
            </a:r>
            <a:r>
              <a:rPr lang="ar-SA" dirty="0" smtClean="0"/>
              <a:t>(مشبهات</a:t>
            </a:r>
            <a:r>
              <a:rPr lang="ar-SA" dirty="0" err="1" smtClean="0"/>
              <a:t>).</a:t>
            </a:r>
            <a:r>
              <a:rPr lang="ar-SA" b="1" dirty="0" smtClean="0"/>
              <a:t> </a:t>
            </a:r>
          </a:p>
          <a:p>
            <a:pPr marL="0" algn="justLow" rtl="1"/>
            <a:r>
              <a:rPr lang="ar-SA" b="1" dirty="0" smtClean="0"/>
              <a:t>الشاهد من الحديث </a:t>
            </a:r>
            <a:r>
              <a:rPr lang="ar-SA" b="1" dirty="0" err="1" smtClean="0"/>
              <a:t>قوله </a:t>
            </a:r>
            <a:r>
              <a:rPr lang="ar-SA" dirty="0" err="1" smtClean="0">
                <a:sym typeface="AGA Arabesque"/>
              </a:rPr>
              <a:t>: </a:t>
            </a:r>
            <a:r>
              <a:rPr lang="ar-SA" b="1" dirty="0" smtClean="0"/>
              <a:t>« فَمَنْ اتَّقَى الْمُشَبَّهَاتِ </a:t>
            </a:r>
            <a:r>
              <a:rPr lang="ar-SA" b="1" dirty="0" err="1" smtClean="0"/>
              <a:t>اسْتَبْرَأَ</a:t>
            </a:r>
            <a:r>
              <a:rPr lang="ar-SA" b="1" dirty="0" smtClean="0"/>
              <a:t> لِدِينِهِ </a:t>
            </a:r>
            <a:r>
              <a:rPr lang="ar-SA" b="1" dirty="0" err="1" smtClean="0"/>
              <a:t>وَعِرْضِهِ ».</a:t>
            </a:r>
            <a:r>
              <a:rPr lang="ar-SA" b="1" dirty="0" smtClean="0"/>
              <a:t> وفي رواية مسلم(الشبهات</a:t>
            </a:r>
            <a:r>
              <a:rPr lang="ar-SA" b="1" dirty="0" err="1" smtClean="0"/>
              <a:t>).</a:t>
            </a:r>
            <a:endParaRPr lang="ar-SA" dirty="0" smtClean="0"/>
          </a:p>
          <a:p>
            <a:pPr marL="0" algn="justLow" rtl="1"/>
            <a:endParaRPr lang="ar-SA" dirty="0" smtClean="0"/>
          </a:p>
          <a:p>
            <a:pPr marL="0" algn="justLow" rtl="1"/>
            <a:endParaRPr lang="ar-SA" b="1"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3600" b="1" dirty="0" err="1" smtClean="0">
                <a:solidFill>
                  <a:srgbClr val="FF0000"/>
                </a:solidFill>
                <a:cs typeface="Arial" pitchFamily="34" charset="0"/>
              </a:rPr>
              <a:t>تابع </a:t>
            </a:r>
            <a:r>
              <a:rPr lang="ar-SA" sz="3600" b="1" dirty="0" smtClean="0">
                <a:solidFill>
                  <a:srgbClr val="FF0000"/>
                </a:solidFill>
                <a:cs typeface="Arial" pitchFamily="34" charset="0"/>
              </a:rPr>
              <a:t>[2</a:t>
            </a:r>
            <a:r>
              <a:rPr lang="ar-SA" sz="3600" b="1" dirty="0" err="1" smtClean="0">
                <a:solidFill>
                  <a:srgbClr val="FF0000"/>
                </a:solidFill>
                <a:cs typeface="Arial" pitchFamily="34" charset="0"/>
              </a:rPr>
              <a:t>]</a:t>
            </a:r>
            <a:endParaRPr lang="ar-SA" sz="3600" b="1" dirty="0" smtClean="0">
              <a:solidFill>
                <a:srgbClr val="FF0000"/>
              </a:solidFill>
              <a:cs typeface="Arial" pitchFamily="34" charset="0"/>
            </a:endParaRPr>
          </a:p>
        </p:txBody>
      </p:sp>
      <p:sp>
        <p:nvSpPr>
          <p:cNvPr id="5" name="عنصر نائب للمحتوى 4"/>
          <p:cNvSpPr>
            <a:spLocks noGrp="1"/>
          </p:cNvSpPr>
          <p:nvPr>
            <p:ph idx="1"/>
          </p:nvPr>
        </p:nvSpPr>
        <p:spPr>
          <a:xfrm>
            <a:off x="495300" y="1600200"/>
            <a:ext cx="8915400" cy="4648200"/>
          </a:xfrm>
        </p:spPr>
        <p:txBody>
          <a:bodyPr/>
          <a:lstStyle/>
          <a:p>
            <a:pPr marL="0" algn="justLow" rtl="1"/>
            <a:r>
              <a:rPr lang="ar-SA" b="1" dirty="0" smtClean="0"/>
              <a:t># ترجمة الصحابي راوي الحديث: </a:t>
            </a:r>
            <a:r>
              <a:rPr lang="ar-SA" sz="3000" dirty="0" smtClean="0"/>
              <a:t>هو أبو عبد الله </a:t>
            </a:r>
            <a:r>
              <a:rPr lang="ar-SA" sz="3000" dirty="0" err="1" smtClean="0"/>
              <a:t>النعمان</a:t>
            </a:r>
            <a:r>
              <a:rPr lang="ar-SA" sz="3000" dirty="0" smtClean="0"/>
              <a:t> بن بشير بن سعد بن ثعلبة الأنصاري الخزرجي، له ولأبويه صحبة، سكن الشام، ثم ولي إمرة الكوفة، ثم قتل بحمص سنة خمس </a:t>
            </a:r>
            <a:r>
              <a:rPr lang="ar-SA" sz="3000" dirty="0" err="1" smtClean="0"/>
              <a:t>وستين </a:t>
            </a:r>
            <a:r>
              <a:rPr lang="ar-SA" sz="3000" dirty="0" smtClean="0"/>
              <a:t>(</a:t>
            </a:r>
            <a:r>
              <a:rPr lang="ar-SA" sz="3000" dirty="0" err="1" smtClean="0"/>
              <a:t>65هـ</a:t>
            </a:r>
            <a:r>
              <a:rPr lang="ar-SA" sz="3000" dirty="0" smtClean="0"/>
              <a:t>)، وله أربع وستون سنة</a:t>
            </a:r>
            <a:r>
              <a:rPr lang="ar-SA" dirty="0" smtClean="0"/>
              <a:t>.</a:t>
            </a:r>
            <a:endParaRPr lang="ar-SA" dirty="0" smtClean="0"/>
          </a:p>
          <a:p>
            <a:pPr marL="0" algn="justLow" rtl="1">
              <a:buFont typeface="Arial" pitchFamily="34" charset="0"/>
              <a:buChar char="•"/>
            </a:pPr>
            <a:r>
              <a:rPr lang="ar-SA" dirty="0" smtClean="0"/>
              <a:t>روى له أصحاب الكتب الستة</a:t>
            </a:r>
            <a:r>
              <a:rPr lang="ar-SA" dirty="0" err="1" smtClean="0"/>
              <a:t>(خ </a:t>
            </a:r>
            <a:r>
              <a:rPr lang="ar-SA" dirty="0" smtClean="0"/>
              <a:t>، </a:t>
            </a:r>
            <a:r>
              <a:rPr lang="ar-SA" dirty="0" err="1" smtClean="0"/>
              <a:t>م </a:t>
            </a:r>
            <a:r>
              <a:rPr lang="ar-SA" dirty="0" smtClean="0"/>
              <a:t>،  </a:t>
            </a:r>
            <a:r>
              <a:rPr lang="ar-SA" dirty="0" err="1" smtClean="0"/>
              <a:t>د </a:t>
            </a:r>
            <a:r>
              <a:rPr lang="ar-SA" dirty="0" smtClean="0"/>
              <a:t>، </a:t>
            </a:r>
            <a:r>
              <a:rPr lang="ar-SA" dirty="0" err="1" smtClean="0"/>
              <a:t>ت </a:t>
            </a:r>
            <a:r>
              <a:rPr lang="ar-SA" dirty="0" smtClean="0"/>
              <a:t>، </a:t>
            </a:r>
            <a:r>
              <a:rPr lang="ar-SA" dirty="0" err="1" smtClean="0"/>
              <a:t>س </a:t>
            </a:r>
            <a:r>
              <a:rPr lang="ar-SA" dirty="0" smtClean="0"/>
              <a:t>، </a:t>
            </a:r>
            <a:r>
              <a:rPr lang="ar-SA" dirty="0" err="1" smtClean="0"/>
              <a:t>جه</a:t>
            </a:r>
            <a:r>
              <a:rPr lang="ar-SA" dirty="0" smtClean="0"/>
              <a:t> </a:t>
            </a:r>
            <a:r>
              <a:rPr lang="ar-SA" dirty="0" err="1" smtClean="0"/>
              <a:t>).</a:t>
            </a:r>
            <a:endParaRPr lang="ar-SA" dirty="0" smtClean="0"/>
          </a:p>
          <a:p>
            <a:pPr marL="0" algn="justLow" rtl="1">
              <a:buFont typeface="Arial" pitchFamily="34" charset="0"/>
              <a:buChar char="•"/>
            </a:pPr>
            <a:r>
              <a:rPr lang="ar-SA" sz="3000" b="1" dirty="0" smtClean="0"/>
              <a:t>تخريج الحديث:</a:t>
            </a:r>
            <a:r>
              <a:rPr lang="ar-SA" sz="3000" dirty="0" smtClean="0"/>
              <a:t> الحديث أخرجه البخاري في كتاب</a:t>
            </a:r>
            <a:r>
              <a:rPr lang="ar-SA" sz="3000" b="1" dirty="0" smtClean="0"/>
              <a:t> </a:t>
            </a:r>
            <a:r>
              <a:rPr lang="ar-SA" sz="3000" dirty="0" smtClean="0"/>
              <a:t>الإيمان، باب من </a:t>
            </a:r>
            <a:r>
              <a:rPr lang="ar-SA" sz="3000" dirty="0" err="1" smtClean="0"/>
              <a:t>استبرأ</a:t>
            </a:r>
            <a:r>
              <a:rPr lang="ar-SA" sz="3000" dirty="0" smtClean="0"/>
              <a:t> </a:t>
            </a:r>
            <a:r>
              <a:rPr lang="ar-SA" sz="3000" dirty="0" err="1" smtClean="0"/>
              <a:t>لدينه </a:t>
            </a:r>
            <a:r>
              <a:rPr lang="ar-SA" sz="3000" dirty="0" smtClean="0"/>
              <a:t>(227/1 رقم 52)، ومسلم في كتاب </a:t>
            </a:r>
            <a:r>
              <a:rPr lang="ar-SA" sz="3000" dirty="0" err="1" smtClean="0"/>
              <a:t>المساقاة</a:t>
            </a:r>
            <a:r>
              <a:rPr lang="ar-SA" sz="3000" dirty="0" smtClean="0"/>
              <a:t>، باب أخذ الحلال وترك </a:t>
            </a:r>
            <a:r>
              <a:rPr lang="ar-SA" sz="3000" dirty="0" err="1" smtClean="0"/>
              <a:t>الشبهات </a:t>
            </a:r>
            <a:r>
              <a:rPr lang="ar-SA" sz="3000" dirty="0" smtClean="0"/>
              <a:t>(1219/3 رقم 1599</a:t>
            </a:r>
            <a:r>
              <a:rPr lang="ar-SA" sz="3000" dirty="0" err="1" smtClean="0"/>
              <a:t>).</a:t>
            </a:r>
            <a:endParaRPr lang="ar-SA" sz="3000" dirty="0" smtClean="0"/>
          </a:p>
          <a:p>
            <a:pPr marL="0" algn="justLow" rtl="1">
              <a:buFont typeface="Arial" pitchFamily="34" charset="0"/>
              <a:buChar char="•"/>
            </a:pPr>
            <a:endParaRPr lang="ar-SA" dirty="0" smtClean="0"/>
          </a:p>
          <a:p>
            <a:pPr marL="0" algn="justLow" rtl="1"/>
            <a:endParaRPr lang="ar-SA" dirty="0" smtClean="0"/>
          </a:p>
          <a:p>
            <a:pPr marL="0" algn="justLow" rtl="1"/>
            <a:endParaRPr lang="ar-SA" dirty="0" smtClean="0"/>
          </a:p>
          <a:p>
            <a:pPr marL="0" algn="justLow" rtl="1"/>
            <a:endParaRPr lang="ar-SA" b="1"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cs typeface="Arial" pitchFamily="34" charset="0"/>
              </a:rPr>
              <a:t> تابع [2]</a:t>
            </a:r>
            <a:endParaRPr lang="ar-SA" dirty="0"/>
          </a:p>
        </p:txBody>
      </p:sp>
      <p:sp>
        <p:nvSpPr>
          <p:cNvPr id="3" name="عنصر نائب للمحتوى 2"/>
          <p:cNvSpPr>
            <a:spLocks noGrp="1"/>
          </p:cNvSpPr>
          <p:nvPr>
            <p:ph idx="1"/>
          </p:nvPr>
        </p:nvSpPr>
        <p:spPr/>
        <p:txBody>
          <a:bodyPr/>
          <a:lstStyle/>
          <a:p>
            <a:pPr rtl="1">
              <a:buFont typeface="Arial" pitchFamily="34" charset="0"/>
              <a:buChar char="•"/>
            </a:pPr>
            <a:r>
              <a:rPr lang="ar-SA" b="1" dirty="0" smtClean="0"/>
              <a:t>معاني أهم مفردات </a:t>
            </a:r>
            <a:r>
              <a:rPr lang="ar-SA" b="1" dirty="0" err="1" smtClean="0"/>
              <a:t>الحديث :</a:t>
            </a:r>
            <a:r>
              <a:rPr lang="ar-SA" b="1" dirty="0" smtClean="0"/>
              <a:t> </a:t>
            </a:r>
          </a:p>
          <a:p>
            <a:pPr rtl="1">
              <a:buFont typeface="Arial" pitchFamily="34" charset="0"/>
              <a:buChar char="•"/>
            </a:pPr>
            <a:r>
              <a:rPr lang="ar-SA" b="1" dirty="0" smtClean="0"/>
              <a:t>فَمَن اِتَّقَى </a:t>
            </a:r>
            <a:r>
              <a:rPr lang="ar-SA" b="1" dirty="0" err="1" smtClean="0"/>
              <a:t>الشُّبُهَاتِ </a:t>
            </a:r>
            <a:r>
              <a:rPr lang="ar-SA" b="1" dirty="0" smtClean="0"/>
              <a:t>: </a:t>
            </a:r>
            <a:r>
              <a:rPr lang="ar-SA" dirty="0" smtClean="0"/>
              <a:t>أي </a:t>
            </a:r>
            <a:r>
              <a:rPr lang="ar-SA" dirty="0" smtClean="0"/>
              <a:t>تجنبها.</a:t>
            </a:r>
            <a:endParaRPr lang="ar-SA" dirty="0" smtClean="0"/>
          </a:p>
          <a:p>
            <a:pPr rtl="1">
              <a:buFont typeface="Arial" pitchFamily="34" charset="0"/>
              <a:buChar char="•"/>
            </a:pPr>
            <a:r>
              <a:rPr lang="ar-SA" b="1" dirty="0" smtClean="0"/>
              <a:t>فَقَدِ </a:t>
            </a:r>
            <a:r>
              <a:rPr lang="ar-SA" b="1" dirty="0" err="1" smtClean="0"/>
              <a:t>اِسْتَبْرَأَ</a:t>
            </a:r>
            <a:r>
              <a:rPr lang="ar-SA" b="1" dirty="0" smtClean="0"/>
              <a:t> </a:t>
            </a:r>
            <a:r>
              <a:rPr lang="ar-SA" b="1" dirty="0" smtClean="0"/>
              <a:t>: </a:t>
            </a:r>
            <a:r>
              <a:rPr lang="ar-SA" dirty="0" smtClean="0"/>
              <a:t>أي أخذ البراءة، وبرئت ذمته</a:t>
            </a:r>
            <a:r>
              <a:rPr lang="ar-SA" dirty="0" smtClean="0"/>
              <a:t>.</a:t>
            </a:r>
            <a:endParaRPr lang="ar-SA" dirty="0" smtClean="0"/>
          </a:p>
          <a:p>
            <a:pPr rtl="1">
              <a:buFont typeface="Arial" pitchFamily="34" charset="0"/>
              <a:buChar char="•"/>
            </a:pPr>
            <a:r>
              <a:rPr lang="ar-SA" b="1" dirty="0" err="1" smtClean="0"/>
              <a:t>لِدِيْنِهِ </a:t>
            </a:r>
            <a:r>
              <a:rPr lang="ar-SA" b="1" dirty="0" smtClean="0"/>
              <a:t>:</a:t>
            </a:r>
            <a:r>
              <a:rPr lang="ar-SA" dirty="0" smtClean="0"/>
              <a:t>أي فيما بينه وبين الله تعالى</a:t>
            </a:r>
            <a:r>
              <a:rPr lang="ar-SA" dirty="0" smtClean="0"/>
              <a:t>.</a:t>
            </a:r>
          </a:p>
          <a:p>
            <a:pPr rtl="1">
              <a:buFont typeface="Arial" pitchFamily="34" charset="0"/>
              <a:buChar char="•"/>
            </a:pPr>
            <a:r>
              <a:rPr lang="ar-SA" b="1" dirty="0" err="1" smtClean="0"/>
              <a:t>وَعِرْضِهِ</a:t>
            </a:r>
            <a:r>
              <a:rPr lang="ar-SA" b="1" dirty="0" err="1" smtClean="0"/>
              <a:t> </a:t>
            </a:r>
            <a:r>
              <a:rPr lang="ar-SA" b="1" dirty="0" smtClean="0"/>
              <a:t>:</a:t>
            </a:r>
            <a:r>
              <a:rPr lang="ar-SA" dirty="0" smtClean="0"/>
              <a:t>أي </a:t>
            </a:r>
            <a:r>
              <a:rPr lang="ar-SA" dirty="0" smtClean="0"/>
              <a:t>فيما بينه وبين الناس، لأن الأمور المشتبهة إذا ارتكبها الإنسان صار عرضة للناس يتكلمون في عرضه بقولهم: هذا رجل يفعل كذا ويفعل كذا، وكذلك فيما بينه وبين الله تعالى</a:t>
            </a:r>
            <a:r>
              <a:rPr lang="ar-SA" dirty="0" smtClean="0"/>
              <a:t>.</a:t>
            </a:r>
            <a:endParaRPr lang="ar-SA" dirty="0" smtClean="0"/>
          </a:p>
          <a:p>
            <a:pPr rtl="1">
              <a:buFont typeface="Arial" pitchFamily="34" charset="0"/>
              <a:buChar char="•"/>
            </a:pPr>
            <a:endParaRPr lang="en-US" dirty="0" smtClean="0"/>
          </a:p>
          <a:p>
            <a:pPr rtl="1">
              <a:buFont typeface="Arial" pitchFamily="34" charset="0"/>
              <a:buChar char="•"/>
            </a:pPr>
            <a:endParaRPr lang="ar-SA" b="1" dirty="0" smtClean="0"/>
          </a:p>
          <a:p>
            <a:pPr rtl="1">
              <a:buFont typeface="Arial" pitchFamily="34" charset="0"/>
              <a:buChar char="•"/>
            </a:pPr>
            <a:endParaRPr lang="ar-SA" dirty="0" smtClean="0"/>
          </a:p>
          <a:p>
            <a:pPr marL="171450" indent="-514350" algn="justLow" rtl="1">
              <a:buFont typeface="+mj-lt"/>
              <a:buAutoNum type="arabicPeriod"/>
            </a:pPr>
            <a:endParaRPr lang="ar-SA" dirty="0" smtClean="0"/>
          </a:p>
          <a:p>
            <a:pPr marL="171450" indent="-514350" algn="justLow" rtl="1">
              <a:buFont typeface="+mj-lt"/>
              <a:buAutoNum type="arabicPeriod"/>
            </a:pPr>
            <a:endParaRPr lang="ar-SA" dirty="0" smtClean="0"/>
          </a:p>
          <a:p>
            <a:pPr rtl="1"/>
            <a:endParaRPr lang="ar-SA" dirty="0" smtClean="0"/>
          </a:p>
          <a:p>
            <a:endParaRPr lang="ar-S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3600" b="1" dirty="0" err="1" smtClean="0">
                <a:solidFill>
                  <a:srgbClr val="FF0000"/>
                </a:solidFill>
                <a:cs typeface="Arial" pitchFamily="34" charset="0"/>
              </a:rPr>
              <a:t>تابع </a:t>
            </a:r>
            <a:r>
              <a:rPr lang="ar-SA" sz="3600" b="1" dirty="0" smtClean="0">
                <a:solidFill>
                  <a:srgbClr val="FF0000"/>
                </a:solidFill>
                <a:cs typeface="Arial" pitchFamily="34" charset="0"/>
              </a:rPr>
              <a:t>[2</a:t>
            </a:r>
            <a:r>
              <a:rPr lang="ar-SA" sz="3600" b="1" dirty="0" err="1" smtClean="0">
                <a:solidFill>
                  <a:srgbClr val="FF0000"/>
                </a:solidFill>
                <a:cs typeface="Arial" pitchFamily="34" charset="0"/>
              </a:rPr>
              <a:t>]</a:t>
            </a:r>
            <a:endParaRPr lang="ar-SA" sz="3600" b="1" dirty="0" smtClean="0">
              <a:solidFill>
                <a:srgbClr val="FF0000"/>
              </a:solidFill>
              <a:cs typeface="Arial" pitchFamily="34" charset="0"/>
            </a:endParaRPr>
          </a:p>
        </p:txBody>
      </p:sp>
      <p:sp>
        <p:nvSpPr>
          <p:cNvPr id="5" name="عنصر نائب للمحتوى 4"/>
          <p:cNvSpPr>
            <a:spLocks noGrp="1"/>
          </p:cNvSpPr>
          <p:nvPr>
            <p:ph idx="1"/>
          </p:nvPr>
        </p:nvSpPr>
        <p:spPr>
          <a:xfrm>
            <a:off x="495300" y="1600200"/>
            <a:ext cx="8915400" cy="4648200"/>
          </a:xfrm>
        </p:spPr>
        <p:txBody>
          <a:bodyPr/>
          <a:lstStyle/>
          <a:p>
            <a:pPr marL="0" algn="justLow" rtl="1"/>
            <a:r>
              <a:rPr lang="ar-SA" b="1" dirty="0" smtClean="0"/>
              <a:t># المعنى العام للحديث: </a:t>
            </a:r>
            <a:r>
              <a:rPr lang="ar-SA" sz="2800" b="1" dirty="0" smtClean="0"/>
              <a:t>هذا الحديث عَدَّه العلماء ثلث الدين أو ربع الدين؛ فإن الإمام أحمد قال: أحاديث الإسلام تدور على ثلاثة أحاديث: حديث </a:t>
            </a:r>
            <a:r>
              <a:rPr lang="ar-SA" sz="2800" b="1" dirty="0" err="1" smtClean="0"/>
              <a:t>عمر </a:t>
            </a:r>
            <a:r>
              <a:rPr lang="ar-SA" sz="2800" b="1" dirty="0" smtClean="0"/>
              <a:t>«إِنَّمَا الأَعْمَالُ بالنِّيَّاتِ» وحديث </a:t>
            </a:r>
            <a:r>
              <a:rPr lang="ar-SA" sz="2800" b="1" dirty="0" err="1" smtClean="0"/>
              <a:t>عائشة </a:t>
            </a:r>
            <a:r>
              <a:rPr lang="ar-SA" sz="2800" b="1" dirty="0" smtClean="0"/>
              <a:t>«مَنْ أَحْدَثَ فِي أَمْرِنَا هَذَا مَا لَيْسَ مِنْهُ فَهُوَ </a:t>
            </a:r>
            <a:r>
              <a:rPr lang="ar-SA" sz="2800" b="1" dirty="0" err="1" smtClean="0"/>
              <a:t>رَدٌّ </a:t>
            </a:r>
            <a:r>
              <a:rPr lang="ar-SA" sz="2800" b="1" dirty="0" smtClean="0"/>
              <a:t>» وحديث </a:t>
            </a:r>
            <a:r>
              <a:rPr lang="ar-SA" sz="2800" b="1" dirty="0" err="1" smtClean="0"/>
              <a:t>النعمان</a:t>
            </a:r>
            <a:r>
              <a:rPr lang="ar-SA" sz="2800" b="1" dirty="0" smtClean="0"/>
              <a:t> بن بشير هذا، وزاد عليها أبو داود صاحب السنن </a:t>
            </a:r>
            <a:r>
              <a:rPr lang="ar-SA" sz="2800" b="1" dirty="0" err="1" smtClean="0"/>
              <a:t>حديث </a:t>
            </a:r>
            <a:r>
              <a:rPr lang="ar-SA" sz="2800" b="1" dirty="0" smtClean="0"/>
              <a:t>«الدَّينُ </a:t>
            </a:r>
            <a:r>
              <a:rPr lang="ar-SA" sz="2800" b="1" dirty="0" err="1" smtClean="0"/>
              <a:t>النَصِيحَُة».</a:t>
            </a:r>
            <a:endParaRPr lang="ar-SA" sz="2800" b="1" dirty="0" smtClean="0"/>
          </a:p>
          <a:p>
            <a:pPr marL="0" algn="justLow" rtl="1"/>
            <a:r>
              <a:rPr lang="ar-SA" sz="2800" b="1" dirty="0" smtClean="0"/>
              <a:t>فالحلال البَيِّن والحرام البَيِّن واضح الحُكم، والمشتبه جاء حكمه في هذا الحديث، والحلال يحتاج إلى نية، وإلى متابعة، وعدم إحداث فيه من أمور العبادات والمعاملات، وكذلك الحرام يحتاج إلى نية في تركه حتى يؤجر عليه، إلى آخر ذلك، فصار هذا الحديث ثلث الإسلام.</a:t>
            </a:r>
          </a:p>
          <a:p>
            <a:pPr marL="0" algn="justLow" rtl="1"/>
            <a:endParaRPr lang="ar-SA" sz="2800" b="1" dirty="0" smtClean="0"/>
          </a:p>
          <a:p>
            <a:pPr marL="0" algn="justLow" rtl="1"/>
            <a:endParaRPr lang="ar-SA" sz="3000" b="1" dirty="0" smtClean="0"/>
          </a:p>
          <a:p>
            <a:pPr marL="0" algn="justLow" rtl="1">
              <a:buFont typeface="Arial" pitchFamily="34" charset="0"/>
              <a:buChar char="•"/>
            </a:pPr>
            <a:endParaRPr lang="ar-SA" dirty="0" smtClean="0"/>
          </a:p>
          <a:p>
            <a:pPr marL="0" algn="justLow" rtl="1"/>
            <a:endParaRPr lang="ar-SA" dirty="0" smtClean="0"/>
          </a:p>
          <a:p>
            <a:pPr marL="0" algn="justLow" rtl="1"/>
            <a:endParaRPr lang="ar-SA" dirty="0" smtClean="0"/>
          </a:p>
          <a:p>
            <a:pPr marL="0" algn="justLow" rtl="1"/>
            <a:endParaRPr lang="ar-SA" b="1"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3600" b="1" dirty="0" err="1" smtClean="0">
                <a:solidFill>
                  <a:srgbClr val="FF0000"/>
                </a:solidFill>
                <a:cs typeface="Arial" pitchFamily="34" charset="0"/>
              </a:rPr>
              <a:t>تابع </a:t>
            </a:r>
            <a:r>
              <a:rPr lang="ar-SA" sz="3600" b="1" dirty="0" smtClean="0">
                <a:solidFill>
                  <a:srgbClr val="FF0000"/>
                </a:solidFill>
                <a:cs typeface="Arial" pitchFamily="34" charset="0"/>
              </a:rPr>
              <a:t>[2</a:t>
            </a:r>
            <a:r>
              <a:rPr lang="ar-SA" sz="3600" b="1" dirty="0" err="1" smtClean="0">
                <a:solidFill>
                  <a:srgbClr val="FF0000"/>
                </a:solidFill>
                <a:cs typeface="Arial" pitchFamily="34" charset="0"/>
              </a:rPr>
              <a:t>]</a:t>
            </a:r>
            <a:endParaRPr lang="ar-SA" sz="3600" b="1" dirty="0" smtClean="0">
              <a:solidFill>
                <a:srgbClr val="FF0000"/>
              </a:solidFill>
              <a:cs typeface="Arial" pitchFamily="34" charset="0"/>
            </a:endParaRPr>
          </a:p>
        </p:txBody>
      </p:sp>
      <p:sp>
        <p:nvSpPr>
          <p:cNvPr id="5" name="عنصر نائب للمحتوى 4"/>
          <p:cNvSpPr>
            <a:spLocks noGrp="1"/>
          </p:cNvSpPr>
          <p:nvPr>
            <p:ph idx="1"/>
          </p:nvPr>
        </p:nvSpPr>
        <p:spPr>
          <a:xfrm>
            <a:off x="495300" y="1600200"/>
            <a:ext cx="8915400" cy="4648200"/>
          </a:xfrm>
        </p:spPr>
        <p:txBody>
          <a:bodyPr/>
          <a:lstStyle/>
          <a:p>
            <a:pPr rtl="1"/>
            <a:r>
              <a:rPr lang="ar-SA" sz="2800" b="1" dirty="0" smtClean="0"/>
              <a:t>فهذا الحديث موضعه عظيم في الشريعة؛ فهو ثلث الدين لمن فهمه، ففيه أن الأحكام </a:t>
            </a:r>
            <a:r>
              <a:rPr lang="ar-SA" sz="2800" b="1" dirty="0" err="1" smtClean="0"/>
              <a:t>ثلاثة:</a:t>
            </a:r>
            <a:endParaRPr lang="ar-SA" sz="2800" b="1" dirty="0" smtClean="0"/>
          </a:p>
          <a:p>
            <a:pPr rtl="1"/>
            <a:r>
              <a:rPr lang="ar-SA" sz="2800" b="1" dirty="0" err="1" smtClean="0"/>
              <a:t>1.</a:t>
            </a:r>
            <a:r>
              <a:rPr lang="ar-SA" sz="2800" b="1" dirty="0" smtClean="0"/>
              <a:t> حلال بَيِّن واضح لا اشتباه فيه.</a:t>
            </a:r>
          </a:p>
          <a:p>
            <a:pPr rtl="1"/>
            <a:r>
              <a:rPr lang="ar-SA" sz="2800" b="1" dirty="0" err="1" smtClean="0"/>
              <a:t>2.</a:t>
            </a:r>
            <a:r>
              <a:rPr lang="ar-SA" sz="2800" b="1" dirty="0" smtClean="0"/>
              <a:t> وحرام بَيِّن واضح لا اشتباه فيه.</a:t>
            </a:r>
          </a:p>
          <a:p>
            <a:pPr rtl="1"/>
            <a:r>
              <a:rPr lang="ar-SA" sz="2800" b="1" dirty="0" err="1" smtClean="0"/>
              <a:t>3.</a:t>
            </a:r>
            <a:r>
              <a:rPr lang="ar-SA" sz="2800" b="1" dirty="0" smtClean="0"/>
              <a:t> وثالث مشتبه لا يعلمه كثير من الناس، ولكن يعلمه بعضهم</a:t>
            </a:r>
            <a:r>
              <a:rPr lang="ar-SA" sz="2800" b="1" dirty="0" smtClean="0"/>
              <a:t>.</a:t>
            </a:r>
          </a:p>
          <a:p>
            <a:pPr algn="just" rtl="1"/>
            <a:r>
              <a:rPr lang="ar-SA" sz="2800" b="1" dirty="0" smtClean="0"/>
              <a:t>وسبب الاشتباه </a:t>
            </a:r>
            <a:r>
              <a:rPr lang="ar-SA" sz="2800" b="1" dirty="0" smtClean="0"/>
              <a:t>فيه </a:t>
            </a:r>
            <a:r>
              <a:rPr lang="ar-SA" sz="2800" b="1" dirty="0" smtClean="0"/>
              <a:t>إما: الاشتباه في الدليل، وإما الاشتباه في انطباق </a:t>
            </a:r>
            <a:r>
              <a:rPr lang="ar-SA" sz="2800" b="1" dirty="0" smtClean="0"/>
              <a:t>الدليل </a:t>
            </a:r>
            <a:r>
              <a:rPr lang="ar-SA" sz="2800" b="1" dirty="0" smtClean="0"/>
              <a:t>على المسألة، فتارةً يكون الاشتباه في الحكم، وتارةً يكون في محل الحكم</a:t>
            </a:r>
            <a:r>
              <a:rPr lang="ar-SA" sz="2800" b="1" dirty="0" smtClean="0"/>
              <a:t>.</a:t>
            </a:r>
          </a:p>
          <a:p>
            <a:pPr algn="just" rtl="1"/>
            <a:r>
              <a:rPr lang="ar-SA" sz="2800" b="1" dirty="0" smtClean="0"/>
              <a:t>والاشتباه </a:t>
            </a:r>
            <a:r>
              <a:rPr lang="ar-SA" sz="2800" b="1" dirty="0" smtClean="0"/>
              <a:t>في الدليل: بأن يكون </a:t>
            </a:r>
            <a:r>
              <a:rPr lang="ar-SA" sz="2800" b="1" dirty="0" smtClean="0"/>
              <a:t>الحديث صحيحا أم لا، أما </a:t>
            </a:r>
            <a:r>
              <a:rPr lang="ar-SA" sz="2800" b="1" dirty="0" smtClean="0"/>
              <a:t>الاشتباه في الحكم </a:t>
            </a:r>
            <a:r>
              <a:rPr lang="ar-SA" sz="2800" b="1" dirty="0" smtClean="0"/>
              <a:t>فمعناه هل </a:t>
            </a:r>
            <a:r>
              <a:rPr lang="ar-SA" sz="2800" b="1" dirty="0" smtClean="0"/>
              <a:t>يدل </a:t>
            </a:r>
            <a:r>
              <a:rPr lang="ar-SA" sz="2800" b="1" dirty="0" smtClean="0"/>
              <a:t>هذا الحديث على هذا </a:t>
            </a:r>
            <a:r>
              <a:rPr lang="ar-SA" sz="2800" b="1" dirty="0" smtClean="0"/>
              <a:t>الحكم </a:t>
            </a:r>
            <a:r>
              <a:rPr lang="ar-SA" sz="2800" b="1" dirty="0" smtClean="0"/>
              <a:t>أم </a:t>
            </a:r>
            <a:r>
              <a:rPr lang="ar-SA" sz="2800" b="1" dirty="0" smtClean="0"/>
              <a:t>لا </a:t>
            </a:r>
            <a:r>
              <a:rPr lang="ar-SA" sz="2800" b="1" dirty="0" smtClean="0"/>
              <a:t>يدل.</a:t>
            </a:r>
          </a:p>
          <a:p>
            <a:pPr algn="just" rtl="1"/>
            <a:r>
              <a:rPr lang="ar-SA" sz="2800" b="1" dirty="0" smtClean="0"/>
              <a:t>والورع يقتضي ترك الإنسان لما اشتبه عليه من الأمور.</a:t>
            </a:r>
            <a:endParaRPr lang="ar-SA" sz="2800" b="1" dirty="0" smtClean="0"/>
          </a:p>
          <a:p>
            <a:pPr rtl="1"/>
            <a:endParaRPr lang="ar-SA" sz="2800" b="1" dirty="0" smtClean="0"/>
          </a:p>
          <a:p>
            <a:pPr marL="0" algn="justLow" rtl="1"/>
            <a:endParaRPr lang="ar-SA" sz="3000" b="1" dirty="0" smtClean="0"/>
          </a:p>
          <a:p>
            <a:pPr marL="0" algn="justLow" rtl="1">
              <a:buFont typeface="Arial" pitchFamily="34" charset="0"/>
              <a:buChar char="•"/>
            </a:pPr>
            <a:endParaRPr lang="ar-SA" dirty="0" smtClean="0"/>
          </a:p>
          <a:p>
            <a:pPr marL="0" algn="justLow" rtl="1"/>
            <a:endParaRPr lang="ar-SA" dirty="0" smtClean="0"/>
          </a:p>
          <a:p>
            <a:pPr marL="0" algn="justLow" rtl="1"/>
            <a:endParaRPr lang="ar-SA" dirty="0" smtClean="0"/>
          </a:p>
          <a:p>
            <a:pPr marL="0" algn="justLow" rtl="1"/>
            <a:endParaRPr lang="ar-SA" b="1"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3600" b="1" dirty="0" err="1" smtClean="0">
                <a:solidFill>
                  <a:srgbClr val="FF0000"/>
                </a:solidFill>
                <a:cs typeface="Arial" pitchFamily="34" charset="0"/>
              </a:rPr>
              <a:t>تابع </a:t>
            </a:r>
            <a:r>
              <a:rPr lang="ar-SA" sz="3600" b="1" dirty="0" smtClean="0">
                <a:solidFill>
                  <a:srgbClr val="FF0000"/>
                </a:solidFill>
                <a:cs typeface="Arial" pitchFamily="34" charset="0"/>
              </a:rPr>
              <a:t>[2</a:t>
            </a:r>
            <a:r>
              <a:rPr lang="ar-SA" sz="3600" b="1" dirty="0" err="1" smtClean="0">
                <a:solidFill>
                  <a:srgbClr val="FF0000"/>
                </a:solidFill>
                <a:cs typeface="Arial" pitchFamily="34" charset="0"/>
              </a:rPr>
              <a:t>]</a:t>
            </a:r>
            <a:endParaRPr lang="ar-SA" sz="3600" b="1" dirty="0" smtClean="0">
              <a:solidFill>
                <a:srgbClr val="FF0000"/>
              </a:solidFill>
              <a:cs typeface="Arial" pitchFamily="34" charset="0"/>
            </a:endParaRPr>
          </a:p>
        </p:txBody>
      </p:sp>
      <p:sp>
        <p:nvSpPr>
          <p:cNvPr id="5" name="عنصر نائب للمحتوى 4"/>
          <p:cNvSpPr>
            <a:spLocks noGrp="1"/>
          </p:cNvSpPr>
          <p:nvPr>
            <p:ph idx="1"/>
          </p:nvPr>
        </p:nvSpPr>
        <p:spPr>
          <a:xfrm>
            <a:off x="495300" y="1600200"/>
            <a:ext cx="8915400" cy="4648200"/>
          </a:xfrm>
        </p:spPr>
        <p:txBody>
          <a:bodyPr/>
          <a:lstStyle/>
          <a:p>
            <a:pPr algn="ctr"/>
            <a:r>
              <a:rPr lang="en-US" b="1" dirty="0" smtClean="0"/>
              <a:t> </a:t>
            </a:r>
            <a:r>
              <a:rPr lang="ar-SA" b="1" dirty="0" smtClean="0"/>
              <a:t>[3/2] : الحديث الثالث صحيح البخاري(509/5 رقم 2055</a:t>
            </a:r>
            <a:r>
              <a:rPr lang="ar-SA" b="1" dirty="0" err="1" smtClean="0"/>
              <a:t>)</a:t>
            </a:r>
            <a:endParaRPr lang="ar-SA" b="1" dirty="0" smtClean="0"/>
          </a:p>
          <a:p>
            <a:pPr marL="0" algn="justLow" rtl="1"/>
            <a:r>
              <a:rPr lang="ar-SA" b="1" dirty="0" smtClean="0"/>
              <a:t>عَنْ </a:t>
            </a:r>
            <a:r>
              <a:rPr lang="ar-SA" b="1" dirty="0" err="1" smtClean="0"/>
              <a:t>أَنَسٍ </a:t>
            </a:r>
            <a:r>
              <a:rPr lang="ar-SA" dirty="0" smtClean="0">
                <a:sym typeface="AGA Arabesque"/>
              </a:rPr>
              <a:t> </a:t>
            </a:r>
            <a:r>
              <a:rPr lang="ar-SA" b="1" dirty="0" smtClean="0"/>
              <a:t>قَالَ: مَرَّ </a:t>
            </a:r>
            <a:r>
              <a:rPr lang="ar-SA" b="1" dirty="0" err="1" smtClean="0"/>
              <a:t>النَّبِيُّ </a:t>
            </a:r>
            <a:r>
              <a:rPr lang="ar-SA" dirty="0" smtClean="0">
                <a:sym typeface="AGA Arabesque"/>
              </a:rPr>
              <a:t> </a:t>
            </a:r>
            <a:r>
              <a:rPr lang="ar-SA" b="1" dirty="0" smtClean="0"/>
              <a:t>بِتَمْرَةٍ فِي الطَّرِيقِ </a:t>
            </a:r>
            <a:r>
              <a:rPr lang="ar-SA" b="1" dirty="0" err="1" smtClean="0"/>
              <a:t>فقَالَ: </a:t>
            </a:r>
            <a:r>
              <a:rPr lang="ar-SA" b="1" dirty="0" smtClean="0"/>
              <a:t>«لَوْلَا أَنِّي أَخَافُ أَنْ تَكُونَ مِنْ الصَّدَقَةِ </a:t>
            </a:r>
            <a:r>
              <a:rPr lang="ar-SA" b="1" dirty="0" err="1" smtClean="0"/>
              <a:t>لَأَكَلْتُهَا </a:t>
            </a:r>
            <a:r>
              <a:rPr lang="ar-SA" b="1" dirty="0" smtClean="0"/>
              <a:t>» </a:t>
            </a:r>
            <a:r>
              <a:rPr lang="ar-SA" dirty="0" smtClean="0"/>
              <a:t>رواه البخاري </a:t>
            </a:r>
            <a:r>
              <a:rPr lang="ar-SA" dirty="0" err="1" smtClean="0"/>
              <a:t>ومسلم.</a:t>
            </a:r>
            <a:r>
              <a:rPr lang="ar-SA" b="1" dirty="0" smtClean="0"/>
              <a:t> </a:t>
            </a:r>
          </a:p>
          <a:p>
            <a:pPr marL="0" algn="justLow" rtl="1"/>
            <a:r>
              <a:rPr lang="ar-SA" b="1" dirty="0" smtClean="0"/>
              <a:t># ترجمة الصحابي راوي الحديث: </a:t>
            </a:r>
            <a:r>
              <a:rPr lang="ar-SA" dirty="0" smtClean="0"/>
              <a:t>هو أبو حمزة أنس بن مالك بن النضر الأنصاري الخزرجي خادم رسول </a:t>
            </a:r>
            <a:r>
              <a:rPr lang="ar-SA" dirty="0" err="1" smtClean="0"/>
              <a:t>الله </a:t>
            </a:r>
            <a:r>
              <a:rPr lang="ar-SA" dirty="0" smtClean="0">
                <a:sym typeface="AGA Arabesque"/>
              </a:rPr>
              <a:t> </a:t>
            </a:r>
            <a:r>
              <a:rPr lang="ar-SA" dirty="0" smtClean="0"/>
              <a:t>خدمه عشر سنين، أمّه أم سليم، صحابي مشهور مات سنة اثنتين وتسعين(</a:t>
            </a:r>
            <a:r>
              <a:rPr lang="ar-SA" dirty="0" err="1" smtClean="0"/>
              <a:t>92هـ</a:t>
            </a:r>
            <a:r>
              <a:rPr lang="ar-SA" dirty="0" smtClean="0"/>
              <a:t>)، وقد جاوز المائة.</a:t>
            </a:r>
          </a:p>
          <a:p>
            <a:pPr marL="0" algn="justLow" rtl="1">
              <a:buFont typeface="Arial" pitchFamily="34" charset="0"/>
              <a:buChar char="•"/>
            </a:pPr>
            <a:r>
              <a:rPr lang="ar-SA" dirty="0" smtClean="0"/>
              <a:t>روى له أصحاب الكتب الستة</a:t>
            </a:r>
            <a:r>
              <a:rPr lang="ar-SA" dirty="0" err="1" smtClean="0"/>
              <a:t>(خ </a:t>
            </a:r>
            <a:r>
              <a:rPr lang="ar-SA" dirty="0" smtClean="0"/>
              <a:t>، </a:t>
            </a:r>
            <a:r>
              <a:rPr lang="ar-SA" dirty="0" err="1" smtClean="0"/>
              <a:t>م </a:t>
            </a:r>
            <a:r>
              <a:rPr lang="ar-SA" dirty="0" smtClean="0"/>
              <a:t>،  </a:t>
            </a:r>
            <a:r>
              <a:rPr lang="ar-SA" dirty="0" err="1" smtClean="0"/>
              <a:t>د </a:t>
            </a:r>
            <a:r>
              <a:rPr lang="ar-SA" dirty="0" smtClean="0"/>
              <a:t>، </a:t>
            </a:r>
            <a:r>
              <a:rPr lang="ar-SA" dirty="0" err="1" smtClean="0"/>
              <a:t>ت </a:t>
            </a:r>
            <a:r>
              <a:rPr lang="ar-SA" dirty="0" smtClean="0"/>
              <a:t>، </a:t>
            </a:r>
            <a:r>
              <a:rPr lang="ar-SA" dirty="0" err="1" smtClean="0"/>
              <a:t>س </a:t>
            </a:r>
            <a:r>
              <a:rPr lang="ar-SA" dirty="0" smtClean="0"/>
              <a:t>، </a:t>
            </a:r>
            <a:r>
              <a:rPr lang="ar-SA" dirty="0" err="1" smtClean="0"/>
              <a:t>جه</a:t>
            </a:r>
            <a:r>
              <a:rPr lang="ar-SA" dirty="0" smtClean="0"/>
              <a:t> </a:t>
            </a:r>
            <a:r>
              <a:rPr lang="ar-SA" dirty="0" err="1" smtClean="0"/>
              <a:t>).</a:t>
            </a:r>
            <a:endParaRPr lang="ar-SA" dirty="0" smtClean="0"/>
          </a:p>
          <a:p>
            <a:pPr marL="0" algn="justLow" rtl="1"/>
            <a:endParaRPr lang="ar-SA" dirty="0" smtClean="0"/>
          </a:p>
          <a:p>
            <a:pPr marL="0" algn="justLow" rtl="1"/>
            <a:endParaRPr lang="ar-SA" dirty="0" smtClean="0"/>
          </a:p>
          <a:p>
            <a:pPr marL="0" algn="justLow" rtl="1"/>
            <a:endParaRPr lang="ar-SA" b="1"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81526"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2800" b="1" dirty="0" smtClean="0">
                <a:solidFill>
                  <a:srgbClr val="FF0000"/>
                </a:solidFill>
                <a:cs typeface="Arial" pitchFamily="34" charset="0"/>
              </a:rPr>
              <a:t>   تابع [2]</a:t>
            </a:r>
            <a:endParaRPr lang="ar-SA" sz="2800" dirty="0" smtClean="0">
              <a:solidFill>
                <a:schemeClr val="tx1"/>
              </a:solidFill>
              <a:cs typeface="Arial" pitchFamily="34" charset="0"/>
            </a:endParaRPr>
          </a:p>
        </p:txBody>
      </p:sp>
      <p:sp>
        <p:nvSpPr>
          <p:cNvPr id="8" name="عنصر نائب للمحتوى 4"/>
          <p:cNvSpPr>
            <a:spLocks noGrp="1"/>
          </p:cNvSpPr>
          <p:nvPr>
            <p:ph idx="1"/>
          </p:nvPr>
        </p:nvSpPr>
        <p:spPr>
          <a:xfrm>
            <a:off x="495300" y="1600200"/>
            <a:ext cx="8915400" cy="4525963"/>
          </a:xfrm>
        </p:spPr>
        <p:txBody>
          <a:bodyPr/>
          <a:lstStyle/>
          <a:p>
            <a:pPr marL="0" algn="justLow" rtl="1">
              <a:buFont typeface="Arial" pitchFamily="34" charset="0"/>
              <a:buChar char="•"/>
            </a:pPr>
            <a:endParaRPr lang="ar-SA" sz="1800" b="1" dirty="0" smtClean="0"/>
          </a:p>
          <a:p>
            <a:pPr marL="0" algn="justLow" rtl="1">
              <a:buFont typeface="Arial" pitchFamily="34" charset="0"/>
              <a:buChar char="•"/>
            </a:pPr>
            <a:r>
              <a:rPr lang="ar-SA" sz="4000" b="1" dirty="0" smtClean="0"/>
              <a:t>تخريج الحديث:</a:t>
            </a:r>
            <a:r>
              <a:rPr lang="ar-SA" sz="4000" dirty="0" smtClean="0"/>
              <a:t> </a:t>
            </a:r>
            <a:r>
              <a:rPr lang="ar-SA" sz="3600" dirty="0" smtClean="0"/>
              <a:t>الحديث أخرجه البخاري في كتاب</a:t>
            </a:r>
            <a:r>
              <a:rPr lang="ar-SA" sz="3600" b="1" dirty="0" smtClean="0"/>
              <a:t> </a:t>
            </a:r>
            <a:r>
              <a:rPr lang="ar-SA" sz="3600" dirty="0" smtClean="0"/>
              <a:t>البيوع، باب ما يُتنزه من الشبهات(509/5 رقم 2055) وفي كتاب اللقطة، باب إذا وجد تمرة في الطريق(244/6 </a:t>
            </a:r>
            <a:r>
              <a:rPr lang="ar-SA" sz="3600" dirty="0" err="1" smtClean="0"/>
              <a:t>رقم3431</a:t>
            </a:r>
            <a:r>
              <a:rPr lang="ar-SA" sz="3600" dirty="0" smtClean="0"/>
              <a:t>)، ومسلم في كتاب الزكاة، باب تحريم الزكاة على رسول الله</a:t>
            </a:r>
            <a:r>
              <a:rPr lang="ar-SA" sz="3600" dirty="0" smtClean="0">
                <a:sym typeface="AGA Arabesque"/>
              </a:rPr>
              <a:t> وعلى </a:t>
            </a:r>
            <a:r>
              <a:rPr lang="ar-SA" sz="3600" dirty="0" err="1" smtClean="0">
                <a:sym typeface="AGA Arabesque"/>
              </a:rPr>
              <a:t>آله</a:t>
            </a:r>
            <a:r>
              <a:rPr lang="ar-SA" sz="3600" dirty="0" err="1" smtClean="0"/>
              <a:t> </a:t>
            </a:r>
            <a:r>
              <a:rPr lang="ar-SA" sz="3600" dirty="0" smtClean="0"/>
              <a:t>(752/2 </a:t>
            </a:r>
            <a:r>
              <a:rPr lang="ar-SA" sz="3600" dirty="0" err="1" smtClean="0"/>
              <a:t>رقم1071).</a:t>
            </a:r>
            <a:endParaRPr lang="ar-SA" sz="3600" dirty="0" smtClean="0"/>
          </a:p>
          <a:p>
            <a:pPr marL="0" algn="justLow" rtl="1">
              <a:buFont typeface="Arial" pitchFamily="34" charset="0"/>
              <a:buChar char="•"/>
            </a:pPr>
            <a:r>
              <a:rPr lang="ar-SA" sz="3600" b="1" dirty="0" smtClean="0"/>
              <a:t>وآل </a:t>
            </a:r>
            <a:r>
              <a:rPr lang="ar-SA" sz="3600" b="1" dirty="0" err="1" smtClean="0"/>
              <a:t>النبي </a:t>
            </a:r>
            <a:r>
              <a:rPr lang="ar-SA" sz="3600" b="1" dirty="0" smtClean="0">
                <a:sym typeface="AGA Arabesque"/>
              </a:rPr>
              <a:t> </a:t>
            </a:r>
            <a:r>
              <a:rPr lang="ar-SA" sz="3600" b="1" dirty="0" smtClean="0"/>
              <a:t>هم بنو هاشم وبنو المطلب دون غيرهم.</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9835</TotalTime>
  <Words>1602</Words>
  <Application>Microsoft Office PowerPoint</Application>
  <PresentationFormat>A4 Paper (210x297 mm)‎</PresentationFormat>
  <Paragraphs>126</Paragraphs>
  <Slides>20</Slides>
  <Notes>1</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Office Theme</vt:lpstr>
      <vt:lpstr>الشريحة 1</vt:lpstr>
      <vt:lpstr>المحاضرة الثانية</vt:lpstr>
      <vt:lpstr>عناصر المحاضرة</vt:lpstr>
      <vt:lpstr>[1] – التعريف بالورع</vt:lpstr>
      <vt:lpstr>تابع [1]</vt:lpstr>
      <vt:lpstr>تابع [1]</vt:lpstr>
      <vt:lpstr>[2] دراسة أحاديث تتعلق بالورع</vt:lpstr>
      <vt:lpstr>   تابع [2]</vt:lpstr>
      <vt:lpstr> تابع [2]</vt:lpstr>
      <vt:lpstr> تابع [2]</vt:lpstr>
      <vt:lpstr> تابع [2]</vt:lpstr>
      <vt:lpstr> تابع[2]</vt:lpstr>
      <vt:lpstr>[2] تابع لدراسة أحاديث تتعلق بالورع</vt:lpstr>
      <vt:lpstr>تابع [2]</vt:lpstr>
      <vt:lpstr> تابع [2]</vt:lpstr>
      <vt:lpstr>تابع [2]</vt:lpstr>
      <vt:lpstr>تابع [2]</vt:lpstr>
      <vt:lpstr>تابع [2]</vt:lpstr>
      <vt:lpstr>   تابع [2]</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261</cp:revision>
  <dcterms:created xsi:type="dcterms:W3CDTF">2009-10-14T19:14:34Z</dcterms:created>
  <dcterms:modified xsi:type="dcterms:W3CDTF">2012-09-11T07:24:22Z</dcterms:modified>
</cp:coreProperties>
</file>