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7" r:id="rId3"/>
    <p:sldId id="301" r:id="rId4"/>
    <p:sldId id="267" r:id="rId5"/>
    <p:sldId id="298" r:id="rId6"/>
    <p:sldId id="315" r:id="rId7"/>
    <p:sldId id="310" r:id="rId8"/>
    <p:sldId id="313" r:id="rId9"/>
    <p:sldId id="314" r:id="rId10"/>
    <p:sldId id="297" r:id="rId11"/>
    <p:sldId id="295" r:id="rId12"/>
    <p:sldId id="299" r:id="rId13"/>
    <p:sldId id="303" r:id="rId14"/>
    <p:sldId id="316" r:id="rId15"/>
    <p:sldId id="317" r:id="rId16"/>
    <p:sldId id="304" r:id="rId17"/>
    <p:sldId id="266" r:id="rId1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70" d="100"/>
          <a:sy n="70" d="100"/>
        </p:scale>
        <p:origin x="-1212" y="-18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BD8A12E9-8E4B-4E5D-BF7F-6795CC673890}" type="datetimeFigureOut">
              <a:rPr lang="en-US"/>
              <a:pPr>
                <a:defRPr/>
              </a:pPr>
              <a:t>9/18/2012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162B8BAD-30A2-4184-9AA2-111A23B8E5B8}"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DC51B308-A706-4882-85C8-4AC66D834DF5}"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6"/>
          <p:cNvSpPr/>
          <p:nvPr userDrawn="1"/>
        </p:nvSpPr>
        <p:spPr>
          <a:xfrm>
            <a:off x="4876800"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8"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AF52D8B5-1BC0-4E9B-8D4C-D26A182F31B4}"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1EE5AF3C-69A6-42BB-A57F-334D5D8057C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69C869B4-932D-4760-9194-E38E1A9ECB6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44AAB523-93E0-4FD6-8A5C-9B31125F85C0}"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9"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a:p>
        </p:txBody>
      </p:sp>
      <p:sp>
        <p:nvSpPr>
          <p:cNvPr id="16" name="Rectangle 15"/>
          <p:cNvSpPr/>
          <p:nvPr userDrawn="1"/>
        </p:nvSpPr>
        <p:spPr>
          <a:xfrm>
            <a:off x="67818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userDrawn="1"/>
        </p:nvSpPr>
        <p:spPr>
          <a:xfrm>
            <a:off x="7050088" y="6291263"/>
            <a:ext cx="140811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userDrawn="1"/>
        </p:nvPicPr>
        <p:blipFill>
          <a:blip r:embed="rId14" cstate="print"/>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userDrawn="1"/>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2688" y="6291263"/>
            <a:ext cx="2795587"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عنوان 20"/>
          <p:cNvSpPr>
            <a:spLocks noGrp="1"/>
          </p:cNvSpPr>
          <p:nvPr>
            <p:ph type="ctrTitle"/>
          </p:nvPr>
        </p:nvSpPr>
        <p:spPr/>
        <p:txBody>
          <a:bodyPr/>
          <a:lstStyle/>
          <a:p>
            <a:endParaRPr lang="ar-SA"/>
          </a:p>
        </p:txBody>
      </p:sp>
      <p:sp>
        <p:nvSpPr>
          <p:cNvPr id="22" name="عنوان فرعي 21"/>
          <p:cNvSpPr>
            <a:spLocks noGrp="1"/>
          </p:cNvSpPr>
          <p:nvPr>
            <p:ph type="subTitle" idx="1"/>
          </p:nvPr>
        </p:nvSpPr>
        <p:spPr/>
        <p:txBody>
          <a:bodyPr/>
          <a:lstStyle/>
          <a:p>
            <a:endParaRPr lang="ar-SA"/>
          </a:p>
        </p:txBody>
      </p:sp>
      <p:sp>
        <p:nvSpPr>
          <p:cNvPr id="13316" name="Slide Number Placeholder 3"/>
          <p:cNvSpPr>
            <a:spLocks noGrp="1"/>
          </p:cNvSpPr>
          <p:nvPr>
            <p:ph type="sldNum" sz="quarter" idx="10"/>
          </p:nvPr>
        </p:nvSpPr>
        <p:spPr/>
        <p:txBody>
          <a:bodyPr/>
          <a:lstStyle/>
          <a:p>
            <a:fld id="{D641B72C-ACC8-4B85-BE2B-D4397CF4367B}" type="slidenum">
              <a:rPr lang="ar-SA" smtClean="0"/>
              <a:pPr/>
              <a:t>1</a:t>
            </a:fld>
            <a:endParaRPr lang="en-US" smtClean="0"/>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685800" y="2895600"/>
            <a:ext cx="5099050"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smtClean="0">
              <a:solidFill>
                <a:schemeClr val="accent1">
                  <a:lumMod val="50000"/>
                </a:schemeClr>
              </a:solidFill>
              <a:latin typeface="AYM Wadiy S_U normal."/>
              <a:cs typeface="Times New Roman" pitchFamily="18" charset="0"/>
            </a:endParaRPr>
          </a:p>
          <a:p>
            <a:pPr algn="ctr">
              <a:defRPr/>
            </a:pPr>
            <a:r>
              <a:rPr lang="ar-SA" sz="3600" b="1" dirty="0" err="1" smtClean="0">
                <a:solidFill>
                  <a:schemeClr val="accent1">
                    <a:lumMod val="50000"/>
                  </a:schemeClr>
                </a:solidFill>
                <a:latin typeface="AYM Wadiy S_U normal."/>
                <a:cs typeface="Times New Roman" pitchFamily="18" charset="0"/>
              </a:rPr>
              <a:t>الحديث </a:t>
            </a:r>
            <a:r>
              <a:rPr lang="ar-SA" sz="3600" b="1" dirty="0" smtClean="0">
                <a:solidFill>
                  <a:schemeClr val="accent1">
                    <a:lumMod val="50000"/>
                  </a:schemeClr>
                </a:solidFill>
                <a:latin typeface="AYM Wadiy S_U normal."/>
                <a:cs typeface="Times New Roman" pitchFamily="18" charset="0"/>
              </a:rPr>
              <a:t>(3</a:t>
            </a:r>
            <a:r>
              <a:rPr lang="ar-SA" sz="3600" b="1" dirty="0" err="1" smtClean="0">
                <a:solidFill>
                  <a:schemeClr val="accent1">
                    <a:lumMod val="50000"/>
                  </a:schemeClr>
                </a:solidFill>
                <a:latin typeface="AYM Wadiy S_U normal."/>
                <a:cs typeface="Times New Roman" pitchFamily="18" charset="0"/>
              </a:rPr>
              <a:t>)</a:t>
            </a:r>
            <a:endParaRPr lang="ar-SA" sz="3600" b="1" dirty="0">
              <a:solidFill>
                <a:schemeClr val="accent1">
                  <a:lumMod val="50000"/>
                </a:schemeClr>
              </a:solidFill>
              <a:latin typeface="AYM Wadiy S_U normal."/>
              <a:cs typeface="Times New Roman" pitchFamily="18" charset="0"/>
            </a:endParaRPr>
          </a:p>
          <a:p>
            <a:pPr algn="ctr">
              <a:defRPr/>
            </a:pPr>
            <a:r>
              <a:rPr lang="ar-SA" sz="3600" b="1" dirty="0" smtClean="0">
                <a:solidFill>
                  <a:srgbClr val="7F7F7F"/>
                </a:solidFill>
                <a:latin typeface="Calibri" pitchFamily="34" charset="0"/>
                <a:cs typeface="Times New Roman" pitchFamily="18" charset="0"/>
              </a:rPr>
              <a:t>د/ جمال فرحات </a:t>
            </a:r>
            <a:r>
              <a:rPr lang="ar-SA" sz="3600" b="1" dirty="0" err="1" smtClean="0">
                <a:solidFill>
                  <a:srgbClr val="7F7F7F"/>
                </a:solidFill>
                <a:latin typeface="Calibri" pitchFamily="34" charset="0"/>
                <a:cs typeface="Times New Roman" pitchFamily="18" charset="0"/>
              </a:rPr>
              <a:t>صاولي</a:t>
            </a:r>
            <a:endParaRPr lang="en-US" sz="3600" b="1" dirty="0">
              <a:solidFill>
                <a:srgbClr val="7F7F7F"/>
              </a:solidFill>
              <a:latin typeface="Calibri" pitchFamily="34" charset="0"/>
            </a:endParaRPr>
          </a:p>
        </p:txBody>
      </p:sp>
      <p:sp>
        <p:nvSpPr>
          <p:cNvPr id="13323"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9B498F4A-58E1-402E-9A26-F99314DCE6EC}" type="slidenum">
              <a:rPr lang="en-US"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defRPr/>
            </a:pPr>
            <a:r>
              <a:rPr lang="ar-SA" spc="-150" dirty="0" smtClean="0">
                <a:solidFill>
                  <a:srgbClr val="376092"/>
                </a:solidFill>
                <a:latin typeface="ae_AlMateen" pitchFamily="2" charset="-78"/>
                <a:cs typeface="ae_AlMateen" pitchFamily="2" charset="-78"/>
              </a:rPr>
              <a:t>المحاضرة الثالثة</a:t>
            </a:r>
            <a:endParaRPr lang="en-US"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عناصر المحاضرة</a:t>
            </a:r>
            <a:endParaRPr lang="ar-SA" dirty="0"/>
          </a:p>
        </p:txBody>
      </p:sp>
      <p:sp>
        <p:nvSpPr>
          <p:cNvPr id="3" name="عنصر نائب للمحتوى 2"/>
          <p:cNvSpPr>
            <a:spLocks noGrp="1"/>
          </p:cNvSpPr>
          <p:nvPr>
            <p:ph idx="1"/>
          </p:nvPr>
        </p:nvSpPr>
        <p:spPr/>
        <p:txBody>
          <a:bodyPr/>
          <a:lstStyle/>
          <a:p>
            <a:pPr marL="514350" indent="-514350" rtl="1"/>
            <a:r>
              <a:rPr lang="ar-SA" sz="4000" b="1" dirty="0" smtClean="0"/>
              <a:t>1 </a:t>
            </a:r>
            <a:r>
              <a:rPr lang="ar-SA" sz="4000" b="1" dirty="0" err="1" smtClean="0"/>
              <a:t>-</a:t>
            </a:r>
            <a:r>
              <a:rPr lang="ar-SA" sz="4000" b="1" dirty="0" smtClean="0"/>
              <a:t> </a:t>
            </a:r>
            <a:r>
              <a:rPr lang="en-US" sz="4000" b="1" dirty="0" smtClean="0"/>
              <a:t> </a:t>
            </a:r>
            <a:r>
              <a:rPr lang="ar-SA" sz="4000" b="1" dirty="0" smtClean="0"/>
              <a:t>الكلام عن </a:t>
            </a:r>
            <a:r>
              <a:rPr lang="ar-SA" sz="4000" b="1" dirty="0" smtClean="0"/>
              <a:t>العهد </a:t>
            </a:r>
            <a:r>
              <a:rPr lang="ar-SA" sz="4000" b="1" dirty="0" err="1" smtClean="0"/>
              <a:t>والوعد </a:t>
            </a:r>
            <a:r>
              <a:rPr lang="ar-SA" sz="4000" b="1" dirty="0" err="1" smtClean="0"/>
              <a:t>.</a:t>
            </a:r>
            <a:endParaRPr lang="ar-SA" sz="4000" b="1" dirty="0" smtClean="0"/>
          </a:p>
          <a:p>
            <a:pPr marL="514350" indent="-514350" rtl="1"/>
            <a:r>
              <a:rPr lang="ar-SA" sz="4000" dirty="0" smtClean="0"/>
              <a:t>1/1   تعريفُ </a:t>
            </a:r>
            <a:r>
              <a:rPr lang="ar-SA" sz="4000" dirty="0" smtClean="0"/>
              <a:t>العهد </a:t>
            </a:r>
            <a:r>
              <a:rPr lang="ar-SA" sz="4000" dirty="0" err="1" smtClean="0"/>
              <a:t>والوعد </a:t>
            </a:r>
            <a:r>
              <a:rPr lang="ar-SA" sz="4000" dirty="0" smtClean="0"/>
              <a:t>.  </a:t>
            </a:r>
          </a:p>
          <a:p>
            <a:pPr marL="514350" indent="-514350" rtl="1"/>
            <a:r>
              <a:rPr lang="ar-SA" sz="4000" dirty="0" smtClean="0"/>
              <a:t>2/1  الفرق </a:t>
            </a:r>
            <a:r>
              <a:rPr lang="ar-SA" sz="4000" dirty="0" smtClean="0"/>
              <a:t>بين العهد </a:t>
            </a:r>
            <a:r>
              <a:rPr lang="ar-SA" sz="4000" dirty="0" smtClean="0"/>
              <a:t>وبين الوعد.</a:t>
            </a:r>
          </a:p>
          <a:p>
            <a:pPr marL="514350" indent="-514350" rtl="1"/>
            <a:r>
              <a:rPr lang="ar-SA" sz="4000" dirty="0" smtClean="0"/>
              <a:t>3/1  فضل الوفاء بالعهد والوعد.</a:t>
            </a:r>
          </a:p>
          <a:p>
            <a:pPr marL="514350" indent="-514350" rtl="1"/>
            <a:r>
              <a:rPr lang="ar-SA" sz="4000" b="1" dirty="0" err="1" smtClean="0"/>
              <a:t>2 </a:t>
            </a:r>
            <a:r>
              <a:rPr lang="ar-SA" sz="4000" b="1" dirty="0" smtClean="0"/>
              <a:t>- دراسة لحديث يتعلق </a:t>
            </a:r>
            <a:r>
              <a:rPr lang="ar-SA" sz="4000" b="1" dirty="0" err="1" smtClean="0"/>
              <a:t>بالوعد؛</a:t>
            </a:r>
            <a:endParaRPr lang="ar-SA" sz="4000" b="1" dirty="0" smtClean="0"/>
          </a:p>
          <a:p>
            <a:pPr rtl="1"/>
            <a:r>
              <a:rPr lang="ar-SA" sz="4000" dirty="0" smtClean="0"/>
              <a:t>1/2 حديث </a:t>
            </a:r>
            <a:r>
              <a:rPr lang="en-US" sz="4000" dirty="0" smtClean="0">
                <a:sym typeface="Arb Hadith"/>
              </a:rPr>
              <a:t></a:t>
            </a:r>
            <a:r>
              <a:rPr lang="ar-SA" sz="4000" dirty="0" smtClean="0"/>
              <a:t> آية المنافق ثلاث</a:t>
            </a:r>
            <a:r>
              <a:rPr lang="en-US" sz="4000" dirty="0" smtClean="0">
                <a:sym typeface="Arb Hadith"/>
              </a:rPr>
              <a:t></a:t>
            </a:r>
            <a:r>
              <a:rPr lang="ar-SA" sz="4000" dirty="0" smtClean="0"/>
              <a:t>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3048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[1</a:t>
            </a:r>
            <a:r>
              <a:rPr lang="ar-SA" dirty="0" err="1" smtClean="0">
                <a:solidFill>
                  <a:srgbClr val="C00000"/>
                </a:solidFill>
              </a:rPr>
              <a:t>] </a:t>
            </a:r>
            <a:r>
              <a:rPr lang="ar-SA" dirty="0" smtClean="0">
                <a:solidFill>
                  <a:srgbClr val="C00000"/>
                </a:solidFill>
              </a:rPr>
              <a:t>– التعريف </a:t>
            </a:r>
            <a:r>
              <a:rPr lang="ar-SA" dirty="0" smtClean="0">
                <a:solidFill>
                  <a:srgbClr val="C00000"/>
                </a:solidFill>
              </a:rPr>
              <a:t>بالعهد و الوعد</a:t>
            </a:r>
            <a:endParaRPr lang="en-US" dirty="0">
              <a:solidFill>
                <a:srgbClr val="C00000"/>
              </a:solidFill>
            </a:endParaRPr>
          </a:p>
        </p:txBody>
      </p:sp>
      <p:sp>
        <p:nvSpPr>
          <p:cNvPr id="5" name="عنصر نائب للمحتوى 4"/>
          <p:cNvSpPr>
            <a:spLocks noGrp="1"/>
          </p:cNvSpPr>
          <p:nvPr>
            <p:ph idx="1"/>
          </p:nvPr>
        </p:nvSpPr>
        <p:spPr>
          <a:xfrm>
            <a:off x="495300" y="1524000"/>
            <a:ext cx="8915400" cy="4724400"/>
          </a:xfrm>
        </p:spPr>
        <p:txBody>
          <a:bodyPr/>
          <a:lstStyle/>
          <a:p>
            <a:pPr rtl="1"/>
            <a:endParaRPr lang="ar-SA" sz="1100" b="1" dirty="0" smtClean="0"/>
          </a:p>
          <a:p>
            <a:pPr rtl="1">
              <a:buFont typeface="Arial" pitchFamily="34" charset="0"/>
              <a:buChar char="•"/>
            </a:pPr>
            <a:r>
              <a:rPr lang="ar-SA" b="1" dirty="0" smtClean="0"/>
              <a:t>العهد لغة: </a:t>
            </a:r>
            <a:r>
              <a:rPr lang="ar-SA" dirty="0" smtClean="0"/>
              <a:t>الوصية </a:t>
            </a:r>
            <a:r>
              <a:rPr lang="ar-SA" dirty="0" err="1" smtClean="0"/>
              <a:t>يقال </a:t>
            </a:r>
            <a:r>
              <a:rPr lang="ar-SA" dirty="0" smtClean="0"/>
              <a:t>( </a:t>
            </a:r>
            <a:r>
              <a:rPr lang="ar-SA" dirty="0" err="1" smtClean="0"/>
              <a:t>عَهِدَ </a:t>
            </a:r>
            <a:r>
              <a:rPr lang="ar-SA" dirty="0" smtClean="0"/>
              <a:t>) </a:t>
            </a:r>
            <a:r>
              <a:rPr lang="ar-SA" dirty="0" err="1" smtClean="0"/>
              <a:t>إليه </a:t>
            </a:r>
            <a:r>
              <a:rPr lang="ar-SA" dirty="0" smtClean="0"/>
              <a:t>( </a:t>
            </a:r>
            <a:r>
              <a:rPr lang="ar-SA" dirty="0" err="1" smtClean="0"/>
              <a:t>يَعْهَدُ </a:t>
            </a:r>
            <a:r>
              <a:rPr lang="ar-SA" dirty="0" smtClean="0"/>
              <a:t>) من باب تعب إذا أوصاه </a:t>
            </a:r>
            <a:r>
              <a:rPr lang="ar-SA" dirty="0" err="1" smtClean="0"/>
              <a:t>و </a:t>
            </a:r>
            <a:r>
              <a:rPr lang="ar-SA" dirty="0" smtClean="0"/>
              <a:t>( </a:t>
            </a:r>
            <a:r>
              <a:rPr lang="ar-SA" dirty="0" err="1" smtClean="0"/>
              <a:t>عَهِدْتُ </a:t>
            </a:r>
            <a:r>
              <a:rPr lang="ar-SA" dirty="0" smtClean="0"/>
              <a:t>) إليه بالأمر قدمته وفي </a:t>
            </a:r>
            <a:r>
              <a:rPr lang="ar-SA" dirty="0" err="1" smtClean="0"/>
              <a:t>التنزيل </a:t>
            </a:r>
            <a:r>
              <a:rPr lang="ar-SA" dirty="0" smtClean="0"/>
              <a:t>( أَلَمْ أَعْهَدْ إِلَيْكُمْ يَا بَنِي </a:t>
            </a:r>
            <a:r>
              <a:rPr lang="ar-SA" dirty="0" err="1" smtClean="0"/>
              <a:t>آدَمَ </a:t>
            </a:r>
            <a:r>
              <a:rPr lang="ar-SA" dirty="0" smtClean="0"/>
              <a:t>) </a:t>
            </a:r>
            <a:r>
              <a:rPr lang="ar-SA" dirty="0" err="1" smtClean="0"/>
              <a:t>و </a:t>
            </a:r>
            <a:r>
              <a:rPr lang="ar-SA" dirty="0" smtClean="0"/>
              <a:t>( </a:t>
            </a:r>
            <a:r>
              <a:rPr lang="ar-SA" dirty="0" err="1" smtClean="0"/>
              <a:t>العَهْدُ </a:t>
            </a:r>
            <a:r>
              <a:rPr lang="ar-SA" dirty="0" smtClean="0"/>
              <a:t>) الأمان والمَوْثِق </a:t>
            </a:r>
            <a:r>
              <a:rPr lang="ar-SA" dirty="0" err="1" smtClean="0"/>
              <a:t>والذمة.</a:t>
            </a:r>
            <a:r>
              <a:rPr lang="ar-SA" dirty="0" smtClean="0"/>
              <a:t> </a:t>
            </a:r>
          </a:p>
          <a:p>
            <a:pPr algn="justLow" rtl="1">
              <a:buFont typeface="Arial" pitchFamily="34" charset="0"/>
              <a:buChar char="•"/>
            </a:pPr>
            <a:r>
              <a:rPr lang="ar-SA" dirty="0" smtClean="0"/>
              <a:t> </a:t>
            </a:r>
            <a:r>
              <a:rPr lang="ar-SA" b="1" dirty="0" smtClean="0"/>
              <a:t>وشرعا</a:t>
            </a:r>
            <a:r>
              <a:rPr lang="ar-SA" dirty="0" smtClean="0"/>
              <a:t>: </a:t>
            </a:r>
            <a:r>
              <a:rPr lang="ar-SA" b="1" dirty="0" smtClean="0"/>
              <a:t> </a:t>
            </a:r>
            <a:r>
              <a:rPr lang="ar-SA" dirty="0" smtClean="0"/>
              <a:t>العهد حفظ الشيء ومراعاته حالا بعد حال ويسمى الوعد الموثق الذي يلزم مراعاته عهدا، ونقيضه الغدر وهو الإخلال بالشيء وتركه، ويُسمى أيضا النكث والخيانة</a:t>
            </a:r>
            <a:r>
              <a:rPr lang="ar-SA" b="1" dirty="0" smtClean="0"/>
              <a:t>.</a:t>
            </a:r>
            <a:endParaRPr lang="en-US" b="1" dirty="0" smtClean="0"/>
          </a:p>
          <a:p>
            <a:pPr algn="justLow" rtl="1">
              <a:buFont typeface="Arial" pitchFamily="34" charset="0"/>
              <a:buChar char="•"/>
            </a:pPr>
            <a:r>
              <a:rPr lang="ar-SA" b="1" dirty="0" smtClean="0"/>
              <a:t>والوعد</a:t>
            </a:r>
            <a:r>
              <a:rPr lang="en-US" b="1" dirty="0" smtClean="0"/>
              <a:t> </a:t>
            </a:r>
            <a:r>
              <a:rPr lang="ar-SA" b="1" dirty="0" smtClean="0"/>
              <a:t>شرعا</a:t>
            </a:r>
            <a:r>
              <a:rPr lang="ar-SA" b="1" dirty="0" smtClean="0"/>
              <a:t>: </a:t>
            </a:r>
            <a:r>
              <a:rPr lang="ar-SA" dirty="0" smtClean="0"/>
              <a:t>هو</a:t>
            </a:r>
            <a:r>
              <a:rPr lang="en-US" dirty="0" smtClean="0"/>
              <a:t> </a:t>
            </a:r>
            <a:r>
              <a:rPr lang="en-US" dirty="0" err="1" smtClean="0"/>
              <a:t>التزام</a:t>
            </a:r>
            <a:r>
              <a:rPr lang="en-US" dirty="0" smtClean="0"/>
              <a:t> </a:t>
            </a:r>
            <a:r>
              <a:rPr lang="en-US" dirty="0" err="1" smtClean="0"/>
              <a:t>بما</a:t>
            </a:r>
            <a:r>
              <a:rPr lang="en-US" dirty="0" smtClean="0"/>
              <a:t> </a:t>
            </a:r>
            <a:r>
              <a:rPr lang="en-US" dirty="0" err="1" smtClean="0"/>
              <a:t>لا</a:t>
            </a:r>
            <a:r>
              <a:rPr lang="en-US" dirty="0" smtClean="0"/>
              <a:t> </a:t>
            </a:r>
            <a:r>
              <a:rPr lang="en-US" dirty="0" err="1" smtClean="0"/>
              <a:t>يلزم</a:t>
            </a:r>
            <a:r>
              <a:rPr lang="en-US" dirty="0" smtClean="0"/>
              <a:t> </a:t>
            </a:r>
            <a:r>
              <a:rPr lang="en-US" dirty="0" err="1" smtClean="0"/>
              <a:t>قبله</a:t>
            </a:r>
            <a:r>
              <a:rPr lang="ar-SA" dirty="0" err="1" smtClean="0"/>
              <a:t>.</a:t>
            </a:r>
            <a:endParaRPr lang="ar-SA" dirty="0" smtClean="0"/>
          </a:p>
          <a:p>
            <a:pPr algn="justLow" rtl="1"/>
            <a:endParaRPr lang="ar-SA"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1096962"/>
          </a:xfrm>
        </p:spPr>
        <p:txBody>
          <a:bodyPr/>
          <a:lstStyle/>
          <a:p>
            <a:r>
              <a:rPr lang="ar-SA" dirty="0" smtClean="0"/>
              <a:t>تابع </a:t>
            </a:r>
            <a:r>
              <a:rPr lang="ar-SA" dirty="0" smtClean="0">
                <a:solidFill>
                  <a:srgbClr val="C00000"/>
                </a:solidFill>
              </a:rPr>
              <a:t>[1]</a:t>
            </a:r>
            <a:endParaRPr lang="ar-SA" dirty="0"/>
          </a:p>
        </p:txBody>
      </p:sp>
      <p:sp>
        <p:nvSpPr>
          <p:cNvPr id="4" name="عنصر نائب للمحتوى 3"/>
          <p:cNvSpPr>
            <a:spLocks noGrp="1"/>
          </p:cNvSpPr>
          <p:nvPr>
            <p:ph idx="1"/>
          </p:nvPr>
        </p:nvSpPr>
        <p:spPr>
          <a:xfrm>
            <a:off x="495300" y="1447800"/>
            <a:ext cx="8915400" cy="4876800"/>
          </a:xfrm>
        </p:spPr>
        <p:txBody>
          <a:bodyPr/>
          <a:lstStyle/>
          <a:p>
            <a:pPr algn="ctr" rtl="1"/>
            <a:r>
              <a:rPr lang="ar-SA" b="1" dirty="0" smtClean="0"/>
              <a:t>[2/1</a:t>
            </a:r>
            <a:r>
              <a:rPr lang="ar-SA" b="1" dirty="0" err="1" smtClean="0"/>
              <a:t>] </a:t>
            </a:r>
            <a:r>
              <a:rPr lang="ar-SA" b="1" dirty="0" smtClean="0"/>
              <a:t>: الفرق بين الوعد وبين العهد</a:t>
            </a:r>
            <a:endParaRPr lang="ar-SA" b="1" u="sng" dirty="0" smtClean="0"/>
          </a:p>
          <a:p>
            <a:pPr rtl="1">
              <a:buFont typeface="Arial" pitchFamily="34" charset="0"/>
              <a:buChar char="•"/>
            </a:pPr>
            <a:r>
              <a:rPr lang="ar-SA" sz="3000" b="1" dirty="0" smtClean="0"/>
              <a:t>العهد غير الوعد والأصل في العهود الوفاء </a:t>
            </a:r>
            <a:r>
              <a:rPr lang="ar-SA" sz="3000" b="1" dirty="0" err="1" smtClean="0"/>
              <a:t>بها</a:t>
            </a:r>
            <a:r>
              <a:rPr lang="ar-SA" sz="3000" b="1" dirty="0" smtClean="0"/>
              <a:t>، قال ابن النجار </a:t>
            </a:r>
            <a:r>
              <a:rPr lang="ar-SA" sz="3000" b="1" dirty="0" err="1" smtClean="0"/>
              <a:t>في </a:t>
            </a:r>
            <a:r>
              <a:rPr lang="ar-SA" sz="3000" b="1" dirty="0" smtClean="0"/>
              <a:t>(معونة أولي النهى</a:t>
            </a:r>
            <a:r>
              <a:rPr lang="ar-SA" sz="3000" b="1" dirty="0" err="1" smtClean="0"/>
              <a:t>): </a:t>
            </a:r>
            <a:r>
              <a:rPr lang="ar-SA" sz="3000" b="1" dirty="0" smtClean="0"/>
              <a:t>” وأما العهد فهو غير الوعد، ويكون بمعنى اليمين والأمان والذمة والحفظ والرعاية والوصية وغير ذلك.</a:t>
            </a:r>
          </a:p>
          <a:p>
            <a:pPr rtl="1">
              <a:buFont typeface="Arial" pitchFamily="34" charset="0"/>
              <a:buChar char="•"/>
            </a:pPr>
            <a:r>
              <a:rPr lang="ar-SA" sz="3000" b="1" dirty="0" smtClean="0"/>
              <a:t>وقال ابن </a:t>
            </a:r>
            <a:r>
              <a:rPr lang="ar-SA" sz="3000" b="1" dirty="0" err="1" smtClean="0"/>
              <a:t>الجوزي</a:t>
            </a:r>
            <a:r>
              <a:rPr lang="ar-SA" sz="3000" b="1" dirty="0" smtClean="0"/>
              <a:t> في زاد المسير: </a:t>
            </a:r>
            <a:r>
              <a:rPr lang="ar-SA" sz="2800" b="1" dirty="0" smtClean="0"/>
              <a:t>قوله </a:t>
            </a:r>
            <a:r>
              <a:rPr lang="ar-SA" sz="2800" b="1" dirty="0" err="1" smtClean="0"/>
              <a:t>تعالى </a:t>
            </a:r>
            <a:r>
              <a:rPr lang="ar-SA" sz="2800" b="1" dirty="0" smtClean="0"/>
              <a:t>(وأوفوا بالعهد إن العهد كان </a:t>
            </a:r>
            <a:r>
              <a:rPr lang="ar-SA" sz="2800" b="1" dirty="0" err="1" smtClean="0"/>
              <a:t>مسؤولا</a:t>
            </a:r>
            <a:r>
              <a:rPr lang="ar-SA" sz="2800" b="1" dirty="0" smtClean="0"/>
              <a:t>) هو عام فيما بين العبد وبين ربه وفيما بينه وبين </a:t>
            </a:r>
            <a:r>
              <a:rPr lang="ar-SA" sz="2800" b="1" dirty="0" err="1" smtClean="0"/>
              <a:t>الناس.</a:t>
            </a:r>
            <a:r>
              <a:rPr lang="ar-SA" sz="2800" b="1" dirty="0" smtClean="0"/>
              <a:t> قال الزجاج: كل ما أمر الله </a:t>
            </a:r>
            <a:r>
              <a:rPr lang="ar-SA" sz="2800" b="1" dirty="0" err="1" smtClean="0"/>
              <a:t>به</a:t>
            </a:r>
            <a:r>
              <a:rPr lang="ar-SA" sz="2800" b="1" dirty="0" smtClean="0"/>
              <a:t> ونهى عنه فهو من </a:t>
            </a:r>
            <a:r>
              <a:rPr lang="ar-SA" sz="2800" b="1" dirty="0" err="1" smtClean="0"/>
              <a:t>العهد.</a:t>
            </a:r>
            <a:r>
              <a:rPr lang="ar-SA" sz="2800" b="1" dirty="0" smtClean="0"/>
              <a:t> </a:t>
            </a:r>
          </a:p>
          <a:p>
            <a:pPr rtl="1">
              <a:buFont typeface="Arial" pitchFamily="34" charset="0"/>
              <a:buChar char="•"/>
            </a:pPr>
            <a:r>
              <a:rPr lang="ar-SA" sz="2800" b="1" dirty="0" smtClean="0"/>
              <a:t> وقوله </a:t>
            </a:r>
            <a:r>
              <a:rPr lang="ar-SA" sz="2800" b="1" dirty="0" err="1" smtClean="0"/>
              <a:t>تعالى </a:t>
            </a:r>
            <a:r>
              <a:rPr lang="ar-SA" sz="2800" b="1" dirty="0" smtClean="0"/>
              <a:t>(كان </a:t>
            </a:r>
            <a:r>
              <a:rPr lang="ar-SA" sz="2800" b="1" dirty="0" err="1" smtClean="0"/>
              <a:t>مسؤولا</a:t>
            </a:r>
            <a:r>
              <a:rPr lang="ar-SA" sz="2800" b="1" dirty="0" smtClean="0"/>
              <a:t>)، قال ابن </a:t>
            </a:r>
            <a:r>
              <a:rPr lang="ar-SA" sz="2800" b="1" dirty="0" err="1" smtClean="0"/>
              <a:t>قتيبة</a:t>
            </a:r>
            <a:r>
              <a:rPr lang="ar-SA" sz="2800" b="1" dirty="0" smtClean="0"/>
              <a:t>: أي </a:t>
            </a:r>
            <a:r>
              <a:rPr lang="ar-SA" sz="2800" b="1" dirty="0" err="1" smtClean="0"/>
              <a:t>مسؤولا</a:t>
            </a:r>
            <a:r>
              <a:rPr lang="ar-SA" sz="2800" b="1" dirty="0" smtClean="0"/>
              <a:t> </a:t>
            </a:r>
            <a:r>
              <a:rPr lang="ar-SA" sz="2800" b="1" dirty="0" err="1" smtClean="0"/>
              <a:t>عنه.</a:t>
            </a:r>
            <a:r>
              <a:rPr lang="ar-SA" sz="2800" b="1" dirty="0" smtClean="0"/>
              <a:t> </a:t>
            </a:r>
            <a:endParaRPr lang="ar-SA" sz="3000"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1096962"/>
          </a:xfrm>
        </p:spPr>
        <p:txBody>
          <a:bodyPr/>
          <a:lstStyle/>
          <a:p>
            <a:r>
              <a:rPr lang="ar-SA" dirty="0" smtClean="0"/>
              <a:t>تابع </a:t>
            </a:r>
            <a:r>
              <a:rPr lang="ar-SA" dirty="0" smtClean="0">
                <a:solidFill>
                  <a:srgbClr val="C00000"/>
                </a:solidFill>
              </a:rPr>
              <a:t>[1]</a:t>
            </a:r>
            <a:endParaRPr lang="ar-SA" dirty="0"/>
          </a:p>
        </p:txBody>
      </p:sp>
      <p:sp>
        <p:nvSpPr>
          <p:cNvPr id="4" name="عنصر نائب للمحتوى 3"/>
          <p:cNvSpPr>
            <a:spLocks noGrp="1"/>
          </p:cNvSpPr>
          <p:nvPr>
            <p:ph idx="1"/>
          </p:nvPr>
        </p:nvSpPr>
        <p:spPr>
          <a:xfrm>
            <a:off x="495300" y="1447800"/>
            <a:ext cx="8915400" cy="4876800"/>
          </a:xfrm>
        </p:spPr>
        <p:txBody>
          <a:bodyPr/>
          <a:lstStyle/>
          <a:p>
            <a:pPr algn="just" rtl="1">
              <a:buFont typeface="Arial" pitchFamily="34" charset="0"/>
              <a:buChar char="•"/>
            </a:pPr>
            <a:endParaRPr lang="ar-SA" sz="3000" b="1" dirty="0" smtClean="0"/>
          </a:p>
          <a:p>
            <a:pPr algn="just" rtl="1">
              <a:buFont typeface="Arial" pitchFamily="34" charset="0"/>
              <a:buChar char="•"/>
            </a:pPr>
            <a:r>
              <a:rPr lang="ar-SA" b="1" dirty="0" smtClean="0"/>
              <a:t>أما الوعد فهو</a:t>
            </a:r>
            <a:r>
              <a:rPr lang="en-US" b="1" dirty="0" smtClean="0"/>
              <a:t> </a:t>
            </a:r>
            <a:r>
              <a:rPr lang="en-US" b="1" dirty="0" err="1" smtClean="0"/>
              <a:t>التزام</a:t>
            </a:r>
            <a:r>
              <a:rPr lang="en-US" b="1" dirty="0" smtClean="0"/>
              <a:t> </a:t>
            </a:r>
            <a:r>
              <a:rPr lang="en-US" b="1" dirty="0" err="1" smtClean="0"/>
              <a:t>بما</a:t>
            </a:r>
            <a:r>
              <a:rPr lang="en-US" b="1" dirty="0" smtClean="0"/>
              <a:t> </a:t>
            </a:r>
            <a:r>
              <a:rPr lang="en-US" b="1" dirty="0" err="1" smtClean="0"/>
              <a:t>لا</a:t>
            </a:r>
            <a:r>
              <a:rPr lang="en-US" b="1" dirty="0" smtClean="0"/>
              <a:t> </a:t>
            </a:r>
            <a:r>
              <a:rPr lang="en-US" b="1" dirty="0" err="1" smtClean="0"/>
              <a:t>يلزم</a:t>
            </a:r>
            <a:r>
              <a:rPr lang="en-US" b="1" dirty="0" smtClean="0"/>
              <a:t> </a:t>
            </a:r>
            <a:r>
              <a:rPr lang="en-US" b="1" dirty="0" err="1" smtClean="0"/>
              <a:t>قبله</a:t>
            </a:r>
            <a:r>
              <a:rPr lang="en-US" b="1" dirty="0" smtClean="0"/>
              <a:t> ، </a:t>
            </a:r>
            <a:r>
              <a:rPr lang="en-US" b="1" dirty="0" err="1" smtClean="0"/>
              <a:t>والوفاء</a:t>
            </a:r>
            <a:r>
              <a:rPr lang="en-US" b="1" dirty="0" smtClean="0"/>
              <a:t> </a:t>
            </a:r>
            <a:r>
              <a:rPr lang="en-US" b="1" dirty="0" err="1" smtClean="0"/>
              <a:t>به</a:t>
            </a:r>
            <a:r>
              <a:rPr lang="en-US" b="1" dirty="0" smtClean="0"/>
              <a:t> </a:t>
            </a:r>
            <a:r>
              <a:rPr lang="en-US" b="1" dirty="0" err="1" smtClean="0"/>
              <a:t>من</a:t>
            </a:r>
            <a:r>
              <a:rPr lang="en-US" b="1" dirty="0" smtClean="0"/>
              <a:t> </a:t>
            </a:r>
            <a:r>
              <a:rPr lang="en-US" b="1" dirty="0" err="1" smtClean="0"/>
              <a:t>مكارم</a:t>
            </a:r>
            <a:r>
              <a:rPr lang="en-US" b="1" dirty="0" smtClean="0"/>
              <a:t> </a:t>
            </a:r>
            <a:r>
              <a:rPr lang="en-US" b="1" dirty="0" err="1" smtClean="0"/>
              <a:t>الأخلاق</a:t>
            </a:r>
            <a:r>
              <a:rPr lang="en-US" b="1" dirty="0" smtClean="0"/>
              <a:t>، </a:t>
            </a:r>
            <a:r>
              <a:rPr lang="en-US" b="1" dirty="0" err="1" smtClean="0"/>
              <a:t>ومن</a:t>
            </a:r>
            <a:r>
              <a:rPr lang="en-US" b="1" dirty="0" smtClean="0"/>
              <a:t> </a:t>
            </a:r>
            <a:r>
              <a:rPr lang="en-US" b="1" dirty="0" err="1" smtClean="0"/>
              <a:t>صفات</a:t>
            </a:r>
            <a:r>
              <a:rPr lang="en-US" b="1" dirty="0" smtClean="0"/>
              <a:t> </a:t>
            </a:r>
            <a:r>
              <a:rPr lang="en-US" b="1" dirty="0" err="1" smtClean="0"/>
              <a:t>الأصالة</a:t>
            </a:r>
            <a:r>
              <a:rPr lang="en-US" b="1" dirty="0" smtClean="0"/>
              <a:t> </a:t>
            </a:r>
            <a:r>
              <a:rPr lang="en-US" b="1" dirty="0" err="1" smtClean="0"/>
              <a:t>البشرية</a:t>
            </a:r>
            <a:r>
              <a:rPr lang="en-US" b="1" dirty="0" smtClean="0"/>
              <a:t> </a:t>
            </a:r>
            <a:r>
              <a:rPr lang="en-US" b="1" dirty="0" err="1" smtClean="0"/>
              <a:t>وقد</a:t>
            </a:r>
            <a:r>
              <a:rPr lang="en-US" b="1" dirty="0" smtClean="0"/>
              <a:t> </a:t>
            </a:r>
            <a:r>
              <a:rPr lang="en-US" b="1" dirty="0" err="1" smtClean="0"/>
              <a:t>قالوا</a:t>
            </a:r>
            <a:r>
              <a:rPr lang="en-US" b="1" dirty="0" smtClean="0"/>
              <a:t>: " </a:t>
            </a:r>
            <a:r>
              <a:rPr lang="en-US" b="1" dirty="0" err="1" smtClean="0"/>
              <a:t>وعد</a:t>
            </a:r>
            <a:r>
              <a:rPr lang="en-US" b="1" dirty="0" smtClean="0"/>
              <a:t> </a:t>
            </a:r>
            <a:r>
              <a:rPr lang="en-US" b="1" dirty="0" err="1" smtClean="0"/>
              <a:t>الحر</a:t>
            </a:r>
            <a:r>
              <a:rPr lang="en-US" b="1" dirty="0" smtClean="0"/>
              <a:t> </a:t>
            </a:r>
            <a:r>
              <a:rPr lang="en-US" b="1" dirty="0" err="1" smtClean="0"/>
              <a:t>دين</a:t>
            </a:r>
            <a:r>
              <a:rPr lang="en-US" b="1" dirty="0" smtClean="0"/>
              <a:t>" </a:t>
            </a:r>
            <a:r>
              <a:rPr lang="en-US" b="1" dirty="0" err="1" smtClean="0"/>
              <a:t>وقد</a:t>
            </a:r>
            <a:r>
              <a:rPr lang="en-US" b="1" dirty="0" smtClean="0"/>
              <a:t> </a:t>
            </a:r>
            <a:r>
              <a:rPr lang="en-US" b="1" dirty="0" err="1" smtClean="0"/>
              <a:t>اتفق</a:t>
            </a:r>
            <a:r>
              <a:rPr lang="en-US" b="1" dirty="0" smtClean="0"/>
              <a:t> </a:t>
            </a:r>
            <a:r>
              <a:rPr lang="en-US" b="1" dirty="0" err="1" smtClean="0"/>
              <a:t>العلماء</a:t>
            </a:r>
            <a:r>
              <a:rPr lang="en-US" b="1" dirty="0" smtClean="0"/>
              <a:t> </a:t>
            </a:r>
            <a:r>
              <a:rPr lang="en-US" b="1" dirty="0" err="1" smtClean="0"/>
              <a:t>رحمهم</a:t>
            </a:r>
            <a:r>
              <a:rPr lang="en-US" b="1" dirty="0" smtClean="0"/>
              <a:t> </a:t>
            </a:r>
            <a:r>
              <a:rPr lang="en-US" b="1" dirty="0" err="1" smtClean="0"/>
              <a:t>الله</a:t>
            </a:r>
            <a:r>
              <a:rPr lang="en-US" b="1" dirty="0" smtClean="0"/>
              <a:t> </a:t>
            </a:r>
            <a:r>
              <a:rPr lang="en-US" b="1" dirty="0" err="1" smtClean="0"/>
              <a:t>على</a:t>
            </a:r>
            <a:r>
              <a:rPr lang="en-US" b="1" dirty="0" smtClean="0"/>
              <a:t> </a:t>
            </a:r>
            <a:r>
              <a:rPr lang="en-US" b="1" dirty="0" err="1" smtClean="0"/>
              <a:t>أن</a:t>
            </a:r>
            <a:r>
              <a:rPr lang="en-US" b="1" dirty="0" smtClean="0"/>
              <a:t> </a:t>
            </a:r>
            <a:r>
              <a:rPr lang="en-US" b="1" dirty="0" err="1" smtClean="0"/>
              <a:t>الوفاء</a:t>
            </a:r>
            <a:r>
              <a:rPr lang="en-US" b="1" dirty="0" smtClean="0"/>
              <a:t> </a:t>
            </a:r>
            <a:r>
              <a:rPr lang="en-US" b="1" dirty="0" err="1" smtClean="0"/>
              <a:t>بالوعد</a:t>
            </a:r>
            <a:r>
              <a:rPr lang="en-US" b="1" dirty="0" smtClean="0"/>
              <a:t> </a:t>
            </a:r>
            <a:r>
              <a:rPr lang="en-US" b="1" dirty="0" err="1" smtClean="0"/>
              <a:t>من</a:t>
            </a:r>
            <a:r>
              <a:rPr lang="en-US" b="1" dirty="0" smtClean="0"/>
              <a:t> </a:t>
            </a:r>
            <a:r>
              <a:rPr lang="en-US" b="1" dirty="0" err="1" smtClean="0"/>
              <a:t>آكد</a:t>
            </a:r>
            <a:r>
              <a:rPr lang="en-US" b="1" dirty="0" smtClean="0"/>
              <a:t> </a:t>
            </a:r>
            <a:r>
              <a:rPr lang="en-US" b="1" dirty="0" err="1" smtClean="0"/>
              <a:t>المستحبات</a:t>
            </a:r>
            <a:r>
              <a:rPr lang="en-US" b="1" dirty="0" smtClean="0"/>
              <a:t> ، </a:t>
            </a:r>
            <a:r>
              <a:rPr lang="en-US" b="1" dirty="0" err="1" smtClean="0"/>
              <a:t>واختلفوا</a:t>
            </a:r>
            <a:r>
              <a:rPr lang="en-US" b="1" dirty="0" smtClean="0"/>
              <a:t> </a:t>
            </a:r>
            <a:r>
              <a:rPr lang="en-US" b="1" dirty="0" err="1" smtClean="0"/>
              <a:t>في</a:t>
            </a:r>
            <a:r>
              <a:rPr lang="en-US" b="1" dirty="0" smtClean="0"/>
              <a:t> </a:t>
            </a:r>
            <a:r>
              <a:rPr lang="en-US" b="1" dirty="0" err="1" smtClean="0"/>
              <a:t>وجوبه</a:t>
            </a:r>
            <a:r>
              <a:rPr lang="en-US" b="1" dirty="0" smtClean="0"/>
              <a:t> </a:t>
            </a:r>
            <a:r>
              <a:rPr lang="en-US" b="1" dirty="0" err="1" smtClean="0"/>
              <a:t>على</a:t>
            </a:r>
            <a:r>
              <a:rPr lang="en-US" b="1" dirty="0" smtClean="0"/>
              <a:t> </a:t>
            </a:r>
            <a:r>
              <a:rPr lang="en-US" b="1" dirty="0" err="1" smtClean="0"/>
              <a:t>الواعد</a:t>
            </a:r>
            <a:r>
              <a:rPr lang="en-US" b="1" dirty="0" smtClean="0"/>
              <a:t> </a:t>
            </a:r>
            <a:r>
              <a:rPr lang="en-US" b="1" dirty="0" err="1" smtClean="0"/>
              <a:t>ووجوب</a:t>
            </a:r>
            <a:r>
              <a:rPr lang="en-US" b="1" dirty="0" smtClean="0"/>
              <a:t> </a:t>
            </a:r>
            <a:r>
              <a:rPr lang="en-US" b="1" dirty="0" err="1" smtClean="0"/>
              <a:t>الوفاء</a:t>
            </a:r>
            <a:r>
              <a:rPr lang="en-US" b="1" dirty="0" smtClean="0"/>
              <a:t> </a:t>
            </a:r>
            <a:r>
              <a:rPr lang="en-US" b="1" dirty="0" err="1" smtClean="0"/>
              <a:t>به</a:t>
            </a:r>
            <a:r>
              <a:rPr lang="en-US" b="1" dirty="0" smtClean="0"/>
              <a:t>، </a:t>
            </a:r>
            <a:r>
              <a:rPr lang="en-US" b="1" dirty="0" err="1" smtClean="0"/>
              <a:t>فذهب</a:t>
            </a:r>
            <a:r>
              <a:rPr lang="en-US" b="1" dirty="0" smtClean="0"/>
              <a:t> </a:t>
            </a:r>
            <a:r>
              <a:rPr lang="en-US" b="1" dirty="0" err="1" smtClean="0"/>
              <a:t>جمهورهم</a:t>
            </a:r>
            <a:r>
              <a:rPr lang="en-US" b="1" dirty="0" smtClean="0"/>
              <a:t> </a:t>
            </a:r>
            <a:r>
              <a:rPr lang="en-US" b="1" dirty="0" err="1" smtClean="0"/>
              <a:t>إلى</a:t>
            </a:r>
            <a:r>
              <a:rPr lang="en-US" b="1" dirty="0" smtClean="0"/>
              <a:t> </a:t>
            </a:r>
            <a:r>
              <a:rPr lang="en-US" b="1" dirty="0" err="1" smtClean="0"/>
              <a:t>عدم</a:t>
            </a:r>
            <a:r>
              <a:rPr lang="en-US" b="1" dirty="0" smtClean="0"/>
              <a:t> </a:t>
            </a:r>
            <a:r>
              <a:rPr lang="en-US" b="1" dirty="0" err="1" smtClean="0"/>
              <a:t>وجوبه</a:t>
            </a:r>
            <a:r>
              <a:rPr lang="en-US" b="1" dirty="0" smtClean="0"/>
              <a:t>، </a:t>
            </a:r>
            <a:r>
              <a:rPr lang="en-US" b="1" dirty="0" err="1" smtClean="0"/>
              <a:t>وأن</a:t>
            </a:r>
            <a:r>
              <a:rPr lang="en-US" b="1" dirty="0" smtClean="0"/>
              <a:t> </a:t>
            </a:r>
            <a:r>
              <a:rPr lang="en-US" b="1" dirty="0" err="1" smtClean="0"/>
              <a:t>الوفاء</a:t>
            </a:r>
            <a:r>
              <a:rPr lang="en-US" b="1" dirty="0" smtClean="0"/>
              <a:t> </a:t>
            </a:r>
            <a:r>
              <a:rPr lang="en-US" b="1" dirty="0" err="1" smtClean="0"/>
              <a:t>مستحب</a:t>
            </a:r>
            <a:r>
              <a:rPr lang="en-US" b="1" dirty="0" smtClean="0"/>
              <a:t> </a:t>
            </a:r>
            <a:r>
              <a:rPr lang="en-US" b="1" dirty="0" err="1" smtClean="0"/>
              <a:t>ومن</a:t>
            </a:r>
            <a:r>
              <a:rPr lang="en-US" b="1" dirty="0" smtClean="0"/>
              <a:t> </a:t>
            </a:r>
            <a:r>
              <a:rPr lang="en-US" b="1" dirty="0" err="1" smtClean="0"/>
              <a:t>مكارم</a:t>
            </a:r>
            <a:r>
              <a:rPr lang="en-US" b="1" dirty="0" smtClean="0"/>
              <a:t> </a:t>
            </a:r>
            <a:r>
              <a:rPr lang="en-US" b="1" dirty="0" err="1" smtClean="0"/>
              <a:t>الأخلاق</a:t>
            </a:r>
            <a:r>
              <a:rPr lang="en-US" b="1" dirty="0" smtClean="0"/>
              <a:t>، </a:t>
            </a:r>
            <a:r>
              <a:rPr lang="en-US" b="1" dirty="0" err="1" smtClean="0"/>
              <a:t>وذهب</a:t>
            </a:r>
            <a:r>
              <a:rPr lang="en-US" b="1" dirty="0" smtClean="0"/>
              <a:t> </a:t>
            </a:r>
            <a:r>
              <a:rPr lang="en-US" b="1" dirty="0" err="1" smtClean="0"/>
              <a:t>آخرون</a:t>
            </a:r>
            <a:r>
              <a:rPr lang="en-US" b="1" dirty="0" smtClean="0"/>
              <a:t> </a:t>
            </a:r>
            <a:r>
              <a:rPr lang="en-US" b="1" dirty="0" err="1" smtClean="0"/>
              <a:t>إلى</a:t>
            </a:r>
            <a:r>
              <a:rPr lang="en-US" b="1" dirty="0" smtClean="0"/>
              <a:t> </a:t>
            </a:r>
            <a:r>
              <a:rPr lang="en-US" b="1" dirty="0" err="1" smtClean="0"/>
              <a:t>وجوب</a:t>
            </a:r>
            <a:r>
              <a:rPr lang="en-US" b="1" dirty="0" smtClean="0"/>
              <a:t> </a:t>
            </a:r>
            <a:r>
              <a:rPr lang="en-US" b="1" dirty="0" err="1" smtClean="0"/>
              <a:t>الوفاء</a:t>
            </a:r>
            <a:r>
              <a:rPr lang="en-US" b="1" dirty="0" smtClean="0"/>
              <a:t> </a:t>
            </a:r>
            <a:r>
              <a:rPr lang="en-US" b="1" dirty="0" err="1" smtClean="0"/>
              <a:t>به</a:t>
            </a:r>
            <a:r>
              <a:rPr lang="en-US" b="1" dirty="0" smtClean="0"/>
              <a:t> </a:t>
            </a:r>
            <a:r>
              <a:rPr lang="en-US" b="1" dirty="0" err="1" smtClean="0"/>
              <a:t>ديانة</a:t>
            </a:r>
            <a:r>
              <a:rPr lang="ar-SA" b="1" dirty="0" err="1" smtClean="0"/>
              <a:t>.</a:t>
            </a:r>
            <a:r>
              <a:rPr lang="en-US" b="1" dirty="0" smtClean="0"/>
              <a:t> </a:t>
            </a:r>
            <a:endParaRPr lang="ar-SA" b="1" dirty="0" smtClean="0"/>
          </a:p>
          <a:p>
            <a:pPr algn="just" rtl="1">
              <a:buFont typeface="Arial" pitchFamily="34" charset="0"/>
              <a:buChar char="•"/>
            </a:pPr>
            <a:r>
              <a:rPr lang="ar-SA" b="1" dirty="0" smtClean="0"/>
              <a:t>وقيل: الوعد العهد في الخير.</a:t>
            </a:r>
          </a:p>
          <a:p>
            <a:pPr algn="just" rtl="1">
              <a:buFont typeface="Arial" pitchFamily="34" charset="0"/>
              <a:buChar char="•"/>
            </a:pPr>
            <a:r>
              <a:rPr lang="ar-SA" b="1" dirty="0" smtClean="0"/>
              <a:t>ومن الفروق بينهما أن العهد يكون موثقا بخلاف الوعد.</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3048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err="1" smtClean="0"/>
              <a:t>تابع </a:t>
            </a:r>
            <a:r>
              <a:rPr lang="ar-SA" dirty="0" smtClean="0">
                <a:solidFill>
                  <a:srgbClr val="C00000"/>
                </a:solidFill>
              </a:rPr>
              <a:t>[1</a:t>
            </a:r>
            <a:r>
              <a:rPr lang="ar-SA" dirty="0" err="1" smtClean="0">
                <a:solidFill>
                  <a:srgbClr val="C00000"/>
                </a:solidFill>
              </a:rPr>
              <a:t>]</a:t>
            </a:r>
            <a:endParaRPr lang="en-US" dirty="0">
              <a:solidFill>
                <a:srgbClr val="C00000"/>
              </a:solidFill>
            </a:endParaRPr>
          </a:p>
        </p:txBody>
      </p:sp>
      <p:sp>
        <p:nvSpPr>
          <p:cNvPr id="5" name="عنصر نائب للمحتوى 4"/>
          <p:cNvSpPr>
            <a:spLocks noGrp="1"/>
          </p:cNvSpPr>
          <p:nvPr>
            <p:ph idx="1"/>
          </p:nvPr>
        </p:nvSpPr>
        <p:spPr>
          <a:xfrm>
            <a:off x="381000" y="1600200"/>
            <a:ext cx="9144000" cy="4525963"/>
          </a:xfrm>
        </p:spPr>
        <p:txBody>
          <a:bodyPr/>
          <a:lstStyle/>
          <a:p>
            <a:pPr algn="ctr" rtl="1"/>
            <a:r>
              <a:rPr lang="ar-SA" b="1" dirty="0" smtClean="0"/>
              <a:t>[3/1</a:t>
            </a:r>
            <a:r>
              <a:rPr lang="ar-SA" b="1" dirty="0" err="1" smtClean="0"/>
              <a:t>] </a:t>
            </a:r>
            <a:r>
              <a:rPr lang="ar-SA" b="1" dirty="0" smtClean="0"/>
              <a:t>: فضل الوفاء </a:t>
            </a:r>
            <a:r>
              <a:rPr lang="ar-SA" b="1" smtClean="0"/>
              <a:t>بالعهد والوعد</a:t>
            </a:r>
            <a:endParaRPr lang="ar-SA" b="1" dirty="0" smtClean="0"/>
          </a:p>
          <a:p>
            <a:pPr rtl="1">
              <a:buFont typeface="Arial" pitchFamily="34" charset="0"/>
              <a:buChar char="•"/>
            </a:pPr>
            <a:r>
              <a:rPr lang="ar-SA" sz="2800" b="1" dirty="0" smtClean="0"/>
              <a:t>الوفاء بالعهد قيمة أخلاقية عالية، لا </a:t>
            </a:r>
            <a:r>
              <a:rPr lang="ar-SA" sz="2800" b="1" dirty="0" err="1" smtClean="0"/>
              <a:t>يتمثلها</a:t>
            </a:r>
            <a:r>
              <a:rPr lang="ar-SA" sz="2800" b="1" dirty="0" smtClean="0"/>
              <a:t> إلا أولو الألباب، الذين ارتفعوا بأنفسهم عن الحيوانية؛ </a:t>
            </a:r>
            <a:r>
              <a:rPr lang="ar-SA" sz="2800" b="1" dirty="0" err="1" smtClean="0"/>
              <a:t>وتسنموا</a:t>
            </a:r>
            <a:r>
              <a:rPr lang="ar-SA" sz="2800" b="1" dirty="0" smtClean="0"/>
              <a:t> معالي الأمور؛ محافظين على أعراضهم من الخدش </a:t>
            </a:r>
            <a:r>
              <a:rPr lang="ar-SA" sz="2800" b="1" dirty="0" err="1" smtClean="0"/>
              <a:t>والقالة.</a:t>
            </a:r>
            <a:r>
              <a:rPr lang="ar-SA" sz="2800" b="1" dirty="0" smtClean="0"/>
              <a:t> وقد وردت نصوص شرعية آمرة بالوفاء بالعهود، محذرة من نقضها: فمن ذلك قوله </a:t>
            </a:r>
            <a:r>
              <a:rPr lang="ar-SA" sz="2800" b="1" dirty="0" err="1" smtClean="0"/>
              <a:t>تعالى:</a:t>
            </a:r>
            <a:r>
              <a:rPr lang="ar-SA" sz="2800" b="1" dirty="0" smtClean="0"/>
              <a:t> </a:t>
            </a:r>
            <a:r>
              <a:rPr lang="ar-EG" sz="2800" b="1" dirty="0" err="1" smtClean="0"/>
              <a:t>﴿</a:t>
            </a:r>
            <a:r>
              <a:rPr lang="ar-SA" sz="2800" b="1" dirty="0" smtClean="0"/>
              <a:t> وَبِعَهْدِ اللَّهِ أَوْفُوا ذَلِكُمْ وَصَّاكُمْ </a:t>
            </a:r>
            <a:r>
              <a:rPr lang="ar-SA" sz="2800" b="1" dirty="0" err="1" smtClean="0"/>
              <a:t>بِهِ</a:t>
            </a:r>
            <a:r>
              <a:rPr lang="ar-SA" sz="2800" b="1" dirty="0" smtClean="0"/>
              <a:t> لَعَلَّكُمْ تَذَكَّرُونَ </a:t>
            </a:r>
            <a:r>
              <a:rPr lang="ar-EG" sz="2800" b="1" dirty="0" err="1" smtClean="0"/>
              <a:t>﴾</a:t>
            </a:r>
            <a:r>
              <a:rPr lang="ar-SA" sz="2800" b="1" dirty="0" smtClean="0"/>
              <a:t> [الأنعام: 152</a:t>
            </a:r>
            <a:r>
              <a:rPr lang="ar-SA" sz="2800" b="1" dirty="0" err="1" smtClean="0"/>
              <a:t>].</a:t>
            </a:r>
            <a:r>
              <a:rPr lang="ar-SA" sz="2800" b="1" dirty="0" smtClean="0"/>
              <a:t> وقال </a:t>
            </a:r>
            <a:r>
              <a:rPr lang="ar-SA" sz="2800" b="1" dirty="0" err="1" smtClean="0"/>
              <a:t>تعالى:</a:t>
            </a:r>
            <a:r>
              <a:rPr lang="ar-SA" sz="2800" b="1" dirty="0" smtClean="0"/>
              <a:t> </a:t>
            </a:r>
            <a:r>
              <a:rPr lang="ar-EG" sz="2800" b="1" dirty="0" err="1" smtClean="0"/>
              <a:t>﴿</a:t>
            </a:r>
            <a:r>
              <a:rPr lang="ar-SA" sz="2800" b="1" dirty="0" smtClean="0"/>
              <a:t> وَأَوْفُوا بِعَهْدِ اللَّهِ إِذَا عَاهَدْتُمْ وَلَا تَنْقُضُوا الْأَيْمَانَ بَعْدَ تَوْكِيدِهَا</a:t>
            </a:r>
            <a:r>
              <a:rPr lang="ar-EG" sz="2800" b="1" dirty="0" err="1" smtClean="0"/>
              <a:t>﴾</a:t>
            </a:r>
            <a:r>
              <a:rPr lang="ar-SA" sz="2800" b="1" dirty="0" smtClean="0"/>
              <a:t> [النحل: 91، 92</a:t>
            </a:r>
            <a:r>
              <a:rPr lang="ar-SA" sz="2800" b="1" dirty="0" err="1" smtClean="0"/>
              <a:t>].</a:t>
            </a:r>
            <a:r>
              <a:rPr lang="ar-SA" sz="2800" b="1" dirty="0" smtClean="0"/>
              <a:t> وقال </a:t>
            </a:r>
            <a:r>
              <a:rPr lang="ar-SA" sz="2800" b="1" dirty="0" err="1" smtClean="0"/>
              <a:t>تعالى:</a:t>
            </a:r>
            <a:r>
              <a:rPr lang="ar-SA" sz="2800" b="1" dirty="0" smtClean="0"/>
              <a:t> </a:t>
            </a:r>
            <a:r>
              <a:rPr lang="ar-EG" sz="2800" b="1" dirty="0" err="1" smtClean="0"/>
              <a:t>﴿</a:t>
            </a:r>
            <a:r>
              <a:rPr lang="ar-SA" sz="2800" b="1" dirty="0" smtClean="0"/>
              <a:t> وَأَوْفُوا بِالْعَهْدِ إِنَّ الْعَهْدَ كَانَ مَسْئُولًا </a:t>
            </a:r>
            <a:r>
              <a:rPr lang="ar-EG" sz="2800" b="1" dirty="0" err="1" smtClean="0"/>
              <a:t>﴾</a:t>
            </a:r>
            <a:r>
              <a:rPr lang="ar-SA" sz="2800" b="1" dirty="0" smtClean="0"/>
              <a:t> [الإسراء: 34</a:t>
            </a:r>
            <a:r>
              <a:rPr lang="ar-SA" sz="2800" b="1" dirty="0" err="1" smtClean="0"/>
              <a:t>].</a:t>
            </a:r>
            <a:endParaRPr lang="en-US" sz="2800" dirty="0" smtClean="0"/>
          </a:p>
          <a:p>
            <a:pPr rtl="1">
              <a:buFont typeface="Arial" pitchFamily="34" charset="0"/>
              <a:buChar char="•"/>
            </a:pPr>
            <a:r>
              <a:rPr lang="ar-SA" sz="2800" b="1" dirty="0" smtClean="0"/>
              <a:t>وأداء العقود والالتزام </a:t>
            </a:r>
            <a:r>
              <a:rPr lang="ar-SA" sz="2800" b="1" dirty="0" err="1" smtClean="0"/>
              <a:t>بها</a:t>
            </a:r>
            <a:r>
              <a:rPr lang="ar-SA" sz="2800" b="1" dirty="0" smtClean="0"/>
              <a:t> مما أمر الله المؤمنين الوفاء </a:t>
            </a:r>
            <a:r>
              <a:rPr lang="ar-SA" sz="2800" b="1" dirty="0" err="1" smtClean="0"/>
              <a:t>بها</a:t>
            </a:r>
            <a:r>
              <a:rPr lang="ar-SA" sz="2800" b="1" dirty="0" smtClean="0"/>
              <a:t>؛ فقال </a:t>
            </a:r>
            <a:r>
              <a:rPr lang="ar-SA" sz="2800" b="1" dirty="0" err="1" smtClean="0"/>
              <a:t>تعالى: </a:t>
            </a:r>
            <a:r>
              <a:rPr lang="ar-SA" sz="2800" b="1" dirty="0" smtClean="0"/>
              <a:t>﴿ يَا أَيُّهَا الَّذِينَ آمَنُوا أَوْفُوا </a:t>
            </a:r>
            <a:r>
              <a:rPr lang="ar-SA" sz="2800" b="1" dirty="0" err="1" smtClean="0"/>
              <a:t>بِالْعُقُودِ ﴾ </a:t>
            </a:r>
            <a:r>
              <a:rPr lang="ar-SA" sz="2800" b="1" dirty="0" smtClean="0"/>
              <a:t>[المائدة: 1</a:t>
            </a:r>
            <a:r>
              <a:rPr lang="ar-SA" sz="2800" b="1" dirty="0" err="1" smtClean="0"/>
              <a:t>].</a:t>
            </a:r>
            <a:endParaRPr lang="en-US" sz="2800" b="1" dirty="0" smtClean="0"/>
          </a:p>
          <a:p>
            <a:pPr rtl="1"/>
            <a:endParaRPr lang="en-US" sz="2800" dirty="0" smtClean="0"/>
          </a:p>
          <a:p>
            <a:pPr rtl="1"/>
            <a:endParaRPr lang="en-US" sz="2800" dirty="0" smtClean="0"/>
          </a:p>
          <a:p>
            <a:pPr rtl="1"/>
            <a:endParaRPr lang="en-US" dirty="0" smtClean="0"/>
          </a:p>
          <a:p>
            <a:pPr rtl="1"/>
            <a:r>
              <a:rPr lang="ar-SA" dirty="0" smtClean="0"/>
              <a:t> </a:t>
            </a:r>
            <a:endParaRPr lang="en-US" dirty="0" smtClean="0"/>
          </a:p>
          <a:p>
            <a:pPr rtl="1"/>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3048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err="1" smtClean="0"/>
              <a:t>تابع </a:t>
            </a:r>
            <a:r>
              <a:rPr lang="ar-SA" dirty="0" smtClean="0">
                <a:solidFill>
                  <a:srgbClr val="C00000"/>
                </a:solidFill>
              </a:rPr>
              <a:t>[1</a:t>
            </a:r>
            <a:r>
              <a:rPr lang="ar-SA" dirty="0" err="1" smtClean="0">
                <a:solidFill>
                  <a:srgbClr val="C00000"/>
                </a:solidFill>
              </a:rPr>
              <a:t>]</a:t>
            </a:r>
            <a:endParaRPr lang="en-US" dirty="0">
              <a:solidFill>
                <a:srgbClr val="C00000"/>
              </a:solidFill>
            </a:endParaRPr>
          </a:p>
        </p:txBody>
      </p:sp>
      <p:sp>
        <p:nvSpPr>
          <p:cNvPr id="5" name="عنصر نائب للمحتوى 4"/>
          <p:cNvSpPr>
            <a:spLocks noGrp="1"/>
          </p:cNvSpPr>
          <p:nvPr>
            <p:ph idx="1"/>
          </p:nvPr>
        </p:nvSpPr>
        <p:spPr>
          <a:xfrm>
            <a:off x="381000" y="1600200"/>
            <a:ext cx="9144000" cy="4525963"/>
          </a:xfrm>
        </p:spPr>
        <p:txBody>
          <a:bodyPr/>
          <a:lstStyle/>
          <a:p>
            <a:pPr algn="just" rtl="1">
              <a:buFont typeface="Arial" pitchFamily="34" charset="0"/>
              <a:buChar char="•"/>
            </a:pPr>
            <a:r>
              <a:rPr lang="ar-SA" sz="2800" b="1" dirty="0" smtClean="0">
                <a:cs typeface="+mn-cs"/>
              </a:rPr>
              <a:t>فالوفاء بالعهود والمواثيق من سمات أهل الإيمان؛ حيث مدح </a:t>
            </a:r>
            <a:r>
              <a:rPr lang="ar-SA" sz="2800" b="1" dirty="0" err="1" smtClean="0">
                <a:cs typeface="+mn-cs"/>
              </a:rPr>
              <a:t>الله </a:t>
            </a:r>
            <a:r>
              <a:rPr lang="ar-SA" sz="2800" b="1" dirty="0" smtClean="0">
                <a:cs typeface="+mn-cs"/>
              </a:rPr>
              <a:t>-عز وجل- الوافين بعهدهم، وبيَّن أنه من صفات المتقين الصادقين؛ وذلك حين قال </a:t>
            </a:r>
            <a:r>
              <a:rPr lang="ar-SA" sz="2800" b="1" dirty="0" err="1" smtClean="0">
                <a:cs typeface="+mn-cs"/>
              </a:rPr>
              <a:t>تعالى: </a:t>
            </a:r>
            <a:r>
              <a:rPr lang="ar-SA" sz="2800" b="1" dirty="0" smtClean="0">
                <a:cs typeface="+mn-cs"/>
              </a:rPr>
              <a:t>﴿ لَيْسَ الْبِرَّ أَنْ تُوَلُّوا وُجُوهَكُمْ قِبَلَ الْمَشْرِقِ وَالْمَغْرِبِ وَلَكِنَّ الْبِرَّ مَنْ آمَنَ </a:t>
            </a:r>
            <a:r>
              <a:rPr lang="ar-SA" sz="2800" b="1" dirty="0" err="1" smtClean="0">
                <a:cs typeface="+mn-cs"/>
              </a:rPr>
              <a:t>بِاللَّهِ ...</a:t>
            </a:r>
            <a:r>
              <a:rPr lang="ar-SA" sz="2800" b="1" dirty="0" smtClean="0">
                <a:cs typeface="+mn-cs"/>
              </a:rPr>
              <a:t>) إلى قوله </a:t>
            </a:r>
            <a:r>
              <a:rPr lang="ar-SA" sz="2800" b="1" dirty="0" err="1" smtClean="0">
                <a:cs typeface="+mn-cs"/>
              </a:rPr>
              <a:t>تعالى </a:t>
            </a:r>
            <a:r>
              <a:rPr lang="ar-SA" sz="2800" b="1" dirty="0" smtClean="0">
                <a:cs typeface="+mn-cs"/>
              </a:rPr>
              <a:t>(وَالْمُوفُونَ بِعَهْدِهِمْ إِذَا </a:t>
            </a:r>
            <a:r>
              <a:rPr lang="ar-SA" sz="2800" b="1" dirty="0" err="1" smtClean="0">
                <a:cs typeface="+mn-cs"/>
              </a:rPr>
              <a:t>عَاهَدُوا ﴾ </a:t>
            </a:r>
            <a:r>
              <a:rPr lang="ar-SA" sz="2800" b="1" dirty="0" smtClean="0">
                <a:cs typeface="+mn-cs"/>
              </a:rPr>
              <a:t>[البقرة: 177</a:t>
            </a:r>
            <a:r>
              <a:rPr lang="ar-SA" sz="2800" b="1" dirty="0" err="1" smtClean="0">
                <a:cs typeface="+mn-cs"/>
              </a:rPr>
              <a:t>].</a:t>
            </a:r>
            <a:endParaRPr lang="ar-SA" sz="2800" b="1" dirty="0" smtClean="0">
              <a:cs typeface="+mn-cs"/>
            </a:endParaRPr>
          </a:p>
          <a:p>
            <a:pPr algn="just" rtl="1">
              <a:buFont typeface="Arial" pitchFamily="34" charset="0"/>
              <a:buChar char="•"/>
            </a:pPr>
            <a:r>
              <a:rPr lang="ar-SA" sz="2800" b="1" dirty="0" smtClean="0"/>
              <a:t>وقال تعالى مثنيا على الذين يوفون </a:t>
            </a:r>
            <a:r>
              <a:rPr lang="ar-SA" sz="2800" b="1" dirty="0" err="1" smtClean="0"/>
              <a:t>بعهودهم: </a:t>
            </a:r>
            <a:r>
              <a:rPr lang="ar-SA" sz="2800" b="1" dirty="0" smtClean="0"/>
              <a:t>﴿ إِنَّمَا يَتَذَكَّرُ أُولُو الْأَلْبَابِ الَّذِينَ يُوفُونَ بِعَهْدِ اللَّهِ وَلَا يَنْقُضُونَ الْمِيثَاقَ وَالَّذِينَ يَصِلُونَ مَا أَمَرَ اللَّهُ </a:t>
            </a:r>
            <a:r>
              <a:rPr lang="ar-SA" sz="2800" b="1" dirty="0" err="1" smtClean="0"/>
              <a:t>بِهِ</a:t>
            </a:r>
            <a:r>
              <a:rPr lang="ar-SA" sz="2800" b="1" dirty="0" smtClean="0"/>
              <a:t> أَنْ يُوصَلَ وَيَخْشَوْنَ رَبَّهُمْ وَيَخَافُونَ سُوءَ </a:t>
            </a:r>
            <a:r>
              <a:rPr lang="ar-SA" sz="2800" b="1" dirty="0" err="1" smtClean="0"/>
              <a:t>الْحِسَابِ ﴾ </a:t>
            </a:r>
            <a:r>
              <a:rPr lang="ar-SA" sz="2800" b="1" dirty="0" smtClean="0"/>
              <a:t>[الرعد: </a:t>
            </a:r>
            <a:r>
              <a:rPr lang="ar-SA" sz="2800" b="1" dirty="0" err="1" smtClean="0"/>
              <a:t>19 </a:t>
            </a:r>
            <a:r>
              <a:rPr lang="ar-SA" sz="2800" b="1" dirty="0" smtClean="0"/>
              <a:t>- 21</a:t>
            </a:r>
            <a:r>
              <a:rPr lang="ar-SA" sz="2800" b="1" dirty="0" err="1" smtClean="0"/>
              <a:t>].</a:t>
            </a:r>
            <a:endParaRPr lang="en-US" sz="2800" b="1" dirty="0" smtClean="0">
              <a:cs typeface="+mn-cs"/>
            </a:endParaRPr>
          </a:p>
          <a:p>
            <a:pPr rtl="1"/>
            <a:endParaRPr lang="en-US" sz="2800" dirty="0" smtClean="0"/>
          </a:p>
          <a:p>
            <a:pPr rtl="1"/>
            <a:endParaRPr lang="en-US" dirty="0" smtClean="0"/>
          </a:p>
          <a:p>
            <a:pPr rtl="1"/>
            <a:r>
              <a:rPr lang="ar-SA" dirty="0" smtClean="0"/>
              <a:t> </a:t>
            </a:r>
            <a:endParaRPr lang="en-US" dirty="0" smtClean="0"/>
          </a:p>
          <a:p>
            <a:pPr rtl="1"/>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3048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err="1" smtClean="0"/>
              <a:t>تابع </a:t>
            </a:r>
            <a:r>
              <a:rPr lang="ar-SA" dirty="0" smtClean="0">
                <a:solidFill>
                  <a:srgbClr val="C00000"/>
                </a:solidFill>
              </a:rPr>
              <a:t>[1</a:t>
            </a:r>
            <a:r>
              <a:rPr lang="ar-SA" dirty="0" err="1" smtClean="0">
                <a:solidFill>
                  <a:srgbClr val="C00000"/>
                </a:solidFill>
              </a:rPr>
              <a:t>]</a:t>
            </a:r>
            <a:endParaRPr lang="en-US" dirty="0">
              <a:solidFill>
                <a:srgbClr val="C00000"/>
              </a:solidFill>
            </a:endParaRPr>
          </a:p>
        </p:txBody>
      </p:sp>
      <p:sp>
        <p:nvSpPr>
          <p:cNvPr id="5" name="عنصر نائب للمحتوى 4"/>
          <p:cNvSpPr>
            <a:spLocks noGrp="1"/>
          </p:cNvSpPr>
          <p:nvPr>
            <p:ph idx="1"/>
          </p:nvPr>
        </p:nvSpPr>
        <p:spPr>
          <a:xfrm>
            <a:off x="381000" y="1600200"/>
            <a:ext cx="9144000" cy="4525963"/>
          </a:xfrm>
        </p:spPr>
        <p:txBody>
          <a:bodyPr/>
          <a:lstStyle/>
          <a:p>
            <a:pPr algn="just" rtl="1">
              <a:buFont typeface="Arial" pitchFamily="34" charset="0"/>
              <a:buChar char="•"/>
            </a:pPr>
            <a:r>
              <a:rPr lang="ar-SA" sz="2800" b="1" dirty="0" smtClean="0">
                <a:cs typeface="+mn-cs"/>
              </a:rPr>
              <a:t>وقد ثبت في السنة أن </a:t>
            </a:r>
            <a:r>
              <a:rPr lang="ar-SA" sz="2800" dirty="0" smtClean="0"/>
              <a:t>إ</a:t>
            </a:r>
            <a:r>
              <a:rPr lang="ar-SA" sz="2800" b="1" dirty="0" smtClean="0"/>
              <a:t>خلاف العهود من صفات المنافقين الذين ذمهم الله تعالى، ففي الحديث الصحيح الذي رواه البخاري عن عبد الله بن عمرو، أَن </a:t>
            </a:r>
            <a:r>
              <a:rPr lang="ar-SA" sz="2800" b="1" dirty="0" err="1" smtClean="0"/>
              <a:t>النبي </a:t>
            </a:r>
            <a:r>
              <a:rPr lang="ar-SA" sz="2800" b="1" dirty="0" smtClean="0"/>
              <a:t>-صلى الله عليه وسلم- </a:t>
            </a:r>
            <a:r>
              <a:rPr lang="ar-SA" sz="2800" b="1" dirty="0" err="1" smtClean="0"/>
              <a:t>قَالَ: </a:t>
            </a:r>
            <a:r>
              <a:rPr lang="ar-SA" sz="2800" b="1" dirty="0" smtClean="0">
                <a:sym typeface="AGA Arabesque"/>
              </a:rPr>
              <a:t></a:t>
            </a:r>
            <a:r>
              <a:rPr lang="ar-SA" sz="2800" b="1" dirty="0" smtClean="0"/>
              <a:t> أَرْبَعٌ مَنْ كُنَّ فِيهِ كَانَ مُنَافِقًا خَالِصًا؛ وَمَنْ كَانَتْ فِيهِ خَصْلَةٌ مِنْهُنَّ كَانَتْ فِيهِ خَصْلَةٌ مِنْ النِّفَاقِ حَتَّى يَدَعَهَا: إِذَا اؤْتُمِنَ خَانَ، وَإِذَا حَدَّثَ كَذَبَ، </a:t>
            </a:r>
            <a:r>
              <a:rPr lang="ar-SA" sz="2800" b="1" u="sng" dirty="0" smtClean="0"/>
              <a:t>وَإِذَا عَاهَدَ غَدَرَ</a:t>
            </a:r>
            <a:r>
              <a:rPr lang="ar-SA" sz="2800" b="1" dirty="0" smtClean="0"/>
              <a:t>، وَإِذَا خَاصَمَ </a:t>
            </a:r>
            <a:r>
              <a:rPr lang="ar-SA" sz="2800" b="1" dirty="0" err="1" smtClean="0"/>
              <a:t>فَجَرَ </a:t>
            </a:r>
            <a:r>
              <a:rPr lang="ar-SA" sz="2800" b="1" dirty="0" err="1" smtClean="0">
                <a:sym typeface="AGA Arabesque"/>
              </a:rPr>
              <a:t></a:t>
            </a:r>
            <a:r>
              <a:rPr lang="ar-SA" sz="2800" b="1" dirty="0" err="1" smtClean="0"/>
              <a:t>.</a:t>
            </a:r>
            <a:endParaRPr lang="ar-SA" sz="2800" b="1" dirty="0" smtClean="0"/>
          </a:p>
          <a:p>
            <a:pPr algn="just" rtl="1">
              <a:buFont typeface="Arial" pitchFamily="34" charset="0"/>
              <a:buChar char="•"/>
            </a:pPr>
            <a:r>
              <a:rPr lang="ar-SA" sz="2800" b="1" dirty="0" smtClean="0"/>
              <a:t>فإخلاف العهود والمواثيق مما رتب الله عليه الوعيد الشديد؛ حيث كان المخلف لوعده؛ والغادر لعهده، يكون </a:t>
            </a:r>
            <a:r>
              <a:rPr lang="ar-SA" sz="2800" b="1" dirty="0" err="1" smtClean="0"/>
              <a:t>الرب </a:t>
            </a:r>
            <a:r>
              <a:rPr lang="ar-SA" sz="2800" b="1" dirty="0" smtClean="0"/>
              <a:t>-تبارك وتعالى- خصمه يوم القيامة، ففي الحديث </a:t>
            </a:r>
            <a:r>
              <a:rPr lang="ar-SA" sz="2800" b="1" dirty="0" err="1" smtClean="0"/>
              <a:t>الصحيح: </a:t>
            </a:r>
            <a:r>
              <a:rPr lang="ar-SA" sz="2800" b="1" dirty="0" smtClean="0">
                <a:sym typeface="AGA Arabesque"/>
              </a:rPr>
              <a:t></a:t>
            </a:r>
            <a:r>
              <a:rPr lang="ar-SA" sz="2800" b="1" dirty="0" smtClean="0"/>
              <a:t> قال </a:t>
            </a:r>
            <a:r>
              <a:rPr lang="ar-SA" sz="2800" b="1" dirty="0" err="1" smtClean="0"/>
              <a:t>الله </a:t>
            </a:r>
            <a:r>
              <a:rPr lang="ar-SA" sz="2800" b="1" dirty="0" smtClean="0"/>
              <a:t>-عز وجل-: ثلاثة أنا خصمهم يوم القيامة: </a:t>
            </a:r>
            <a:r>
              <a:rPr lang="ar-SA" sz="2800" b="1" u="sng" dirty="0" smtClean="0"/>
              <a:t>رجل أعطى </a:t>
            </a:r>
            <a:r>
              <a:rPr lang="ar-SA" sz="2800" b="1" u="sng" dirty="0" err="1" smtClean="0"/>
              <a:t>بي</a:t>
            </a:r>
            <a:r>
              <a:rPr lang="ar-SA" sz="2800" b="1" u="sng" dirty="0" smtClean="0"/>
              <a:t> ثم غدر</a:t>
            </a:r>
            <a:r>
              <a:rPr lang="ar-SA" sz="2800" b="1" dirty="0" smtClean="0"/>
              <a:t>، ورجل باع حرًا فأكل ثمنه، ورجل استأجر أجيرًا فاستوفى منه ولم يعطه </a:t>
            </a:r>
            <a:r>
              <a:rPr lang="ar-SA" sz="2800" b="1" dirty="0" err="1" smtClean="0"/>
              <a:t>أجره </a:t>
            </a:r>
            <a:r>
              <a:rPr lang="ar-SA" sz="2800" b="1" dirty="0" smtClean="0">
                <a:sym typeface="AGA Arabesque"/>
              </a:rPr>
              <a:t></a:t>
            </a:r>
            <a:r>
              <a:rPr lang="ar-SA" sz="2800" b="1" dirty="0" smtClean="0"/>
              <a:t> رواه البخاري.</a:t>
            </a:r>
            <a:endParaRPr lang="en-US" sz="2800" b="1" dirty="0" smtClean="0">
              <a:cs typeface="+mn-cs"/>
            </a:endParaRPr>
          </a:p>
          <a:p>
            <a:pPr rtl="1"/>
            <a:endParaRPr lang="en-US" sz="2800" dirty="0" smtClean="0"/>
          </a:p>
          <a:p>
            <a:pPr rtl="1"/>
            <a:endParaRPr lang="en-US" dirty="0" smtClean="0"/>
          </a:p>
          <a:p>
            <a:pPr rtl="1"/>
            <a:r>
              <a:rPr lang="ar-SA" dirty="0" smtClean="0"/>
              <a:t> </a:t>
            </a:r>
            <a:endParaRPr lang="en-US" dirty="0" smtClean="0"/>
          </a:p>
          <a:p>
            <a:pPr rtl="1"/>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sz="3600" b="1" dirty="0" smtClean="0">
                <a:solidFill>
                  <a:srgbClr val="FF0000"/>
                </a:solidFill>
                <a:cs typeface="Arial" pitchFamily="34" charset="0"/>
              </a:rPr>
              <a:t>[2</a:t>
            </a:r>
            <a:r>
              <a:rPr lang="ar-SA" sz="3600" b="1" dirty="0" smtClean="0">
                <a:solidFill>
                  <a:srgbClr val="FF0000"/>
                </a:solidFill>
                <a:cs typeface="Arial" pitchFamily="34" charset="0"/>
              </a:rPr>
              <a:t>] دراسة أحاديث تتعلق </a:t>
            </a:r>
            <a:r>
              <a:rPr lang="ar-SA" sz="3600" b="1" dirty="0" smtClean="0">
                <a:solidFill>
                  <a:srgbClr val="FF0000"/>
                </a:solidFill>
                <a:cs typeface="Arial" pitchFamily="34" charset="0"/>
              </a:rPr>
              <a:t>بالوعد</a:t>
            </a:r>
            <a:endParaRPr lang="ar-SA" sz="3600" b="1" dirty="0" smtClean="0">
              <a:solidFill>
                <a:srgbClr val="FF0000"/>
              </a:solidFill>
              <a:cs typeface="Arial" pitchFamily="34" charset="0"/>
            </a:endParaRPr>
          </a:p>
        </p:txBody>
      </p:sp>
      <p:sp>
        <p:nvSpPr>
          <p:cNvPr id="5" name="عنصر نائب للمحتوى 4"/>
          <p:cNvSpPr>
            <a:spLocks noGrp="1"/>
          </p:cNvSpPr>
          <p:nvPr>
            <p:ph idx="1"/>
          </p:nvPr>
        </p:nvSpPr>
        <p:spPr>
          <a:xfrm>
            <a:off x="495300" y="1600200"/>
            <a:ext cx="8915400" cy="4648200"/>
          </a:xfrm>
        </p:spPr>
        <p:txBody>
          <a:bodyPr/>
          <a:lstStyle/>
          <a:p>
            <a:pPr algn="ctr"/>
            <a:r>
              <a:rPr lang="en-US" b="1" dirty="0" smtClean="0"/>
              <a:t> </a:t>
            </a:r>
            <a:r>
              <a:rPr lang="ar-SA" sz="3000" b="1" dirty="0" smtClean="0"/>
              <a:t>[1/2] : الحديث الأول صحيح البخاري(166/1 رقم 33</a:t>
            </a:r>
            <a:r>
              <a:rPr lang="ar-SA" sz="3000" b="1" dirty="0" err="1" smtClean="0"/>
              <a:t>)</a:t>
            </a:r>
            <a:endParaRPr lang="ar-SA" sz="3000" b="1" dirty="0" smtClean="0"/>
          </a:p>
          <a:p>
            <a:pPr rtl="1">
              <a:buFont typeface="Arial" pitchFamily="34" charset="0"/>
              <a:buChar char="•"/>
            </a:pPr>
            <a:r>
              <a:rPr lang="ar-SA" sz="3000" dirty="0" smtClean="0"/>
              <a:t>عن أبي </a:t>
            </a:r>
            <a:r>
              <a:rPr lang="ar-SA" sz="3000" dirty="0" err="1" smtClean="0"/>
              <a:t>هريرة </a:t>
            </a:r>
            <a:r>
              <a:rPr lang="ar-SA" sz="3000" dirty="0" smtClean="0">
                <a:sym typeface="AGA Arabesque"/>
              </a:rPr>
              <a:t> </a:t>
            </a:r>
            <a:r>
              <a:rPr lang="ar-SA" sz="3000" dirty="0" smtClean="0"/>
              <a:t>أن رسول </a:t>
            </a:r>
            <a:r>
              <a:rPr lang="ar-SA" sz="3000" dirty="0" err="1" smtClean="0"/>
              <a:t>الله </a:t>
            </a:r>
            <a:r>
              <a:rPr lang="ar-SA" sz="3000" dirty="0" smtClean="0">
                <a:sym typeface="AGA Arabesque"/>
              </a:rPr>
              <a:t> </a:t>
            </a:r>
            <a:r>
              <a:rPr lang="ar-SA" sz="3000" dirty="0" err="1" smtClean="0"/>
              <a:t>قال</a:t>
            </a:r>
            <a:r>
              <a:rPr lang="ar-SA" sz="3000" b="1" dirty="0" err="1" smtClean="0"/>
              <a:t>: </a:t>
            </a:r>
            <a:r>
              <a:rPr lang="ar-SA" sz="3000" b="1" dirty="0" smtClean="0"/>
              <a:t>«آية المنافق ثلاث: إذا </a:t>
            </a:r>
            <a:r>
              <a:rPr lang="ar-SA" sz="3000" b="1" dirty="0" smtClean="0"/>
              <a:t>حد</a:t>
            </a:r>
            <a:r>
              <a:rPr lang="ar-SA" sz="3000" b="1" dirty="0" smtClean="0"/>
              <a:t>ّ</a:t>
            </a:r>
            <a:r>
              <a:rPr lang="ar-SA" sz="3000" b="1" dirty="0" smtClean="0"/>
              <a:t>ث </a:t>
            </a:r>
            <a:r>
              <a:rPr lang="ar-SA" sz="3000" b="1" dirty="0" smtClean="0"/>
              <a:t>كذب، وإذا وعد أخلف، وإذا أؤتمن خان» </a:t>
            </a:r>
            <a:r>
              <a:rPr lang="ar-SA" sz="3000" dirty="0" smtClean="0"/>
              <a:t>متفق عليه</a:t>
            </a:r>
            <a:r>
              <a:rPr lang="ar-SA" sz="3000" b="1" dirty="0" smtClean="0"/>
              <a:t>.</a:t>
            </a:r>
          </a:p>
          <a:p>
            <a:pPr rtl="1"/>
            <a:r>
              <a:rPr lang="ar-SA" sz="3000" b="1" dirty="0" smtClean="0"/>
              <a:t>زاد في رواية لمسلم: وإن صام وصلى وزعم أنه </a:t>
            </a:r>
            <a:r>
              <a:rPr lang="ar-SA" sz="3000" b="1" dirty="0" err="1" smtClean="0"/>
              <a:t>مسلم</a:t>
            </a:r>
            <a:r>
              <a:rPr lang="ar-SA" sz="3000" dirty="0" err="1" smtClean="0"/>
              <a:t>.</a:t>
            </a:r>
            <a:r>
              <a:rPr lang="ar-SA" sz="3000" b="1" dirty="0" smtClean="0"/>
              <a:t> </a:t>
            </a:r>
          </a:p>
          <a:p>
            <a:pPr marL="0" algn="justLow" rtl="1"/>
            <a:r>
              <a:rPr lang="ar-SA" sz="3000" b="1" dirty="0" smtClean="0"/>
              <a:t># ترجمة الصحابي راوي الحديث: </a:t>
            </a:r>
            <a:r>
              <a:rPr lang="ar-SA" sz="3000" dirty="0" smtClean="0"/>
              <a:t>هو أبو هريرة عبد الرحمن بن صخر </a:t>
            </a:r>
            <a:r>
              <a:rPr lang="ar-SA" sz="3000" dirty="0" err="1" smtClean="0"/>
              <a:t>الدوسي</a:t>
            </a:r>
            <a:r>
              <a:rPr lang="ar-SA" sz="3000" dirty="0" smtClean="0"/>
              <a:t> اليماني، مشهور بكنيته واختلف في اسمه على أقوال، صحابي جليل حافظ الصحابة، كناه النبي بأبي هريرة </a:t>
            </a:r>
            <a:r>
              <a:rPr lang="ar-SA" sz="2800" dirty="0" smtClean="0"/>
              <a:t>لأجل هرة كان يحمل أولادها، </a:t>
            </a:r>
            <a:r>
              <a:rPr lang="ar-SA" sz="3000" dirty="0" smtClean="0"/>
              <a:t>أسلم سنة سبع عام خيبر، ومات سنة </a:t>
            </a:r>
            <a:r>
              <a:rPr lang="ar-SA" sz="3000" dirty="0" err="1" smtClean="0"/>
              <a:t>57هـ.</a:t>
            </a:r>
            <a:endParaRPr lang="ar-SA" sz="3000" dirty="0" smtClean="0"/>
          </a:p>
          <a:p>
            <a:pPr marL="0" algn="justLow" rtl="1"/>
            <a:r>
              <a:rPr lang="ar-SA" sz="3000" b="1" dirty="0" smtClean="0"/>
              <a:t>روى له أصحاب الكتب الستة.</a:t>
            </a:r>
          </a:p>
          <a:p>
            <a:pPr marL="0" algn="justLow" rtl="1"/>
            <a:endParaRPr lang="ar-SA" b="1"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81526" y="3048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sz="2800" b="1" dirty="0" smtClean="0">
                <a:solidFill>
                  <a:srgbClr val="FF0000"/>
                </a:solidFill>
                <a:cs typeface="Arial" pitchFamily="34" charset="0"/>
              </a:rPr>
              <a:t>   تابع [2]</a:t>
            </a:r>
            <a:endParaRPr lang="ar-SA" sz="2800" dirty="0" smtClean="0">
              <a:solidFill>
                <a:schemeClr val="tx1"/>
              </a:solidFill>
              <a:cs typeface="Arial" pitchFamily="34" charset="0"/>
            </a:endParaRPr>
          </a:p>
        </p:txBody>
      </p:sp>
      <p:sp>
        <p:nvSpPr>
          <p:cNvPr id="8" name="عنصر نائب للمحتوى 4"/>
          <p:cNvSpPr>
            <a:spLocks noGrp="1"/>
          </p:cNvSpPr>
          <p:nvPr>
            <p:ph idx="1"/>
          </p:nvPr>
        </p:nvSpPr>
        <p:spPr>
          <a:xfrm>
            <a:off x="495300" y="1600200"/>
            <a:ext cx="8915400" cy="4525963"/>
          </a:xfrm>
        </p:spPr>
        <p:txBody>
          <a:bodyPr/>
          <a:lstStyle/>
          <a:p>
            <a:pPr marL="0" algn="justLow" rtl="1">
              <a:buFont typeface="Arial" pitchFamily="34" charset="0"/>
              <a:buChar char="•"/>
            </a:pPr>
            <a:endParaRPr lang="ar-SA" sz="1800" b="1" dirty="0" smtClean="0"/>
          </a:p>
          <a:p>
            <a:pPr marL="0" algn="justLow" rtl="1">
              <a:buFont typeface="Arial" pitchFamily="34" charset="0"/>
              <a:buChar char="•"/>
            </a:pPr>
            <a:r>
              <a:rPr lang="ar-SA" b="1" dirty="0" smtClean="0"/>
              <a:t>تخريج الحديث:</a:t>
            </a:r>
            <a:r>
              <a:rPr lang="ar-SA" dirty="0" smtClean="0"/>
              <a:t> الحديث أخرجه البخاري في كتاب</a:t>
            </a:r>
            <a:r>
              <a:rPr lang="ar-SA" b="1" dirty="0" smtClean="0"/>
              <a:t> </a:t>
            </a:r>
            <a:r>
              <a:rPr lang="ar-SA" dirty="0" smtClean="0"/>
              <a:t>الإيمان، باب علامة المنافق(166/1 رقم 33) ومسلم في كتاب الإيمان، باب بيان خصال </a:t>
            </a:r>
            <a:r>
              <a:rPr lang="ar-SA" dirty="0" err="1" smtClean="0"/>
              <a:t>المنافق </a:t>
            </a:r>
            <a:r>
              <a:rPr lang="ar-SA" dirty="0" smtClean="0"/>
              <a:t>(78/1 رقم 59</a:t>
            </a:r>
            <a:r>
              <a:rPr lang="ar-SA" dirty="0" err="1" smtClean="0"/>
              <a:t>).</a:t>
            </a:r>
            <a:endParaRPr lang="ar-SA" dirty="0" smtClean="0"/>
          </a:p>
          <a:p>
            <a:pPr marL="0" algn="justLow" rtl="1">
              <a:buFont typeface="Arial" pitchFamily="34" charset="0"/>
              <a:buChar char="•"/>
            </a:pPr>
            <a:r>
              <a:rPr lang="ar-SA" b="1" dirty="0" err="1" smtClean="0"/>
              <a:t>معنى </a:t>
            </a:r>
            <a:r>
              <a:rPr lang="ar-SA" b="1" dirty="0" smtClean="0"/>
              <a:t>(متفق عليه): </a:t>
            </a:r>
            <a:r>
              <a:rPr lang="ar-SA" dirty="0" smtClean="0"/>
              <a:t>أي رواه البخاري ومسلم من حديث نفس الصحابي بشرط أن يكون المعنى واحد، فلابد من شرطين لإطلاق كلمة متفق </a:t>
            </a:r>
            <a:r>
              <a:rPr lang="ar-SA" dirty="0" err="1" smtClean="0"/>
              <a:t>عليه:</a:t>
            </a:r>
            <a:r>
              <a:rPr lang="ar-SA" dirty="0" smtClean="0"/>
              <a:t> </a:t>
            </a:r>
          </a:p>
          <a:p>
            <a:pPr marL="0" algn="justLow" rtl="1">
              <a:buFont typeface="Arial" pitchFamily="34" charset="0"/>
              <a:buChar char="•"/>
            </a:pPr>
            <a:r>
              <a:rPr lang="ar-SA" dirty="0" smtClean="0"/>
              <a:t>1- أن يكون راوي الحديث نفس الصحابي.</a:t>
            </a:r>
          </a:p>
          <a:p>
            <a:pPr marL="0" algn="justLow" rtl="1">
              <a:buFont typeface="Arial" pitchFamily="34" charset="0"/>
              <a:buChar char="•"/>
            </a:pPr>
            <a:r>
              <a:rPr lang="ar-SA" dirty="0" smtClean="0"/>
              <a:t>2- أن يكون المعنى واحد، فإن كان بنفس اللفظ فهذا أفضل.</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FF0000"/>
                </a:solidFill>
                <a:cs typeface="Arial" pitchFamily="34" charset="0"/>
              </a:rPr>
              <a:t> تابع [2]</a:t>
            </a:r>
            <a:endParaRPr lang="ar-SA" dirty="0"/>
          </a:p>
        </p:txBody>
      </p:sp>
      <p:sp>
        <p:nvSpPr>
          <p:cNvPr id="3" name="عنصر نائب للمحتوى 2"/>
          <p:cNvSpPr>
            <a:spLocks noGrp="1"/>
          </p:cNvSpPr>
          <p:nvPr>
            <p:ph idx="1"/>
          </p:nvPr>
        </p:nvSpPr>
        <p:spPr/>
        <p:txBody>
          <a:bodyPr/>
          <a:lstStyle/>
          <a:p>
            <a:pPr rtl="1">
              <a:buFont typeface="Arial" pitchFamily="34" charset="0"/>
              <a:buChar char="•"/>
            </a:pPr>
            <a:r>
              <a:rPr lang="ar-SA" b="1" dirty="0" smtClean="0"/>
              <a:t>معاني أهم مفردات </a:t>
            </a:r>
            <a:r>
              <a:rPr lang="ar-SA" b="1" dirty="0" err="1" smtClean="0"/>
              <a:t>الحديث :</a:t>
            </a:r>
            <a:r>
              <a:rPr lang="ar-SA" b="1" dirty="0" smtClean="0"/>
              <a:t> </a:t>
            </a:r>
          </a:p>
          <a:p>
            <a:pPr rtl="1">
              <a:buFont typeface="Arial" pitchFamily="34" charset="0"/>
              <a:buChar char="•"/>
            </a:pPr>
            <a:r>
              <a:rPr lang="ar-SA" b="1" dirty="0" smtClean="0"/>
              <a:t>الآية: </a:t>
            </a:r>
            <a:r>
              <a:rPr lang="ar-SA" dirty="0" smtClean="0"/>
              <a:t>العلامة.</a:t>
            </a:r>
          </a:p>
          <a:p>
            <a:pPr rtl="1">
              <a:buFont typeface="Arial" pitchFamily="34" charset="0"/>
              <a:buChar char="•"/>
            </a:pPr>
            <a:r>
              <a:rPr lang="ar-SA" b="1" dirty="0" smtClean="0"/>
              <a:t>المنافق: </a:t>
            </a:r>
            <a:r>
              <a:rPr lang="ar-SA" dirty="0" smtClean="0"/>
              <a:t>هو الذي يظهر الخير ويبطن الشر يظهر الإسلام ويبطن الكفر، وقد برز النفاق في عهد النبي صلى الله عليه وسلم بعد غزوة بدر لما قتل كبار كفار قريش وصارت الغلبة للمسلمين.</a:t>
            </a:r>
          </a:p>
          <a:p>
            <a:pPr rtl="1">
              <a:buFont typeface="Arial" pitchFamily="34" charset="0"/>
              <a:buChar char="•"/>
            </a:pPr>
            <a:r>
              <a:rPr lang="ar-SA" b="1" dirty="0" smtClean="0"/>
              <a:t>الكذب:</a:t>
            </a:r>
            <a:r>
              <a:rPr lang="ar-SA" dirty="0" smtClean="0"/>
              <a:t> هو الإخبار عن الواقع بخلاف ما هو عليه، والمراد </a:t>
            </a:r>
            <a:r>
              <a:rPr lang="ar-SA" dirty="0" err="1" smtClean="0"/>
              <a:t>به</a:t>
            </a:r>
            <a:r>
              <a:rPr lang="ar-SA" dirty="0" smtClean="0"/>
              <a:t> في الحديث من فعله قاصدا للكذب.</a:t>
            </a:r>
            <a:endParaRPr lang="en-US" dirty="0" smtClean="0"/>
          </a:p>
          <a:p>
            <a:pPr rtl="1">
              <a:buFont typeface="Arial" pitchFamily="34" charset="0"/>
              <a:buChar char="•"/>
            </a:pPr>
            <a:endParaRPr lang="ar-SA" b="1" dirty="0" smtClean="0"/>
          </a:p>
          <a:p>
            <a:pPr rtl="1">
              <a:buFont typeface="Arial" pitchFamily="34" charset="0"/>
              <a:buChar char="•"/>
            </a:pPr>
            <a:endParaRPr lang="ar-SA" dirty="0" smtClean="0"/>
          </a:p>
          <a:p>
            <a:pPr marL="171450" indent="-514350" algn="justLow" rtl="1">
              <a:buFont typeface="+mj-lt"/>
              <a:buAutoNum type="arabicPeriod"/>
            </a:pPr>
            <a:endParaRPr lang="ar-SA" dirty="0" smtClean="0"/>
          </a:p>
          <a:p>
            <a:pPr marL="171450" indent="-514350" algn="justLow" rtl="1">
              <a:buFont typeface="+mj-lt"/>
              <a:buAutoNum type="arabicPeriod"/>
            </a:pPr>
            <a:endParaRPr lang="ar-SA" dirty="0" smtClean="0"/>
          </a:p>
          <a:p>
            <a:pPr rtl="1"/>
            <a:endParaRPr lang="ar-SA" dirty="0" smtClean="0"/>
          </a:p>
          <a:p>
            <a:endParaRPr lang="ar-SA"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FF0000"/>
                </a:solidFill>
                <a:cs typeface="Arial" pitchFamily="34" charset="0"/>
              </a:rPr>
              <a:t> تابع [2]</a:t>
            </a:r>
            <a:endParaRPr lang="ar-SA" dirty="0"/>
          </a:p>
        </p:txBody>
      </p:sp>
      <p:sp>
        <p:nvSpPr>
          <p:cNvPr id="3" name="عنصر نائب للمحتوى 2"/>
          <p:cNvSpPr>
            <a:spLocks noGrp="1"/>
          </p:cNvSpPr>
          <p:nvPr>
            <p:ph idx="1"/>
          </p:nvPr>
        </p:nvSpPr>
        <p:spPr/>
        <p:txBody>
          <a:bodyPr/>
          <a:lstStyle/>
          <a:p>
            <a:pPr rtl="1">
              <a:buFont typeface="Arial" pitchFamily="34" charset="0"/>
              <a:buChar char="•"/>
            </a:pPr>
            <a:r>
              <a:rPr lang="ar-SA" b="1" dirty="0" smtClean="0"/>
              <a:t>الوعد: </a:t>
            </a:r>
            <a:r>
              <a:rPr lang="ar-SA" dirty="0" smtClean="0"/>
              <a:t>المراد بالوعد في الحديث الوعد بالخير وأما الشر فيستحب إخلافه، ويشترط فيه النية لحديث زيد بن </a:t>
            </a:r>
            <a:r>
              <a:rPr lang="ar-SA" dirty="0" err="1" smtClean="0"/>
              <a:t>أرقم: </a:t>
            </a:r>
            <a:r>
              <a:rPr lang="ar-SA" dirty="0" smtClean="0"/>
              <a:t>(إذا وعد الرجل أخاه ومن نيته أن يفي له فلم يف فلا إثم عليه) رواه </a:t>
            </a:r>
            <a:r>
              <a:rPr lang="ar-SA" dirty="0" err="1" smtClean="0"/>
              <a:t>أبوداود</a:t>
            </a:r>
            <a:r>
              <a:rPr lang="ar-SA" dirty="0" smtClean="0"/>
              <a:t> والترمذي.</a:t>
            </a:r>
          </a:p>
          <a:p>
            <a:pPr rtl="1">
              <a:buFont typeface="Arial" pitchFamily="34" charset="0"/>
              <a:buChar char="•"/>
            </a:pPr>
            <a:r>
              <a:rPr lang="ar-SA" b="1" dirty="0" smtClean="0"/>
              <a:t>أؤتمن: </a:t>
            </a:r>
            <a:r>
              <a:rPr lang="ar-SA" dirty="0" smtClean="0"/>
              <a:t>أي جُعل أمينا على الشيء، والأمانة: كل ما يؤتمن عليه كأموال وأسرار، </a:t>
            </a:r>
            <a:r>
              <a:rPr lang="ar-SA" dirty="0" err="1" smtClean="0"/>
              <a:t>وغيرها.</a:t>
            </a:r>
            <a:r>
              <a:rPr lang="ar-SA" dirty="0" smtClean="0"/>
              <a:t> و </a:t>
            </a:r>
            <a:r>
              <a:rPr lang="ar-SA" dirty="0" err="1" smtClean="0"/>
              <a:t>قيل: </a:t>
            </a:r>
            <a:r>
              <a:rPr lang="ar-SA" dirty="0" smtClean="0"/>
              <a:t>(الأمانة) الوفاء والوديعة.</a:t>
            </a:r>
          </a:p>
          <a:p>
            <a:pPr rtl="1">
              <a:buFont typeface="Arial" pitchFamily="34" charset="0"/>
              <a:buChar char="•"/>
            </a:pPr>
            <a:r>
              <a:rPr lang="ar-SA" b="1" dirty="0" smtClean="0"/>
              <a:t>خان: </a:t>
            </a:r>
            <a:r>
              <a:rPr lang="ar-SA" dirty="0" smtClean="0"/>
              <a:t>الشيء خونا وخيانة </a:t>
            </a:r>
            <a:r>
              <a:rPr lang="ar-SA" dirty="0" err="1" smtClean="0"/>
              <a:t>ومخانة</a:t>
            </a:r>
            <a:r>
              <a:rPr lang="ar-SA" dirty="0" smtClean="0"/>
              <a:t> نقصه، وخان الأمانة لم يؤدها أو بعضها، وخان فلانا غدر </a:t>
            </a:r>
            <a:r>
              <a:rPr lang="ar-SA" dirty="0" err="1" smtClean="0"/>
              <a:t>به.</a:t>
            </a:r>
            <a:r>
              <a:rPr lang="ar-SA" dirty="0" smtClean="0"/>
              <a:t> ومن العبارات المرادفة للخيانة: الغدر </a:t>
            </a:r>
            <a:r>
              <a:rPr lang="ar-SA" dirty="0" err="1" smtClean="0"/>
              <a:t>والنكوث.</a:t>
            </a:r>
            <a:endParaRPr lang="ar-SA" dirty="0" smtClean="0"/>
          </a:p>
          <a:p>
            <a:pPr marL="0" algn="justLow" rtl="1"/>
            <a:endParaRPr lang="en-US" dirty="0" smtClean="0"/>
          </a:p>
          <a:p>
            <a:pPr rtl="1"/>
            <a:endParaRPr lang="ar-SA"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FF0000"/>
                </a:solidFill>
                <a:cs typeface="Arial" pitchFamily="34" charset="0"/>
              </a:rPr>
              <a:t> تابع [2]</a:t>
            </a:r>
            <a:endParaRPr lang="ar-SA" dirty="0"/>
          </a:p>
        </p:txBody>
      </p:sp>
      <p:sp>
        <p:nvSpPr>
          <p:cNvPr id="3" name="عنصر نائب للمحتوى 2"/>
          <p:cNvSpPr>
            <a:spLocks noGrp="1"/>
          </p:cNvSpPr>
          <p:nvPr>
            <p:ph idx="1"/>
          </p:nvPr>
        </p:nvSpPr>
        <p:spPr/>
        <p:txBody>
          <a:bodyPr/>
          <a:lstStyle/>
          <a:p>
            <a:pPr algn="just" rtl="1">
              <a:buFont typeface="Arial" pitchFamily="34" charset="0"/>
              <a:buChar char="•"/>
            </a:pPr>
            <a:r>
              <a:rPr lang="ar-SA" sz="3000" b="1" dirty="0" smtClean="0"/>
              <a:t>المعنى العام للحديث: </a:t>
            </a:r>
            <a:r>
              <a:rPr lang="ar-SA" sz="3000" dirty="0" smtClean="0"/>
              <a:t>معنى كون هذه الصفات من علامات النفاق الكذب، وإخلاف الوعد، والخيانة، والغدر، والفجور عند المخاصمة: أي من أبرز صفات المنافقين من أهل المدينة الذين كانوا على عهد النبي صلى الله عليه </a:t>
            </a:r>
            <a:r>
              <a:rPr lang="ar-SA" sz="3000" dirty="0" err="1" smtClean="0"/>
              <a:t>وسلم </a:t>
            </a:r>
            <a:r>
              <a:rPr lang="ar-SA" sz="3000" dirty="0" smtClean="0"/>
              <a:t>، والقرآن مليء بالآيات التي تصف حالهم هذا، وهم إنما عرفوا </a:t>
            </a:r>
            <a:r>
              <a:rPr lang="ar-SA" sz="3000" dirty="0" err="1" smtClean="0"/>
              <a:t>بها</a:t>
            </a:r>
            <a:r>
              <a:rPr lang="ar-SA" sz="3000" dirty="0" smtClean="0"/>
              <a:t> ، والله عز وجل </a:t>
            </a:r>
            <a:r>
              <a:rPr lang="ar-SA" sz="3000" dirty="0" err="1" smtClean="0"/>
              <a:t>يقول : </a:t>
            </a:r>
            <a:r>
              <a:rPr lang="ar-SA" sz="3000" dirty="0" smtClean="0"/>
              <a:t>( وَلَوْ نَشَاءُ </a:t>
            </a:r>
            <a:r>
              <a:rPr lang="ar-SA" sz="3000" dirty="0" err="1" smtClean="0"/>
              <a:t>لَأَرَيْنَاكَهُمْ</a:t>
            </a:r>
            <a:r>
              <a:rPr lang="ar-SA" sz="3000" dirty="0" smtClean="0"/>
              <a:t> </a:t>
            </a:r>
            <a:r>
              <a:rPr lang="ar-SA" sz="3000" dirty="0" err="1" smtClean="0"/>
              <a:t>فَلَعَرَفْتَهُمْ</a:t>
            </a:r>
            <a:r>
              <a:rPr lang="ar-SA" sz="3000" dirty="0" smtClean="0"/>
              <a:t> </a:t>
            </a:r>
            <a:r>
              <a:rPr lang="ar-SA" sz="3000" dirty="0" err="1" smtClean="0"/>
              <a:t>بِسِيمَاهُمْ</a:t>
            </a:r>
            <a:r>
              <a:rPr lang="ar-SA" sz="3000" dirty="0" smtClean="0"/>
              <a:t> وَلَتَعْرِفَنَّهُمْ فِي لَحْنِ الْقَوْلِ وَاللَّهُ يَعْلَمُ </a:t>
            </a:r>
            <a:r>
              <a:rPr lang="ar-SA" sz="3000" dirty="0" err="1" smtClean="0"/>
              <a:t>أَعْمَالَكُمْ </a:t>
            </a:r>
            <a:r>
              <a:rPr lang="ar-SA" sz="3000" dirty="0" smtClean="0"/>
              <a:t>) سورة محمد/30.</a:t>
            </a:r>
          </a:p>
          <a:p>
            <a:pPr algn="just" rtl="1">
              <a:buFont typeface="Arial" pitchFamily="34" charset="0"/>
              <a:buChar char="•"/>
            </a:pPr>
            <a:r>
              <a:rPr lang="ar-SA" sz="3000" dirty="0" smtClean="0"/>
              <a:t>فإذا اتصف أحد </a:t>
            </a:r>
            <a:r>
              <a:rPr lang="ar-SA" sz="3000" dirty="0" err="1" smtClean="0"/>
              <a:t>المسلمين </a:t>
            </a:r>
            <a:r>
              <a:rPr lang="ar-SA" sz="3000" dirty="0" smtClean="0"/>
              <a:t>- الذين يشهدون بكلمة </a:t>
            </a:r>
            <a:r>
              <a:rPr lang="ar-SA" sz="3000" dirty="0" err="1" smtClean="0"/>
              <a:t>التوحيد </a:t>
            </a:r>
            <a:r>
              <a:rPr lang="ar-SA" sz="3000" dirty="0" smtClean="0"/>
              <a:t>- بشيء من هذه </a:t>
            </a:r>
            <a:r>
              <a:rPr lang="ar-SA" sz="3000" dirty="0" err="1" smtClean="0"/>
              <a:t>الصفات </a:t>
            </a:r>
            <a:r>
              <a:rPr lang="ar-SA" sz="3000" dirty="0" smtClean="0"/>
              <a:t>: فقد اتصف بصفات المنافقين التي ذمها الله عز </a:t>
            </a:r>
            <a:r>
              <a:rPr lang="ar-SA" sz="3000" dirty="0" err="1" smtClean="0"/>
              <a:t>وجل </a:t>
            </a:r>
            <a:r>
              <a:rPr lang="ar-SA" sz="3000" dirty="0" smtClean="0"/>
              <a:t>، وعمل </a:t>
            </a:r>
            <a:r>
              <a:rPr lang="ar-SA" sz="3000" dirty="0" err="1" smtClean="0"/>
              <a:t>أعمالهم </a:t>
            </a:r>
            <a:r>
              <a:rPr lang="ar-SA" sz="3000" dirty="0" smtClean="0"/>
              <a:t>، وحصل له من النفاق بقدر ما </a:t>
            </a:r>
            <a:r>
              <a:rPr lang="ar-SA" sz="3000" dirty="0" err="1" smtClean="0"/>
              <a:t>عمل </a:t>
            </a:r>
            <a:r>
              <a:rPr lang="ar-SA" sz="2800" dirty="0" err="1" smtClean="0"/>
              <a:t>.</a:t>
            </a:r>
            <a:endParaRPr lang="en-US" sz="3000" dirty="0" smtClean="0"/>
          </a:p>
          <a:p>
            <a:pPr algn="just" rtl="1">
              <a:buFont typeface="Arial" pitchFamily="34" charset="0"/>
              <a:buChar char="•"/>
            </a:pPr>
            <a:endParaRPr lang="ar-SA" dirty="0" smtClean="0"/>
          </a:p>
          <a:p>
            <a:pPr rtl="1">
              <a:buFont typeface="Arial" pitchFamily="34" charset="0"/>
              <a:buChar char="•"/>
            </a:pPr>
            <a:endParaRPr lang="ar-SA" dirty="0" smtClean="0"/>
          </a:p>
          <a:p>
            <a:pPr marL="0" algn="justLow" rtl="1"/>
            <a:endParaRPr lang="en-US" dirty="0" smtClean="0"/>
          </a:p>
          <a:p>
            <a:pPr rtl="1"/>
            <a:endParaRPr lang="ar-SA"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FF0000"/>
                </a:solidFill>
                <a:cs typeface="Arial" pitchFamily="34" charset="0"/>
              </a:rPr>
              <a:t> تابع [2]</a:t>
            </a:r>
            <a:endParaRPr lang="ar-SA" dirty="0"/>
          </a:p>
        </p:txBody>
      </p:sp>
      <p:sp>
        <p:nvSpPr>
          <p:cNvPr id="3" name="عنصر نائب للمحتوى 2"/>
          <p:cNvSpPr>
            <a:spLocks noGrp="1"/>
          </p:cNvSpPr>
          <p:nvPr>
            <p:ph idx="1"/>
          </p:nvPr>
        </p:nvSpPr>
        <p:spPr/>
        <p:txBody>
          <a:bodyPr/>
          <a:lstStyle/>
          <a:p>
            <a:pPr algn="just" rtl="1">
              <a:buFont typeface="Arial" pitchFamily="34" charset="0"/>
              <a:buChar char="•"/>
            </a:pPr>
            <a:r>
              <a:rPr lang="ar-SA" sz="2800" b="1" dirty="0" smtClean="0"/>
              <a:t>تنبيه مهم: </a:t>
            </a:r>
            <a:r>
              <a:rPr lang="ar-SA" sz="2800" dirty="0" smtClean="0"/>
              <a:t>لا يستلزم أن يكون المسلم المتصف بالخيانة أو الكذب مثلا قد خرج عن الإيمان بالكلية؛ لأن الإيمان يرفعه درجاتٍ عن النفاق، ولكنه يحاسب على هذه الأخلاق الذميمة، ولذلك يُسمِّي العلماء هذه الآفات المهلكات </a:t>
            </a:r>
            <a:r>
              <a:rPr lang="ar-SA" sz="2800" dirty="0" err="1" smtClean="0"/>
              <a:t>بـ</a:t>
            </a:r>
            <a:r>
              <a:rPr lang="ar-SA" sz="2800" dirty="0" smtClean="0"/>
              <a:t> </a:t>
            </a:r>
            <a:r>
              <a:rPr lang="ar-SA" sz="2800" dirty="0" err="1" smtClean="0"/>
              <a:t>: </a:t>
            </a:r>
            <a:r>
              <a:rPr lang="ar-SA" sz="2800" dirty="0" smtClean="0"/>
              <a:t>" النفاق </a:t>
            </a:r>
            <a:r>
              <a:rPr lang="ar-SA" sz="2800" dirty="0" err="1" smtClean="0"/>
              <a:t>العملي </a:t>
            </a:r>
            <a:r>
              <a:rPr lang="ar-SA" sz="2800" dirty="0" smtClean="0"/>
              <a:t>"، يقصدون أن المتصف </a:t>
            </a:r>
            <a:r>
              <a:rPr lang="ar-SA" sz="2800" dirty="0" err="1" smtClean="0"/>
              <a:t>بها</a:t>
            </a:r>
            <a:r>
              <a:rPr lang="ar-SA" sz="2800" dirty="0" smtClean="0"/>
              <a:t> آثم مستحق للعقوبة، ولكنه ليس في درجة المنافقين الذين يظهرون الإسلام ويبطنون </a:t>
            </a:r>
            <a:r>
              <a:rPr lang="ar-SA" sz="2800" dirty="0" err="1" smtClean="0"/>
              <a:t>الكفر.</a:t>
            </a:r>
            <a:r>
              <a:rPr lang="ar-SA" sz="2800" dirty="0" smtClean="0"/>
              <a:t> وقد </a:t>
            </a:r>
            <a:r>
              <a:rPr lang="ar-SA" sz="2800" b="1" dirty="0" smtClean="0"/>
              <a:t>قسم</a:t>
            </a:r>
            <a:r>
              <a:rPr lang="ar-SA" sz="2800" dirty="0" smtClean="0"/>
              <a:t> </a:t>
            </a:r>
            <a:r>
              <a:rPr lang="ar-SA" sz="2800" b="1" dirty="0" smtClean="0"/>
              <a:t>العلماء النفاق إلى </a:t>
            </a:r>
            <a:r>
              <a:rPr lang="ar-SA" sz="2800" b="1" dirty="0" err="1" smtClean="0"/>
              <a:t>قسمين:</a:t>
            </a:r>
            <a:endParaRPr lang="ar-SA" sz="2800" dirty="0" smtClean="0"/>
          </a:p>
          <a:p>
            <a:pPr algn="just" rtl="1"/>
            <a:r>
              <a:rPr lang="ar-SA" sz="2800" b="1" dirty="0" smtClean="0"/>
              <a:t>1- نفاق اعتقادي،</a:t>
            </a:r>
            <a:r>
              <a:rPr lang="ar-SA" sz="2800" dirty="0" smtClean="0"/>
              <a:t> وهو إظهار الإيمان وإبطان الكفر.</a:t>
            </a:r>
          </a:p>
          <a:p>
            <a:pPr algn="just" rtl="1"/>
            <a:r>
              <a:rPr lang="ar-SA" sz="2800" b="1" dirty="0" smtClean="0"/>
              <a:t>2-</a:t>
            </a:r>
            <a:r>
              <a:rPr lang="ar-SA" sz="2800" dirty="0" smtClean="0"/>
              <a:t> </a:t>
            </a:r>
            <a:r>
              <a:rPr lang="ar-SA" sz="2800" b="1" dirty="0" smtClean="0"/>
              <a:t>نفاق عملي</a:t>
            </a:r>
            <a:r>
              <a:rPr lang="ar-SA" sz="2800" dirty="0" smtClean="0"/>
              <a:t>، وهو الاتصاف بأحد الصفات المذمومة المذكورة في الحديث أو </a:t>
            </a:r>
            <a:r>
              <a:rPr lang="ar-SA" sz="2800" dirty="0" err="1" smtClean="0"/>
              <a:t>بها</a:t>
            </a:r>
            <a:r>
              <a:rPr lang="ar-SA" sz="2800" dirty="0" smtClean="0"/>
              <a:t> جميعا، لكن صاحبها مؤمن موحد، غير أنه بفعله هذا عاص، والمراد بالنفاق في الحديث النفاق العملي كما قال القرطبي ورجحه ابن حجر وغيره.</a:t>
            </a:r>
            <a:endParaRPr lang="ar-SA" dirty="0" smtClean="0"/>
          </a:p>
          <a:p>
            <a:pPr rtl="1">
              <a:buFont typeface="Arial" pitchFamily="34" charset="0"/>
              <a:buChar char="•"/>
            </a:pPr>
            <a:endParaRPr lang="ar-SA" dirty="0" smtClean="0"/>
          </a:p>
          <a:p>
            <a:pPr marL="0" algn="justLow" rtl="1"/>
            <a:endParaRPr lang="en-US" dirty="0" smtClean="0"/>
          </a:p>
          <a:p>
            <a:pPr rtl="1"/>
            <a:endParaRPr lang="ar-SA"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FF0000"/>
                </a:solidFill>
                <a:cs typeface="Arial" pitchFamily="34" charset="0"/>
              </a:rPr>
              <a:t> تابع [2]</a:t>
            </a:r>
            <a:endParaRPr lang="ar-SA" dirty="0"/>
          </a:p>
        </p:txBody>
      </p:sp>
      <p:sp>
        <p:nvSpPr>
          <p:cNvPr id="3" name="عنصر نائب للمحتوى 2"/>
          <p:cNvSpPr>
            <a:spLocks noGrp="1"/>
          </p:cNvSpPr>
          <p:nvPr>
            <p:ph idx="1"/>
          </p:nvPr>
        </p:nvSpPr>
        <p:spPr>
          <a:xfrm>
            <a:off x="228600" y="1447800"/>
            <a:ext cx="9296400" cy="4800600"/>
          </a:xfrm>
        </p:spPr>
        <p:txBody>
          <a:bodyPr/>
          <a:lstStyle/>
          <a:p>
            <a:pPr rtl="1">
              <a:buFont typeface="Arial" pitchFamily="34" charset="0"/>
              <a:buChar char="•"/>
            </a:pPr>
            <a:r>
              <a:rPr lang="ar-SA" sz="2800" b="1" dirty="0" smtClean="0"/>
              <a:t>بعض فوائد </a:t>
            </a:r>
            <a:r>
              <a:rPr lang="ar-SA" sz="2800" b="1" dirty="0" err="1" smtClean="0"/>
              <a:t>الحديث:</a:t>
            </a:r>
          </a:p>
          <a:p>
            <a:pPr rtl="1"/>
            <a:r>
              <a:rPr lang="ar-SA" sz="2800" b="1" dirty="0" smtClean="0"/>
              <a:t>1- فيه دليل على أن: الكذب، وإخلاف الوعد، وخيانة الأمانة من علامات النفاق، والمقصود التحذير من الاتصاف بصفات المنافقين.</a:t>
            </a:r>
          </a:p>
          <a:p>
            <a:pPr rtl="1"/>
            <a:r>
              <a:rPr lang="ar-SA" sz="2800" b="1" dirty="0" smtClean="0"/>
              <a:t>2-</a:t>
            </a:r>
            <a:r>
              <a:rPr lang="ar-SA" sz="2800" dirty="0" smtClean="0"/>
              <a:t> </a:t>
            </a:r>
            <a:r>
              <a:rPr lang="ar-SA" sz="2800" b="1" dirty="0" smtClean="0"/>
              <a:t>تشبيه المسلم المتصف بهذه الأخلاق الذميمة </a:t>
            </a:r>
            <a:r>
              <a:rPr lang="ar-SA" sz="2800" b="1" dirty="0" err="1" smtClean="0"/>
              <a:t>بالمنافق </a:t>
            </a:r>
            <a:r>
              <a:rPr lang="ar-SA" sz="2800" dirty="0" err="1" smtClean="0"/>
              <a:t>.</a:t>
            </a:r>
            <a:endParaRPr lang="ar-SA" sz="2800" dirty="0" smtClean="0"/>
          </a:p>
          <a:p>
            <a:pPr rtl="1"/>
            <a:r>
              <a:rPr lang="ar-SA" sz="2800" b="1" dirty="0" smtClean="0"/>
              <a:t>3-</a:t>
            </a:r>
            <a:r>
              <a:rPr lang="ar-SA" sz="2800" dirty="0" smtClean="0"/>
              <a:t> </a:t>
            </a:r>
            <a:r>
              <a:rPr lang="ar-SA" sz="2800" b="1" dirty="0" smtClean="0"/>
              <a:t>فيه دليل على أن المسلم قد تجتمع فيه خصال الخير والشر.</a:t>
            </a:r>
          </a:p>
          <a:p>
            <a:pPr rtl="1"/>
            <a:r>
              <a:rPr lang="ar-SA" sz="2800" b="1" dirty="0" smtClean="0"/>
              <a:t>4- فيه دليل على أن المعاصي تنقص الإيمان، كما أن الطاعة تزيده، وهو مذهب أهل السنة والجماعة.</a:t>
            </a:r>
            <a:endParaRPr lang="ar-SA" sz="2800" dirty="0" smtClean="0"/>
          </a:p>
          <a:p>
            <a:pPr rtl="1"/>
            <a:r>
              <a:rPr lang="ar-SA" sz="2800" b="1" dirty="0" smtClean="0"/>
              <a:t>5-</a:t>
            </a:r>
            <a:r>
              <a:rPr lang="ar-SA" sz="2800" dirty="0" smtClean="0"/>
              <a:t> </a:t>
            </a:r>
            <a:r>
              <a:rPr lang="ar-SA" sz="2800" b="1" dirty="0" smtClean="0"/>
              <a:t>قال ابن حجر:“ وجه الاقتصار على هذه العلامات الثلاثة أنها منبهة على ما عداها، إذ أصل الديانة منحصر في </a:t>
            </a:r>
            <a:r>
              <a:rPr lang="ar-SA" sz="2800" b="1" dirty="0" err="1" smtClean="0"/>
              <a:t>ثلاث </a:t>
            </a:r>
            <a:r>
              <a:rPr lang="ar-SA" sz="2800" b="1" dirty="0" smtClean="0"/>
              <a:t>: القول، والفعل، </a:t>
            </a:r>
            <a:r>
              <a:rPr lang="ar-SA" sz="2800" b="1" dirty="0" err="1" smtClean="0"/>
              <a:t>والنية.</a:t>
            </a:r>
            <a:r>
              <a:rPr lang="ar-SA" sz="2800" b="1" dirty="0" smtClean="0"/>
              <a:t> فنبَّه على فساد القول بالكذب، وعلى فساد الفعل بالخيانة، وعلى فساد النية </a:t>
            </a:r>
            <a:r>
              <a:rPr lang="ar-SA" sz="2800" b="1" dirty="0" err="1" smtClean="0"/>
              <a:t>بالخلف ”.</a:t>
            </a:r>
            <a:endParaRPr lang="ar-SA" sz="2800" b="1" dirty="0" smtClean="0"/>
          </a:p>
          <a:p>
            <a:pPr marL="514350" indent="-514350" rtl="1"/>
            <a:endParaRPr lang="en-US" dirty="0" smtClean="0"/>
          </a:p>
          <a:p>
            <a:pPr marL="0" algn="justLow" rtl="1"/>
            <a:endParaRPr lang="en-US" dirty="0" smtClean="0"/>
          </a:p>
          <a:p>
            <a:endParaRPr lang="ar-SA"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6629"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8647</TotalTime>
  <Words>1484</Words>
  <Application>Microsoft Office PowerPoint</Application>
  <PresentationFormat>A4 Paper (210x297 mm)‎</PresentationFormat>
  <Paragraphs>97</Paragraphs>
  <Slides>17</Slides>
  <Notes>1</Notes>
  <HiddenSlides>0</HiddenSlides>
  <MMClips>0</MMClips>
  <ScaleCrop>false</ScaleCrop>
  <HeadingPairs>
    <vt:vector size="4" baseType="variant">
      <vt:variant>
        <vt:lpstr>سمة</vt:lpstr>
      </vt:variant>
      <vt:variant>
        <vt:i4>1</vt:i4>
      </vt:variant>
      <vt:variant>
        <vt:lpstr>عناوين الشرائح</vt:lpstr>
      </vt:variant>
      <vt:variant>
        <vt:i4>17</vt:i4>
      </vt:variant>
    </vt:vector>
  </HeadingPairs>
  <TitlesOfParts>
    <vt:vector size="18" baseType="lpstr">
      <vt:lpstr>Office Theme</vt:lpstr>
      <vt:lpstr>الشريحة 1</vt:lpstr>
      <vt:lpstr>المحاضرة الثالثة</vt:lpstr>
      <vt:lpstr>عناصر المحاضرة</vt:lpstr>
      <vt:lpstr>[1] – التعريف بالعهد و الوعد</vt:lpstr>
      <vt:lpstr>تابع [1]</vt:lpstr>
      <vt:lpstr>تابع [1]</vt:lpstr>
      <vt:lpstr>تابع [1]</vt:lpstr>
      <vt:lpstr>تابع [1]</vt:lpstr>
      <vt:lpstr>تابع [1]</vt:lpstr>
      <vt:lpstr>[2] دراسة أحاديث تتعلق بالوعد</vt:lpstr>
      <vt:lpstr>   تابع [2]</vt:lpstr>
      <vt:lpstr> تابع [2]</vt:lpstr>
      <vt:lpstr> تابع [2]</vt:lpstr>
      <vt:lpstr> تابع [2]</vt:lpstr>
      <vt:lpstr> تابع [2]</vt:lpstr>
      <vt:lpstr> تابع [2]</vt:lpstr>
      <vt:lpstr>الشريحة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255</cp:revision>
  <dcterms:created xsi:type="dcterms:W3CDTF">2009-10-14T19:14:34Z</dcterms:created>
  <dcterms:modified xsi:type="dcterms:W3CDTF">2012-09-18T07:02:44Z</dcterms:modified>
</cp:coreProperties>
</file>