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301" r:id="rId4"/>
    <p:sldId id="267" r:id="rId5"/>
    <p:sldId id="298" r:id="rId6"/>
    <p:sldId id="310" r:id="rId7"/>
    <p:sldId id="313" r:id="rId8"/>
    <p:sldId id="314" r:id="rId9"/>
    <p:sldId id="297" r:id="rId10"/>
    <p:sldId id="315" r:id="rId11"/>
    <p:sldId id="295" r:id="rId12"/>
    <p:sldId id="304" r:id="rId13"/>
    <p:sldId id="312" r:id="rId14"/>
    <p:sldId id="316" r:id="rId15"/>
    <p:sldId id="317" r:id="rId16"/>
    <p:sldId id="318" r:id="rId17"/>
    <p:sldId id="319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0" autoAdjust="0"/>
    <p:restoredTop sz="94640" autoAdjust="0"/>
  </p:normalViewPr>
  <p:slideViewPr>
    <p:cSldViewPr>
      <p:cViewPr>
        <p:scale>
          <a:sx n="70" d="100"/>
          <a:sy n="70" d="100"/>
        </p:scale>
        <p:origin x="-1380" y="-18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291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9/18/2012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800" y="28956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</a:t>
            </a: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(3</a:t>
            </a:r>
            <a:r>
              <a:rPr lang="ar-SA" sz="36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جمال فرحات </a:t>
            </a:r>
            <a:r>
              <a:rPr lang="ar-SA" sz="3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عناصر المحاضرة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r>
              <a:rPr lang="ar-SA" b="1" dirty="0" smtClean="0"/>
              <a:t>1</a:t>
            </a:r>
            <a:r>
              <a:rPr lang="ar-SA" sz="3600" b="1" dirty="0" smtClean="0"/>
              <a:t> </a:t>
            </a:r>
            <a:r>
              <a:rPr lang="ar-SA" sz="3600" b="1" dirty="0" err="1" smtClean="0"/>
              <a:t>-</a:t>
            </a:r>
            <a:r>
              <a:rPr lang="ar-SA" sz="3600" b="1" dirty="0" smtClean="0"/>
              <a:t> </a:t>
            </a:r>
            <a:r>
              <a:rPr lang="en-US" sz="3600" b="1" dirty="0" smtClean="0"/>
              <a:t> </a:t>
            </a:r>
            <a:r>
              <a:rPr lang="ar-SA" sz="3600" b="1" dirty="0" smtClean="0"/>
              <a:t>الكلام </a:t>
            </a:r>
            <a:r>
              <a:rPr lang="ar-SA" sz="3600" b="1" dirty="0" smtClean="0"/>
              <a:t>عن </a:t>
            </a:r>
            <a:r>
              <a:rPr lang="ar-SA" sz="3600" b="1" dirty="0" smtClean="0"/>
              <a:t>آداب </a:t>
            </a:r>
            <a:r>
              <a:rPr lang="ar-SA" sz="3600" b="1" dirty="0" err="1" smtClean="0"/>
              <a:t>المجلس .</a:t>
            </a:r>
            <a:endParaRPr lang="ar-SA" sz="3600" b="1" dirty="0" smtClean="0"/>
          </a:p>
          <a:p>
            <a:pPr marL="514350" indent="-514350" rtl="1"/>
            <a:r>
              <a:rPr lang="ar-SA" sz="3600" dirty="0" smtClean="0"/>
              <a:t>1/1 المراد بآداب </a:t>
            </a:r>
            <a:r>
              <a:rPr lang="ar-SA" sz="3600" dirty="0" err="1" smtClean="0"/>
              <a:t>المجلس .</a:t>
            </a:r>
            <a:r>
              <a:rPr lang="ar-SA" sz="3600" dirty="0" smtClean="0"/>
              <a:t>  </a:t>
            </a:r>
          </a:p>
          <a:p>
            <a:pPr marL="514350" indent="-514350" rtl="1"/>
            <a:r>
              <a:rPr lang="ar-SA" sz="3600" dirty="0" smtClean="0"/>
              <a:t>2/1 التعريف بآداب </a:t>
            </a:r>
            <a:r>
              <a:rPr lang="ar-SA" sz="3600" dirty="0" err="1" smtClean="0"/>
              <a:t>المجلس .</a:t>
            </a:r>
            <a:endParaRPr lang="ar-SA" sz="3600" dirty="0" smtClean="0"/>
          </a:p>
          <a:p>
            <a:pPr marL="514350" indent="-514350" rtl="1"/>
            <a:r>
              <a:rPr lang="ar-SA" sz="3600" b="1" dirty="0" err="1" smtClean="0"/>
              <a:t>2 </a:t>
            </a:r>
            <a:r>
              <a:rPr lang="ar-SA" sz="3600" b="1" dirty="0" smtClean="0"/>
              <a:t>- دراسة لبعض الأحاديث المتعلقة بآداب المجلس.</a:t>
            </a:r>
          </a:p>
          <a:p>
            <a:pPr rtl="1"/>
            <a:r>
              <a:rPr lang="ar-SA" sz="3600" dirty="0" smtClean="0"/>
              <a:t>1/2 حديث </a:t>
            </a:r>
            <a:r>
              <a:rPr lang="en-US" sz="3600" dirty="0" smtClean="0">
                <a:sym typeface="Arb Hadith"/>
              </a:rPr>
              <a:t></a:t>
            </a:r>
            <a:r>
              <a:rPr lang="ar-SA" sz="3600" dirty="0" smtClean="0">
                <a:sym typeface="Arb Hadith"/>
              </a:rPr>
              <a:t> </a:t>
            </a:r>
            <a:r>
              <a:rPr lang="ar-SA" sz="3600" b="1" dirty="0" smtClean="0"/>
              <a:t>إيَّاكُمْ وَالجُلُوسَ في الطُّرُقَاتِ</a:t>
            </a:r>
            <a:r>
              <a:rPr lang="ar-SA" sz="3600" dirty="0" smtClean="0"/>
              <a:t> </a:t>
            </a:r>
            <a:r>
              <a:rPr lang="en-US" sz="3600" dirty="0" smtClean="0">
                <a:sym typeface="Arb Hadith"/>
              </a:rPr>
              <a:t></a:t>
            </a:r>
            <a:r>
              <a:rPr lang="ar-SA" sz="3600" dirty="0" smtClean="0"/>
              <a:t> </a:t>
            </a:r>
          </a:p>
          <a:p>
            <a:r>
              <a:rPr lang="en-US" sz="3600" dirty="0" smtClean="0">
                <a:sym typeface="Arb Hadith"/>
              </a:rPr>
              <a:t></a:t>
            </a:r>
            <a:r>
              <a:rPr lang="ar-SA" sz="3600" b="1" dirty="0" smtClean="0"/>
              <a:t>مَا جَلَسَ قَوْمٌ مَجْلِساً لَمْ يَذْكُرُوا الله تَعَالَى فِيهِ</a:t>
            </a:r>
            <a:r>
              <a:rPr lang="ar-SA" sz="3600" dirty="0" smtClean="0">
                <a:sym typeface="Arb Hadith"/>
              </a:rPr>
              <a:t> </a:t>
            </a:r>
            <a:r>
              <a:rPr lang="en-US" sz="3600" dirty="0" smtClean="0">
                <a:sym typeface="Arb Hadith"/>
              </a:rPr>
              <a:t> </a:t>
            </a:r>
            <a:r>
              <a:rPr lang="en-US" dirty="0" smtClean="0">
                <a:sym typeface="Arb Hadith"/>
              </a:rPr>
              <a:t></a:t>
            </a:r>
            <a:r>
              <a:rPr lang="ar-SA" dirty="0" smtClean="0"/>
              <a:t>2/</a:t>
            </a:r>
            <a:r>
              <a:rPr lang="ar-SA" dirty="0" err="1" smtClean="0"/>
              <a:t>2حديث</a:t>
            </a:r>
            <a:r>
              <a:rPr lang="ar-SA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[1</a:t>
            </a:r>
            <a:r>
              <a:rPr lang="ar-SA" dirty="0" err="1" smtClean="0">
                <a:solidFill>
                  <a:srgbClr val="C00000"/>
                </a:solidFill>
              </a:rPr>
              <a:t>] </a:t>
            </a:r>
            <a:r>
              <a:rPr lang="ar-SA" dirty="0" smtClean="0">
                <a:solidFill>
                  <a:srgbClr val="C00000"/>
                </a:solidFill>
              </a:rPr>
              <a:t>– المراد بآداب المجلس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304800" y="1524000"/>
            <a:ext cx="9220200" cy="4724400"/>
          </a:xfrm>
        </p:spPr>
        <p:txBody>
          <a:bodyPr/>
          <a:lstStyle/>
          <a:p>
            <a:pPr rtl="1"/>
            <a:endParaRPr lang="ar-SA" sz="1100" b="1" dirty="0" smtClean="0"/>
          </a:p>
          <a:p>
            <a:pPr algn="just" rtl="1">
              <a:buFont typeface="Arial" pitchFamily="34" charset="0"/>
              <a:buChar char="•"/>
            </a:pPr>
            <a:r>
              <a:rPr lang="en-US" sz="3000" b="1" dirty="0" err="1" smtClean="0"/>
              <a:t>الإنسان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لابد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له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في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حياته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معاملة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الناس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ومخالطتهم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ومجالستهم</a:t>
            </a:r>
            <a:r>
              <a:rPr lang="en-US" sz="3000" b="1" dirty="0" smtClean="0"/>
              <a:t>؛ </a:t>
            </a:r>
            <a:r>
              <a:rPr lang="en-US" sz="3000" b="1" dirty="0" err="1" smtClean="0"/>
              <a:t>ذلك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أنه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لا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يمكنه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أن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يعيش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لوحده</a:t>
            </a:r>
            <a:r>
              <a:rPr lang="en-US" sz="3000" b="1" dirty="0" smtClean="0"/>
              <a:t>، </a:t>
            </a:r>
            <a:r>
              <a:rPr lang="en-US" sz="3000" b="1" dirty="0" err="1" smtClean="0"/>
              <a:t>بل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إن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المخالطة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أمر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لا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مفر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منه</a:t>
            </a:r>
            <a:r>
              <a:rPr lang="ar-SA" sz="3000" b="1" dirty="0" err="1" smtClean="0"/>
              <a:t>.</a:t>
            </a:r>
            <a:endParaRPr lang="ar-SA" sz="3000" b="1" dirty="0" smtClean="0"/>
          </a:p>
          <a:p>
            <a:pPr algn="just" rtl="1">
              <a:buFont typeface="Arial" pitchFamily="34" charset="0"/>
              <a:buChar char="•"/>
            </a:pPr>
            <a:r>
              <a:rPr lang="en-US" sz="3000" b="1" dirty="0" smtClean="0"/>
              <a:t> </a:t>
            </a:r>
            <a:r>
              <a:rPr lang="en-US" sz="3000" b="1" dirty="0" err="1" smtClean="0"/>
              <a:t>وهؤلاء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الجلساء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قد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يكونون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صالحين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مصلحين</a:t>
            </a:r>
            <a:r>
              <a:rPr lang="en-US" sz="3000" b="1" dirty="0" smtClean="0"/>
              <a:t>، </a:t>
            </a:r>
            <a:r>
              <a:rPr lang="en-US" sz="3000" b="1" dirty="0" err="1" smtClean="0"/>
              <a:t>وقد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يكونون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فاسدين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مفسدين</a:t>
            </a:r>
            <a:r>
              <a:rPr lang="en-US" sz="3000" b="1" dirty="0" smtClean="0"/>
              <a:t>؛ </a:t>
            </a:r>
            <a:r>
              <a:rPr lang="en-US" sz="3000" b="1" dirty="0" err="1" smtClean="0"/>
              <a:t>فإن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كان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الجلساء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صالحين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فإن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المجالس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ستكون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مجالس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خير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وبركة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وطاعة</a:t>
            </a:r>
            <a:r>
              <a:rPr lang="en-US" sz="3000" b="1" dirty="0" smtClean="0"/>
              <a:t>، </a:t>
            </a:r>
            <a:r>
              <a:rPr lang="en-US" sz="3000" b="1" dirty="0" err="1" smtClean="0"/>
              <a:t>وإن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كان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الجلساء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فاسدين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فإن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المجالس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ستكون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مجالس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حسرة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وندامة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ومعصية</a:t>
            </a:r>
            <a:r>
              <a:rPr lang="en-US" sz="3000" b="1" dirty="0" smtClean="0"/>
              <a:t>؛ </a:t>
            </a:r>
            <a:r>
              <a:rPr lang="en-US" sz="3000" b="1" dirty="0" err="1" smtClean="0"/>
              <a:t>فعن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أبي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موسى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الأشعري</a:t>
            </a:r>
            <a:r>
              <a:rPr lang="en-US" sz="3000" b="1" dirty="0" smtClean="0"/>
              <a:t> </a:t>
            </a:r>
            <a:r>
              <a:rPr lang="ar-SA" sz="3000" b="1" dirty="0" err="1" smtClean="0">
                <a:sym typeface="AGA Arabesque"/>
              </a:rPr>
              <a:t></a:t>
            </a:r>
            <a:r>
              <a:rPr lang="ar-SA" sz="3000" b="1" dirty="0" smtClean="0">
                <a:sym typeface="AGA Arabesque"/>
              </a:rPr>
              <a:t> </a:t>
            </a:r>
            <a:r>
              <a:rPr lang="en-US" sz="3000" b="1" dirty="0" err="1" smtClean="0"/>
              <a:t>أن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النبي</a:t>
            </a:r>
            <a:r>
              <a:rPr lang="en-US" sz="3000" b="1" dirty="0" smtClean="0"/>
              <a:t> </a:t>
            </a:r>
            <a:r>
              <a:rPr lang="ar-SA" sz="3000" b="1" dirty="0" err="1" smtClean="0">
                <a:sym typeface="AGA Arabesque"/>
              </a:rPr>
              <a:t></a:t>
            </a:r>
            <a:r>
              <a:rPr lang="ar-SA" sz="3000" b="1" dirty="0" smtClean="0">
                <a:sym typeface="AGA Arabesque"/>
              </a:rPr>
              <a:t> </a:t>
            </a:r>
            <a:r>
              <a:rPr lang="en-US" sz="3000" b="1" dirty="0" err="1" smtClean="0"/>
              <a:t>قال</a:t>
            </a:r>
            <a:r>
              <a:rPr lang="ar-SA" sz="3000" b="1" dirty="0" smtClean="0"/>
              <a:t>:</a:t>
            </a:r>
            <a:r>
              <a:rPr lang="en-US" sz="3000" b="1" dirty="0" smtClean="0"/>
              <a:t> </a:t>
            </a:r>
            <a:r>
              <a:rPr lang="ar-SA" sz="3000" b="1" dirty="0" err="1" smtClean="0"/>
              <a:t>(</a:t>
            </a:r>
            <a:r>
              <a:rPr lang="en-US" sz="3000" b="1" dirty="0" err="1" smtClean="0"/>
              <a:t>إنما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مثل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الجليس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الصالح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وجليس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السوء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كحامل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المسك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ونافخ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الكي</a:t>
            </a:r>
            <a:r>
              <a:rPr lang="ar-SA" sz="3000" b="1" dirty="0" smtClean="0"/>
              <a:t>ر</a:t>
            </a:r>
            <a:r>
              <a:rPr lang="en-US" sz="3000" b="1" dirty="0" smtClean="0"/>
              <a:t>، </a:t>
            </a:r>
            <a:r>
              <a:rPr lang="en-US" sz="3000" b="1" dirty="0" err="1" smtClean="0"/>
              <a:t>فحامل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المسك</a:t>
            </a:r>
            <a:r>
              <a:rPr lang="en-US" sz="3000" b="1" dirty="0" smtClean="0"/>
              <a:t>: </a:t>
            </a:r>
            <a:r>
              <a:rPr lang="en-US" sz="3000" b="1" dirty="0" err="1" smtClean="0"/>
              <a:t>إما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أن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يحذيك</a:t>
            </a:r>
            <a:r>
              <a:rPr lang="ar-SA" sz="3000" b="1" dirty="0" smtClean="0"/>
              <a:t> ـ أي يعطيك ـ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وإما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أن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تبتاع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منه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وإما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أن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تجد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منه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ريحا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طيبة</a:t>
            </a:r>
            <a:r>
              <a:rPr lang="en-US" sz="3000" b="1" dirty="0" smtClean="0"/>
              <a:t>، </a:t>
            </a:r>
            <a:r>
              <a:rPr lang="en-US" sz="3000" b="1" dirty="0" err="1" smtClean="0"/>
              <a:t>ونافخ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الكير</a:t>
            </a:r>
            <a:r>
              <a:rPr lang="en-US" sz="3000" b="1" dirty="0" smtClean="0"/>
              <a:t>: </a:t>
            </a:r>
            <a:r>
              <a:rPr lang="en-US" sz="3000" b="1" dirty="0" err="1" smtClean="0"/>
              <a:t>إما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أن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يحرق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ثيابك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وإما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أن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تجد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منه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ريحا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منتنة</a:t>
            </a:r>
            <a:r>
              <a:rPr lang="ar-SA" sz="3000" b="1" dirty="0" smtClean="0"/>
              <a:t>) رواه البخاري ومسلم.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r>
              <a:rPr lang="ar-SA" dirty="0" smtClean="0"/>
              <a:t>تابع </a:t>
            </a:r>
            <a:r>
              <a:rPr lang="ar-SA" dirty="0" smtClean="0">
                <a:solidFill>
                  <a:srgbClr val="C00000"/>
                </a:solidFill>
              </a:rPr>
              <a:t>[1]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876800"/>
          </a:xfrm>
        </p:spPr>
        <p:txBody>
          <a:bodyPr/>
          <a:lstStyle/>
          <a:p>
            <a:pPr algn="just" rtl="1">
              <a:buFont typeface="Arial" pitchFamily="34" charset="0"/>
              <a:buChar char="•"/>
            </a:pPr>
            <a:r>
              <a:rPr lang="ar-SA" sz="3000" b="1" dirty="0" smtClean="0"/>
              <a:t>والمقصود بآداب المجلس: الآداب التي ينبغي أن يكون عليها الإنسان في مجالسه ومع جليسه، وقد ذكر الله تعالى في كتابه شيئا من آداب المجالس فقال </a:t>
            </a:r>
            <a:r>
              <a:rPr lang="ar-SA" sz="3000" b="1" dirty="0" err="1" smtClean="0"/>
              <a:t>تعالى: </a:t>
            </a:r>
            <a:r>
              <a:rPr lang="ar-SA" sz="3000" b="1" dirty="0" smtClean="0"/>
              <a:t>(يَا أَيُّهَا الَّذِينَ آمَنُوا إِذَا قِيلَ لَكُمْ تَفَسَّحُوا فِي الْمَجَالِسِ </a:t>
            </a:r>
            <a:r>
              <a:rPr lang="ar-SA" sz="3000" b="1" dirty="0" err="1" smtClean="0"/>
              <a:t>فَافْسَحُوا</a:t>
            </a:r>
            <a:r>
              <a:rPr lang="ar-SA" sz="3000" b="1" dirty="0" smtClean="0"/>
              <a:t> يَفْسَحِ اللهُ لَكُمْ) وهذا دليل على أن الشريعة الإسلامية شريعة شاملة لكل ما يحتاج الناس إليه في دينهم ودنياهم.</a:t>
            </a:r>
          </a:p>
          <a:p>
            <a:pPr algn="just" rtl="1">
              <a:buFont typeface="Arial" pitchFamily="34" charset="0"/>
              <a:buChar char="•"/>
            </a:pPr>
            <a:r>
              <a:rPr lang="en-US" sz="3000" b="1" dirty="0" err="1" smtClean="0"/>
              <a:t>ولتلك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المجالس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التي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يجلسها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الناس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آداب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وأخلاق</a:t>
            </a:r>
            <a:r>
              <a:rPr lang="ar-SA" sz="3000" b="1" dirty="0" smtClean="0"/>
              <a:t>، جاءت مفصلة في الأحاديث النبوية المبثوثة في كتب السنة، وسنعرض في الفقرة التالية تلك الآداب إجمالا، ثم </a:t>
            </a:r>
            <a:r>
              <a:rPr lang="ar-SA" sz="3000" b="1" dirty="0" err="1" smtClean="0"/>
              <a:t>نتاول</a:t>
            </a:r>
            <a:r>
              <a:rPr lang="ar-SA" sz="3000" b="1" dirty="0" smtClean="0"/>
              <a:t> بالشرح بعض النصوص النبوية الواردة في آداب المجلس والتي ينبغي لكل مسلم أن يراعيها في مجالسه؛ لتكون </a:t>
            </a:r>
            <a:r>
              <a:rPr lang="en-US" sz="3000" b="1" dirty="0" err="1" smtClean="0"/>
              <a:t>مجالس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خير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وبركة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وطاعة</a:t>
            </a:r>
            <a:r>
              <a:rPr lang="ar-SA" sz="3000" b="1" dirty="0" err="1" smtClean="0"/>
              <a:t>.</a:t>
            </a:r>
            <a:endParaRPr lang="ar-SA" sz="3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err="1" smtClean="0"/>
              <a:t>تابع </a:t>
            </a:r>
            <a:r>
              <a:rPr lang="ar-SA" dirty="0" smtClean="0">
                <a:solidFill>
                  <a:srgbClr val="C00000"/>
                </a:solidFill>
              </a:rPr>
              <a:t>[1</a:t>
            </a:r>
            <a:r>
              <a:rPr lang="ar-SA" dirty="0" err="1" smtClean="0">
                <a:solidFill>
                  <a:srgbClr val="C00000"/>
                </a:solidFill>
              </a:rPr>
              <a:t>]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304800" y="1447800"/>
            <a:ext cx="9372600" cy="4678363"/>
          </a:xfrm>
        </p:spPr>
        <p:txBody>
          <a:bodyPr/>
          <a:lstStyle/>
          <a:p>
            <a:pPr algn="ctr" rtl="1"/>
            <a:r>
              <a:rPr lang="ar-SA" b="1" dirty="0" smtClean="0"/>
              <a:t>[2/1</a:t>
            </a:r>
            <a:r>
              <a:rPr lang="ar-SA" b="1" dirty="0" err="1" smtClean="0"/>
              <a:t>] </a:t>
            </a:r>
            <a:r>
              <a:rPr lang="ar-SA" b="1" dirty="0" smtClean="0"/>
              <a:t>: التعريف بآداب المجلس</a:t>
            </a:r>
          </a:p>
          <a:p>
            <a:pPr rtl="1"/>
            <a:r>
              <a:rPr lang="ar-SA" sz="3000" b="1" dirty="0" err="1" smtClean="0"/>
              <a:t>1-</a:t>
            </a:r>
            <a:r>
              <a:rPr lang="ar-SA" sz="3000" dirty="0" smtClean="0"/>
              <a:t> </a:t>
            </a:r>
            <a:r>
              <a:rPr lang="en-US" sz="2800" b="1" dirty="0" err="1" smtClean="0"/>
              <a:t>السلام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عند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الدخول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إلى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المجلس</a:t>
            </a:r>
            <a:r>
              <a:rPr lang="en-US" sz="2800" b="1" dirty="0" smtClean="0"/>
              <a:t>، </a:t>
            </a:r>
            <a:r>
              <a:rPr lang="en-US" sz="2800" b="1" dirty="0" err="1" smtClean="0"/>
              <a:t>وعند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الخروج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منه</a:t>
            </a:r>
            <a:r>
              <a:rPr lang="en-US" sz="2800" b="1" dirty="0" smtClean="0"/>
              <a:t>؛ </a:t>
            </a:r>
            <a:r>
              <a:rPr lang="en-US" sz="2800" dirty="0" err="1" smtClean="0"/>
              <a:t>فعن</a:t>
            </a:r>
            <a:r>
              <a:rPr lang="en-US" sz="2800" dirty="0" smtClean="0"/>
              <a:t> </a:t>
            </a:r>
            <a:r>
              <a:rPr lang="en-US" sz="2800" dirty="0" err="1" smtClean="0"/>
              <a:t>أبي</a:t>
            </a:r>
            <a:r>
              <a:rPr lang="en-US" sz="2800" dirty="0" smtClean="0"/>
              <a:t> </a:t>
            </a:r>
            <a:r>
              <a:rPr lang="en-US" sz="2800" dirty="0" err="1" smtClean="0"/>
              <a:t>هريرة</a:t>
            </a:r>
            <a:r>
              <a:rPr lang="en-US" sz="2800" dirty="0" smtClean="0"/>
              <a:t> </a:t>
            </a:r>
            <a:r>
              <a:rPr lang="ar-SA" sz="2800" dirty="0" err="1" smtClean="0">
                <a:sym typeface="AGA Arabesque"/>
              </a:rPr>
              <a:t></a:t>
            </a:r>
            <a:r>
              <a:rPr lang="ar-SA" sz="2800" dirty="0" smtClean="0">
                <a:sym typeface="AGA Arabesque"/>
              </a:rPr>
              <a:t> </a:t>
            </a:r>
            <a:r>
              <a:rPr lang="en-US" sz="2800" dirty="0" err="1" smtClean="0"/>
              <a:t>عن</a:t>
            </a:r>
            <a:r>
              <a:rPr lang="en-US" sz="2800" dirty="0" smtClean="0"/>
              <a:t> </a:t>
            </a:r>
            <a:r>
              <a:rPr lang="en-US" sz="2800" dirty="0" err="1" smtClean="0"/>
              <a:t>النبي</a:t>
            </a:r>
            <a:r>
              <a:rPr lang="en-US" sz="2800" dirty="0" smtClean="0"/>
              <a:t> </a:t>
            </a:r>
            <a:r>
              <a:rPr lang="ar-SA" sz="2800" dirty="0" smtClean="0">
                <a:sym typeface="AGA Arabesque"/>
              </a:rPr>
              <a:t></a:t>
            </a:r>
            <a:r>
              <a:rPr lang="ar-SA" sz="2800" dirty="0" smtClean="0"/>
              <a:t> أنه </a:t>
            </a:r>
            <a:r>
              <a:rPr lang="ar-SA" sz="2800" dirty="0" err="1" smtClean="0"/>
              <a:t>قال: (</a:t>
            </a:r>
            <a:r>
              <a:rPr lang="en-US" sz="2800" dirty="0" err="1" smtClean="0"/>
              <a:t>إذا</a:t>
            </a:r>
            <a:r>
              <a:rPr lang="en-US" sz="2800" dirty="0" smtClean="0"/>
              <a:t> </a:t>
            </a:r>
            <a:r>
              <a:rPr lang="en-US" sz="2800" dirty="0" err="1" smtClean="0"/>
              <a:t>انتهى</a:t>
            </a:r>
            <a:r>
              <a:rPr lang="en-US" sz="2800" dirty="0" smtClean="0"/>
              <a:t> </a:t>
            </a:r>
            <a:r>
              <a:rPr lang="en-US" sz="2800" dirty="0" err="1" smtClean="0"/>
              <a:t>أحدكم</a:t>
            </a:r>
            <a:r>
              <a:rPr lang="en-US" sz="2800" dirty="0" smtClean="0"/>
              <a:t> </a:t>
            </a:r>
            <a:r>
              <a:rPr lang="en-US" sz="2800" dirty="0" err="1" smtClean="0"/>
              <a:t>إلى</a:t>
            </a:r>
            <a:r>
              <a:rPr lang="en-US" sz="2800" dirty="0" smtClean="0"/>
              <a:t> </a:t>
            </a:r>
            <a:r>
              <a:rPr lang="en-US" sz="2800" dirty="0" err="1" smtClean="0"/>
              <a:t>المجلس</a:t>
            </a:r>
            <a:r>
              <a:rPr lang="en-US" sz="2800" dirty="0" smtClean="0"/>
              <a:t> </a:t>
            </a:r>
            <a:r>
              <a:rPr lang="en-US" sz="2800" dirty="0" err="1" smtClean="0"/>
              <a:t>فليسلم</a:t>
            </a:r>
            <a:r>
              <a:rPr lang="en-US" sz="2800" dirty="0" smtClean="0"/>
              <a:t> </a:t>
            </a:r>
            <a:r>
              <a:rPr lang="en-US" sz="2800" dirty="0" err="1" smtClean="0"/>
              <a:t>فإذا</a:t>
            </a:r>
            <a:r>
              <a:rPr lang="en-US" sz="2800" dirty="0" smtClean="0"/>
              <a:t> </a:t>
            </a:r>
            <a:r>
              <a:rPr lang="en-US" sz="2800" dirty="0" err="1" smtClean="0"/>
              <a:t>أراد</a:t>
            </a:r>
            <a:r>
              <a:rPr lang="en-US" sz="2800" dirty="0" smtClean="0"/>
              <a:t> </a:t>
            </a:r>
            <a:r>
              <a:rPr lang="en-US" sz="2800" dirty="0" err="1" smtClean="0"/>
              <a:t>أن</a:t>
            </a:r>
            <a:r>
              <a:rPr lang="en-US" sz="2800" dirty="0" smtClean="0"/>
              <a:t> </a:t>
            </a:r>
            <a:r>
              <a:rPr lang="en-US" sz="2800" dirty="0" err="1" smtClean="0"/>
              <a:t>يقوم</a:t>
            </a:r>
            <a:r>
              <a:rPr lang="en-US" sz="2800" dirty="0" smtClean="0"/>
              <a:t> </a:t>
            </a:r>
            <a:r>
              <a:rPr lang="en-US" sz="2800" dirty="0" err="1" smtClean="0"/>
              <a:t>فليسلم</a:t>
            </a:r>
            <a:r>
              <a:rPr lang="en-US" sz="2800" dirty="0" smtClean="0"/>
              <a:t> </a:t>
            </a:r>
            <a:r>
              <a:rPr lang="en-US" sz="2800" dirty="0" err="1" smtClean="0"/>
              <a:t>فليست</a:t>
            </a:r>
            <a:r>
              <a:rPr lang="en-US" sz="2800" dirty="0" smtClean="0"/>
              <a:t> </a:t>
            </a:r>
            <a:r>
              <a:rPr lang="en-US" sz="2800" dirty="0" err="1" smtClean="0"/>
              <a:t>الأولى</a:t>
            </a:r>
            <a:r>
              <a:rPr lang="en-US" sz="2800" dirty="0" smtClean="0"/>
              <a:t> </a:t>
            </a:r>
            <a:r>
              <a:rPr lang="en-US" sz="2800" dirty="0" err="1" smtClean="0"/>
              <a:t>بأحق</a:t>
            </a:r>
            <a:r>
              <a:rPr lang="en-US" sz="2800" dirty="0" smtClean="0"/>
              <a:t> </a:t>
            </a:r>
            <a:r>
              <a:rPr lang="en-US" sz="2800" dirty="0" err="1" smtClean="0"/>
              <a:t>من</a:t>
            </a:r>
            <a:r>
              <a:rPr lang="en-US" sz="2800" dirty="0" smtClean="0"/>
              <a:t> </a:t>
            </a:r>
            <a:r>
              <a:rPr lang="en-US" sz="2800" dirty="0" err="1" smtClean="0"/>
              <a:t>الآخرة</a:t>
            </a:r>
            <a:r>
              <a:rPr lang="ar-SA" sz="2800" dirty="0" smtClean="0"/>
              <a:t>) رواه أبو داود والترمذي والنسائي.</a:t>
            </a:r>
            <a:endParaRPr lang="ar-SA" sz="3000" dirty="0" smtClean="0"/>
          </a:p>
          <a:p>
            <a:pPr rtl="1"/>
            <a:r>
              <a:rPr lang="ar-SA" sz="3000" b="1" dirty="0" err="1" smtClean="0"/>
              <a:t>2-</a:t>
            </a:r>
            <a:r>
              <a:rPr lang="ar-SA" sz="3000" dirty="0" smtClean="0"/>
              <a:t> </a:t>
            </a:r>
            <a:r>
              <a:rPr lang="en-US" sz="2800" b="1" dirty="0" err="1" smtClean="0"/>
              <a:t>أن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لا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يقيم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الرجل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أخاه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من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مجلسه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ثم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يجلس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فيه</a:t>
            </a:r>
            <a:r>
              <a:rPr lang="en-US" sz="2800" b="1" dirty="0" smtClean="0"/>
              <a:t>، </a:t>
            </a:r>
            <a:r>
              <a:rPr lang="en-US" sz="2800" b="1" dirty="0" err="1" smtClean="0"/>
              <a:t>بل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يتفسحوا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ويتسعوا</a:t>
            </a:r>
            <a:r>
              <a:rPr lang="en-US" sz="2800" b="1" dirty="0" smtClean="0"/>
              <a:t>؛</a:t>
            </a:r>
            <a:r>
              <a:rPr lang="ar-SA" sz="2800" b="1" dirty="0" smtClean="0"/>
              <a:t> </a:t>
            </a:r>
            <a:r>
              <a:rPr lang="ar-SA" sz="2800" dirty="0" smtClean="0"/>
              <a:t>لحديث ابن </a:t>
            </a:r>
            <a:r>
              <a:rPr lang="ar-SA" sz="2800" dirty="0" err="1" smtClean="0"/>
              <a:t>عمر </a:t>
            </a:r>
            <a:r>
              <a:rPr lang="ar-SA" sz="2800" dirty="0" smtClean="0">
                <a:sym typeface="AGA Arabesque"/>
              </a:rPr>
              <a:t> أن </a:t>
            </a:r>
            <a:r>
              <a:rPr lang="en-US" sz="2800" dirty="0" err="1" smtClean="0"/>
              <a:t>النبي</a:t>
            </a:r>
            <a:r>
              <a:rPr lang="en-US" sz="2800" dirty="0" smtClean="0"/>
              <a:t> </a:t>
            </a:r>
            <a:r>
              <a:rPr lang="ar-SA" sz="2800" dirty="0" smtClean="0">
                <a:sym typeface="AGA Arabesque"/>
              </a:rPr>
              <a:t> </a:t>
            </a:r>
            <a:r>
              <a:rPr lang="ar-SA" sz="2800" dirty="0" err="1" smtClean="0">
                <a:sym typeface="AGA Arabesque"/>
              </a:rPr>
              <a:t>قال: </a:t>
            </a:r>
            <a:r>
              <a:rPr lang="ar-SA" sz="2800" dirty="0" err="1" smtClean="0"/>
              <a:t>(</a:t>
            </a:r>
            <a:r>
              <a:rPr lang="en-US" sz="2800" dirty="0" err="1" smtClean="0"/>
              <a:t>لا</a:t>
            </a:r>
            <a:r>
              <a:rPr lang="en-US" sz="2800" dirty="0" smtClean="0"/>
              <a:t> </a:t>
            </a:r>
            <a:r>
              <a:rPr lang="en-US" sz="2800" dirty="0" err="1" smtClean="0"/>
              <a:t>يقيمنَّ</a:t>
            </a:r>
            <a:r>
              <a:rPr lang="en-US" sz="2800" dirty="0" smtClean="0"/>
              <a:t> </a:t>
            </a:r>
            <a:r>
              <a:rPr lang="en-US" sz="2800" dirty="0" err="1" smtClean="0"/>
              <a:t>أحدكم</a:t>
            </a:r>
            <a:r>
              <a:rPr lang="en-US" sz="2800" dirty="0" smtClean="0"/>
              <a:t> </a:t>
            </a:r>
            <a:r>
              <a:rPr lang="en-US" sz="2800" dirty="0" err="1" smtClean="0"/>
              <a:t>رجلاً</a:t>
            </a:r>
            <a:r>
              <a:rPr lang="en-US" sz="2800" dirty="0" smtClean="0"/>
              <a:t> </a:t>
            </a:r>
            <a:r>
              <a:rPr lang="en-US" sz="2800" dirty="0" err="1" smtClean="0"/>
              <a:t>من</a:t>
            </a:r>
            <a:r>
              <a:rPr lang="en-US" sz="2800" dirty="0" smtClean="0"/>
              <a:t> </a:t>
            </a:r>
            <a:r>
              <a:rPr lang="en-US" sz="2800" dirty="0" err="1" smtClean="0"/>
              <a:t>مجلسه</a:t>
            </a:r>
            <a:r>
              <a:rPr lang="en-US" sz="2800" dirty="0" smtClean="0"/>
              <a:t> </a:t>
            </a:r>
            <a:r>
              <a:rPr lang="en-US" sz="2800" dirty="0" err="1" smtClean="0"/>
              <a:t>ثم</a:t>
            </a:r>
            <a:r>
              <a:rPr lang="en-US" sz="2800" dirty="0" smtClean="0"/>
              <a:t> </a:t>
            </a:r>
            <a:r>
              <a:rPr lang="en-US" sz="2800" dirty="0" err="1" smtClean="0"/>
              <a:t>يجلس</a:t>
            </a:r>
            <a:r>
              <a:rPr lang="en-US" sz="2800" dirty="0" smtClean="0"/>
              <a:t> </a:t>
            </a:r>
            <a:r>
              <a:rPr lang="en-US" sz="2800" dirty="0" err="1" smtClean="0"/>
              <a:t>في</a:t>
            </a:r>
            <a:r>
              <a:rPr lang="ar-SA" sz="2800" dirty="0" smtClean="0"/>
              <a:t>ه) رواه البخاري ومسلم.</a:t>
            </a:r>
            <a:endParaRPr lang="ar-SA" sz="3000" dirty="0" smtClean="0"/>
          </a:p>
          <a:p>
            <a:pPr rtl="1"/>
            <a:r>
              <a:rPr lang="ar-SA" sz="3000" b="1" dirty="0" err="1" smtClean="0"/>
              <a:t>3-</a:t>
            </a:r>
            <a:r>
              <a:rPr lang="ar-SA" sz="3000" dirty="0" smtClean="0"/>
              <a:t> </a:t>
            </a:r>
            <a:r>
              <a:rPr lang="en-US" sz="2800" b="1" dirty="0" err="1" smtClean="0"/>
              <a:t>إذا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دخل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الإنسان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على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جماعة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فإن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عليه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أن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يجلس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حيث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ينتهي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به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المجلس</a:t>
            </a:r>
            <a:r>
              <a:rPr lang="en-US" sz="2800" b="1" dirty="0" smtClean="0"/>
              <a:t>؛ </a:t>
            </a:r>
            <a:r>
              <a:rPr lang="en-US" sz="2800" dirty="0" err="1" smtClean="0"/>
              <a:t>فعن</a:t>
            </a:r>
            <a:r>
              <a:rPr lang="en-US" sz="2800" dirty="0" smtClean="0"/>
              <a:t> </a:t>
            </a:r>
            <a:r>
              <a:rPr lang="en-US" sz="2800" dirty="0" err="1" smtClean="0"/>
              <a:t>جابر</a:t>
            </a:r>
            <a:r>
              <a:rPr lang="en-US" sz="2800" dirty="0" smtClean="0"/>
              <a:t> </a:t>
            </a:r>
            <a:r>
              <a:rPr lang="en-US" sz="2800" dirty="0" err="1" smtClean="0"/>
              <a:t>بن</a:t>
            </a:r>
            <a:r>
              <a:rPr lang="en-US" sz="2800" dirty="0" smtClean="0"/>
              <a:t> </a:t>
            </a:r>
            <a:r>
              <a:rPr lang="en-US" sz="2800" dirty="0" err="1" smtClean="0"/>
              <a:t>سمرة</a:t>
            </a:r>
            <a:r>
              <a:rPr lang="en-US" sz="2800" dirty="0" smtClean="0"/>
              <a:t> </a:t>
            </a:r>
            <a:r>
              <a:rPr lang="ar-SA" sz="2800" dirty="0" smtClean="0">
                <a:sym typeface="AGA Arabesque"/>
              </a:rPr>
              <a:t> </a:t>
            </a:r>
            <a:r>
              <a:rPr lang="ar-SA" sz="2800" dirty="0" err="1" smtClean="0">
                <a:sym typeface="AGA Arabesque"/>
              </a:rPr>
              <a:t>قال:</a:t>
            </a:r>
            <a:r>
              <a:rPr lang="ar-SA" sz="2800" dirty="0" smtClean="0">
                <a:sym typeface="AGA Arabesque"/>
              </a:rPr>
              <a:t> </a:t>
            </a:r>
            <a:r>
              <a:rPr lang="en-US" sz="2800" dirty="0" smtClean="0"/>
              <a:t>"</a:t>
            </a:r>
            <a:r>
              <a:rPr lang="en-US" sz="2800" dirty="0" err="1" smtClean="0"/>
              <a:t>كنَّا</a:t>
            </a:r>
            <a:r>
              <a:rPr lang="en-US" sz="2800" dirty="0" smtClean="0"/>
              <a:t> </a:t>
            </a:r>
            <a:r>
              <a:rPr lang="en-US" sz="2800" dirty="0" err="1" smtClean="0"/>
              <a:t>إذا</a:t>
            </a:r>
            <a:r>
              <a:rPr lang="en-US" sz="2800" dirty="0" smtClean="0"/>
              <a:t> </a:t>
            </a:r>
            <a:r>
              <a:rPr lang="en-US" sz="2800" dirty="0" err="1" smtClean="0"/>
              <a:t>أتينا</a:t>
            </a:r>
            <a:r>
              <a:rPr lang="en-US" sz="2800" dirty="0" smtClean="0"/>
              <a:t> </a:t>
            </a:r>
            <a:r>
              <a:rPr lang="ar-SA" sz="2800" dirty="0" err="1" smtClean="0"/>
              <a:t>النبي</a:t>
            </a:r>
            <a:r>
              <a:rPr lang="ar-SA" sz="2800" b="1" dirty="0" err="1" smtClean="0"/>
              <a:t> </a:t>
            </a:r>
            <a:r>
              <a:rPr lang="ar-SA" sz="2800" dirty="0" err="1" smtClean="0">
                <a:sym typeface="AGA Arabesque"/>
              </a:rPr>
              <a:t></a:t>
            </a:r>
            <a:r>
              <a:rPr lang="ar-SA" sz="2800" dirty="0" smtClean="0">
                <a:sym typeface="AGA Arabesque"/>
              </a:rPr>
              <a:t> </a:t>
            </a:r>
            <a:r>
              <a:rPr lang="en-US" sz="2800" dirty="0" err="1" smtClean="0"/>
              <a:t>جلس</a:t>
            </a:r>
            <a:r>
              <a:rPr lang="en-US" sz="2800" dirty="0" smtClean="0"/>
              <a:t> </a:t>
            </a:r>
            <a:r>
              <a:rPr lang="en-US" sz="2800" dirty="0" err="1" smtClean="0"/>
              <a:t>أحدنا</a:t>
            </a:r>
            <a:r>
              <a:rPr lang="en-US" sz="2800" dirty="0" smtClean="0"/>
              <a:t> </a:t>
            </a:r>
            <a:r>
              <a:rPr lang="en-US" sz="2800" dirty="0" err="1" smtClean="0"/>
              <a:t>حيث</a:t>
            </a:r>
            <a:r>
              <a:rPr lang="en-US" sz="2800" dirty="0" smtClean="0"/>
              <a:t> </a:t>
            </a:r>
            <a:r>
              <a:rPr lang="en-US" sz="2800" dirty="0" err="1" smtClean="0"/>
              <a:t>ينتهي</a:t>
            </a:r>
            <a:r>
              <a:rPr lang="en-US" sz="2800" dirty="0" smtClean="0"/>
              <a:t>”</a:t>
            </a:r>
            <a:r>
              <a:rPr lang="ar-SA" sz="2800" dirty="0" smtClean="0"/>
              <a:t> </a:t>
            </a:r>
            <a:r>
              <a:rPr lang="ar-SA" sz="2800" b="1" dirty="0" smtClean="0"/>
              <a:t>رواه أبو داود </a:t>
            </a:r>
            <a:r>
              <a:rPr lang="ar-SA" sz="2800" b="1" dirty="0" err="1" smtClean="0"/>
              <a:t>والترمذي </a:t>
            </a:r>
            <a:r>
              <a:rPr lang="ar-SA" sz="2800" dirty="0" smtClean="0"/>
              <a:t>، وهذا الخلق فيه </a:t>
            </a:r>
            <a:r>
              <a:rPr lang="en-US" sz="2800" dirty="0" err="1" smtClean="0"/>
              <a:t>دليل</a:t>
            </a:r>
            <a:r>
              <a:rPr lang="en-US" sz="2800" dirty="0" smtClean="0"/>
              <a:t> </a:t>
            </a:r>
            <a:r>
              <a:rPr lang="en-US" sz="2800" dirty="0" err="1" smtClean="0"/>
              <a:t>على</a:t>
            </a:r>
            <a:r>
              <a:rPr lang="en-US" sz="2800" dirty="0" smtClean="0"/>
              <a:t> </a:t>
            </a:r>
            <a:r>
              <a:rPr lang="ar-SA" sz="2800" dirty="0" smtClean="0"/>
              <a:t>ال</a:t>
            </a:r>
            <a:r>
              <a:rPr lang="en-US" sz="2800" dirty="0" err="1" smtClean="0"/>
              <a:t>تواضع</a:t>
            </a:r>
            <a:r>
              <a:rPr lang="en-US" sz="2800" dirty="0" smtClean="0"/>
              <a:t>، و</a:t>
            </a:r>
            <a:r>
              <a:rPr lang="ar-SA" sz="2800" dirty="0" smtClean="0"/>
              <a:t>ال</a:t>
            </a:r>
            <a:r>
              <a:rPr lang="en-US" sz="2800" dirty="0" err="1" smtClean="0"/>
              <a:t>بُعد</a:t>
            </a:r>
            <a:r>
              <a:rPr lang="en-US" sz="2800" dirty="0" smtClean="0"/>
              <a:t> </a:t>
            </a:r>
            <a:r>
              <a:rPr lang="en-US" sz="2800" dirty="0" err="1" smtClean="0"/>
              <a:t>عن</a:t>
            </a:r>
            <a:r>
              <a:rPr lang="en-US" sz="2800" dirty="0" smtClean="0"/>
              <a:t> </a:t>
            </a:r>
            <a:r>
              <a:rPr lang="en-US" sz="2800" dirty="0" err="1" smtClean="0"/>
              <a:t>الكبر</a:t>
            </a:r>
            <a:r>
              <a:rPr lang="en-US" sz="2800" dirty="0" smtClean="0"/>
              <a:t> </a:t>
            </a:r>
            <a:r>
              <a:rPr lang="en-US" sz="2800" dirty="0" err="1" smtClean="0"/>
              <a:t>والعجب</a:t>
            </a:r>
            <a:r>
              <a:rPr lang="ar-SA" sz="2800" dirty="0" err="1" smtClean="0"/>
              <a:t>.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rtl="1"/>
            <a:r>
              <a:rPr lang="ar-SA" dirty="0" smtClean="0"/>
              <a:t> 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err="1" smtClean="0"/>
              <a:t>تابع </a:t>
            </a:r>
            <a:r>
              <a:rPr lang="ar-SA" dirty="0" smtClean="0">
                <a:solidFill>
                  <a:srgbClr val="C00000"/>
                </a:solidFill>
              </a:rPr>
              <a:t>[1</a:t>
            </a:r>
            <a:r>
              <a:rPr lang="ar-SA" dirty="0" err="1" smtClean="0">
                <a:solidFill>
                  <a:srgbClr val="C00000"/>
                </a:solidFill>
              </a:rPr>
              <a:t>]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152400" y="1600200"/>
            <a:ext cx="9525000" cy="4525963"/>
          </a:xfrm>
        </p:spPr>
        <p:txBody>
          <a:bodyPr/>
          <a:lstStyle/>
          <a:p>
            <a:pPr rtl="1"/>
            <a:r>
              <a:rPr lang="ar-SA" sz="3000" b="1" dirty="0" err="1" smtClean="0"/>
              <a:t>4-</a:t>
            </a:r>
            <a:r>
              <a:rPr lang="ar-SA" sz="3000" b="1" dirty="0" smtClean="0"/>
              <a:t> </a:t>
            </a:r>
            <a:r>
              <a:rPr lang="en-US" sz="2800" b="1" dirty="0" err="1" smtClean="0"/>
              <a:t>أن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لا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يفرق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بين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اثنين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في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المجلس</a:t>
            </a:r>
            <a:r>
              <a:rPr lang="en-US" sz="2800" b="1" dirty="0" smtClean="0"/>
              <a:t>؛</a:t>
            </a:r>
            <a:r>
              <a:rPr lang="ar-SA" sz="2800" b="1" dirty="0" smtClean="0"/>
              <a:t> </a:t>
            </a:r>
            <a:r>
              <a:rPr lang="ar-SA" sz="2800" dirty="0" smtClean="0"/>
              <a:t>لحديث عبد الله بن </a:t>
            </a:r>
            <a:r>
              <a:rPr lang="ar-SA" sz="2800" dirty="0" err="1" smtClean="0"/>
              <a:t>عمرو </a:t>
            </a:r>
            <a:r>
              <a:rPr lang="ar-SA" sz="2800" dirty="0" smtClean="0">
                <a:sym typeface="AGA Arabesque"/>
              </a:rPr>
              <a:t> أن </a:t>
            </a:r>
            <a:r>
              <a:rPr lang="en-US" sz="2800" dirty="0" err="1" smtClean="0"/>
              <a:t>النبي</a:t>
            </a:r>
            <a:r>
              <a:rPr lang="en-US" sz="2800" dirty="0" smtClean="0"/>
              <a:t> </a:t>
            </a:r>
            <a:r>
              <a:rPr lang="ar-SA" sz="2800" dirty="0" smtClean="0">
                <a:sym typeface="AGA Arabesque"/>
              </a:rPr>
              <a:t> </a:t>
            </a:r>
            <a:r>
              <a:rPr lang="ar-SA" sz="2800" dirty="0" err="1" smtClean="0">
                <a:sym typeface="AGA Arabesque"/>
              </a:rPr>
              <a:t>قال: (</a:t>
            </a:r>
            <a:r>
              <a:rPr lang="en-US" sz="2800" dirty="0" err="1" smtClean="0"/>
              <a:t>لا</a:t>
            </a:r>
            <a:r>
              <a:rPr lang="en-US" sz="2800" dirty="0" smtClean="0"/>
              <a:t> </a:t>
            </a:r>
            <a:r>
              <a:rPr lang="en-US" sz="2800" dirty="0" err="1" smtClean="0"/>
              <a:t>يحل</a:t>
            </a:r>
            <a:r>
              <a:rPr lang="en-US" sz="2800" dirty="0" smtClean="0"/>
              <a:t> </a:t>
            </a:r>
            <a:r>
              <a:rPr lang="en-US" sz="2800" dirty="0" err="1" smtClean="0"/>
              <a:t>لرجل</a:t>
            </a:r>
            <a:r>
              <a:rPr lang="en-US" sz="2800" dirty="0" smtClean="0"/>
              <a:t> </a:t>
            </a:r>
            <a:r>
              <a:rPr lang="en-US" sz="2800" dirty="0" err="1" smtClean="0"/>
              <a:t>أن</a:t>
            </a:r>
            <a:r>
              <a:rPr lang="en-US" sz="2800" dirty="0" smtClean="0"/>
              <a:t> </a:t>
            </a:r>
            <a:r>
              <a:rPr lang="en-US" sz="2800" dirty="0" err="1" smtClean="0"/>
              <a:t>يفرق</a:t>
            </a:r>
            <a:r>
              <a:rPr lang="en-US" sz="2800" dirty="0" smtClean="0"/>
              <a:t> </a:t>
            </a:r>
            <a:r>
              <a:rPr lang="en-US" sz="2800" dirty="0" err="1" smtClean="0"/>
              <a:t>بين</a:t>
            </a:r>
            <a:r>
              <a:rPr lang="en-US" sz="2800" dirty="0" smtClean="0"/>
              <a:t> </a:t>
            </a:r>
            <a:r>
              <a:rPr lang="en-US" sz="2800" dirty="0" err="1" smtClean="0"/>
              <a:t>اثنين</a:t>
            </a:r>
            <a:r>
              <a:rPr lang="en-US" sz="2800" dirty="0" smtClean="0"/>
              <a:t> </a:t>
            </a:r>
            <a:r>
              <a:rPr lang="en-US" sz="2800" dirty="0" err="1" smtClean="0"/>
              <a:t>إلا</a:t>
            </a:r>
            <a:r>
              <a:rPr lang="en-US" sz="2800" dirty="0" smtClean="0"/>
              <a:t> </a:t>
            </a:r>
            <a:r>
              <a:rPr lang="en-US" sz="2800" dirty="0" err="1" smtClean="0"/>
              <a:t>بإذنهما</a:t>
            </a:r>
            <a:r>
              <a:rPr lang="ar-SA" sz="2800" dirty="0" smtClean="0"/>
              <a:t>) رواه أبو داود </a:t>
            </a:r>
            <a:r>
              <a:rPr lang="ar-SA" sz="2800" dirty="0" err="1" smtClean="0"/>
              <a:t>والترمذي .</a:t>
            </a:r>
            <a:r>
              <a:rPr lang="ar-SA" sz="2800" dirty="0" smtClean="0"/>
              <a:t> </a:t>
            </a:r>
            <a:endParaRPr lang="ar-SA" sz="3000" dirty="0" smtClean="0"/>
          </a:p>
          <a:p>
            <a:pPr rtl="1"/>
            <a:r>
              <a:rPr lang="ar-SA" sz="3000" b="1" dirty="0" err="1" smtClean="0"/>
              <a:t>5-</a:t>
            </a:r>
            <a:r>
              <a:rPr lang="ar-SA" sz="3000" dirty="0" smtClean="0"/>
              <a:t> </a:t>
            </a:r>
            <a:r>
              <a:rPr lang="en-US" sz="2800" b="1" dirty="0" err="1" smtClean="0"/>
              <a:t>أن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لا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يتناجى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اثنان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دون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الثالث</a:t>
            </a:r>
            <a:r>
              <a:rPr lang="en-US" sz="2800" b="1" dirty="0" smtClean="0"/>
              <a:t>؛</a:t>
            </a:r>
            <a:r>
              <a:rPr lang="ar-SA" sz="2800" b="1" dirty="0" smtClean="0"/>
              <a:t> </a:t>
            </a:r>
            <a:r>
              <a:rPr lang="ar-SA" sz="2800" dirty="0" smtClean="0"/>
              <a:t>لحديث عبد الله بن </a:t>
            </a:r>
            <a:r>
              <a:rPr lang="ar-SA" sz="2800" dirty="0" err="1" smtClean="0"/>
              <a:t>عمر </a:t>
            </a:r>
            <a:r>
              <a:rPr lang="ar-SA" sz="2800" dirty="0" smtClean="0">
                <a:sym typeface="AGA Arabesque"/>
              </a:rPr>
              <a:t> أن </a:t>
            </a:r>
            <a:r>
              <a:rPr lang="en-US" sz="2800" dirty="0" err="1" smtClean="0"/>
              <a:t>النبي</a:t>
            </a:r>
            <a:r>
              <a:rPr lang="en-US" sz="2800" dirty="0" smtClean="0"/>
              <a:t> </a:t>
            </a:r>
            <a:r>
              <a:rPr lang="ar-SA" sz="2800" dirty="0" smtClean="0">
                <a:sym typeface="AGA Arabesque"/>
              </a:rPr>
              <a:t> </a:t>
            </a:r>
            <a:r>
              <a:rPr lang="ar-SA" sz="2800" dirty="0" err="1" smtClean="0">
                <a:sym typeface="AGA Arabesque"/>
              </a:rPr>
              <a:t>قال: (</a:t>
            </a:r>
            <a:r>
              <a:rPr lang="en-US" sz="2800" dirty="0" err="1" smtClean="0"/>
              <a:t>إذا</a:t>
            </a:r>
            <a:r>
              <a:rPr lang="en-US" sz="2800" dirty="0" smtClean="0"/>
              <a:t> ك</a:t>
            </a:r>
            <a:r>
              <a:rPr lang="ar-SA" sz="2800" dirty="0" smtClean="0"/>
              <a:t>نتم</a:t>
            </a:r>
            <a:r>
              <a:rPr lang="en-US" sz="2800" dirty="0" smtClean="0"/>
              <a:t> </a:t>
            </a:r>
            <a:r>
              <a:rPr lang="en-US" sz="2800" dirty="0" err="1" smtClean="0"/>
              <a:t>ثلاثة</a:t>
            </a:r>
            <a:r>
              <a:rPr lang="en-US" sz="2800" dirty="0" smtClean="0"/>
              <a:t> </a:t>
            </a:r>
            <a:r>
              <a:rPr lang="en-US" sz="2800" dirty="0" err="1" smtClean="0"/>
              <a:t>فلا</a:t>
            </a:r>
            <a:r>
              <a:rPr lang="en-US" sz="2800" dirty="0" smtClean="0"/>
              <a:t> </a:t>
            </a:r>
            <a:r>
              <a:rPr lang="en-US" sz="2800" dirty="0" err="1" smtClean="0"/>
              <a:t>يتناجى</a:t>
            </a:r>
            <a:r>
              <a:rPr lang="en-US" sz="2800" dirty="0" smtClean="0"/>
              <a:t> </a:t>
            </a:r>
            <a:r>
              <a:rPr lang="en-US" sz="2800" dirty="0" err="1" smtClean="0"/>
              <a:t>اثنان</a:t>
            </a:r>
            <a:r>
              <a:rPr lang="en-US" sz="2800" dirty="0" smtClean="0"/>
              <a:t> </a:t>
            </a:r>
            <a:r>
              <a:rPr lang="en-US" sz="2800" dirty="0" err="1" smtClean="0"/>
              <a:t>دون</a:t>
            </a:r>
            <a:r>
              <a:rPr lang="en-US" sz="2800" dirty="0" smtClean="0"/>
              <a:t> </a:t>
            </a:r>
            <a:r>
              <a:rPr lang="en-US" sz="2800" dirty="0" err="1" smtClean="0"/>
              <a:t>الثالث</a:t>
            </a:r>
            <a:r>
              <a:rPr lang="ar-SA" sz="2800" dirty="0" smtClean="0"/>
              <a:t>) رواه مسلم.</a:t>
            </a:r>
            <a:endParaRPr lang="ar-SA" sz="3000" dirty="0" smtClean="0"/>
          </a:p>
          <a:p>
            <a:pPr rtl="1"/>
            <a:r>
              <a:rPr lang="ar-SA" sz="3000" b="1" dirty="0" err="1" smtClean="0"/>
              <a:t>6-</a:t>
            </a:r>
            <a:r>
              <a:rPr lang="ar-SA" sz="3000" dirty="0" smtClean="0"/>
              <a:t> </a:t>
            </a:r>
            <a:r>
              <a:rPr lang="en-US" sz="2800" b="1" dirty="0" err="1" smtClean="0"/>
              <a:t>أداء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حق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المجلس</a:t>
            </a:r>
            <a:r>
              <a:rPr lang="ar-SA" sz="2800" b="1" dirty="0" smtClean="0"/>
              <a:t> إذا كان في الطريق</a:t>
            </a:r>
            <a:r>
              <a:rPr lang="en-US" sz="2800" b="1" dirty="0" smtClean="0"/>
              <a:t>، </a:t>
            </a:r>
            <a:r>
              <a:rPr lang="en-US" sz="2800" b="1" dirty="0" err="1" smtClean="0"/>
              <a:t>من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كف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الأذى</a:t>
            </a:r>
            <a:r>
              <a:rPr lang="en-US" sz="2800" b="1" dirty="0" smtClean="0"/>
              <a:t> </a:t>
            </a:r>
            <a:r>
              <a:rPr lang="ar-SA" sz="2800" b="1" dirty="0" smtClean="0"/>
              <a:t>و </a:t>
            </a:r>
            <a:r>
              <a:rPr lang="en-US" sz="2800" b="1" dirty="0" err="1" smtClean="0"/>
              <a:t>غض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البصر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والأمر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بالمعروف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...</a:t>
            </a:r>
            <a:r>
              <a:rPr lang="en-US" sz="2800" b="1" dirty="0" smtClean="0"/>
              <a:t>؛ </a:t>
            </a:r>
            <a:r>
              <a:rPr lang="ar-SA" sz="2800" dirty="0" smtClean="0"/>
              <a:t>لحديث أبي سعيد </a:t>
            </a:r>
            <a:r>
              <a:rPr lang="ar-SA" sz="2800" dirty="0" err="1" smtClean="0"/>
              <a:t>الخدري </a:t>
            </a:r>
            <a:r>
              <a:rPr lang="ar-SA" sz="2800" dirty="0" smtClean="0">
                <a:sym typeface="AGA Arabesque"/>
              </a:rPr>
              <a:t> أن </a:t>
            </a:r>
            <a:r>
              <a:rPr lang="en-US" sz="2800" dirty="0" err="1" smtClean="0"/>
              <a:t>النبي</a:t>
            </a:r>
            <a:r>
              <a:rPr lang="en-US" sz="2800" dirty="0" smtClean="0"/>
              <a:t> </a:t>
            </a:r>
            <a:r>
              <a:rPr lang="ar-SA" sz="2800" dirty="0" smtClean="0">
                <a:sym typeface="AGA Arabesque"/>
              </a:rPr>
              <a:t> </a:t>
            </a:r>
            <a:r>
              <a:rPr lang="ar-SA" sz="2800" dirty="0" err="1" smtClean="0">
                <a:sym typeface="AGA Arabesque"/>
              </a:rPr>
              <a:t>قال: (</a:t>
            </a:r>
            <a:r>
              <a:rPr lang="en-US" sz="2800" dirty="0" err="1" smtClean="0"/>
              <a:t>إياكم</a:t>
            </a:r>
            <a:r>
              <a:rPr lang="en-US" sz="2800" dirty="0" smtClean="0"/>
              <a:t> </a:t>
            </a:r>
            <a:r>
              <a:rPr lang="en-US" sz="2800" dirty="0" err="1" smtClean="0"/>
              <a:t>والجلوس</a:t>
            </a:r>
            <a:r>
              <a:rPr lang="en-US" sz="2800" dirty="0" smtClean="0"/>
              <a:t> </a:t>
            </a:r>
            <a:r>
              <a:rPr lang="en-US" sz="2800" dirty="0" err="1" smtClean="0"/>
              <a:t>في</a:t>
            </a:r>
            <a:r>
              <a:rPr lang="en-US" sz="2800" dirty="0" smtClean="0"/>
              <a:t> </a:t>
            </a:r>
            <a:r>
              <a:rPr lang="en-US" sz="2800" dirty="0" err="1" smtClean="0"/>
              <a:t>الطرقات</a:t>
            </a:r>
            <a:r>
              <a:rPr lang="en-US" sz="2800" dirty="0" smtClean="0"/>
              <a:t>، </a:t>
            </a:r>
            <a:r>
              <a:rPr lang="en-US" sz="2800" dirty="0" err="1" smtClean="0"/>
              <a:t>قالوا</a:t>
            </a:r>
            <a:r>
              <a:rPr lang="en-US" sz="2800" dirty="0" smtClean="0"/>
              <a:t>: </a:t>
            </a:r>
            <a:r>
              <a:rPr lang="ar-SA" sz="2800" dirty="0" smtClean="0"/>
              <a:t> </a:t>
            </a:r>
            <a:r>
              <a:rPr lang="en-US" sz="2800" dirty="0" err="1" smtClean="0"/>
              <a:t>يا</a:t>
            </a:r>
            <a:r>
              <a:rPr lang="en-US" sz="2800" dirty="0" smtClean="0"/>
              <a:t> </a:t>
            </a:r>
            <a:r>
              <a:rPr lang="en-US" sz="2800" dirty="0" err="1" smtClean="0"/>
              <a:t>رسول</a:t>
            </a:r>
            <a:r>
              <a:rPr lang="en-US" sz="2800" dirty="0" smtClean="0"/>
              <a:t> </a:t>
            </a:r>
            <a:r>
              <a:rPr lang="en-US" sz="2800" dirty="0" err="1" smtClean="0"/>
              <a:t>الله</a:t>
            </a:r>
            <a:r>
              <a:rPr lang="en-US" sz="2800" dirty="0" smtClean="0"/>
              <a:t> </a:t>
            </a:r>
            <a:r>
              <a:rPr lang="ar-SA" sz="2800" dirty="0" smtClean="0"/>
              <a:t> </a:t>
            </a:r>
            <a:r>
              <a:rPr lang="en-US" sz="2800" dirty="0" err="1" smtClean="0"/>
              <a:t>ما</a:t>
            </a:r>
            <a:r>
              <a:rPr lang="en-US" sz="2800" dirty="0" smtClean="0"/>
              <a:t> </a:t>
            </a:r>
            <a:r>
              <a:rPr lang="en-US" sz="2800" dirty="0" err="1" smtClean="0"/>
              <a:t>لنا</a:t>
            </a:r>
            <a:r>
              <a:rPr lang="en-US" sz="2800" dirty="0" smtClean="0"/>
              <a:t> </a:t>
            </a:r>
            <a:r>
              <a:rPr lang="en-US" sz="2800" dirty="0" err="1" smtClean="0"/>
              <a:t>من</a:t>
            </a:r>
            <a:r>
              <a:rPr lang="en-US" sz="2800" dirty="0" smtClean="0"/>
              <a:t> </a:t>
            </a:r>
            <a:r>
              <a:rPr lang="en-US" sz="2800" dirty="0" err="1" smtClean="0"/>
              <a:t>مجالسنا</a:t>
            </a:r>
            <a:r>
              <a:rPr lang="en-US" sz="2800" dirty="0" smtClean="0"/>
              <a:t> </a:t>
            </a:r>
            <a:r>
              <a:rPr lang="en-US" sz="2800" dirty="0" err="1" smtClean="0"/>
              <a:t>بد</a:t>
            </a:r>
            <a:r>
              <a:rPr lang="en-US" sz="2800" dirty="0" smtClean="0"/>
              <a:t> </a:t>
            </a:r>
            <a:r>
              <a:rPr lang="en-US" sz="2800" dirty="0" err="1" smtClean="0"/>
              <a:t>نتحدث</a:t>
            </a:r>
            <a:r>
              <a:rPr lang="en-US" sz="2800" dirty="0" smtClean="0"/>
              <a:t> </a:t>
            </a:r>
            <a:r>
              <a:rPr lang="en-US" sz="2800" dirty="0" err="1" smtClean="0"/>
              <a:t>فيها</a:t>
            </a:r>
            <a:r>
              <a:rPr lang="en-US" sz="2800" dirty="0" smtClean="0"/>
              <a:t>؟ </a:t>
            </a:r>
            <a:r>
              <a:rPr lang="en-US" sz="2800" dirty="0" err="1" smtClean="0"/>
              <a:t>فقال</a:t>
            </a:r>
            <a:r>
              <a:rPr lang="ar-SA" sz="2800" dirty="0" smtClean="0"/>
              <a:t> </a:t>
            </a:r>
            <a:r>
              <a:rPr lang="ar-SA" sz="2800" dirty="0" err="1" smtClean="0">
                <a:sym typeface="AGA Arabesque"/>
              </a:rPr>
              <a:t></a:t>
            </a:r>
            <a:r>
              <a:rPr lang="ar-SA" sz="2800" dirty="0" err="1" smtClean="0"/>
              <a:t>:</a:t>
            </a:r>
            <a:r>
              <a:rPr lang="ar-SA" sz="2800" dirty="0" smtClean="0"/>
              <a:t> </a:t>
            </a:r>
            <a:r>
              <a:rPr lang="en-US" sz="2800" dirty="0" err="1" smtClean="0"/>
              <a:t>فإذا</a:t>
            </a:r>
            <a:r>
              <a:rPr lang="en-US" sz="2800" dirty="0" smtClean="0"/>
              <a:t> </a:t>
            </a:r>
            <a:r>
              <a:rPr lang="en-US" sz="2800" dirty="0" err="1" smtClean="0"/>
              <a:t>أبيتم</a:t>
            </a:r>
            <a:r>
              <a:rPr lang="en-US" sz="2800" dirty="0" smtClean="0"/>
              <a:t> </a:t>
            </a:r>
            <a:r>
              <a:rPr lang="en-US" sz="2800" dirty="0" err="1" smtClean="0"/>
              <a:t>إلا</a:t>
            </a:r>
            <a:r>
              <a:rPr lang="en-US" sz="2800" dirty="0" smtClean="0"/>
              <a:t> </a:t>
            </a:r>
            <a:r>
              <a:rPr lang="en-US" sz="2800" dirty="0" err="1" smtClean="0"/>
              <a:t>المجلس</a:t>
            </a:r>
            <a:r>
              <a:rPr lang="en-US" sz="2800" dirty="0" smtClean="0"/>
              <a:t> </a:t>
            </a:r>
            <a:r>
              <a:rPr lang="en-US" sz="2800" dirty="0" err="1" smtClean="0"/>
              <a:t>فأعطوا</a:t>
            </a:r>
            <a:r>
              <a:rPr lang="en-US" sz="2800" dirty="0" smtClean="0"/>
              <a:t> </a:t>
            </a:r>
            <a:r>
              <a:rPr lang="en-US" sz="2800" dirty="0" err="1" smtClean="0"/>
              <a:t>الطريق</a:t>
            </a:r>
            <a:r>
              <a:rPr lang="en-US" sz="2800" dirty="0" smtClean="0"/>
              <a:t> </a:t>
            </a:r>
            <a:r>
              <a:rPr lang="en-US" sz="2800" dirty="0" err="1" smtClean="0"/>
              <a:t>حقه</a:t>
            </a:r>
            <a:r>
              <a:rPr lang="en-US" sz="2800" dirty="0" smtClean="0"/>
              <a:t>، </a:t>
            </a:r>
            <a:r>
              <a:rPr lang="en-US" sz="2800" dirty="0" err="1" smtClean="0"/>
              <a:t>قالوا</a:t>
            </a:r>
            <a:r>
              <a:rPr lang="en-US" sz="2800" dirty="0" smtClean="0"/>
              <a:t>: </a:t>
            </a:r>
            <a:r>
              <a:rPr lang="ar-SA" sz="2800" dirty="0" smtClean="0"/>
              <a:t> </a:t>
            </a:r>
            <a:r>
              <a:rPr lang="en-US" sz="2800" dirty="0" err="1" smtClean="0"/>
              <a:t>وما</a:t>
            </a:r>
            <a:r>
              <a:rPr lang="en-US" sz="2800" dirty="0" smtClean="0"/>
              <a:t> </a:t>
            </a:r>
            <a:r>
              <a:rPr lang="en-US" sz="2800" dirty="0" err="1" smtClean="0"/>
              <a:t>حق</a:t>
            </a:r>
            <a:r>
              <a:rPr lang="en-US" sz="2800" dirty="0" smtClean="0"/>
              <a:t> </a:t>
            </a:r>
            <a:r>
              <a:rPr lang="en-US" sz="2800" dirty="0" err="1" smtClean="0"/>
              <a:t>الطريق</a:t>
            </a:r>
            <a:r>
              <a:rPr lang="en-US" sz="2800" dirty="0" smtClean="0"/>
              <a:t> </a:t>
            </a:r>
            <a:r>
              <a:rPr lang="en-US" sz="2800" dirty="0" err="1" smtClean="0"/>
              <a:t>يا</a:t>
            </a:r>
            <a:r>
              <a:rPr lang="en-US" sz="2800" dirty="0" smtClean="0"/>
              <a:t> </a:t>
            </a:r>
            <a:r>
              <a:rPr lang="en-US" sz="2800" dirty="0" err="1" smtClean="0"/>
              <a:t>رسول</a:t>
            </a:r>
            <a:r>
              <a:rPr lang="en-US" sz="2800" dirty="0" smtClean="0"/>
              <a:t> </a:t>
            </a:r>
            <a:r>
              <a:rPr lang="en-US" sz="2800" dirty="0" err="1" smtClean="0"/>
              <a:t>الله</a:t>
            </a:r>
            <a:r>
              <a:rPr lang="en-US" sz="2800" dirty="0" smtClean="0"/>
              <a:t>؟ </a:t>
            </a:r>
            <a:r>
              <a:rPr lang="en-US" sz="2800" dirty="0" err="1" smtClean="0"/>
              <a:t>قال</a:t>
            </a:r>
            <a:r>
              <a:rPr lang="ar-SA" sz="2800" dirty="0" err="1" smtClean="0"/>
              <a:t>:</a:t>
            </a:r>
            <a:r>
              <a:rPr lang="en-US" sz="2800" dirty="0" err="1" smtClean="0"/>
              <a:t>غض</a:t>
            </a:r>
            <a:r>
              <a:rPr lang="en-US" sz="2800" dirty="0" smtClean="0"/>
              <a:t> </a:t>
            </a:r>
            <a:r>
              <a:rPr lang="en-US" sz="2800" dirty="0" err="1" smtClean="0"/>
              <a:t>البصر</a:t>
            </a:r>
            <a:r>
              <a:rPr lang="en-US" sz="2800" dirty="0" smtClean="0"/>
              <a:t>، </a:t>
            </a:r>
            <a:r>
              <a:rPr lang="en-US" sz="2800" dirty="0" err="1" smtClean="0"/>
              <a:t>وكف</a:t>
            </a:r>
            <a:r>
              <a:rPr lang="en-US" sz="2800" dirty="0" smtClean="0"/>
              <a:t> </a:t>
            </a:r>
            <a:r>
              <a:rPr lang="en-US" sz="2800" dirty="0" err="1" smtClean="0"/>
              <a:t>الأذى</a:t>
            </a:r>
            <a:r>
              <a:rPr lang="en-US" sz="2800" dirty="0" smtClean="0"/>
              <a:t>، </a:t>
            </a:r>
            <a:r>
              <a:rPr lang="en-US" sz="2800" dirty="0" err="1" smtClean="0"/>
              <a:t>ورد</a:t>
            </a:r>
            <a:r>
              <a:rPr lang="en-US" sz="2800" dirty="0" smtClean="0"/>
              <a:t> </a:t>
            </a:r>
            <a:r>
              <a:rPr lang="en-US" sz="2800" dirty="0" err="1" smtClean="0"/>
              <a:t>السلام</a:t>
            </a:r>
            <a:r>
              <a:rPr lang="en-US" sz="2800" dirty="0" smtClean="0"/>
              <a:t>، </a:t>
            </a:r>
            <a:r>
              <a:rPr lang="en-US" sz="2800" dirty="0" err="1" smtClean="0"/>
              <a:t>والأمر</a:t>
            </a:r>
            <a:r>
              <a:rPr lang="en-US" sz="2800" dirty="0" smtClean="0"/>
              <a:t> </a:t>
            </a:r>
            <a:r>
              <a:rPr lang="en-US" sz="2800" dirty="0" err="1" smtClean="0"/>
              <a:t>بالمعروف</a:t>
            </a:r>
            <a:r>
              <a:rPr lang="en-US" sz="2800" dirty="0" smtClean="0"/>
              <a:t> </a:t>
            </a:r>
            <a:r>
              <a:rPr lang="en-US" sz="2800" dirty="0" err="1" smtClean="0"/>
              <a:t>والنهي</a:t>
            </a:r>
            <a:r>
              <a:rPr lang="en-US" sz="2800" dirty="0" smtClean="0"/>
              <a:t> </a:t>
            </a:r>
            <a:r>
              <a:rPr lang="en-US" sz="2800" dirty="0" err="1" smtClean="0"/>
              <a:t>عن</a:t>
            </a:r>
            <a:r>
              <a:rPr lang="en-US" sz="2800" dirty="0" smtClean="0"/>
              <a:t> </a:t>
            </a:r>
            <a:r>
              <a:rPr lang="en-US" sz="2800" dirty="0" err="1" smtClean="0"/>
              <a:t>المنكر</a:t>
            </a:r>
            <a:r>
              <a:rPr lang="ar-SA" sz="2800" dirty="0" err="1" smtClean="0"/>
              <a:t>)</a:t>
            </a:r>
            <a:r>
              <a:rPr lang="ar-SA" sz="2800" dirty="0" smtClean="0"/>
              <a:t> </a:t>
            </a:r>
            <a:r>
              <a:rPr lang="en-US" sz="2800" dirty="0" err="1" smtClean="0"/>
              <a:t>رواه</a:t>
            </a:r>
            <a:r>
              <a:rPr lang="en-US" sz="2800" dirty="0" smtClean="0"/>
              <a:t> </a:t>
            </a:r>
            <a:r>
              <a:rPr lang="en-US" sz="2800" dirty="0" err="1" smtClean="0"/>
              <a:t>البخاري</a:t>
            </a:r>
            <a:r>
              <a:rPr lang="en-US" sz="2800" dirty="0" smtClean="0"/>
              <a:t> </a:t>
            </a:r>
            <a:r>
              <a:rPr lang="en-US" sz="2800" dirty="0" err="1" smtClean="0"/>
              <a:t>ومسلم</a:t>
            </a:r>
            <a:r>
              <a:rPr lang="en-US" sz="2800" dirty="0" smtClean="0"/>
              <a:t>.</a:t>
            </a:r>
          </a:p>
          <a:p>
            <a:pPr rtl="1"/>
            <a:r>
              <a:rPr lang="ar-SA" dirty="0" smtClean="0"/>
              <a:t> 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err="1" smtClean="0"/>
              <a:t>تابع </a:t>
            </a:r>
            <a:r>
              <a:rPr lang="ar-SA" dirty="0" smtClean="0">
                <a:solidFill>
                  <a:srgbClr val="C00000"/>
                </a:solidFill>
              </a:rPr>
              <a:t>[1</a:t>
            </a:r>
            <a:r>
              <a:rPr lang="ar-SA" dirty="0" err="1" smtClean="0">
                <a:solidFill>
                  <a:srgbClr val="C00000"/>
                </a:solidFill>
              </a:rPr>
              <a:t>]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304800" y="1600200"/>
            <a:ext cx="9372600" cy="4525963"/>
          </a:xfrm>
        </p:spPr>
        <p:txBody>
          <a:bodyPr/>
          <a:lstStyle/>
          <a:p>
            <a:pPr rtl="1"/>
            <a:r>
              <a:rPr lang="ar-SA" sz="3000" b="1" dirty="0" err="1" smtClean="0"/>
              <a:t>7-</a:t>
            </a:r>
            <a:r>
              <a:rPr lang="ar-SA" sz="3000" dirty="0" smtClean="0"/>
              <a:t> </a:t>
            </a:r>
            <a:r>
              <a:rPr lang="en-US" sz="2800" b="1" dirty="0" err="1" smtClean="0"/>
              <a:t>حفظ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أسرار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المجالس</a:t>
            </a:r>
            <a:r>
              <a:rPr lang="en-US" sz="2800" b="1" dirty="0" smtClean="0"/>
              <a:t>، </a:t>
            </a:r>
            <a:r>
              <a:rPr lang="en-US" sz="2800" dirty="0" err="1" smtClean="0"/>
              <a:t>وما</a:t>
            </a:r>
            <a:r>
              <a:rPr lang="en-US" sz="2800" dirty="0" smtClean="0"/>
              <a:t> </a:t>
            </a:r>
            <a:r>
              <a:rPr lang="en-US" sz="2800" dirty="0" err="1" smtClean="0"/>
              <a:t>ائتمنه</a:t>
            </a:r>
            <a:r>
              <a:rPr lang="en-US" sz="2800" dirty="0" smtClean="0"/>
              <a:t> </a:t>
            </a:r>
            <a:r>
              <a:rPr lang="en-US" sz="2800" dirty="0" err="1" smtClean="0"/>
              <a:t>عليه</a:t>
            </a:r>
            <a:r>
              <a:rPr lang="en-US" sz="2800" dirty="0" smtClean="0"/>
              <a:t> </a:t>
            </a:r>
            <a:r>
              <a:rPr lang="en-US" sz="2800" dirty="0" err="1" smtClean="0"/>
              <a:t>أصحابها</a:t>
            </a:r>
            <a:r>
              <a:rPr lang="en-US" sz="2800" dirty="0" smtClean="0"/>
              <a:t>، </a:t>
            </a:r>
            <a:r>
              <a:rPr lang="en-US" sz="2800" dirty="0" err="1" smtClean="0"/>
              <a:t>فإن</a:t>
            </a:r>
            <a:r>
              <a:rPr lang="en-US" sz="2800" dirty="0" smtClean="0"/>
              <a:t> </a:t>
            </a:r>
            <a:r>
              <a:rPr lang="en-US" sz="2800" dirty="0" err="1" smtClean="0"/>
              <a:t>إفشاء</a:t>
            </a:r>
            <a:r>
              <a:rPr lang="en-US" sz="2800" dirty="0" smtClean="0"/>
              <a:t> </a:t>
            </a:r>
            <a:r>
              <a:rPr lang="en-US" sz="2800" dirty="0" err="1" smtClean="0"/>
              <a:t>ذلك</a:t>
            </a:r>
            <a:r>
              <a:rPr lang="en-US" sz="2800" dirty="0" smtClean="0"/>
              <a:t> </a:t>
            </a:r>
            <a:r>
              <a:rPr lang="en-US" sz="2800" dirty="0" err="1" smtClean="0"/>
              <a:t>من</a:t>
            </a:r>
            <a:r>
              <a:rPr lang="en-US" sz="2800" dirty="0" smtClean="0"/>
              <a:t> </a:t>
            </a:r>
            <a:r>
              <a:rPr lang="en-US" sz="2800" dirty="0" err="1" smtClean="0"/>
              <a:t>الخيانة</a:t>
            </a:r>
            <a:r>
              <a:rPr lang="en-US" sz="2800" dirty="0" smtClean="0"/>
              <a:t>؛ </a:t>
            </a:r>
            <a:r>
              <a:rPr lang="ar-SA" sz="2800" dirty="0" smtClean="0"/>
              <a:t>لحديث </a:t>
            </a:r>
            <a:r>
              <a:rPr lang="ar-SA" sz="2800" dirty="0" err="1" smtClean="0"/>
              <a:t>عثمان </a:t>
            </a:r>
            <a:r>
              <a:rPr lang="ar-SA" sz="2800" dirty="0" smtClean="0">
                <a:sym typeface="AGA Arabesque"/>
              </a:rPr>
              <a:t> أن </a:t>
            </a:r>
            <a:r>
              <a:rPr lang="en-US" sz="2800" dirty="0" err="1" smtClean="0"/>
              <a:t>النبي</a:t>
            </a:r>
            <a:r>
              <a:rPr lang="en-US" sz="2800" dirty="0" smtClean="0"/>
              <a:t> </a:t>
            </a:r>
            <a:r>
              <a:rPr lang="ar-SA" sz="2800" dirty="0" smtClean="0">
                <a:sym typeface="AGA Arabesque"/>
              </a:rPr>
              <a:t> </a:t>
            </a:r>
            <a:r>
              <a:rPr lang="ar-SA" sz="2800" dirty="0" err="1" smtClean="0">
                <a:sym typeface="AGA Arabesque"/>
              </a:rPr>
              <a:t>قال: (</a:t>
            </a:r>
            <a:r>
              <a:rPr lang="en-US" sz="2800" dirty="0" err="1" smtClean="0"/>
              <a:t>إنما</a:t>
            </a:r>
            <a:r>
              <a:rPr lang="en-US" sz="2800" dirty="0" smtClean="0"/>
              <a:t> </a:t>
            </a:r>
            <a:r>
              <a:rPr lang="en-US" sz="2800" dirty="0" err="1" smtClean="0"/>
              <a:t>المجالس</a:t>
            </a:r>
            <a:r>
              <a:rPr lang="en-US" sz="2800" dirty="0" smtClean="0"/>
              <a:t> </a:t>
            </a:r>
            <a:r>
              <a:rPr lang="en-US" sz="2800" dirty="0" err="1" smtClean="0"/>
              <a:t>بالأمانة</a:t>
            </a:r>
            <a:r>
              <a:rPr lang="ar-SA" sz="2800" dirty="0" smtClean="0"/>
              <a:t>) رواه أبو الشيخ </a:t>
            </a:r>
            <a:r>
              <a:rPr lang="ar-SA" sz="2800" dirty="0" err="1" smtClean="0"/>
              <a:t>الأصبهاني</a:t>
            </a:r>
            <a:r>
              <a:rPr lang="ar-SA" sz="2800" dirty="0" smtClean="0"/>
              <a:t> في التوبيخ والتنبيه، وحسنه الألباني في صحيح الجامع.</a:t>
            </a:r>
            <a:endParaRPr lang="ar-SA" sz="3000" dirty="0" smtClean="0"/>
          </a:p>
          <a:p>
            <a:pPr rtl="1"/>
            <a:r>
              <a:rPr lang="ar-SA" sz="3000" b="1" dirty="0" err="1" smtClean="0"/>
              <a:t>8-</a:t>
            </a:r>
            <a:r>
              <a:rPr lang="ar-SA" sz="3000" dirty="0" smtClean="0"/>
              <a:t> </a:t>
            </a:r>
            <a:r>
              <a:rPr lang="en-US" sz="2800" b="1" dirty="0" err="1" smtClean="0"/>
              <a:t>الإكثار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من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ذكر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الله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تعالى</a:t>
            </a:r>
            <a:r>
              <a:rPr lang="en-US" sz="2800" b="1" dirty="0" smtClean="0"/>
              <a:t>، </a:t>
            </a:r>
            <a:r>
              <a:rPr lang="en-US" sz="2800" b="1" dirty="0" err="1" smtClean="0"/>
              <a:t>والصلاة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على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النبي</a:t>
            </a:r>
            <a:r>
              <a:rPr lang="ar-SA" sz="2800" b="1" dirty="0" smtClean="0"/>
              <a:t> </a:t>
            </a:r>
            <a:r>
              <a:rPr lang="ar-SA" sz="2800" b="1" dirty="0" smtClean="0">
                <a:sym typeface="AGA Arabesque"/>
              </a:rPr>
              <a:t>؛ </a:t>
            </a:r>
            <a:r>
              <a:rPr lang="ar-SA" sz="2800" dirty="0" smtClean="0"/>
              <a:t>لحديث أبي </a:t>
            </a:r>
            <a:r>
              <a:rPr lang="ar-SA" sz="2800" dirty="0" err="1" smtClean="0"/>
              <a:t>هريرة </a:t>
            </a:r>
            <a:r>
              <a:rPr lang="ar-SA" sz="2800" dirty="0" smtClean="0">
                <a:sym typeface="AGA Arabesque"/>
              </a:rPr>
              <a:t> أن </a:t>
            </a:r>
            <a:r>
              <a:rPr lang="en-US" sz="2800" dirty="0" err="1" smtClean="0"/>
              <a:t>النبي</a:t>
            </a:r>
            <a:r>
              <a:rPr lang="en-US" sz="2800" dirty="0" smtClean="0"/>
              <a:t> </a:t>
            </a:r>
            <a:r>
              <a:rPr lang="ar-SA" sz="2800" dirty="0" smtClean="0">
                <a:sym typeface="AGA Arabesque"/>
              </a:rPr>
              <a:t> </a:t>
            </a:r>
            <a:r>
              <a:rPr lang="ar-SA" sz="2800" dirty="0" err="1" smtClean="0">
                <a:sym typeface="AGA Arabesque"/>
              </a:rPr>
              <a:t>قال: (</a:t>
            </a:r>
            <a:r>
              <a:rPr lang="en-US" sz="2800" dirty="0" err="1" smtClean="0"/>
              <a:t>ما</a:t>
            </a:r>
            <a:r>
              <a:rPr lang="en-US" sz="2800" dirty="0" smtClean="0"/>
              <a:t> </a:t>
            </a:r>
            <a:r>
              <a:rPr lang="en-US" sz="2800" dirty="0" err="1" smtClean="0"/>
              <a:t>جلس</a:t>
            </a:r>
            <a:r>
              <a:rPr lang="en-US" sz="2800" dirty="0" smtClean="0"/>
              <a:t> </a:t>
            </a:r>
            <a:r>
              <a:rPr lang="en-US" sz="2800" dirty="0" err="1" smtClean="0"/>
              <a:t>قوم</a:t>
            </a:r>
            <a:r>
              <a:rPr lang="en-US" sz="2800" dirty="0" smtClean="0"/>
              <a:t> </a:t>
            </a:r>
            <a:r>
              <a:rPr lang="en-US" sz="2800" dirty="0" err="1" smtClean="0"/>
              <a:t>مجلساً</a:t>
            </a:r>
            <a:r>
              <a:rPr lang="en-US" sz="2800" dirty="0" smtClean="0"/>
              <a:t> </a:t>
            </a:r>
            <a:r>
              <a:rPr lang="en-US" sz="2800" dirty="0" err="1" smtClean="0"/>
              <a:t>لم</a:t>
            </a:r>
            <a:r>
              <a:rPr lang="en-US" sz="2800" dirty="0" smtClean="0"/>
              <a:t> </a:t>
            </a:r>
            <a:r>
              <a:rPr lang="en-US" sz="2800" dirty="0" err="1" smtClean="0"/>
              <a:t>يذكروا</a:t>
            </a:r>
            <a:r>
              <a:rPr lang="en-US" sz="2800" dirty="0" smtClean="0"/>
              <a:t> </a:t>
            </a:r>
            <a:r>
              <a:rPr lang="en-US" sz="2800" dirty="0" err="1" smtClean="0"/>
              <a:t>الله</a:t>
            </a:r>
            <a:r>
              <a:rPr lang="en-US" sz="2800" dirty="0" smtClean="0"/>
              <a:t> </a:t>
            </a:r>
            <a:r>
              <a:rPr lang="en-US" sz="2800" dirty="0" err="1" smtClean="0"/>
              <a:t>فيه</a:t>
            </a:r>
            <a:r>
              <a:rPr lang="en-US" sz="2800" dirty="0" smtClean="0"/>
              <a:t>، </a:t>
            </a:r>
            <a:r>
              <a:rPr lang="en-US" sz="2800" dirty="0" err="1" smtClean="0"/>
              <a:t>ولم</a:t>
            </a:r>
            <a:r>
              <a:rPr lang="en-US" sz="2800" dirty="0" smtClean="0"/>
              <a:t> </a:t>
            </a:r>
            <a:r>
              <a:rPr lang="en-US" sz="2800" dirty="0" err="1" smtClean="0"/>
              <a:t>يصلوا</a:t>
            </a:r>
            <a:r>
              <a:rPr lang="en-US" sz="2800" dirty="0" smtClean="0"/>
              <a:t> </a:t>
            </a:r>
            <a:r>
              <a:rPr lang="en-US" sz="2800" dirty="0" err="1" smtClean="0"/>
              <a:t>على</a:t>
            </a:r>
            <a:r>
              <a:rPr lang="en-US" sz="2800" dirty="0" smtClean="0"/>
              <a:t> </a:t>
            </a:r>
            <a:r>
              <a:rPr lang="en-US" sz="2800" dirty="0" err="1" smtClean="0"/>
              <a:t>نبيهم</a:t>
            </a:r>
            <a:r>
              <a:rPr lang="en-US" sz="2800" dirty="0" smtClean="0"/>
              <a:t> </a:t>
            </a:r>
            <a:r>
              <a:rPr lang="en-US" sz="2800" dirty="0" err="1" smtClean="0"/>
              <a:t>فيه</a:t>
            </a:r>
            <a:r>
              <a:rPr lang="en-US" sz="2800" dirty="0" smtClean="0"/>
              <a:t>؛ </a:t>
            </a:r>
            <a:r>
              <a:rPr lang="en-US" sz="2800" dirty="0" err="1" smtClean="0"/>
              <a:t>إلا</a:t>
            </a:r>
            <a:r>
              <a:rPr lang="en-US" sz="2800" dirty="0" smtClean="0"/>
              <a:t> </a:t>
            </a:r>
            <a:r>
              <a:rPr lang="en-US" sz="2800" dirty="0" err="1" smtClean="0"/>
              <a:t>كان</a:t>
            </a:r>
            <a:r>
              <a:rPr lang="en-US" sz="2800" dirty="0" smtClean="0"/>
              <a:t> </a:t>
            </a:r>
            <a:r>
              <a:rPr lang="en-US" sz="2800" dirty="0" err="1" smtClean="0"/>
              <a:t>عليهم</a:t>
            </a:r>
            <a:r>
              <a:rPr lang="en-US" sz="2800" dirty="0" smtClean="0"/>
              <a:t> </a:t>
            </a:r>
            <a:r>
              <a:rPr lang="en-US" sz="2800" dirty="0" err="1" smtClean="0"/>
              <a:t>ترة</a:t>
            </a:r>
            <a:r>
              <a:rPr lang="en-US" sz="2800" dirty="0" smtClean="0"/>
              <a:t>، </a:t>
            </a:r>
            <a:r>
              <a:rPr lang="en-US" sz="2800" dirty="0" err="1" smtClean="0"/>
              <a:t>فإن</a:t>
            </a:r>
            <a:r>
              <a:rPr lang="en-US" sz="2800" dirty="0" smtClean="0"/>
              <a:t> </a:t>
            </a:r>
            <a:r>
              <a:rPr lang="en-US" sz="2800" dirty="0" err="1" smtClean="0"/>
              <a:t>شاء</a:t>
            </a:r>
            <a:r>
              <a:rPr lang="en-US" sz="2800" dirty="0" smtClean="0"/>
              <a:t> </a:t>
            </a:r>
            <a:r>
              <a:rPr lang="en-US" sz="2800" dirty="0" err="1" smtClean="0"/>
              <a:t>عذبهم</a:t>
            </a:r>
            <a:r>
              <a:rPr lang="en-US" sz="2800" dirty="0" smtClean="0"/>
              <a:t> </a:t>
            </a:r>
            <a:r>
              <a:rPr lang="en-US" sz="2800" dirty="0" err="1" smtClean="0"/>
              <a:t>وإن</a:t>
            </a:r>
            <a:r>
              <a:rPr lang="en-US" sz="2800" dirty="0" smtClean="0"/>
              <a:t> </a:t>
            </a:r>
            <a:r>
              <a:rPr lang="en-US" sz="2800" dirty="0" err="1" smtClean="0"/>
              <a:t>شاء</a:t>
            </a:r>
            <a:r>
              <a:rPr lang="en-US" sz="2800" dirty="0" smtClean="0"/>
              <a:t> </a:t>
            </a:r>
            <a:r>
              <a:rPr lang="en-US" sz="2800" dirty="0" err="1" smtClean="0"/>
              <a:t>غفر</a:t>
            </a:r>
            <a:r>
              <a:rPr lang="en-US" sz="2800" dirty="0" smtClean="0"/>
              <a:t> </a:t>
            </a:r>
            <a:r>
              <a:rPr lang="en-US" sz="2800" dirty="0" err="1" smtClean="0"/>
              <a:t>لهم</a:t>
            </a:r>
            <a:r>
              <a:rPr lang="ar-SA" sz="2800" dirty="0" err="1" smtClean="0"/>
              <a:t>)</a:t>
            </a:r>
            <a:r>
              <a:rPr lang="en-US" sz="2800" b="1" dirty="0" smtClean="0"/>
              <a:t> </a:t>
            </a:r>
            <a:r>
              <a:rPr lang="en-US" sz="2800" dirty="0" err="1" smtClean="0"/>
              <a:t>رواه</a:t>
            </a:r>
            <a:r>
              <a:rPr lang="en-US" sz="2800" dirty="0" smtClean="0"/>
              <a:t> </a:t>
            </a:r>
            <a:r>
              <a:rPr lang="en-US" sz="2800" dirty="0" err="1" smtClean="0"/>
              <a:t>الترمذي</a:t>
            </a:r>
            <a:r>
              <a:rPr lang="ar-SA" sz="2800" dirty="0" smtClean="0"/>
              <a:t>، </a:t>
            </a:r>
            <a:r>
              <a:rPr lang="ar-SA" sz="2800" b="1" dirty="0" smtClean="0"/>
              <a:t>ومعنى </a:t>
            </a:r>
            <a:r>
              <a:rPr lang="ar-SA" sz="2800" b="1" dirty="0" err="1" smtClean="0"/>
              <a:t>ترة</a:t>
            </a:r>
            <a:r>
              <a:rPr lang="ar-SA" sz="2800" b="1" dirty="0" smtClean="0"/>
              <a:t>: </a:t>
            </a:r>
            <a:r>
              <a:rPr lang="ar-SA" sz="2800" dirty="0" smtClean="0"/>
              <a:t>أي حسرة وندامة.</a:t>
            </a:r>
          </a:p>
          <a:p>
            <a:pPr rtl="1"/>
            <a:r>
              <a:rPr lang="ar-SA" sz="3000" b="1" dirty="0" smtClean="0"/>
              <a:t>9-</a:t>
            </a:r>
            <a:r>
              <a:rPr lang="ar-SA" sz="3000" dirty="0" smtClean="0"/>
              <a:t> </a:t>
            </a:r>
            <a:r>
              <a:rPr lang="ar-SA" sz="2800" b="1" dirty="0" smtClean="0"/>
              <a:t>ختم </a:t>
            </a:r>
            <a:r>
              <a:rPr lang="en-US" sz="2800" b="1" dirty="0" err="1" smtClean="0"/>
              <a:t>المجلس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بدعاء </a:t>
            </a:r>
            <a:r>
              <a:rPr lang="ar-SA" sz="2800" b="1" dirty="0" smtClean="0"/>
              <a:t>(كفارة المجلس</a:t>
            </a:r>
            <a:r>
              <a:rPr lang="ar-SA" sz="2800" b="1" dirty="0" err="1" smtClean="0"/>
              <a:t>)</a:t>
            </a:r>
            <a:r>
              <a:rPr lang="en-US" sz="2800" b="1" dirty="0" smtClean="0"/>
              <a:t>؛ </a:t>
            </a:r>
            <a:r>
              <a:rPr lang="ar-SA" sz="2800" dirty="0" err="1" smtClean="0"/>
              <a:t>لحديث: (</a:t>
            </a:r>
            <a:r>
              <a:rPr lang="en-US" sz="2800" dirty="0" err="1" smtClean="0"/>
              <a:t>من</a:t>
            </a:r>
            <a:r>
              <a:rPr lang="en-US" sz="2800" dirty="0" smtClean="0"/>
              <a:t> </a:t>
            </a:r>
            <a:r>
              <a:rPr lang="en-US" sz="2800" dirty="0" err="1" smtClean="0"/>
              <a:t>جلس</a:t>
            </a:r>
            <a:r>
              <a:rPr lang="en-US" sz="2800" dirty="0" smtClean="0"/>
              <a:t> </a:t>
            </a:r>
            <a:r>
              <a:rPr lang="en-US" sz="2800" dirty="0" err="1" smtClean="0"/>
              <a:t>في</a:t>
            </a:r>
            <a:r>
              <a:rPr lang="en-US" sz="2800" dirty="0" smtClean="0"/>
              <a:t> </a:t>
            </a:r>
            <a:r>
              <a:rPr lang="en-US" sz="2800" dirty="0" err="1" smtClean="0"/>
              <a:t>مجلس</a:t>
            </a:r>
            <a:r>
              <a:rPr lang="en-US" sz="2800" dirty="0" smtClean="0"/>
              <a:t> </a:t>
            </a:r>
            <a:r>
              <a:rPr lang="en-US" sz="2800" dirty="0" err="1" smtClean="0"/>
              <a:t>فكثر</a:t>
            </a:r>
            <a:r>
              <a:rPr lang="en-US" sz="2800" dirty="0" smtClean="0"/>
              <a:t> </a:t>
            </a:r>
            <a:r>
              <a:rPr lang="en-US" sz="2800" dirty="0" err="1" smtClean="0"/>
              <a:t>فيه</a:t>
            </a:r>
            <a:r>
              <a:rPr lang="en-US" sz="2800" dirty="0" smtClean="0"/>
              <a:t> </a:t>
            </a:r>
            <a:r>
              <a:rPr lang="en-US" sz="2800" dirty="0" err="1" smtClean="0"/>
              <a:t>لغطه</a:t>
            </a:r>
            <a:r>
              <a:rPr lang="en-US" sz="2800" dirty="0" smtClean="0"/>
              <a:t>، </a:t>
            </a:r>
            <a:r>
              <a:rPr lang="en-US" sz="2800" dirty="0" err="1" smtClean="0"/>
              <a:t>فقال</a:t>
            </a:r>
            <a:r>
              <a:rPr lang="en-US" sz="2800" dirty="0" smtClean="0"/>
              <a:t> </a:t>
            </a:r>
            <a:r>
              <a:rPr lang="en-US" sz="2800" dirty="0" err="1" smtClean="0"/>
              <a:t>قبل</a:t>
            </a:r>
            <a:r>
              <a:rPr lang="en-US" sz="2800" dirty="0" smtClean="0"/>
              <a:t> </a:t>
            </a:r>
            <a:r>
              <a:rPr lang="en-US" sz="2800" dirty="0" err="1" smtClean="0"/>
              <a:t>أن</a:t>
            </a:r>
            <a:r>
              <a:rPr lang="en-US" sz="2800" dirty="0" smtClean="0"/>
              <a:t> </a:t>
            </a:r>
            <a:r>
              <a:rPr lang="en-US" sz="2800" dirty="0" err="1" smtClean="0"/>
              <a:t>يقوم</a:t>
            </a:r>
            <a:r>
              <a:rPr lang="en-US" sz="2800" dirty="0" smtClean="0"/>
              <a:t> </a:t>
            </a:r>
            <a:r>
              <a:rPr lang="en-US" sz="2800" dirty="0" err="1" smtClean="0"/>
              <a:t>من</a:t>
            </a:r>
            <a:r>
              <a:rPr lang="en-US" sz="2800" dirty="0" smtClean="0"/>
              <a:t> </a:t>
            </a:r>
            <a:r>
              <a:rPr lang="en-US" sz="2800" dirty="0" err="1" smtClean="0"/>
              <a:t>مجلسه</a:t>
            </a:r>
            <a:r>
              <a:rPr lang="en-US" sz="2800" dirty="0" smtClean="0"/>
              <a:t> </a:t>
            </a:r>
            <a:r>
              <a:rPr lang="en-US" sz="2800" dirty="0" err="1" smtClean="0"/>
              <a:t>ذلك</a:t>
            </a:r>
            <a:r>
              <a:rPr lang="en-US" sz="2800" dirty="0" smtClean="0"/>
              <a:t>: </a:t>
            </a:r>
            <a:r>
              <a:rPr lang="en-US" sz="2800" dirty="0" err="1" smtClean="0"/>
              <a:t>سبحانك</a:t>
            </a:r>
            <a:r>
              <a:rPr lang="en-US" sz="2800" dirty="0" smtClean="0"/>
              <a:t> </a:t>
            </a:r>
            <a:r>
              <a:rPr lang="en-US" sz="2800" dirty="0" err="1" smtClean="0"/>
              <a:t>اللهم</a:t>
            </a:r>
            <a:r>
              <a:rPr lang="en-US" sz="2800" dirty="0" smtClean="0"/>
              <a:t> </a:t>
            </a:r>
            <a:r>
              <a:rPr lang="en-US" sz="2800" dirty="0" err="1" smtClean="0"/>
              <a:t>وبحمدك</a:t>
            </a:r>
            <a:r>
              <a:rPr lang="en-US" sz="2800" dirty="0" smtClean="0"/>
              <a:t> </a:t>
            </a:r>
            <a:r>
              <a:rPr lang="en-US" sz="2800" dirty="0" err="1" smtClean="0"/>
              <a:t>أشهد</a:t>
            </a:r>
            <a:r>
              <a:rPr lang="en-US" sz="2800" dirty="0" smtClean="0"/>
              <a:t> </a:t>
            </a:r>
            <a:r>
              <a:rPr lang="en-US" sz="2800" dirty="0" err="1" smtClean="0"/>
              <a:t>ألا</a:t>
            </a:r>
            <a:r>
              <a:rPr lang="en-US" sz="2800" dirty="0" smtClean="0"/>
              <a:t> </a:t>
            </a:r>
            <a:r>
              <a:rPr lang="en-US" sz="2800" dirty="0" err="1" smtClean="0"/>
              <a:t>إله</a:t>
            </a:r>
            <a:r>
              <a:rPr lang="en-US" sz="2800" dirty="0" smtClean="0"/>
              <a:t> </a:t>
            </a:r>
            <a:r>
              <a:rPr lang="en-US" sz="2800" dirty="0" err="1" smtClean="0"/>
              <a:t>إلا</a:t>
            </a:r>
            <a:r>
              <a:rPr lang="en-US" sz="2800" dirty="0" smtClean="0"/>
              <a:t> </a:t>
            </a:r>
            <a:r>
              <a:rPr lang="en-US" sz="2800" dirty="0" err="1" smtClean="0"/>
              <a:t>أنت</a:t>
            </a:r>
            <a:r>
              <a:rPr lang="en-US" sz="2800" dirty="0" smtClean="0"/>
              <a:t> </a:t>
            </a:r>
            <a:r>
              <a:rPr lang="en-US" sz="2800" dirty="0" err="1" smtClean="0"/>
              <a:t>أستغفرك</a:t>
            </a:r>
            <a:r>
              <a:rPr lang="en-US" sz="2800" dirty="0" smtClean="0"/>
              <a:t> </a:t>
            </a:r>
            <a:r>
              <a:rPr lang="en-US" sz="2800" dirty="0" err="1" smtClean="0"/>
              <a:t>وأتوب</a:t>
            </a:r>
            <a:r>
              <a:rPr lang="en-US" sz="2800" dirty="0" smtClean="0"/>
              <a:t> </a:t>
            </a:r>
            <a:r>
              <a:rPr lang="en-US" sz="2800" dirty="0" err="1" smtClean="0"/>
              <a:t>إليك</a:t>
            </a:r>
            <a:r>
              <a:rPr lang="en-US" sz="2800" dirty="0" smtClean="0"/>
              <a:t>، </a:t>
            </a:r>
            <a:r>
              <a:rPr lang="en-US" sz="2800" dirty="0" err="1" smtClean="0"/>
              <a:t>إلا</a:t>
            </a:r>
            <a:r>
              <a:rPr lang="en-US" sz="2800" dirty="0" smtClean="0"/>
              <a:t> </a:t>
            </a:r>
            <a:r>
              <a:rPr lang="en-US" sz="2800" dirty="0" err="1" smtClean="0"/>
              <a:t>غفر</a:t>
            </a:r>
            <a:r>
              <a:rPr lang="en-US" sz="2800" dirty="0" smtClean="0"/>
              <a:t> </a:t>
            </a:r>
            <a:r>
              <a:rPr lang="en-US" sz="2800" dirty="0" err="1" smtClean="0"/>
              <a:t>له</a:t>
            </a:r>
            <a:r>
              <a:rPr lang="en-US" sz="2800" dirty="0" smtClean="0"/>
              <a:t> </a:t>
            </a:r>
            <a:r>
              <a:rPr lang="en-US" sz="2800" dirty="0" err="1" smtClean="0"/>
              <a:t>ما</a:t>
            </a:r>
            <a:r>
              <a:rPr lang="en-US" sz="2800" dirty="0" smtClean="0"/>
              <a:t> </a:t>
            </a:r>
            <a:r>
              <a:rPr lang="en-US" sz="2800" dirty="0" err="1" smtClean="0"/>
              <a:t>كان</a:t>
            </a:r>
            <a:r>
              <a:rPr lang="en-US" sz="2800" dirty="0" smtClean="0"/>
              <a:t> </a:t>
            </a:r>
            <a:r>
              <a:rPr lang="en-US" sz="2800" dirty="0" err="1" smtClean="0"/>
              <a:t>في</a:t>
            </a:r>
            <a:r>
              <a:rPr lang="en-US" sz="2800" dirty="0" smtClean="0"/>
              <a:t> </a:t>
            </a:r>
            <a:r>
              <a:rPr lang="en-US" sz="2800" dirty="0" err="1" smtClean="0"/>
              <a:t>مجلسه</a:t>
            </a:r>
            <a:r>
              <a:rPr lang="en-US" sz="2800" dirty="0" smtClean="0"/>
              <a:t> </a:t>
            </a:r>
            <a:r>
              <a:rPr lang="en-US" sz="2800" dirty="0" err="1" smtClean="0"/>
              <a:t>ذلك</a:t>
            </a:r>
            <a:r>
              <a:rPr lang="ar-SA" sz="2800" dirty="0" err="1" smtClean="0"/>
              <a:t>)</a:t>
            </a:r>
            <a:r>
              <a:rPr lang="ar-SA" sz="2800" dirty="0" smtClean="0"/>
              <a:t> </a:t>
            </a:r>
            <a:r>
              <a:rPr lang="en-US" sz="2800" dirty="0" err="1" smtClean="0"/>
              <a:t>رواه</a:t>
            </a:r>
            <a:r>
              <a:rPr lang="en-US" sz="2800" dirty="0" smtClean="0"/>
              <a:t> </a:t>
            </a:r>
            <a:r>
              <a:rPr lang="en-US" sz="2800" dirty="0" err="1" smtClean="0"/>
              <a:t>الترمذي</a:t>
            </a:r>
            <a:r>
              <a:rPr lang="ar-SA" sz="2800" dirty="0" err="1" smtClean="0"/>
              <a:t>.</a:t>
            </a:r>
            <a:endParaRPr lang="en-US" sz="2800" dirty="0" smtClean="0"/>
          </a:p>
          <a:p>
            <a:pPr rtl="1"/>
            <a:r>
              <a:rPr lang="ar-SA" dirty="0" smtClean="0"/>
              <a:t> 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[2] دراسة لبعض الأحاديث تتعلق بآداب المجلس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533400" y="1600200"/>
            <a:ext cx="8877300" cy="4648200"/>
          </a:xfrm>
        </p:spPr>
        <p:txBody>
          <a:bodyPr/>
          <a:lstStyle/>
          <a:p>
            <a:pPr algn="ctr"/>
            <a:r>
              <a:rPr lang="en-US" sz="3000" b="1" dirty="0" smtClean="0"/>
              <a:t> </a:t>
            </a:r>
            <a:r>
              <a:rPr lang="ar-SA" b="1" dirty="0" smtClean="0"/>
              <a:t>[1/2] : الحديث الأول صحيح البخاري(136/14 رقم 6229</a:t>
            </a:r>
            <a:r>
              <a:rPr lang="ar-SA" b="1" dirty="0" err="1" smtClean="0"/>
              <a:t>)</a:t>
            </a:r>
            <a:endParaRPr lang="ar-SA" b="1" dirty="0" smtClean="0"/>
          </a:p>
          <a:p>
            <a:pPr algn="ctr"/>
            <a:r>
              <a:rPr lang="ar-SA" b="1" dirty="0" smtClean="0"/>
              <a:t>                          وصحيح </a:t>
            </a:r>
            <a:r>
              <a:rPr lang="ar-SA" b="1" dirty="0" err="1" smtClean="0"/>
              <a:t>مسلم </a:t>
            </a:r>
            <a:r>
              <a:rPr lang="ar-SA" b="1" dirty="0" smtClean="0"/>
              <a:t>(1657/3 رقم 2121</a:t>
            </a:r>
            <a:r>
              <a:rPr lang="ar-SA" b="1" dirty="0" err="1" smtClean="0"/>
              <a:t>)</a:t>
            </a:r>
            <a:endParaRPr lang="ar-SA" b="1" dirty="0" smtClean="0"/>
          </a:p>
          <a:p>
            <a:pPr marL="0" algn="justLow" rtl="1">
              <a:buFont typeface="Arial" pitchFamily="34" charset="0"/>
              <a:buChar char="•"/>
            </a:pPr>
            <a:r>
              <a:rPr lang="ar-SA" b="1" dirty="0" smtClean="0"/>
              <a:t>عن أبي سعيد </a:t>
            </a:r>
            <a:r>
              <a:rPr lang="ar-SA" b="1" dirty="0" err="1" smtClean="0"/>
              <a:t>الخدري </a:t>
            </a:r>
            <a:r>
              <a:rPr lang="ar-SA" b="1" dirty="0" smtClean="0">
                <a:sym typeface="AGA Arabesque"/>
              </a:rPr>
              <a:t> </a:t>
            </a:r>
            <a:r>
              <a:rPr lang="ar-SA" b="1" dirty="0" smtClean="0"/>
              <a:t>عن </a:t>
            </a:r>
            <a:r>
              <a:rPr lang="ar-SA" b="1" dirty="0" err="1" smtClean="0"/>
              <a:t>النبي </a:t>
            </a:r>
            <a:r>
              <a:rPr lang="ar-SA" b="1" dirty="0" smtClean="0">
                <a:sym typeface="AGA Arabesque"/>
              </a:rPr>
              <a:t></a:t>
            </a:r>
            <a:r>
              <a:rPr lang="ar-SA" b="1" dirty="0" smtClean="0"/>
              <a:t> أنه </a:t>
            </a:r>
            <a:r>
              <a:rPr lang="ar-SA" b="1" dirty="0" err="1" smtClean="0"/>
              <a:t>قال: (</a:t>
            </a:r>
            <a:r>
              <a:rPr lang="ar-SA" b="1" dirty="0" smtClean="0"/>
              <a:t>( إيَّاكُمْ وَالجُلُوسَ في </a:t>
            </a:r>
            <a:r>
              <a:rPr lang="ar-SA" b="1" dirty="0" err="1" smtClean="0"/>
              <a:t>الطُّرُقَاتِ !</a:t>
            </a:r>
            <a:r>
              <a:rPr lang="ar-SA" b="1" dirty="0" smtClean="0"/>
              <a:t> </a:t>
            </a:r>
            <a:r>
              <a:rPr lang="ar-SA" b="1" dirty="0" err="1" smtClean="0"/>
              <a:t>)</a:t>
            </a:r>
            <a:r>
              <a:rPr lang="ar-SA" b="1" dirty="0" smtClean="0"/>
              <a:t>) </a:t>
            </a:r>
            <a:r>
              <a:rPr lang="ar-SA" b="1" dirty="0" err="1" smtClean="0"/>
              <a:t>فقالوا </a:t>
            </a:r>
            <a:r>
              <a:rPr lang="ar-SA" b="1" dirty="0" smtClean="0"/>
              <a:t>: يَا رَسُول </a:t>
            </a:r>
            <a:r>
              <a:rPr lang="ar-SA" b="1" dirty="0" err="1" smtClean="0"/>
              <a:t>الله </a:t>
            </a:r>
            <a:r>
              <a:rPr lang="ar-SA" b="1" dirty="0" smtClean="0"/>
              <a:t>، مَا لنا مِنْ مجالِسِنا </a:t>
            </a:r>
            <a:r>
              <a:rPr lang="ar-SA" b="1" dirty="0" err="1" smtClean="0"/>
              <a:t>بُدٌّ </a:t>
            </a:r>
            <a:r>
              <a:rPr lang="ar-SA" b="1" dirty="0" smtClean="0"/>
              <a:t>، نتحدث </a:t>
            </a:r>
            <a:r>
              <a:rPr lang="ar-SA" b="1" dirty="0" err="1" smtClean="0"/>
              <a:t>فِيهَا .</a:t>
            </a:r>
            <a:r>
              <a:rPr lang="ar-SA" b="1" dirty="0" smtClean="0"/>
              <a:t> فَقَالَ رسولُ </a:t>
            </a:r>
            <a:r>
              <a:rPr lang="ar-SA" b="1" dirty="0" err="1" smtClean="0"/>
              <a:t>الله </a:t>
            </a:r>
            <a:r>
              <a:rPr lang="ar-SA" b="1" dirty="0" err="1" smtClean="0">
                <a:sym typeface="AGA Arabesque"/>
              </a:rPr>
              <a:t> </a:t>
            </a:r>
            <a:r>
              <a:rPr lang="ar-SA" b="1" dirty="0" err="1" smtClean="0"/>
              <a:t>: (</a:t>
            </a:r>
            <a:r>
              <a:rPr lang="ar-SA" b="1" dirty="0" smtClean="0"/>
              <a:t>( فَإذَا أبَيْتُمْ إلاَّ </a:t>
            </a:r>
            <a:r>
              <a:rPr lang="ar-SA" b="1" dirty="0" err="1" smtClean="0"/>
              <a:t>المَجْلِسَ </a:t>
            </a:r>
            <a:r>
              <a:rPr lang="ar-SA" b="1" dirty="0" smtClean="0"/>
              <a:t>، فَأَعْطُوا الطَّريقَ </a:t>
            </a:r>
            <a:r>
              <a:rPr lang="ar-SA" b="1" dirty="0" err="1" smtClean="0"/>
              <a:t>حَقَّهُ )) .</a:t>
            </a:r>
            <a:r>
              <a:rPr lang="ar-SA" b="1" dirty="0" smtClean="0"/>
              <a:t> </a:t>
            </a:r>
            <a:r>
              <a:rPr lang="ar-SA" b="1" dirty="0" err="1" smtClean="0"/>
              <a:t>قالوا </a:t>
            </a:r>
            <a:r>
              <a:rPr lang="ar-SA" b="1" dirty="0" smtClean="0"/>
              <a:t>: وما حَقُّ الطَّريقِ يَا رسولَ </a:t>
            </a:r>
            <a:r>
              <a:rPr lang="ar-SA" b="1" dirty="0" err="1" smtClean="0"/>
              <a:t>الله ؟</a:t>
            </a:r>
            <a:r>
              <a:rPr lang="ar-SA" b="1" dirty="0" smtClean="0"/>
              <a:t> </a:t>
            </a:r>
            <a:r>
              <a:rPr lang="ar-SA" b="1" dirty="0" err="1" smtClean="0"/>
              <a:t>قَالَ : (</a:t>
            </a:r>
            <a:r>
              <a:rPr lang="ar-SA" b="1" dirty="0" smtClean="0"/>
              <a:t>( غَضُّ </a:t>
            </a:r>
            <a:r>
              <a:rPr lang="ar-SA" b="1" dirty="0" err="1" smtClean="0"/>
              <a:t>البَصَرِ </a:t>
            </a:r>
            <a:r>
              <a:rPr lang="ar-SA" b="1" dirty="0" smtClean="0"/>
              <a:t>، وَكَفُّ </a:t>
            </a:r>
            <a:r>
              <a:rPr lang="ar-SA" b="1" dirty="0" err="1" smtClean="0"/>
              <a:t>الأَذَى </a:t>
            </a:r>
            <a:r>
              <a:rPr lang="ar-SA" b="1" dirty="0" smtClean="0"/>
              <a:t>، وَرَدُّ </a:t>
            </a:r>
            <a:r>
              <a:rPr lang="ar-SA" b="1" dirty="0" err="1" smtClean="0"/>
              <a:t>السَّلامِ </a:t>
            </a:r>
            <a:r>
              <a:rPr lang="ar-SA" b="1" dirty="0" smtClean="0"/>
              <a:t>، وَالأمْرُ </a:t>
            </a:r>
            <a:r>
              <a:rPr lang="ar-SA" b="1" dirty="0" err="1" smtClean="0"/>
              <a:t>بِالمَعْرُوفِ </a:t>
            </a:r>
            <a:r>
              <a:rPr lang="ar-SA" b="1" dirty="0" smtClean="0"/>
              <a:t>، والنَّهيُ عن </a:t>
            </a:r>
            <a:r>
              <a:rPr lang="ar-SA" b="1" dirty="0" err="1" smtClean="0"/>
              <a:t>المُنْكَرِ )</a:t>
            </a:r>
            <a:r>
              <a:rPr lang="ar-SA" b="1" dirty="0" smtClean="0"/>
              <a:t>) مُتَّفَقٌ </a:t>
            </a:r>
            <a:r>
              <a:rPr lang="ar-SA" b="1" dirty="0" err="1" smtClean="0"/>
              <a:t>عَلَيهِ .</a:t>
            </a:r>
            <a:endParaRPr lang="ar-SA" b="1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[2] تـابع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648200"/>
          </a:xfrm>
        </p:spPr>
        <p:txBody>
          <a:bodyPr/>
          <a:lstStyle/>
          <a:p>
            <a:pPr marL="0" algn="justLow" rtl="1"/>
            <a:endParaRPr lang="ar-SA" sz="1800" b="1" dirty="0" smtClean="0"/>
          </a:p>
          <a:p>
            <a:pPr marL="0" algn="justLow" rtl="1"/>
            <a:r>
              <a:rPr lang="en-US" b="1" dirty="0" smtClean="0"/>
              <a:t> </a:t>
            </a:r>
            <a:r>
              <a:rPr lang="ar-SA" b="1" dirty="0" smtClean="0"/>
              <a:t># ترجمة الصحابي راوي الحديث: </a:t>
            </a:r>
            <a:r>
              <a:rPr lang="ar-SA" dirty="0" smtClean="0"/>
              <a:t>هو سعد بن مالك بن سنان بن عبيد الأنصاري أبو سعيد الخدري، مشهور بكنيته، له ولأبيه صحبة واستُصغر بغزوة أحد ثم شهد ما بعدها، مات بالمدينة سنة </a:t>
            </a:r>
            <a:r>
              <a:rPr lang="ar-SA" dirty="0" err="1" smtClean="0"/>
              <a:t>63هـ.</a:t>
            </a: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r>
              <a:rPr lang="ar-SA" dirty="0" smtClean="0"/>
              <a:t>روى له أصحاب الكتب </a:t>
            </a:r>
            <a:r>
              <a:rPr lang="ar-SA" dirty="0" err="1" smtClean="0"/>
              <a:t>الستة </a:t>
            </a:r>
            <a:r>
              <a:rPr lang="ar-SA" dirty="0" smtClean="0"/>
              <a:t>( خ، م، </a:t>
            </a:r>
            <a:r>
              <a:rPr lang="ar-SA" dirty="0" err="1" smtClean="0"/>
              <a:t>د </a:t>
            </a:r>
            <a:r>
              <a:rPr lang="ar-SA" dirty="0" smtClean="0"/>
              <a:t>، </a:t>
            </a:r>
            <a:r>
              <a:rPr lang="ar-SA" dirty="0" err="1" smtClean="0"/>
              <a:t>ت </a:t>
            </a:r>
            <a:r>
              <a:rPr lang="ar-SA" dirty="0" smtClean="0"/>
              <a:t>، </a:t>
            </a:r>
            <a:r>
              <a:rPr lang="ar-SA" dirty="0" err="1" smtClean="0"/>
              <a:t>س </a:t>
            </a:r>
            <a:r>
              <a:rPr lang="ar-SA" dirty="0" smtClean="0"/>
              <a:t>، </a:t>
            </a:r>
            <a:r>
              <a:rPr lang="ar-SA" dirty="0" err="1" smtClean="0"/>
              <a:t>جه</a:t>
            </a:r>
            <a:r>
              <a:rPr lang="ar-SA" dirty="0" smtClean="0"/>
              <a:t> </a:t>
            </a:r>
            <a:r>
              <a:rPr lang="ar-SA" dirty="0" err="1" smtClean="0"/>
              <a:t>).</a:t>
            </a: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r>
              <a:rPr lang="ar-SA" b="1" dirty="0" smtClean="0"/>
              <a:t>تخريج الحديث:</a:t>
            </a:r>
            <a:r>
              <a:rPr lang="ar-SA" dirty="0" smtClean="0"/>
              <a:t> الحديث أخرجه البخاري في كتاب</a:t>
            </a:r>
            <a:r>
              <a:rPr lang="ar-SA" b="1" dirty="0" smtClean="0"/>
              <a:t> </a:t>
            </a:r>
            <a:r>
              <a:rPr lang="ar-SA" dirty="0" smtClean="0"/>
              <a:t>الاستئذان(</a:t>
            </a:r>
            <a:r>
              <a:rPr lang="ar-SA" b="1" dirty="0" smtClean="0"/>
              <a:t>136/14</a:t>
            </a:r>
            <a:r>
              <a:rPr lang="ar-SA" dirty="0" smtClean="0"/>
              <a:t> رقم 6229) ومسلم في كتاب اللباس والزينة، باب النهي عن الجلوس في الطرقات(1657/3 رقم 2121</a:t>
            </a:r>
            <a:r>
              <a:rPr lang="ar-SA" dirty="0" err="1" smtClean="0"/>
              <a:t>).</a:t>
            </a:r>
            <a:endParaRPr lang="ar-SA" dirty="0" smtClean="0"/>
          </a:p>
          <a:p>
            <a:pPr marL="0" algn="justLow" rtl="1"/>
            <a:endParaRPr lang="ar-SA" sz="3000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81526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   تابع [2]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" name="عنصر نائب للمحتوى 4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marL="0" algn="justLow" rtl="1">
              <a:buFont typeface="Arial" pitchFamily="34" charset="0"/>
              <a:buChar char="•"/>
            </a:pPr>
            <a:endParaRPr lang="ar-SA" sz="1800" b="1" dirty="0" smtClean="0"/>
          </a:p>
          <a:p>
            <a:pPr marL="0" algn="justLow" rtl="1"/>
            <a:r>
              <a:rPr lang="ar-SA" b="1" dirty="0" smtClean="0"/>
              <a:t># ترجمة البخاري: </a:t>
            </a:r>
            <a:r>
              <a:rPr lang="ar-SA" dirty="0" smtClean="0"/>
              <a:t>هو أبو عبد لله محمد بن إسماعيل البخاري </a:t>
            </a:r>
            <a:r>
              <a:rPr lang="ar-SA" dirty="0" err="1" smtClean="0"/>
              <a:t>الجعفي</a:t>
            </a:r>
            <a:r>
              <a:rPr lang="ar-SA" dirty="0" smtClean="0"/>
              <a:t>، من كبار أئمة الحديث، وصاحب أصح كتاب بعد القرآن، توفي </a:t>
            </a:r>
            <a:r>
              <a:rPr lang="ar-SA" dirty="0" err="1" smtClean="0"/>
              <a:t>سنة </a:t>
            </a:r>
            <a:r>
              <a:rPr lang="ar-SA" dirty="0" smtClean="0"/>
              <a:t>(256 هـ)، وقد تقدمت ترجمته في المحاضرة الأولى.</a:t>
            </a:r>
            <a:endParaRPr lang="ar-SA" b="1" dirty="0" smtClean="0"/>
          </a:p>
          <a:p>
            <a:pPr marL="0" algn="justLow" rtl="1"/>
            <a:r>
              <a:rPr lang="ar-SA" b="1" dirty="0" smtClean="0"/>
              <a:t># ترجمة الإمام مسلم: </a:t>
            </a:r>
            <a:r>
              <a:rPr lang="ar-SA" dirty="0" smtClean="0"/>
              <a:t>هو مسلم بن الحجاج بن مسلم </a:t>
            </a:r>
            <a:r>
              <a:rPr lang="ar-SA" dirty="0" err="1" smtClean="0"/>
              <a:t>القشيري</a:t>
            </a:r>
            <a:r>
              <a:rPr lang="ar-SA" dirty="0" smtClean="0"/>
              <a:t> </a:t>
            </a:r>
            <a:r>
              <a:rPr lang="ar-SA" dirty="0" err="1" smtClean="0"/>
              <a:t>النيسابوري</a:t>
            </a:r>
            <a:r>
              <a:rPr lang="ar-SA" dirty="0" smtClean="0"/>
              <a:t> من حفّاظ الدنيا وأئمة الأثر، عالم بالفقه، تلميذ البخاري، له عدّة مؤلفات </a:t>
            </a:r>
            <a:r>
              <a:rPr lang="ar-SA" dirty="0" err="1" smtClean="0"/>
              <a:t>أشهرها </a:t>
            </a:r>
            <a:r>
              <a:rPr lang="ar-SA" dirty="0" smtClean="0"/>
              <a:t>(الجامع الصحيح)، وهو ثاني أصح كتاب بعد صحيح البخاري، وقدمه علماء المغرب على صحيح البخاري لجودة ترتيبه وحسن سياقه، مات سنة </a:t>
            </a:r>
            <a:r>
              <a:rPr lang="ar-SA" dirty="0" err="1" smtClean="0"/>
              <a:t>261هـ.</a:t>
            </a: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endParaRPr lang="ar-SA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600200"/>
            <a:ext cx="9372600" cy="4648200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2800" b="1" dirty="0" smtClean="0"/>
              <a:t>بعض فوائد </a:t>
            </a:r>
            <a:r>
              <a:rPr lang="ar-SA" sz="2800" b="1" dirty="0" err="1" smtClean="0"/>
              <a:t>الحديث:</a:t>
            </a:r>
          </a:p>
          <a:p>
            <a:pPr rtl="1"/>
            <a:r>
              <a:rPr lang="ar-SA" sz="2800" b="1" dirty="0" smtClean="0"/>
              <a:t>1- </a:t>
            </a:r>
            <a:r>
              <a:rPr lang="ar-SA" sz="2800" dirty="0" smtClean="0"/>
              <a:t>التحذير من الجلوس على الطرقات؛ لأنه قد يؤدي إلى بعض </a:t>
            </a:r>
            <a:r>
              <a:rPr lang="ar-SA" sz="2800" dirty="0" err="1" smtClean="0"/>
              <a:t>المنكرات.</a:t>
            </a:r>
            <a:r>
              <a:rPr lang="ar-SA" sz="2800" dirty="0" smtClean="0"/>
              <a:t> </a:t>
            </a:r>
          </a:p>
          <a:p>
            <a:pPr rtl="1"/>
            <a:r>
              <a:rPr lang="ar-SA" sz="2800" b="1" dirty="0" smtClean="0"/>
              <a:t>2-</a:t>
            </a:r>
            <a:r>
              <a:rPr lang="ar-SA" sz="2800" dirty="0" smtClean="0"/>
              <a:t> الالتزام بحق الطريق إذا كان ولا بدّ من الجلوس فيه، ومن هذه </a:t>
            </a:r>
            <a:r>
              <a:rPr lang="ar-SA" sz="2800" dirty="0" err="1" smtClean="0"/>
              <a:t>الحقوق:</a:t>
            </a:r>
            <a:endParaRPr lang="ar-SA" sz="2800" dirty="0" smtClean="0"/>
          </a:p>
          <a:p>
            <a:pPr rtl="1">
              <a:buFont typeface="Arial" pitchFamily="34" charset="0"/>
              <a:buChar char="•"/>
            </a:pPr>
            <a:r>
              <a:rPr lang="ar-SA" sz="2800" dirty="0" smtClean="0"/>
              <a:t>غض البصر عن المحرمات، وهو مطلوب عموما، لكنه يتأكد هنا في حقّ المارّة، وفي غض البصر إشارة إلى السلامة من التعرض للفتنة بمن يمر من النساء وغيرهن.</a:t>
            </a:r>
          </a:p>
          <a:p>
            <a:pPr rtl="1">
              <a:buFont typeface="Arial" pitchFamily="34" charset="0"/>
              <a:buChar char="•"/>
            </a:pPr>
            <a:r>
              <a:rPr lang="ar-SA" sz="2800" dirty="0" smtClean="0"/>
              <a:t>كف الأذى سواء كان بالقول كالغيبة والنميمة، أو بالفعل كالتضييق على الناس في الطرقات،</a:t>
            </a:r>
            <a:r>
              <a:rPr lang="ar-SA" sz="2800" b="1" dirty="0" smtClean="0"/>
              <a:t> </a:t>
            </a:r>
            <a:r>
              <a:rPr lang="ar-SA" sz="2800" dirty="0" smtClean="0"/>
              <a:t>وفي كف الأذى إشارة إلى السلامة من الاحتقار والغيبة ونحوها.</a:t>
            </a:r>
          </a:p>
          <a:p>
            <a:pPr rtl="1"/>
            <a:endParaRPr lang="ar-SA" sz="2800" dirty="0" smtClean="0"/>
          </a:p>
          <a:p>
            <a:pPr rtl="1">
              <a:buFont typeface="Arial" pitchFamily="34" charset="0"/>
              <a:buChar char="•"/>
            </a:pPr>
            <a:endParaRPr lang="ar-SA" sz="2800" dirty="0" smtClean="0"/>
          </a:p>
          <a:p>
            <a:pPr marL="514350" indent="-514350" rtl="1"/>
            <a:endParaRPr lang="en-US" dirty="0" smtClean="0"/>
          </a:p>
          <a:p>
            <a:pPr marL="0" algn="justLow" rtl="1"/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تابع[2]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524000"/>
            <a:ext cx="90678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2800" dirty="0" smtClean="0"/>
              <a:t>رد السلام على المار؛ لأن السنة أن المار يسلم على الجالس، فإذا سلم وجب الردّ عليه، والردّ هنا فرض كفاية، وفي رد السلام إشارة إلى إكرام المار</a:t>
            </a:r>
          </a:p>
          <a:p>
            <a:pPr rtl="1">
              <a:buFont typeface="Arial" pitchFamily="34" charset="0"/>
              <a:buChar char="•"/>
            </a:pPr>
            <a:r>
              <a:rPr lang="ar-SA" sz="2800" dirty="0" smtClean="0"/>
              <a:t>الأمر بالمعروف والنهي عن المنكر، وفيه إشارة إلى استعمال جميع ما يشرع وترك جميع ما لا </a:t>
            </a:r>
            <a:r>
              <a:rPr lang="ar-SA" sz="2800" smtClean="0"/>
              <a:t>يشرع.</a:t>
            </a:r>
            <a:r>
              <a:rPr lang="ar-SA" sz="2800" dirty="0" smtClean="0"/>
              <a:t> </a:t>
            </a:r>
            <a:endParaRPr lang="ar-SA" sz="2800" dirty="0" smtClean="0"/>
          </a:p>
          <a:p>
            <a:pPr rtl="1"/>
            <a:r>
              <a:rPr lang="ar-SA" sz="2800" b="1" dirty="0" smtClean="0"/>
              <a:t>3- </a:t>
            </a:r>
            <a:r>
              <a:rPr lang="ar-SA" sz="2800" dirty="0" smtClean="0"/>
              <a:t>فيه إشارة إلى قاعدة عظيمة، وهي </a:t>
            </a:r>
            <a:r>
              <a:rPr lang="ar-SA" sz="2800" dirty="0" err="1" smtClean="0"/>
              <a:t>قاعدة </a:t>
            </a:r>
            <a:r>
              <a:rPr lang="ar-SA" sz="2800" dirty="0" smtClean="0"/>
              <a:t>(سدّ الذرائع)، أي الوسائل التي قد </a:t>
            </a:r>
            <a:r>
              <a:rPr lang="ar-SA" sz="2800" dirty="0" err="1" smtClean="0"/>
              <a:t>تأدي</a:t>
            </a:r>
            <a:r>
              <a:rPr lang="ar-SA" sz="2800" dirty="0" smtClean="0"/>
              <a:t> إلى الحرام.</a:t>
            </a:r>
          </a:p>
          <a:p>
            <a:pPr rtl="1"/>
            <a:r>
              <a:rPr lang="ar-SA" sz="2800" b="1" dirty="0" smtClean="0"/>
              <a:t>4-</a:t>
            </a:r>
            <a:r>
              <a:rPr lang="ar-SA" sz="2800" dirty="0" smtClean="0"/>
              <a:t> يؤخذ منه أن دفع المفسدة أولى من جلب المصلحة، </a:t>
            </a:r>
            <a:r>
              <a:rPr lang="ar-SA" sz="2800" dirty="0" err="1" smtClean="0"/>
              <a:t>لندبه </a:t>
            </a:r>
            <a:r>
              <a:rPr lang="ar-SA" sz="2800" dirty="0" smtClean="0">
                <a:sym typeface="AGA Arabesque"/>
              </a:rPr>
              <a:t></a:t>
            </a:r>
            <a:r>
              <a:rPr lang="ar-SA" sz="2800" dirty="0" smtClean="0"/>
              <a:t> أولا إلى ترك الجلوس مع ما فيه من الأجر لمن عمل بحق الطريق، وذلك أن الاحتياط لطلب السلامة </a:t>
            </a:r>
            <a:r>
              <a:rPr lang="ar-SA" sz="2800" dirty="0" err="1" smtClean="0"/>
              <a:t>آكد</a:t>
            </a:r>
            <a:r>
              <a:rPr lang="ar-SA" sz="2800" dirty="0" smtClean="0"/>
              <a:t> من الطمع في الزيادة.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[2] تابع لدراسة بعض الأحاديث تتعلق بآداب المجلس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533400" y="1600200"/>
            <a:ext cx="8877300" cy="4648200"/>
          </a:xfrm>
        </p:spPr>
        <p:txBody>
          <a:bodyPr/>
          <a:lstStyle/>
          <a:p>
            <a:pPr algn="ctr"/>
            <a:r>
              <a:rPr lang="en-US" sz="3000" b="1" dirty="0" smtClean="0"/>
              <a:t> </a:t>
            </a:r>
            <a:r>
              <a:rPr lang="ar-SA" b="1" dirty="0" smtClean="0"/>
              <a:t>[2/2] : الحديث الثاني سنن </a:t>
            </a:r>
            <a:r>
              <a:rPr lang="ar-SA" b="1" dirty="0" err="1" smtClean="0"/>
              <a:t>الترمذي </a:t>
            </a:r>
            <a:r>
              <a:rPr lang="ar-SA" b="1" dirty="0" smtClean="0"/>
              <a:t>(461/5 رقم 3380</a:t>
            </a:r>
            <a:r>
              <a:rPr lang="ar-SA" b="1" dirty="0" err="1" smtClean="0"/>
              <a:t>)</a:t>
            </a:r>
            <a:endParaRPr lang="ar-SA" b="1" dirty="0" smtClean="0"/>
          </a:p>
          <a:p>
            <a:pPr marL="0" algn="justLow" rtl="1">
              <a:buFont typeface="Arial" pitchFamily="34" charset="0"/>
              <a:buChar char="•"/>
            </a:pPr>
            <a:r>
              <a:rPr lang="ar-SA" sz="3000" b="1" dirty="0" smtClean="0"/>
              <a:t>عن أبي </a:t>
            </a:r>
            <a:r>
              <a:rPr lang="ar-SA" sz="3000" b="1" dirty="0" err="1" smtClean="0"/>
              <a:t>هريرة </a:t>
            </a:r>
            <a:r>
              <a:rPr lang="ar-SA" sz="3000" b="1" dirty="0" smtClean="0">
                <a:sym typeface="AGA Arabesque"/>
              </a:rPr>
              <a:t> </a:t>
            </a:r>
            <a:r>
              <a:rPr lang="ar-SA" sz="3000" b="1" dirty="0" smtClean="0"/>
              <a:t>عن </a:t>
            </a:r>
            <a:r>
              <a:rPr lang="ar-SA" sz="3000" b="1" dirty="0" err="1" smtClean="0"/>
              <a:t>النبي </a:t>
            </a:r>
            <a:r>
              <a:rPr lang="ar-SA" sz="3000" b="1" dirty="0" smtClean="0">
                <a:sym typeface="AGA Arabesque"/>
              </a:rPr>
              <a:t></a:t>
            </a:r>
            <a:r>
              <a:rPr lang="ar-SA" sz="3000" b="1" dirty="0" smtClean="0"/>
              <a:t> أنه </a:t>
            </a:r>
            <a:r>
              <a:rPr lang="ar-SA" sz="3000" b="1" dirty="0" err="1" smtClean="0"/>
              <a:t>قال : (</a:t>
            </a:r>
            <a:r>
              <a:rPr lang="ar-SA" sz="3000" b="1" dirty="0" smtClean="0"/>
              <a:t>( مَا جَلَسَ قَوْمٌ مَجْلِساً لَمْ يَذْكُرُوا الله تَعَالَى </a:t>
            </a:r>
            <a:r>
              <a:rPr lang="ar-SA" sz="3000" b="1" dirty="0" err="1" smtClean="0"/>
              <a:t>فِيهِ </a:t>
            </a:r>
            <a:r>
              <a:rPr lang="ar-SA" sz="3000" b="1" dirty="0" smtClean="0"/>
              <a:t>، وَلَمْ يُصَلُّوا عَلَى نَبِيِّهِمْ </a:t>
            </a:r>
            <a:r>
              <a:rPr lang="ar-SA" sz="3000" b="1" dirty="0" err="1" smtClean="0"/>
              <a:t>فِيهِ </a:t>
            </a:r>
            <a:r>
              <a:rPr lang="ar-SA" sz="3000" b="1" dirty="0" smtClean="0"/>
              <a:t>، إِلاَّ كَانَ عَلَيْهِمْ </a:t>
            </a:r>
            <a:r>
              <a:rPr lang="ar-SA" sz="3000" b="1" dirty="0" err="1" smtClean="0"/>
              <a:t>تِرَةٌ</a:t>
            </a:r>
            <a:r>
              <a:rPr lang="ar-SA" sz="3000" b="1" dirty="0" smtClean="0"/>
              <a:t> ؛ فَإنْ شَاءَ </a:t>
            </a:r>
            <a:r>
              <a:rPr lang="ar-SA" sz="3000" b="1" dirty="0" err="1" smtClean="0"/>
              <a:t>عَذَّبَهُمْ </a:t>
            </a:r>
            <a:r>
              <a:rPr lang="ar-SA" sz="3000" b="1" dirty="0" smtClean="0"/>
              <a:t>، وَإنْ شَاءَ غَفَرَ </a:t>
            </a:r>
            <a:r>
              <a:rPr lang="ar-SA" sz="3000" b="1" dirty="0" err="1" smtClean="0"/>
              <a:t>لَهُمْ )</a:t>
            </a:r>
            <a:r>
              <a:rPr lang="ar-SA" sz="3000" b="1" dirty="0" smtClean="0"/>
              <a:t>) رواه الترمذي، </a:t>
            </a:r>
            <a:r>
              <a:rPr lang="ar-SA" sz="3000" b="1" dirty="0" err="1" smtClean="0"/>
              <a:t>وقال : (</a:t>
            </a:r>
            <a:r>
              <a:rPr lang="ar-SA" sz="3000" b="1" dirty="0" smtClean="0"/>
              <a:t>( حديث حسن </a:t>
            </a:r>
            <a:r>
              <a:rPr lang="ar-SA" sz="3000" b="1" dirty="0" err="1" smtClean="0"/>
              <a:t>صحيح )) .</a:t>
            </a:r>
            <a:endParaRPr lang="ar-SA" sz="3000" b="1" dirty="0" smtClean="0"/>
          </a:p>
          <a:p>
            <a:pPr marL="0" algn="justLow" rtl="1">
              <a:buFont typeface="Arial" pitchFamily="34" charset="0"/>
              <a:buChar char="•"/>
            </a:pPr>
            <a:r>
              <a:rPr lang="ar-SA" sz="3000" b="1" dirty="0" smtClean="0"/>
              <a:t>وفي رواية أخرى </a:t>
            </a:r>
            <a:r>
              <a:rPr lang="ar-SA" sz="3000" b="1" dirty="0" err="1" smtClean="0"/>
              <a:t>عنه </a:t>
            </a:r>
            <a:r>
              <a:rPr lang="ar-SA" sz="3000" b="1" dirty="0" smtClean="0">
                <a:sym typeface="AGA Arabesque"/>
              </a:rPr>
              <a:t> </a:t>
            </a:r>
            <a:r>
              <a:rPr lang="ar-SA" sz="3000" b="1" dirty="0" smtClean="0"/>
              <a:t>عن </a:t>
            </a:r>
            <a:r>
              <a:rPr lang="ar-SA" sz="3000" b="1" dirty="0" err="1" smtClean="0"/>
              <a:t>النبي </a:t>
            </a:r>
            <a:r>
              <a:rPr lang="ar-SA" sz="3000" b="1" dirty="0" smtClean="0">
                <a:sym typeface="AGA Arabesque"/>
              </a:rPr>
              <a:t></a:t>
            </a:r>
            <a:r>
              <a:rPr lang="ar-SA" sz="3000" b="1" dirty="0" smtClean="0"/>
              <a:t> أنه </a:t>
            </a:r>
            <a:r>
              <a:rPr lang="ar-SA" sz="3000" b="1" dirty="0" err="1" smtClean="0"/>
              <a:t>قال : (</a:t>
            </a:r>
            <a:r>
              <a:rPr lang="ar-SA" sz="3000" b="1" dirty="0" smtClean="0"/>
              <a:t>( مَا مِنْ قَوْمٍ يَقُومُونَ مِنْ مَجْلِسٍ لاَ يَذْكُرُونَ الله تَعَالَى </a:t>
            </a:r>
            <a:r>
              <a:rPr lang="ar-SA" sz="3000" b="1" dirty="0" err="1" smtClean="0"/>
              <a:t>فِيهِ </a:t>
            </a:r>
            <a:r>
              <a:rPr lang="ar-SA" sz="3000" b="1" dirty="0" smtClean="0"/>
              <a:t>، إِلاَّ قَامُوا عَنْ مِثْل جِيفَةِ </a:t>
            </a:r>
            <a:r>
              <a:rPr lang="ar-SA" sz="3000" b="1" dirty="0" err="1" smtClean="0"/>
              <a:t>حِمَارٍ </a:t>
            </a:r>
            <a:r>
              <a:rPr lang="ar-SA" sz="3000" b="1" dirty="0" smtClean="0"/>
              <a:t>، وَكَانَ لَهُمْ </a:t>
            </a:r>
            <a:r>
              <a:rPr lang="ar-SA" sz="3000" b="1" dirty="0" err="1" smtClean="0"/>
              <a:t>حَسْرَةٌ )</a:t>
            </a:r>
            <a:r>
              <a:rPr lang="ar-SA" sz="3000" b="1" dirty="0" smtClean="0"/>
              <a:t>) رواه أَبُو داود بإسنادٍ </a:t>
            </a:r>
            <a:r>
              <a:rPr lang="ar-SA" sz="3000" b="1" dirty="0" err="1" smtClean="0"/>
              <a:t>صحيح .</a:t>
            </a:r>
            <a:endParaRPr lang="ar-SA" sz="3000" b="1" dirty="0" smtClean="0"/>
          </a:p>
          <a:p>
            <a:pPr marL="0" algn="justLow" rtl="1">
              <a:buFont typeface="Arial" pitchFamily="34" charset="0"/>
              <a:buChar char="•"/>
            </a:pPr>
            <a:endParaRPr lang="ar-SA" b="1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[2] تـابع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648200"/>
          </a:xfrm>
        </p:spPr>
        <p:txBody>
          <a:bodyPr/>
          <a:lstStyle/>
          <a:p>
            <a:pPr marL="0" algn="justLow" rtl="1"/>
            <a:endParaRPr lang="ar-SA" sz="1800" b="1" dirty="0" smtClean="0"/>
          </a:p>
          <a:p>
            <a:pPr marL="0" algn="justLow" rtl="1"/>
            <a:r>
              <a:rPr lang="en-US" b="1" dirty="0" smtClean="0"/>
              <a:t> </a:t>
            </a:r>
            <a:r>
              <a:rPr lang="ar-SA" b="1" dirty="0" smtClean="0"/>
              <a:t># ترجمة الصحابي راوي الحديث: </a:t>
            </a:r>
            <a:r>
              <a:rPr lang="ar-SA" dirty="0" smtClean="0"/>
              <a:t>هو أبو هريرة عبد الرحمن بن صخر </a:t>
            </a:r>
            <a:r>
              <a:rPr lang="ar-SA" dirty="0" err="1" smtClean="0"/>
              <a:t>الدوسي</a:t>
            </a:r>
            <a:r>
              <a:rPr lang="ar-SA" dirty="0" smtClean="0"/>
              <a:t> اليماني، تقدمت ترجمته في المحاضرة الثالثة، الشريحة </a:t>
            </a:r>
            <a:r>
              <a:rPr lang="ar-SA" dirty="0" err="1" smtClean="0"/>
              <a:t>رقم </a:t>
            </a:r>
            <a:r>
              <a:rPr lang="ar-SA" dirty="0" smtClean="0"/>
              <a:t>(10</a:t>
            </a:r>
            <a:r>
              <a:rPr lang="ar-SA" dirty="0" err="1" smtClean="0"/>
              <a:t>).</a:t>
            </a: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r>
              <a:rPr lang="ar-SA" b="1" dirty="0" smtClean="0"/>
              <a:t>تخريج الحديث:</a:t>
            </a:r>
            <a:r>
              <a:rPr lang="ar-SA" dirty="0" smtClean="0"/>
              <a:t> الحديث أخرجه الترمذي في كتاب</a:t>
            </a:r>
            <a:r>
              <a:rPr lang="ar-SA" b="1" dirty="0" smtClean="0"/>
              <a:t> </a:t>
            </a:r>
            <a:r>
              <a:rPr lang="ar-SA" dirty="0" smtClean="0"/>
              <a:t>الدعاء، باب</a:t>
            </a:r>
            <a:r>
              <a:rPr lang="ar-SA" b="1" dirty="0" smtClean="0"/>
              <a:t> </a:t>
            </a:r>
            <a:r>
              <a:rPr lang="ar-SA" dirty="0" smtClean="0"/>
              <a:t>في القوم يجلسون ولا يذكرون </a:t>
            </a:r>
            <a:r>
              <a:rPr lang="ar-SA" dirty="0" err="1" smtClean="0"/>
              <a:t>الله </a:t>
            </a:r>
            <a:r>
              <a:rPr lang="ar-SA" dirty="0" smtClean="0"/>
              <a:t>(461/5 رقم 3380)، والرواية الثانية أخرجها أبو داود في </a:t>
            </a:r>
            <a:r>
              <a:rPr lang="ar-SA" smtClean="0"/>
              <a:t>كتاب الأدب، </a:t>
            </a:r>
            <a:r>
              <a:rPr lang="ar-SA" dirty="0" smtClean="0"/>
              <a:t>باب كَرَاهِيَةِ أَنْ يَقُومَ الرَّجُلُ مِنْ مَجْلِسِهِ وَلاَ يَذْكُرُ </a:t>
            </a:r>
            <a:r>
              <a:rPr lang="ar-SA" dirty="0" err="1" smtClean="0"/>
              <a:t>اللَّهَ </a:t>
            </a:r>
            <a:r>
              <a:rPr lang="ar-SA" dirty="0" smtClean="0"/>
              <a:t>(414/4 رقم 4857</a:t>
            </a:r>
            <a:r>
              <a:rPr lang="ar-SA" dirty="0" err="1" smtClean="0"/>
              <a:t>).</a:t>
            </a:r>
            <a:endParaRPr lang="ar-SA" dirty="0" smtClean="0"/>
          </a:p>
          <a:p>
            <a:pPr marL="0" algn="justLow" rtl="1"/>
            <a:endParaRPr lang="ar-SA" sz="3000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447800"/>
            <a:ext cx="92964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3000" b="1" dirty="0" smtClean="0"/>
              <a:t>معاني أهم مفردات </a:t>
            </a:r>
            <a:r>
              <a:rPr lang="ar-SA" sz="3000" b="1" dirty="0" err="1" smtClean="0"/>
              <a:t>الحديث :</a:t>
            </a:r>
            <a:r>
              <a:rPr lang="ar-SA" sz="3000" b="1" dirty="0" smtClean="0"/>
              <a:t> </a:t>
            </a:r>
          </a:p>
          <a:p>
            <a:pPr rtl="1">
              <a:buFont typeface="Arial" pitchFamily="34" charset="0"/>
              <a:buChar char="•"/>
            </a:pPr>
            <a:r>
              <a:rPr lang="ar-SA" sz="3000" b="1" dirty="0" err="1" smtClean="0"/>
              <a:t>تِرَةٌ</a:t>
            </a:r>
            <a:r>
              <a:rPr lang="ar-SA" sz="3000" b="1" dirty="0" smtClean="0"/>
              <a:t> : </a:t>
            </a:r>
            <a:r>
              <a:rPr lang="ar-SA" sz="3000" dirty="0" smtClean="0"/>
              <a:t>بكسر التاء وتخفيف الراء </a:t>
            </a:r>
            <a:r>
              <a:rPr lang="ar-SA" sz="3000" dirty="0" smtClean="0"/>
              <a:t>أي تبعة </a:t>
            </a:r>
            <a:r>
              <a:rPr lang="ar-SA" sz="3000" dirty="0" smtClean="0"/>
              <a:t>ومعاتبة أو نقصانا </a:t>
            </a:r>
            <a:r>
              <a:rPr lang="ar-SA" sz="3000" dirty="0" smtClean="0"/>
              <a:t>وحسرة، </a:t>
            </a:r>
            <a:r>
              <a:rPr lang="ar-SA" sz="3000" dirty="0" smtClean="0"/>
              <a:t>من وتره حقه </a:t>
            </a:r>
            <a:r>
              <a:rPr lang="ar-SA" sz="3000" dirty="0" smtClean="0"/>
              <a:t>ـ أي نقصه ـ </a:t>
            </a:r>
            <a:r>
              <a:rPr lang="ar-SA" sz="3000" dirty="0" smtClean="0"/>
              <a:t>وهو سبب </a:t>
            </a:r>
            <a:r>
              <a:rPr lang="ar-SA" sz="3000" dirty="0" smtClean="0"/>
              <a:t>الحسرة، </a:t>
            </a:r>
            <a:r>
              <a:rPr lang="ar-SA" sz="3000" dirty="0" smtClean="0"/>
              <a:t>ومنه </a:t>
            </a:r>
            <a:r>
              <a:rPr lang="ar-SA" sz="3000" dirty="0" smtClean="0"/>
              <a:t> قوله </a:t>
            </a:r>
            <a:r>
              <a:rPr lang="ar-SA" sz="3000" dirty="0" err="1" smtClean="0"/>
              <a:t>تعالى: </a:t>
            </a:r>
            <a:r>
              <a:rPr lang="ar-SA" sz="3000" dirty="0" smtClean="0"/>
              <a:t>(لن </a:t>
            </a:r>
            <a:r>
              <a:rPr lang="ar-SA" sz="3000" dirty="0" err="1" smtClean="0"/>
              <a:t>يتركم</a:t>
            </a:r>
            <a:r>
              <a:rPr lang="ar-SA" sz="3000" dirty="0" smtClean="0"/>
              <a:t> </a:t>
            </a:r>
            <a:r>
              <a:rPr lang="ar-SA" sz="3000" dirty="0" smtClean="0"/>
              <a:t>أعمالكم</a:t>
            </a:r>
            <a:r>
              <a:rPr lang="ar-SA" sz="3000" dirty="0" err="1" smtClean="0"/>
              <a:t>)</a:t>
            </a:r>
            <a:r>
              <a:rPr lang="ar-SA" sz="3000" dirty="0" err="1" smtClean="0"/>
              <a:t>.</a:t>
            </a:r>
            <a:endParaRPr lang="ar-SA" sz="3000" dirty="0" smtClean="0"/>
          </a:p>
          <a:p>
            <a:pPr rtl="1">
              <a:buFont typeface="Arial" pitchFamily="34" charset="0"/>
              <a:buChar char="•"/>
            </a:pPr>
            <a:r>
              <a:rPr lang="ar-SA" sz="3000" b="1" dirty="0" smtClean="0"/>
              <a:t>المعنى العام </a:t>
            </a:r>
            <a:r>
              <a:rPr lang="ar-SA" sz="3000" b="1" dirty="0" err="1" smtClean="0"/>
              <a:t>للحديث :</a:t>
            </a:r>
            <a:r>
              <a:rPr lang="ar-SA" sz="3000" b="1" dirty="0" smtClean="0"/>
              <a:t> </a:t>
            </a:r>
          </a:p>
          <a:p>
            <a:pPr rtl="1">
              <a:buFont typeface="Arial" pitchFamily="34" charset="0"/>
              <a:buChar char="•"/>
            </a:pPr>
            <a:r>
              <a:rPr lang="ar-SA" sz="3000" dirty="0" smtClean="0"/>
              <a:t>دل هذا الحديث وغيره على استحباب </a:t>
            </a:r>
            <a:r>
              <a:rPr lang="ar-SA" sz="3000" dirty="0" err="1" smtClean="0"/>
              <a:t>إعمار</a:t>
            </a:r>
            <a:r>
              <a:rPr lang="ar-SA" sz="3000" dirty="0" smtClean="0"/>
              <a:t> المجالس بذكر الله </a:t>
            </a:r>
            <a:r>
              <a:rPr lang="ar-SA" sz="3000" dirty="0" err="1" smtClean="0"/>
              <a:t>تعالى </a:t>
            </a:r>
            <a:r>
              <a:rPr lang="ar-SA" sz="3000" dirty="0" smtClean="0"/>
              <a:t>، وقضاء الأوقات في النافع </a:t>
            </a:r>
            <a:r>
              <a:rPr lang="ar-SA" sz="3000" dirty="0" err="1" smtClean="0"/>
              <a:t>المفيد </a:t>
            </a:r>
            <a:r>
              <a:rPr lang="ar-SA" sz="3000" dirty="0" smtClean="0"/>
              <a:t>، كما دل على التحذير من الوقوع فيما يؤدي إلى الندم يوم </a:t>
            </a:r>
            <a:r>
              <a:rPr lang="ar-SA" sz="3000" dirty="0" err="1" smtClean="0"/>
              <a:t>القيامة </a:t>
            </a:r>
            <a:r>
              <a:rPr lang="ar-SA" sz="3000" dirty="0" smtClean="0"/>
              <a:t>، لا نعني الندم بسبب الوقوع في المعاصي  بل الندم بسبب عدم الاستكثار من الخير الذي يرفع </a:t>
            </a:r>
            <a:r>
              <a:rPr lang="ar-SA" sz="3000" dirty="0" err="1" smtClean="0"/>
              <a:t>الدرجات </a:t>
            </a:r>
            <a:r>
              <a:rPr lang="ar-SA" sz="3000" dirty="0" smtClean="0"/>
              <a:t>، ويبلغ بالمؤمن أعلى المقامات.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marL="171450" indent="-514350" algn="justLow" rtl="1">
              <a:buFont typeface="+mj-lt"/>
              <a:buAutoNum type="arabicPeriod"/>
            </a:pPr>
            <a:endParaRPr lang="ar-SA" dirty="0" smtClean="0"/>
          </a:p>
          <a:p>
            <a:pPr marL="171450" indent="-514350" algn="justLow" rtl="1">
              <a:buFont typeface="+mj-lt"/>
              <a:buAutoNum type="arabicPeriod"/>
            </a:pPr>
            <a:endParaRPr lang="ar-SA" dirty="0" smtClean="0"/>
          </a:p>
          <a:p>
            <a:pPr rtl="1"/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تابع للمعنى العام </a:t>
            </a:r>
            <a:r>
              <a:rPr lang="ar-SA" b="1" dirty="0" err="1" smtClean="0"/>
              <a:t>ل</a:t>
            </a:r>
            <a:r>
              <a:rPr lang="ar-SA" b="1" dirty="0" err="1" smtClean="0"/>
              <a:t>لحديث :</a:t>
            </a:r>
            <a:r>
              <a:rPr lang="ar-SA" b="1" dirty="0" smtClean="0"/>
              <a:t> </a:t>
            </a:r>
          </a:p>
          <a:p>
            <a:pPr rtl="1">
              <a:buFont typeface="Arial" pitchFamily="34" charset="0"/>
              <a:buChar char="•"/>
            </a:pPr>
            <a:r>
              <a:rPr lang="ar-SA" sz="3000" dirty="0" err="1" smtClean="0"/>
              <a:t>وقداستدل</a:t>
            </a:r>
            <a:r>
              <a:rPr lang="ar-SA" sz="3000" dirty="0" smtClean="0"/>
              <a:t> </a:t>
            </a:r>
            <a:r>
              <a:rPr lang="ar-SA" sz="3000" dirty="0" smtClean="0"/>
              <a:t>العلماء </a:t>
            </a:r>
            <a:r>
              <a:rPr lang="ar-SA" sz="3000" dirty="0" smtClean="0"/>
              <a:t>بهذا الحديث وغيره على </a:t>
            </a:r>
            <a:r>
              <a:rPr lang="ar-SA" sz="3000" dirty="0" smtClean="0"/>
              <a:t>كراهة أن تخلو المجالس من ذكر </a:t>
            </a:r>
            <a:r>
              <a:rPr lang="ar-SA" sz="3000" dirty="0" err="1" smtClean="0"/>
              <a:t>الله </a:t>
            </a:r>
            <a:r>
              <a:rPr lang="ar-SA" sz="3000" dirty="0" smtClean="0"/>
              <a:t>، وليس على تحريم </a:t>
            </a:r>
            <a:r>
              <a:rPr lang="ar-SA" sz="3000" dirty="0" smtClean="0"/>
              <a:t>ذلك، </a:t>
            </a:r>
            <a:r>
              <a:rPr lang="ar-SA" sz="3000" dirty="0" smtClean="0"/>
              <a:t>فالحسرة لا يلزم أن تكون بسبب ترك </a:t>
            </a:r>
            <a:r>
              <a:rPr lang="ar-SA" sz="3000" dirty="0" err="1" smtClean="0"/>
              <a:t>الواجبات </a:t>
            </a:r>
            <a:r>
              <a:rPr lang="ar-SA" sz="3000" dirty="0" smtClean="0"/>
              <a:t>، بل يمكن أن تقع بسبب ترك </a:t>
            </a:r>
            <a:r>
              <a:rPr lang="ar-SA" sz="3000" dirty="0" err="1" smtClean="0"/>
              <a:t>المستحبات</a:t>
            </a:r>
            <a:r>
              <a:rPr lang="ar-SA" sz="3000" dirty="0" smtClean="0"/>
              <a:t> التي ترفع إلى أعلى </a:t>
            </a:r>
            <a:r>
              <a:rPr lang="ar-SA" sz="3000" dirty="0" smtClean="0"/>
              <a:t>الدرجات</a:t>
            </a:r>
            <a:r>
              <a:rPr lang="ar-SA" sz="3000" dirty="0" smtClean="0"/>
              <a:t>، وإن كان ظاهر الحديث </a:t>
            </a:r>
            <a:r>
              <a:rPr lang="ar-SA" sz="3000" dirty="0" smtClean="0"/>
              <a:t>يدل على </a:t>
            </a:r>
            <a:r>
              <a:rPr lang="ar-SA" sz="3000" dirty="0" smtClean="0"/>
              <a:t>وجوب الذكر في كل </a:t>
            </a:r>
            <a:r>
              <a:rPr lang="ar-SA" sz="3000" dirty="0" smtClean="0"/>
              <a:t>مجلس، </a:t>
            </a:r>
            <a:r>
              <a:rPr lang="ar-SA" sz="3000" dirty="0" smtClean="0"/>
              <a:t>لأن العذاب والمغفرة لا يكون إلا عن </a:t>
            </a:r>
            <a:r>
              <a:rPr lang="ar-SA" sz="3000" dirty="0" err="1" smtClean="0"/>
              <a:t>ذنب </a:t>
            </a:r>
            <a:r>
              <a:rPr lang="ar-SA" sz="3000" dirty="0" smtClean="0"/>
              <a:t>، إما بترك </a:t>
            </a:r>
            <a:r>
              <a:rPr lang="ar-SA" sz="3000" dirty="0" smtClean="0"/>
              <a:t>واجب، </a:t>
            </a:r>
            <a:r>
              <a:rPr lang="ar-SA" sz="3000" dirty="0" smtClean="0"/>
              <a:t>وإما بفعل </a:t>
            </a:r>
            <a:r>
              <a:rPr lang="ar-SA" sz="3000" dirty="0" err="1" smtClean="0"/>
              <a:t>محرم.</a:t>
            </a:r>
            <a:r>
              <a:rPr lang="ar-SA" sz="3000" dirty="0" smtClean="0"/>
              <a:t> </a:t>
            </a:r>
            <a:endParaRPr lang="ar-SA" sz="3000" dirty="0" smtClean="0"/>
          </a:p>
          <a:p>
            <a:pPr rtl="1">
              <a:buFont typeface="Arial" pitchFamily="34" charset="0"/>
              <a:buChar char="•"/>
            </a:pPr>
            <a:r>
              <a:rPr lang="ar-SA" sz="2800" b="1" dirty="0" smtClean="0"/>
              <a:t>ولذا فقد ذهب </a:t>
            </a:r>
            <a:r>
              <a:rPr lang="ar-SA" sz="2800" b="1" dirty="0" smtClean="0"/>
              <a:t>بعض العلماء إلى أنه تجب الصلاة </a:t>
            </a:r>
            <a:r>
              <a:rPr lang="ar-SA" sz="2800" b="1" dirty="0" smtClean="0"/>
              <a:t>على </a:t>
            </a:r>
            <a:r>
              <a:rPr lang="ar-SA" sz="2800" b="1" dirty="0" err="1" smtClean="0"/>
              <a:t>النبي </a:t>
            </a:r>
            <a:r>
              <a:rPr lang="ar-SA" sz="2800" b="1" dirty="0" smtClean="0">
                <a:sym typeface="AGA Arabesque"/>
              </a:rPr>
              <a:t></a:t>
            </a:r>
            <a:r>
              <a:rPr lang="ar-SA" sz="2800" b="1" dirty="0" smtClean="0"/>
              <a:t> </a:t>
            </a:r>
            <a:r>
              <a:rPr lang="ar-SA" sz="2800" b="1" dirty="0" smtClean="0"/>
              <a:t>في المجلس مرة واحدة ثم لا تجب في بقية ذلك المجلس بل </a:t>
            </a:r>
            <a:r>
              <a:rPr lang="ar-SA" sz="2800" b="1" dirty="0" err="1" smtClean="0"/>
              <a:t>يستحب.</a:t>
            </a:r>
            <a:r>
              <a:rPr lang="ar-SA" sz="2800" b="1" dirty="0" smtClean="0"/>
              <a:t> </a:t>
            </a:r>
            <a:endParaRPr lang="en-US" sz="2800" dirty="0" smtClean="0"/>
          </a:p>
          <a:p>
            <a:pPr rtl="1">
              <a:buFont typeface="Arial" pitchFamily="34" charset="0"/>
              <a:buChar char="•"/>
            </a:pPr>
            <a:endParaRPr lang="ar-SA" sz="3000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marL="171450" indent="-514350" algn="justLow" rtl="1">
              <a:buFont typeface="+mj-lt"/>
              <a:buAutoNum type="arabicPeriod"/>
            </a:pPr>
            <a:endParaRPr lang="ar-SA" dirty="0" smtClean="0"/>
          </a:p>
          <a:p>
            <a:pPr marL="171450" indent="-514350" algn="justLow" rtl="1">
              <a:buFont typeface="+mj-lt"/>
              <a:buAutoNum type="arabicPeriod"/>
            </a:pPr>
            <a:endParaRPr lang="ar-SA" dirty="0" smtClean="0"/>
          </a:p>
          <a:p>
            <a:pPr rtl="1"/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11764</TotalTime>
  <Words>1707</Words>
  <Application>Microsoft Office PowerPoint</Application>
  <PresentationFormat>A4 Paper (210x297 mm)‎</PresentationFormat>
  <Paragraphs>100</Paragraphs>
  <Slides>18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المحاضرة الرابعة</vt:lpstr>
      <vt:lpstr>عناصر المحاضرة</vt:lpstr>
      <vt:lpstr>[1] – المراد بآداب المجلس</vt:lpstr>
      <vt:lpstr>تابع [1]</vt:lpstr>
      <vt:lpstr>تابع [1]</vt:lpstr>
      <vt:lpstr>تابع [1]</vt:lpstr>
      <vt:lpstr>تابع [1]</vt:lpstr>
      <vt:lpstr>[2] دراسة لبعض الأحاديث تتعلق بآداب المجلس</vt:lpstr>
      <vt:lpstr>[2] تـابع</vt:lpstr>
      <vt:lpstr>   تابع [2]</vt:lpstr>
      <vt:lpstr> تابع [2]</vt:lpstr>
      <vt:lpstr> تابع[2]</vt:lpstr>
      <vt:lpstr>[2] تابع لدراسة بعض الأحاديث تتعلق بآداب المجلس</vt:lpstr>
      <vt:lpstr>[2] تـابع</vt:lpstr>
      <vt:lpstr> تابع [2]</vt:lpstr>
      <vt:lpstr> تابع [2]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265</cp:revision>
  <dcterms:created xsi:type="dcterms:W3CDTF">2009-10-14T19:14:34Z</dcterms:created>
  <dcterms:modified xsi:type="dcterms:W3CDTF">2012-09-18T06:33:53Z</dcterms:modified>
</cp:coreProperties>
</file>