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301" r:id="rId4"/>
    <p:sldId id="267" r:id="rId5"/>
    <p:sldId id="302" r:id="rId6"/>
    <p:sldId id="313" r:id="rId7"/>
    <p:sldId id="314" r:id="rId8"/>
    <p:sldId id="315" r:id="rId9"/>
    <p:sldId id="316" r:id="rId10"/>
    <p:sldId id="310" r:id="rId11"/>
    <p:sldId id="317" r:id="rId12"/>
    <p:sldId id="318" r:id="rId13"/>
    <p:sldId id="319" r:id="rId14"/>
    <p:sldId id="32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354" y="-10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9/25/2012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25242645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maktoobblog.com/search?s=%D8%AD%D9%83%D9%85+%D8%A7%D9%84%D8%AA%D9%88%D8%A8%D8%A9+%D9%88%D8%B4%D8%B1%D9%88%D8%B7%D9%87%D8%A7&amp;button=&amp;gsearch=2&amp;utm_source=related-search-blog-2012-09-22&amp;utm_medium=body-click&amp;utm_campaign=related-search"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err="1" smtClean="0">
                <a:solidFill>
                  <a:schemeClr val="accent1">
                    <a:lumMod val="50000"/>
                  </a:schemeClr>
                </a:solidFill>
                <a:latin typeface="AYM Wadiy S_U normal."/>
                <a:cs typeface="Times New Roman" pitchFamily="18" charset="0"/>
              </a:rPr>
              <a:t>الحديث </a:t>
            </a:r>
            <a:r>
              <a:rPr lang="ar-SA" sz="3600" b="1" dirty="0" smtClean="0">
                <a:solidFill>
                  <a:schemeClr val="accent1">
                    <a:lumMod val="50000"/>
                  </a:schemeClr>
                </a:solidFill>
                <a:latin typeface="AYM Wadiy S_U normal."/>
                <a:cs typeface="Times New Roman" pitchFamily="18" charset="0"/>
              </a:rPr>
              <a:t>(3</a:t>
            </a:r>
            <a:r>
              <a:rPr lang="ar-SA" sz="3600" b="1" dirty="0" err="1" smtClean="0">
                <a:solidFill>
                  <a:schemeClr val="accent1">
                    <a:lumMod val="50000"/>
                  </a:schemeClr>
                </a:solidFill>
                <a:latin typeface="AYM Wadiy S_U normal."/>
                <a:cs typeface="Times New Roman" pitchFamily="18" charset="0"/>
              </a:rPr>
              <a:t>)</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جمال فرحات </a:t>
            </a:r>
            <a:r>
              <a:rPr lang="ar-SA" sz="3600" b="1" dirty="0" err="1" smtClean="0">
                <a:solidFill>
                  <a:srgbClr val="7F7F7F"/>
                </a:solidFill>
                <a:latin typeface="Calibri" pitchFamily="34" charset="0"/>
                <a:cs typeface="Times New Roman" pitchFamily="18" charset="0"/>
              </a:rPr>
              <a:t>صاولي</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المحاضرة</a:t>
            </a:r>
            <a:endParaRPr lang="ar-SA" b="1" dirty="0"/>
          </a:p>
        </p:txBody>
      </p:sp>
      <p:sp>
        <p:nvSpPr>
          <p:cNvPr id="3" name="عنصر نائب للمحتوى 2"/>
          <p:cNvSpPr>
            <a:spLocks noGrp="1"/>
          </p:cNvSpPr>
          <p:nvPr>
            <p:ph idx="1"/>
          </p:nvPr>
        </p:nvSpPr>
        <p:spPr/>
        <p:txBody>
          <a:bodyPr/>
          <a:lstStyle/>
          <a:p>
            <a:pPr marL="514350" indent="-514350" rtl="1"/>
            <a:r>
              <a:rPr lang="ar-SA" sz="4000" b="1" dirty="0" smtClean="0"/>
              <a:t>1 </a:t>
            </a:r>
            <a:r>
              <a:rPr lang="ar-SA" sz="4000" b="1" dirty="0" err="1" smtClean="0"/>
              <a:t>-</a:t>
            </a:r>
            <a:r>
              <a:rPr lang="ar-SA" sz="4000" b="1" dirty="0" smtClean="0"/>
              <a:t> </a:t>
            </a:r>
            <a:r>
              <a:rPr lang="en-US" sz="4000" b="1" dirty="0" smtClean="0"/>
              <a:t> </a:t>
            </a:r>
            <a:r>
              <a:rPr lang="ar-SA" sz="4000" b="1" dirty="0" smtClean="0"/>
              <a:t>الكلام عن </a:t>
            </a:r>
            <a:r>
              <a:rPr lang="ar-SA" sz="4000" b="1" dirty="0" err="1" smtClean="0"/>
              <a:t>التوبة؛</a:t>
            </a:r>
            <a:endParaRPr lang="ar-SA" sz="4000" b="1" dirty="0" smtClean="0"/>
          </a:p>
          <a:p>
            <a:pPr marL="514350" indent="-514350" rtl="1"/>
            <a:r>
              <a:rPr lang="ar-SA" sz="4000" dirty="0" smtClean="0"/>
              <a:t>1/1  تعريفُ </a:t>
            </a:r>
            <a:r>
              <a:rPr lang="ar-SA" sz="4000" dirty="0" err="1" smtClean="0"/>
              <a:t>التوبة.</a:t>
            </a:r>
            <a:r>
              <a:rPr lang="ar-SA" sz="4000" dirty="0" smtClean="0"/>
              <a:t>  </a:t>
            </a:r>
          </a:p>
          <a:p>
            <a:pPr marL="514350" indent="-514350" rtl="1"/>
            <a:r>
              <a:rPr lang="ar-SA" sz="4000" dirty="0" smtClean="0"/>
              <a:t>2/1  الفرق بين التوبة والاستغفار.</a:t>
            </a:r>
          </a:p>
          <a:p>
            <a:pPr marL="514350" indent="-514350" rtl="1"/>
            <a:r>
              <a:rPr lang="ar-SA" sz="4000" dirty="0" smtClean="0"/>
              <a:t>3/1  حكم </a:t>
            </a:r>
            <a:r>
              <a:rPr lang="ar-SA" sz="4000" dirty="0" err="1" smtClean="0"/>
              <a:t>التوبة.</a:t>
            </a:r>
            <a:r>
              <a:rPr lang="ar-SA" sz="4000" dirty="0" smtClean="0"/>
              <a:t> </a:t>
            </a:r>
          </a:p>
          <a:p>
            <a:pPr marL="514350" indent="-514350" rtl="1"/>
            <a:r>
              <a:rPr lang="ar-SA" sz="4000" dirty="0" smtClean="0"/>
              <a:t>4/1  أنواع التوبة.</a:t>
            </a:r>
            <a:endParaRPr lang="en-US" sz="4000" dirty="0" smtClean="0"/>
          </a:p>
          <a:p>
            <a:pPr marL="514350" indent="-514350" rtl="1"/>
            <a:r>
              <a:rPr lang="ar-SA" sz="4000" dirty="0" smtClean="0"/>
              <a:t>5/1  شروط التوبة.</a:t>
            </a:r>
          </a:p>
          <a:p>
            <a:pPr marL="514350" indent="-514350" rtl="1"/>
            <a:endParaRPr lang="ar-SA" sz="4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[1/1</a:t>
            </a:r>
            <a:r>
              <a:rPr lang="ar-SA" dirty="0" err="1" smtClean="0">
                <a:solidFill>
                  <a:srgbClr val="C00000"/>
                </a:solidFill>
              </a:rPr>
              <a:t>] </a:t>
            </a:r>
            <a:r>
              <a:rPr lang="ar-SA" dirty="0" smtClean="0">
                <a:solidFill>
                  <a:srgbClr val="C00000"/>
                </a:solidFill>
              </a:rPr>
              <a:t>– تعريف التوبة</a:t>
            </a:r>
            <a:endParaRPr lang="en-US" dirty="0">
              <a:solidFill>
                <a:srgbClr val="C00000"/>
              </a:solidFill>
            </a:endParaRPr>
          </a:p>
        </p:txBody>
      </p:sp>
      <p:sp>
        <p:nvSpPr>
          <p:cNvPr id="5" name="عنصر نائب للمحتوى 4"/>
          <p:cNvSpPr>
            <a:spLocks noGrp="1"/>
          </p:cNvSpPr>
          <p:nvPr>
            <p:ph idx="1"/>
          </p:nvPr>
        </p:nvSpPr>
        <p:spPr>
          <a:xfrm>
            <a:off x="495300" y="1524000"/>
            <a:ext cx="8915400" cy="4724400"/>
          </a:xfrm>
        </p:spPr>
        <p:txBody>
          <a:bodyPr/>
          <a:lstStyle/>
          <a:p>
            <a:pPr rtl="1"/>
            <a:endParaRPr lang="ar-SA" sz="1100" b="1" dirty="0" smtClean="0"/>
          </a:p>
          <a:p>
            <a:pPr rtl="1">
              <a:buFont typeface="Arial" pitchFamily="34" charset="0"/>
              <a:buChar char="•"/>
            </a:pPr>
            <a:r>
              <a:rPr lang="ar-SA" sz="3000" dirty="0" smtClean="0"/>
              <a:t>التوبة </a:t>
            </a:r>
            <a:r>
              <a:rPr lang="ar-SA" sz="3000" b="1" dirty="0" smtClean="0"/>
              <a:t>في اللغة:</a:t>
            </a:r>
            <a:r>
              <a:rPr lang="ar-SA" sz="3000" dirty="0" smtClean="0"/>
              <a:t> </a:t>
            </a:r>
            <a:r>
              <a:rPr lang="ar-SA" sz="2800" dirty="0" smtClean="0"/>
              <a:t>الرجوع يقال تاب وأناب إذا </a:t>
            </a:r>
            <a:r>
              <a:rPr lang="ar-SA" sz="2800" dirty="0" err="1" smtClean="0"/>
              <a:t>رجع.</a:t>
            </a:r>
            <a:r>
              <a:rPr lang="ar-SA" sz="2800" dirty="0" smtClean="0"/>
              <a:t> وإذا أسند إلى العبد أريد رجوعه عن الزلة والمعصية إلى </a:t>
            </a:r>
            <a:r>
              <a:rPr lang="ar-SA" sz="2800" dirty="0" err="1" smtClean="0"/>
              <a:t>الندم </a:t>
            </a:r>
            <a:r>
              <a:rPr lang="ar-SA" sz="2800" dirty="0" smtClean="0"/>
              <a:t>، وإذا أسند إلى الله تعالى أريد رجوع نعمه وألطافه إلى عباده قال الله </a:t>
            </a:r>
            <a:r>
              <a:rPr lang="ar-SA" sz="2800" dirty="0" err="1" smtClean="0"/>
              <a:t>تعالى: </a:t>
            </a:r>
            <a:r>
              <a:rPr lang="ar-SA" sz="2800" dirty="0" smtClean="0"/>
              <a:t>(ثم تاب عليهم ليتوبوا)، أي: رجع عليهم بالتفضل والإنعام ليرجعوا إلى الطاعة </a:t>
            </a:r>
            <a:r>
              <a:rPr lang="ar-SA" sz="2800" dirty="0" err="1" smtClean="0"/>
              <a:t>والانقياد.</a:t>
            </a:r>
            <a:r>
              <a:rPr lang="ar-SA" sz="2800" dirty="0" smtClean="0"/>
              <a:t> </a:t>
            </a:r>
          </a:p>
          <a:p>
            <a:pPr rtl="1">
              <a:buFont typeface="Arial" pitchFamily="34" charset="0"/>
              <a:buChar char="•"/>
            </a:pPr>
            <a:r>
              <a:rPr lang="ar-SA" sz="3000" b="1" dirty="0" smtClean="0"/>
              <a:t>وفي </a:t>
            </a:r>
            <a:r>
              <a:rPr lang="ar-SA" sz="3000" b="1" dirty="0" err="1" smtClean="0"/>
              <a:t>الشرع</a:t>
            </a:r>
            <a:r>
              <a:rPr lang="ar-SA" sz="3000" dirty="0" smtClean="0"/>
              <a:t>: </a:t>
            </a:r>
            <a:r>
              <a:rPr lang="ar-SA" sz="2800" dirty="0" smtClean="0"/>
              <a:t>عرفها الراغب الأصفهاني </a:t>
            </a:r>
            <a:r>
              <a:rPr lang="ar-SA" sz="2800" dirty="0" err="1" smtClean="0"/>
              <a:t>بقوله: </a:t>
            </a:r>
            <a:r>
              <a:rPr lang="ar-SA" sz="2800" dirty="0" smtClean="0"/>
              <a:t>” التوبة ترك الذنب لقبحه، والندم على ما فرط منه، والعزيمة على ترك المعاودة، وتدارك ما أمكنه أن يتدارك من الأعمال </a:t>
            </a:r>
            <a:r>
              <a:rPr lang="ar-SA" sz="2800" dirty="0" err="1" smtClean="0"/>
              <a:t>بالإعادة “.</a:t>
            </a:r>
            <a:r>
              <a:rPr lang="ar-SA" sz="2800" dirty="0" smtClean="0"/>
              <a:t> </a:t>
            </a:r>
          </a:p>
          <a:p>
            <a:pPr rtl="1">
              <a:buFont typeface="Arial" pitchFamily="34" charset="0"/>
              <a:buChar char="•"/>
            </a:pPr>
            <a:r>
              <a:rPr lang="ar-SA" sz="2800" b="1" dirty="0" smtClean="0"/>
              <a:t>وأضاف ابن </a:t>
            </a:r>
            <a:r>
              <a:rPr lang="ar-SA" sz="2800" b="1" dirty="0" err="1" smtClean="0"/>
              <a:t>حجر </a:t>
            </a:r>
            <a:r>
              <a:rPr lang="ar-SA" sz="2800" b="1" dirty="0" smtClean="0"/>
              <a:t>– في فتح الباري- إلى تعريف </a:t>
            </a:r>
            <a:r>
              <a:rPr lang="ar-SA" sz="2800" b="1" dirty="0" err="1" smtClean="0"/>
              <a:t>الراغب: </a:t>
            </a:r>
            <a:r>
              <a:rPr lang="ar-SA" sz="2800" dirty="0" smtClean="0"/>
              <a:t>"وردّ </a:t>
            </a:r>
            <a:r>
              <a:rPr lang="ar-SA" sz="2800" dirty="0" err="1" smtClean="0"/>
              <a:t>الظلامات</a:t>
            </a:r>
            <a:r>
              <a:rPr lang="ar-SA" sz="2800" dirty="0" smtClean="0"/>
              <a:t> إلى ذويها، أو تحصيل البراءة </a:t>
            </a:r>
            <a:r>
              <a:rPr lang="ar-SA" sz="2800" dirty="0" err="1" smtClean="0"/>
              <a:t>منهم"</a:t>
            </a:r>
            <a:endParaRPr lang="ar-SA" sz="2800" dirty="0" smtClean="0"/>
          </a:p>
          <a:p>
            <a:pPr rtl="1">
              <a:buFont typeface="Arial" pitchFamily="34" charset="0"/>
              <a:buChar char="•"/>
            </a:pPr>
            <a:endParaRPr lang="en-US" dirty="0" smtClean="0"/>
          </a:p>
          <a:p>
            <a:pPr algn="justLow" rtl="1"/>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تابع </a:t>
            </a:r>
            <a:r>
              <a:rPr lang="ar-SA" dirty="0" smtClean="0">
                <a:solidFill>
                  <a:srgbClr val="C00000"/>
                </a:solidFill>
              </a:rPr>
              <a:t>[1/1</a:t>
            </a:r>
            <a:r>
              <a:rPr lang="ar-SA" dirty="0" err="1" smtClean="0">
                <a:solidFill>
                  <a:srgbClr val="C00000"/>
                </a:solidFill>
              </a:rPr>
              <a:t>]</a:t>
            </a:r>
            <a:endParaRPr lang="ar-SA" dirty="0"/>
          </a:p>
        </p:txBody>
      </p:sp>
      <p:sp>
        <p:nvSpPr>
          <p:cNvPr id="3" name="عنصر نائب للمحتوى 2"/>
          <p:cNvSpPr>
            <a:spLocks noGrp="1"/>
          </p:cNvSpPr>
          <p:nvPr>
            <p:ph idx="1"/>
          </p:nvPr>
        </p:nvSpPr>
        <p:spPr>
          <a:xfrm>
            <a:off x="457200" y="1600201"/>
            <a:ext cx="8915400" cy="4343400"/>
          </a:xfrm>
        </p:spPr>
        <p:txBody>
          <a:bodyPr/>
          <a:lstStyle/>
          <a:p>
            <a:pPr rtl="1">
              <a:buFont typeface="Arial" pitchFamily="34" charset="0"/>
              <a:buChar char="•"/>
            </a:pPr>
            <a:r>
              <a:rPr lang="ar-SA" sz="2800" dirty="0" smtClean="0"/>
              <a:t>وقال القاضي الأحمد نكري في جامع العلوم في اصطلاحات </a:t>
            </a:r>
            <a:r>
              <a:rPr lang="ar-SA" sz="2800" dirty="0" err="1" smtClean="0"/>
              <a:t>الفنون: </a:t>
            </a:r>
            <a:r>
              <a:rPr lang="ar-SA" sz="2800" b="1" dirty="0" smtClean="0"/>
              <a:t>”هي الندامة على المعصية لكونها </a:t>
            </a:r>
            <a:r>
              <a:rPr lang="ar-SA" sz="2800" b="1" dirty="0" err="1" smtClean="0"/>
              <a:t>معصية “.</a:t>
            </a:r>
            <a:endParaRPr lang="ar-SA" sz="2800" b="1" dirty="0" smtClean="0"/>
          </a:p>
          <a:p>
            <a:pPr rtl="1">
              <a:buFont typeface="Arial" pitchFamily="34" charset="0"/>
              <a:buChar char="•"/>
            </a:pPr>
            <a:r>
              <a:rPr lang="ar-SA" sz="2800" dirty="0" smtClean="0"/>
              <a:t>فكل توبة ندم ولا عكس، فالتوبة الرجوع عن المعصية إلى الله تعالى، والإنابة الرجوع عن كل شيء إلى الله.</a:t>
            </a:r>
            <a:endParaRPr lang="en-US" sz="2800" dirty="0" smtClean="0"/>
          </a:p>
          <a:p>
            <a:pPr rtl="1">
              <a:buFont typeface="Arial" pitchFamily="34" charset="0"/>
              <a:buChar char="•"/>
            </a:pPr>
            <a:r>
              <a:rPr lang="ar-SA" sz="2800" dirty="0" smtClean="0"/>
              <a:t>وبهذا المعنى تكون </a:t>
            </a:r>
            <a:r>
              <a:rPr lang="ar-SA" sz="2800" b="1" dirty="0" smtClean="0"/>
              <a:t>الإنابة أعم من التوبة لأن </a:t>
            </a:r>
            <a:r>
              <a:rPr lang="ar-SA" sz="2800" b="1" dirty="0" smtClean="0"/>
              <a:t>الإنابة </a:t>
            </a:r>
            <a:r>
              <a:rPr lang="ar-SA" sz="2800" b="1" dirty="0" smtClean="0"/>
              <a:t>بها معنىً زائداً على التوبة</a:t>
            </a:r>
            <a:r>
              <a:rPr lang="ar-SA" sz="2800" dirty="0" smtClean="0"/>
              <a:t>. وهو رأي الراغب الأصفهاني وابن القيم </a:t>
            </a:r>
            <a:r>
              <a:rPr lang="ar-SA" sz="2800" dirty="0" err="1" smtClean="0"/>
              <a:t>والماوردي</a:t>
            </a:r>
            <a:r>
              <a:rPr lang="ar-SA" sz="2800" dirty="0" smtClean="0"/>
              <a:t> وابن منظور </a:t>
            </a:r>
            <a:r>
              <a:rPr lang="ar-SA" sz="2800" dirty="0" err="1" smtClean="0"/>
              <a:t>والجوهري.</a:t>
            </a:r>
            <a:r>
              <a:rPr lang="ar-SA" sz="2800" dirty="0" smtClean="0"/>
              <a:t> </a:t>
            </a:r>
            <a:endParaRPr lang="en-US" sz="2800" dirty="0" smtClean="0"/>
          </a:p>
          <a:p>
            <a:pPr rtl="1"/>
            <a:r>
              <a:rPr lang="ar-SA" sz="2800" b="1" u="sng" dirty="0" smtClean="0"/>
              <a:t>من الكلمات المرادفة </a:t>
            </a:r>
            <a:r>
              <a:rPr lang="ar-SA" sz="2800" b="1" u="sng" dirty="0" err="1" smtClean="0"/>
              <a:t>للتوبة</a:t>
            </a:r>
            <a:r>
              <a:rPr lang="ar-SA" sz="2800" b="1" dirty="0" err="1" smtClean="0"/>
              <a:t>:</a:t>
            </a:r>
            <a:r>
              <a:rPr lang="ar-SA" sz="2800" dirty="0" smtClean="0"/>
              <a:t/>
            </a:r>
            <a:br>
              <a:rPr lang="ar-SA" sz="2800" dirty="0" smtClean="0"/>
            </a:br>
            <a:r>
              <a:rPr lang="ar-SA" sz="2800" dirty="0" smtClean="0"/>
              <a:t>1- </a:t>
            </a:r>
            <a:r>
              <a:rPr lang="ar-SA" sz="2800" dirty="0" err="1" smtClean="0"/>
              <a:t>الاستغفار.</a:t>
            </a:r>
            <a:r>
              <a:rPr lang="ar-SA" sz="2800" dirty="0" smtClean="0"/>
              <a:t>      2- </a:t>
            </a:r>
            <a:r>
              <a:rPr lang="ar-SA" sz="2800" dirty="0" err="1" smtClean="0"/>
              <a:t>الإنابة.</a:t>
            </a:r>
            <a:r>
              <a:rPr lang="ar-SA" sz="2800" dirty="0" smtClean="0"/>
              <a:t> </a:t>
            </a:r>
            <a:endParaRPr lang="ar-SA"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[2/1</a:t>
            </a:r>
            <a:r>
              <a:rPr lang="ar-SA" dirty="0" err="1" smtClean="0">
                <a:solidFill>
                  <a:srgbClr val="C00000"/>
                </a:solidFill>
              </a:rPr>
              <a:t>] </a:t>
            </a:r>
            <a:r>
              <a:rPr lang="ar-SA" dirty="0" smtClean="0">
                <a:solidFill>
                  <a:srgbClr val="C00000"/>
                </a:solidFill>
              </a:rPr>
              <a:t>– الفرق بين التوبة والاستغفار</a:t>
            </a:r>
            <a:endParaRPr lang="en-US" dirty="0">
              <a:solidFill>
                <a:srgbClr val="C00000"/>
              </a:solidFill>
            </a:endParaRPr>
          </a:p>
        </p:txBody>
      </p:sp>
      <p:sp>
        <p:nvSpPr>
          <p:cNvPr id="5" name="عنصر نائب للمحتوى 4"/>
          <p:cNvSpPr>
            <a:spLocks noGrp="1"/>
          </p:cNvSpPr>
          <p:nvPr>
            <p:ph idx="1"/>
          </p:nvPr>
        </p:nvSpPr>
        <p:spPr>
          <a:xfrm>
            <a:off x="381000" y="1447800"/>
            <a:ext cx="9144000" cy="4800600"/>
          </a:xfrm>
        </p:spPr>
        <p:txBody>
          <a:bodyPr/>
          <a:lstStyle/>
          <a:p>
            <a:pPr rtl="1"/>
            <a:endParaRPr lang="ar-SA" sz="1100" b="1" dirty="0" smtClean="0"/>
          </a:p>
          <a:p>
            <a:pPr rtl="1">
              <a:buFont typeface="Arial" pitchFamily="34" charset="0"/>
              <a:buChar char="•"/>
            </a:pPr>
            <a:r>
              <a:rPr lang="ar-SA" sz="2800" b="1" dirty="0" smtClean="0">
                <a:solidFill>
                  <a:srgbClr val="FF0000"/>
                </a:solidFill>
              </a:rPr>
              <a:t>التوبة: </a:t>
            </a:r>
            <a:r>
              <a:rPr lang="ar-SA" sz="2800" dirty="0" smtClean="0"/>
              <a:t>تتضمن أمراً ماضياً وحاضراً </a:t>
            </a:r>
            <a:r>
              <a:rPr lang="ar-SA" sz="2800" dirty="0" err="1" smtClean="0"/>
              <a:t>ومستقبلاً </a:t>
            </a:r>
            <a:r>
              <a:rPr lang="ar-SA" sz="2800" dirty="0" smtClean="0"/>
              <a:t>، فالندم على الماضي، والإقلاع عن الذنب في الحاضر، والعزم على عدم العودة في المستقبل.</a:t>
            </a:r>
            <a:endParaRPr lang="en-US" sz="2800" dirty="0" smtClean="0"/>
          </a:p>
          <a:p>
            <a:pPr rtl="1">
              <a:buFont typeface="Arial" pitchFamily="34" charset="0"/>
              <a:buChar char="•"/>
            </a:pPr>
            <a:r>
              <a:rPr lang="ar-SA" sz="2800" b="1" dirty="0" smtClean="0">
                <a:solidFill>
                  <a:srgbClr val="FF0000"/>
                </a:solidFill>
              </a:rPr>
              <a:t>والاستغفار: </a:t>
            </a:r>
            <a:r>
              <a:rPr lang="ar-SA" sz="2800" dirty="0" smtClean="0"/>
              <a:t>طلب </a:t>
            </a:r>
            <a:r>
              <a:rPr lang="ar-SA" sz="2800" dirty="0" err="1" smtClean="0"/>
              <a:t>المغفرة </a:t>
            </a:r>
            <a:r>
              <a:rPr lang="ar-SA" sz="2800" dirty="0" smtClean="0"/>
              <a:t>، وأصله: ستر العبد فلا </a:t>
            </a:r>
            <a:r>
              <a:rPr lang="ar-SA" sz="2800" dirty="0" err="1" smtClean="0"/>
              <a:t>ينفضح</a:t>
            </a:r>
            <a:r>
              <a:rPr lang="ar-SA" sz="2800" dirty="0" smtClean="0"/>
              <a:t> ، ووقايته من شر الذنب فلا يُعاقب </a:t>
            </a:r>
            <a:r>
              <a:rPr lang="ar-SA" sz="2800" dirty="0" err="1" smtClean="0"/>
              <a:t>عليه </a:t>
            </a:r>
            <a:r>
              <a:rPr lang="ar-SA" sz="2800" dirty="0" smtClean="0"/>
              <a:t>، فمغفرة الله لعبده تتضمن </a:t>
            </a:r>
            <a:r>
              <a:rPr lang="ar-SA" sz="2800" dirty="0" err="1" smtClean="0"/>
              <a:t>أمرين </a:t>
            </a:r>
            <a:r>
              <a:rPr lang="ar-SA" sz="2800" dirty="0" smtClean="0"/>
              <a:t>: ستره فلا </a:t>
            </a:r>
            <a:r>
              <a:rPr lang="ar-SA" sz="2800" dirty="0" err="1" smtClean="0"/>
              <a:t>يفضحه </a:t>
            </a:r>
            <a:r>
              <a:rPr lang="ar-SA" sz="2800" dirty="0" smtClean="0"/>
              <a:t>، ووقايته أثر معصيته فلا يؤاخذ عليها.</a:t>
            </a:r>
          </a:p>
          <a:p>
            <a:pPr rtl="1">
              <a:buFont typeface="Arial" pitchFamily="34" charset="0"/>
              <a:buChar char="•"/>
            </a:pPr>
            <a:r>
              <a:rPr lang="ar-SA" sz="2800" dirty="0" smtClean="0"/>
              <a:t>وبهذا يعلم أن بين </a:t>
            </a:r>
            <a:r>
              <a:rPr lang="ar-SA" sz="2800" dirty="0" smtClean="0">
                <a:solidFill>
                  <a:srgbClr val="FF0000"/>
                </a:solidFill>
              </a:rPr>
              <a:t>الاستغفار و</a:t>
            </a:r>
            <a:r>
              <a:rPr lang="ar-SA" sz="2800" dirty="0" smtClean="0">
                <a:solidFill>
                  <a:srgbClr val="FF0000"/>
                </a:solidFill>
                <a:hlinkClick r:id="rId2"/>
              </a:rPr>
              <a:t>التوبة</a:t>
            </a:r>
            <a:r>
              <a:rPr lang="ar-SA" sz="2800" dirty="0" smtClean="0">
                <a:solidFill>
                  <a:srgbClr val="FF0000"/>
                </a:solidFill>
              </a:rPr>
              <a:t> </a:t>
            </a:r>
            <a:r>
              <a:rPr lang="ar-SA" sz="2800" dirty="0" smtClean="0"/>
              <a:t>فرقاً، فقد يستغفر العبد ولم يتب كما هو حال كثير من الناس، لكن </a:t>
            </a:r>
            <a:r>
              <a:rPr lang="ar-SA" sz="2800" dirty="0" smtClean="0">
                <a:solidFill>
                  <a:srgbClr val="FF0000"/>
                </a:solidFill>
                <a:hlinkClick r:id="rId2"/>
              </a:rPr>
              <a:t>التوبة</a:t>
            </a:r>
            <a:r>
              <a:rPr lang="ar-SA" sz="2800" dirty="0" smtClean="0"/>
              <a:t> تتضمن الاستغفار.فالتوبة أعم من الاستغفار.</a:t>
            </a:r>
          </a:p>
          <a:p>
            <a:pPr rtl="1">
              <a:buFont typeface="Arial" pitchFamily="34" charset="0"/>
              <a:buChar char="•"/>
            </a:pPr>
            <a:r>
              <a:rPr lang="ar-SA" sz="2800" b="1" dirty="0" smtClean="0"/>
              <a:t>وهناك أقوال للعلماء في الفرق بين الاستغفار والتوبة، </a:t>
            </a:r>
            <a:r>
              <a:rPr lang="ar-SA" sz="2800" b="1" dirty="0" err="1" smtClean="0"/>
              <a:t>ومنها: </a:t>
            </a:r>
            <a:r>
              <a:rPr lang="ar-SA" sz="2800" b="1" dirty="0" smtClean="0"/>
              <a:t>” إذا أفرد الاستغفار أو أفردت التوبة يكون معناهما واحدا“ </a:t>
            </a:r>
            <a:r>
              <a:rPr lang="ar-SA" sz="2800" dirty="0" smtClean="0"/>
              <a:t>كم أشار إلى ذلك ابن القيم في </a:t>
            </a:r>
            <a:r>
              <a:rPr lang="ar-SA" sz="2800" dirty="0" err="1" smtClean="0"/>
              <a:t>مدارج</a:t>
            </a:r>
            <a:r>
              <a:rPr lang="ar-SA" sz="2800" dirty="0" smtClean="0"/>
              <a:t> </a:t>
            </a:r>
            <a:r>
              <a:rPr lang="ar-SA" sz="2800" dirty="0" err="1" smtClean="0"/>
              <a:t>السالكين </a:t>
            </a:r>
            <a:r>
              <a:rPr lang="ar-SA" sz="2800" dirty="0" smtClean="0"/>
              <a:t>(1/307- 308</a:t>
            </a:r>
            <a:r>
              <a:rPr lang="ar-SA" sz="2800" dirty="0" err="1" smtClean="0"/>
              <a:t>).</a:t>
            </a:r>
            <a:endParaRPr lang="en-US" sz="2800" dirty="0" smtClean="0"/>
          </a:p>
          <a:p>
            <a:pPr algn="justLow" rtl="1"/>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[3/1</a:t>
            </a:r>
            <a:r>
              <a:rPr lang="ar-SA" dirty="0" err="1" smtClean="0">
                <a:solidFill>
                  <a:srgbClr val="C00000"/>
                </a:solidFill>
              </a:rPr>
              <a:t>] </a:t>
            </a:r>
            <a:r>
              <a:rPr lang="ar-SA" dirty="0" smtClean="0">
                <a:solidFill>
                  <a:srgbClr val="C00000"/>
                </a:solidFill>
              </a:rPr>
              <a:t>– حكم التوبة</a:t>
            </a:r>
            <a:endParaRPr lang="en-US" dirty="0">
              <a:solidFill>
                <a:srgbClr val="C00000"/>
              </a:solidFill>
            </a:endParaRPr>
          </a:p>
        </p:txBody>
      </p:sp>
      <p:sp>
        <p:nvSpPr>
          <p:cNvPr id="5" name="عنصر نائب للمحتوى 4"/>
          <p:cNvSpPr>
            <a:spLocks noGrp="1"/>
          </p:cNvSpPr>
          <p:nvPr>
            <p:ph idx="1"/>
          </p:nvPr>
        </p:nvSpPr>
        <p:spPr>
          <a:xfrm>
            <a:off x="228600" y="1447800"/>
            <a:ext cx="9525000" cy="4800600"/>
          </a:xfrm>
        </p:spPr>
        <p:txBody>
          <a:bodyPr/>
          <a:lstStyle/>
          <a:p>
            <a:pPr rtl="1"/>
            <a:endParaRPr lang="ar-SA" sz="1100" b="1" dirty="0" smtClean="0"/>
          </a:p>
          <a:p>
            <a:pPr rtl="1">
              <a:buFont typeface="Arial" pitchFamily="34" charset="0"/>
              <a:buChar char="•"/>
            </a:pPr>
            <a:r>
              <a:rPr lang="ar-SA" sz="2800" b="1" dirty="0" smtClean="0"/>
              <a:t>التوبة واجبة على الفور </a:t>
            </a:r>
            <a:r>
              <a:rPr lang="ar-SA" sz="2800" dirty="0" smtClean="0"/>
              <a:t>ـ أي لا يجوز تأخيرها ـ عند عامة العلماء، أما الوجوب فلقوله </a:t>
            </a:r>
            <a:r>
              <a:rPr lang="ar-SA" sz="2800" dirty="0" err="1" smtClean="0"/>
              <a:t>تعالى: </a:t>
            </a:r>
            <a:r>
              <a:rPr lang="ar-SA" sz="2800" dirty="0" smtClean="0"/>
              <a:t>{وتوبوا إلى الله جميعا أيها المؤمنون لعلكم تفلحون</a:t>
            </a:r>
            <a:r>
              <a:rPr lang="ar-SA" sz="2800" dirty="0" err="1" smtClean="0"/>
              <a:t>} </a:t>
            </a:r>
            <a:r>
              <a:rPr lang="ar-SA" sz="2800" dirty="0" smtClean="0"/>
              <a:t>[النور: 31]، وقوله </a:t>
            </a:r>
            <a:r>
              <a:rPr lang="ar-SA" sz="2800" dirty="0" err="1" smtClean="0"/>
              <a:t>تعالى: </a:t>
            </a:r>
            <a:r>
              <a:rPr lang="ar-SA" sz="2800" dirty="0" smtClean="0"/>
              <a:t>{يا أيها الذين آمنوا توبوا إلى الله توبة نصوحا</a:t>
            </a:r>
            <a:r>
              <a:rPr lang="ar-SA" sz="2800" dirty="0" err="1" smtClean="0"/>
              <a:t>} </a:t>
            </a:r>
            <a:r>
              <a:rPr lang="ar-SA" sz="2800" dirty="0" smtClean="0"/>
              <a:t>[التحريم:8]، وأما الفورية فلِمَا في تأخيرها من الإصرار المحرم.</a:t>
            </a:r>
            <a:endParaRPr lang="en-US" sz="2800" dirty="0" smtClean="0"/>
          </a:p>
          <a:p>
            <a:pPr rtl="1">
              <a:buFont typeface="Arial" pitchFamily="34" charset="0"/>
              <a:buChar char="•"/>
            </a:pPr>
            <a:r>
              <a:rPr lang="ar-SA" sz="2800" dirty="0" smtClean="0"/>
              <a:t>أما الأحاديث الدالة على الأمر بالتوبة فكثيرة، وسيأتي ذكر بعضها في ثنايا هذه المحاضرة.</a:t>
            </a:r>
            <a:endParaRPr lang="en-US" sz="2800" dirty="0" smtClean="0"/>
          </a:p>
          <a:p>
            <a:pPr rtl="1">
              <a:buFont typeface="Arial" pitchFamily="34" charset="0"/>
              <a:buChar char="•"/>
            </a:pPr>
            <a:r>
              <a:rPr lang="ar-SA" sz="2800" b="1" dirty="0" smtClean="0"/>
              <a:t>قال </a:t>
            </a:r>
            <a:r>
              <a:rPr lang="ar-SA" sz="2800" b="1" dirty="0" err="1" smtClean="0"/>
              <a:t>القرطبي: </a:t>
            </a:r>
            <a:r>
              <a:rPr lang="ar-SA" sz="2800" dirty="0" smtClean="0"/>
              <a:t>” واتفقت الأمة على أن التوبة فرض على </a:t>
            </a:r>
            <a:r>
              <a:rPr lang="ar-SA" sz="2800" dirty="0" err="1" smtClean="0"/>
              <a:t>المؤمنين “ </a:t>
            </a:r>
            <a:r>
              <a:rPr lang="ar-SA" sz="2000" dirty="0" smtClean="0"/>
              <a:t>[الجامع لأحكام </a:t>
            </a:r>
            <a:r>
              <a:rPr lang="ar-SA" sz="2000" dirty="0" err="1" smtClean="0"/>
              <a:t>القرآن </a:t>
            </a:r>
            <a:r>
              <a:rPr lang="ar-SA" sz="2000" dirty="0" smtClean="0"/>
              <a:t>(5/90</a:t>
            </a:r>
            <a:r>
              <a:rPr lang="ar-SA" sz="2000" dirty="0" err="1" smtClean="0"/>
              <a:t>) ].</a:t>
            </a:r>
            <a:r>
              <a:rPr lang="ar-SA" sz="2000" dirty="0" smtClean="0"/>
              <a:t> </a:t>
            </a:r>
          </a:p>
          <a:p>
            <a:pPr rtl="1">
              <a:buFont typeface="Arial" pitchFamily="34" charset="0"/>
              <a:buChar char="•"/>
            </a:pPr>
            <a:r>
              <a:rPr lang="ar-SA" sz="2800" b="1" dirty="0" smtClean="0"/>
              <a:t>وقال شيخ الإسلام ابن </a:t>
            </a:r>
            <a:r>
              <a:rPr lang="ar-SA" sz="2800" b="1" dirty="0" err="1" smtClean="0"/>
              <a:t>تيمية : </a:t>
            </a:r>
            <a:r>
              <a:rPr lang="ar-SA" sz="2800" dirty="0" smtClean="0"/>
              <a:t>"ولا بد لكل عبد من توبة، وهي واجبة على الأولين </a:t>
            </a:r>
            <a:r>
              <a:rPr lang="ar-SA" sz="2800" dirty="0" err="1" smtClean="0"/>
              <a:t>والآخرين".</a:t>
            </a:r>
            <a:r>
              <a:rPr lang="ar-SA" sz="2800" b="1" dirty="0" smtClean="0"/>
              <a:t> </a:t>
            </a:r>
            <a:r>
              <a:rPr lang="ar-SA" sz="2000" dirty="0" smtClean="0"/>
              <a:t>[ مجموع </a:t>
            </a:r>
            <a:r>
              <a:rPr lang="ar-SA" sz="2000" dirty="0" err="1" smtClean="0"/>
              <a:t>الفتاوى </a:t>
            </a:r>
            <a:r>
              <a:rPr lang="ar-SA" sz="2000" dirty="0" smtClean="0"/>
              <a:t>(10/310</a:t>
            </a:r>
            <a:r>
              <a:rPr lang="ar-SA" sz="2000" dirty="0" err="1" smtClean="0"/>
              <a:t>) ] .</a:t>
            </a:r>
            <a:endParaRPr lang="en-US" sz="2000" dirty="0" smtClean="0"/>
          </a:p>
          <a:p>
            <a:pPr rtl="1">
              <a:buFont typeface="Arial" pitchFamily="34" charset="0"/>
              <a:buChar char="•"/>
            </a:pPr>
            <a:endParaRPr lang="ar-SA"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[4/1</a:t>
            </a:r>
            <a:r>
              <a:rPr lang="ar-SA" dirty="0" err="1" smtClean="0">
                <a:solidFill>
                  <a:srgbClr val="C00000"/>
                </a:solidFill>
              </a:rPr>
              <a:t>] </a:t>
            </a:r>
            <a:r>
              <a:rPr lang="ar-SA" dirty="0" smtClean="0">
                <a:solidFill>
                  <a:srgbClr val="C00000"/>
                </a:solidFill>
              </a:rPr>
              <a:t>– أنواع التوبة</a:t>
            </a:r>
            <a:endParaRPr lang="en-US" dirty="0">
              <a:solidFill>
                <a:srgbClr val="C00000"/>
              </a:solidFill>
            </a:endParaRPr>
          </a:p>
        </p:txBody>
      </p:sp>
      <p:sp>
        <p:nvSpPr>
          <p:cNvPr id="5" name="عنصر نائب للمحتوى 4"/>
          <p:cNvSpPr>
            <a:spLocks noGrp="1"/>
          </p:cNvSpPr>
          <p:nvPr>
            <p:ph idx="1"/>
          </p:nvPr>
        </p:nvSpPr>
        <p:spPr>
          <a:xfrm>
            <a:off x="228600" y="1447800"/>
            <a:ext cx="9525000" cy="4800600"/>
          </a:xfrm>
        </p:spPr>
        <p:txBody>
          <a:bodyPr/>
          <a:lstStyle/>
          <a:p>
            <a:pPr rtl="1"/>
            <a:endParaRPr lang="ar-SA" sz="1100" b="1" dirty="0" smtClean="0"/>
          </a:p>
          <a:p>
            <a:pPr rtl="1"/>
            <a:r>
              <a:rPr lang="ar-SA" sz="2800" dirty="0" smtClean="0"/>
              <a:t>    قال ابن </a:t>
            </a:r>
            <a:r>
              <a:rPr lang="ar-SA" sz="2800" dirty="0" err="1" smtClean="0"/>
              <a:t>تيمية </a:t>
            </a:r>
            <a:r>
              <a:rPr lang="ar-SA" sz="2800" dirty="0" smtClean="0"/>
              <a:t>- رحمه </a:t>
            </a:r>
            <a:r>
              <a:rPr lang="ar-SA" sz="2800" dirty="0" err="1" smtClean="0"/>
              <a:t>الله </a:t>
            </a:r>
            <a:r>
              <a:rPr lang="ar-SA" sz="2800" dirty="0" smtClean="0"/>
              <a:t>- في مجموع الرسائل </a:t>
            </a:r>
            <a:r>
              <a:rPr lang="ar-SA" sz="2800" dirty="0" err="1" smtClean="0"/>
              <a:t>والمسائل </a:t>
            </a:r>
            <a:r>
              <a:rPr lang="ar-SA" sz="2800" dirty="0" smtClean="0"/>
              <a:t>(227/2</a:t>
            </a:r>
            <a:r>
              <a:rPr lang="ar-SA" sz="2800" dirty="0" err="1" smtClean="0"/>
              <a:t>):</a:t>
            </a:r>
            <a:r>
              <a:rPr lang="ar-SA" sz="2800" dirty="0" smtClean="0"/>
              <a:t> </a:t>
            </a:r>
            <a:endParaRPr lang="ar-SA" sz="2800" b="1" dirty="0" smtClean="0"/>
          </a:p>
          <a:p>
            <a:pPr rtl="1">
              <a:buFont typeface="Arial" pitchFamily="34" charset="0"/>
              <a:buChar char="•"/>
            </a:pPr>
            <a:r>
              <a:rPr lang="ar-SA" sz="2800" b="1" dirty="0" smtClean="0"/>
              <a:t>التوبة نوعان:</a:t>
            </a:r>
            <a:r>
              <a:rPr lang="ar-SA" sz="2800" dirty="0" smtClean="0"/>
              <a:t> واجبة ومستحبة.</a:t>
            </a:r>
            <a:endParaRPr lang="en-US" sz="2800" dirty="0" smtClean="0"/>
          </a:p>
          <a:p>
            <a:pPr rtl="1">
              <a:buFont typeface="Arial" pitchFamily="34" charset="0"/>
              <a:buChar char="•"/>
            </a:pPr>
            <a:r>
              <a:rPr lang="ar-SA" sz="2800" b="1" dirty="0" smtClean="0"/>
              <a:t>فالواجبة</a:t>
            </a:r>
            <a:r>
              <a:rPr lang="ar-SA" sz="2800" dirty="0" smtClean="0"/>
              <a:t>: هي التوبة من ترك مأمور أو فعل محظور وهذه واجبة على جميع المكلفين كما أمرهم الله بذلك في كتابه وعلى ألسنة رسله.</a:t>
            </a:r>
          </a:p>
          <a:p>
            <a:pPr rtl="1">
              <a:buFont typeface="Arial" pitchFamily="34" charset="0"/>
              <a:buChar char="•"/>
            </a:pPr>
            <a:r>
              <a:rPr lang="ar-SA" sz="2800" b="1" dirty="0" smtClean="0"/>
              <a:t>والمستحبة</a:t>
            </a:r>
            <a:r>
              <a:rPr lang="ar-SA" sz="2800" dirty="0" smtClean="0"/>
              <a:t>: هي التوبة من ترك </a:t>
            </a:r>
            <a:r>
              <a:rPr lang="ar-SA" sz="2800" dirty="0" err="1" smtClean="0"/>
              <a:t>المستحبات</a:t>
            </a:r>
            <a:r>
              <a:rPr lang="ar-SA" sz="2800" dirty="0" smtClean="0"/>
              <a:t> وفعل المكروهات.</a:t>
            </a:r>
          </a:p>
          <a:p>
            <a:pPr rtl="1"/>
            <a:r>
              <a:rPr lang="ar-SA" sz="2800" dirty="0" smtClean="0"/>
              <a:t>    </a:t>
            </a:r>
            <a:r>
              <a:rPr lang="ar-SA" dirty="0" smtClean="0"/>
              <a:t>فمن اقتصر على التوبة الأولى كان من الأبرار المقتصدين، ومن تاب </a:t>
            </a:r>
            <a:r>
              <a:rPr lang="ar-SA" dirty="0" err="1" smtClean="0"/>
              <a:t>التوبتين</a:t>
            </a:r>
            <a:r>
              <a:rPr lang="ar-SA" dirty="0" smtClean="0"/>
              <a:t> كان من السابقين المقربين، ومن لم يأت بالأولى كان من الظالمين إما الكافرين وإما الفاسقين.</a:t>
            </a:r>
            <a:endParaRPr lang="en-US" dirty="0" smtClean="0"/>
          </a:p>
          <a:p>
            <a:pPr rtl="1">
              <a:buFont typeface="Arial" pitchFamily="34" charset="0"/>
              <a:buChar char="•"/>
            </a:pPr>
            <a:endParaRPr lang="en-US" sz="2800" dirty="0" smtClean="0"/>
          </a:p>
          <a:p>
            <a:pPr rtl="1"/>
            <a:endParaRPr lang="ar-SA"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[5/1</a:t>
            </a:r>
            <a:r>
              <a:rPr lang="ar-SA" dirty="0" err="1" smtClean="0">
                <a:solidFill>
                  <a:srgbClr val="C00000"/>
                </a:solidFill>
              </a:rPr>
              <a:t>] </a:t>
            </a:r>
            <a:r>
              <a:rPr lang="ar-SA" dirty="0" smtClean="0">
                <a:solidFill>
                  <a:srgbClr val="C00000"/>
                </a:solidFill>
              </a:rPr>
              <a:t>– شروط التوبة</a:t>
            </a:r>
            <a:endParaRPr lang="en-US" dirty="0">
              <a:solidFill>
                <a:srgbClr val="C00000"/>
              </a:solidFill>
            </a:endParaRPr>
          </a:p>
        </p:txBody>
      </p:sp>
      <p:sp>
        <p:nvSpPr>
          <p:cNvPr id="5" name="عنصر نائب للمحتوى 4"/>
          <p:cNvSpPr>
            <a:spLocks noGrp="1"/>
          </p:cNvSpPr>
          <p:nvPr>
            <p:ph idx="1"/>
          </p:nvPr>
        </p:nvSpPr>
        <p:spPr>
          <a:xfrm>
            <a:off x="228600" y="1447800"/>
            <a:ext cx="9525000" cy="4800600"/>
          </a:xfrm>
        </p:spPr>
        <p:txBody>
          <a:bodyPr/>
          <a:lstStyle/>
          <a:p>
            <a:pPr rtl="1"/>
            <a:endParaRPr lang="ar-SA" sz="1100" b="1" dirty="0" smtClean="0"/>
          </a:p>
          <a:p>
            <a:pPr rtl="1"/>
            <a:r>
              <a:rPr lang="ar-SA" sz="2800" dirty="0" smtClean="0"/>
              <a:t> </a:t>
            </a:r>
            <a:r>
              <a:rPr lang="ar-SA" sz="2800" b="1" u="sng" dirty="0" smtClean="0"/>
              <a:t>الشرط الأول</a:t>
            </a:r>
            <a:r>
              <a:rPr lang="ar-SA" sz="2800" b="1" dirty="0" smtClean="0"/>
              <a:t>: الإسلام</a:t>
            </a:r>
            <a:endParaRPr lang="en-US" sz="2800" dirty="0" smtClean="0"/>
          </a:p>
          <a:p>
            <a:pPr rtl="1"/>
            <a:r>
              <a:rPr lang="ar-SA" sz="2800" b="1" dirty="0" smtClean="0"/>
              <a:t> </a:t>
            </a:r>
            <a:r>
              <a:rPr lang="ar-SA" sz="2800" b="1" u="sng" dirty="0" smtClean="0"/>
              <a:t>الشرط الثاني</a:t>
            </a:r>
            <a:r>
              <a:rPr lang="ar-SA" sz="2800" b="1" dirty="0" smtClean="0"/>
              <a:t>: الإخلاص</a:t>
            </a:r>
            <a:endParaRPr lang="en-US" sz="2800" dirty="0" smtClean="0"/>
          </a:p>
          <a:p>
            <a:pPr rtl="1"/>
            <a:r>
              <a:rPr lang="ar-SA" sz="2800" b="1" dirty="0" smtClean="0"/>
              <a:t> </a:t>
            </a:r>
            <a:r>
              <a:rPr lang="ar-SA" sz="2800" b="1" u="sng" dirty="0" smtClean="0"/>
              <a:t>الشرط الثالث</a:t>
            </a:r>
            <a:r>
              <a:rPr lang="ar-SA" sz="2800" b="1" dirty="0" smtClean="0"/>
              <a:t>: الإقلاع عن الذنب</a:t>
            </a:r>
            <a:endParaRPr lang="en-US" sz="2800" dirty="0" smtClean="0"/>
          </a:p>
          <a:p>
            <a:pPr rtl="1"/>
            <a:r>
              <a:rPr lang="ar-SA" sz="2800" b="1" dirty="0" smtClean="0"/>
              <a:t> </a:t>
            </a:r>
            <a:r>
              <a:rPr lang="ar-SA" sz="2800" b="1" u="sng" dirty="0" smtClean="0"/>
              <a:t>الشرط الرابع</a:t>
            </a:r>
            <a:r>
              <a:rPr lang="ar-SA" sz="2800" b="1" dirty="0" smtClean="0"/>
              <a:t>: الندم</a:t>
            </a:r>
            <a:endParaRPr lang="en-US" sz="2800" dirty="0" smtClean="0"/>
          </a:p>
          <a:p>
            <a:pPr rtl="1"/>
            <a:r>
              <a:rPr lang="ar-SA" sz="2800" b="1" dirty="0" smtClean="0"/>
              <a:t> </a:t>
            </a:r>
            <a:r>
              <a:rPr lang="ar-SA" sz="2800" b="1" u="sng" dirty="0" smtClean="0"/>
              <a:t>الشرط الخامس</a:t>
            </a:r>
            <a:r>
              <a:rPr lang="ar-SA" sz="2800" b="1" dirty="0" smtClean="0"/>
              <a:t>: العزم على التوبة</a:t>
            </a:r>
            <a:endParaRPr lang="en-US" sz="2800" dirty="0" smtClean="0"/>
          </a:p>
          <a:p>
            <a:pPr rtl="1"/>
            <a:r>
              <a:rPr lang="ar-SA" sz="2800" b="1" dirty="0" smtClean="0"/>
              <a:t> </a:t>
            </a:r>
            <a:r>
              <a:rPr lang="ar-SA" sz="2800" b="1" u="sng" dirty="0" smtClean="0"/>
              <a:t>الشرط السادس</a:t>
            </a:r>
            <a:r>
              <a:rPr lang="ar-SA" sz="2800" b="1" dirty="0" smtClean="0"/>
              <a:t>: رد المظالم إلى أهلها</a:t>
            </a:r>
            <a:endParaRPr lang="en-US" sz="2800" dirty="0" smtClean="0"/>
          </a:p>
          <a:p>
            <a:pPr rtl="1"/>
            <a:r>
              <a:rPr lang="ar-SA" sz="2800" b="1" dirty="0" smtClean="0"/>
              <a:t> </a:t>
            </a:r>
            <a:r>
              <a:rPr lang="ar-SA" sz="2800" b="1" u="sng" dirty="0" smtClean="0"/>
              <a:t>الشرط السابع</a:t>
            </a:r>
            <a:r>
              <a:rPr lang="ar-SA" sz="2800" b="1" dirty="0" smtClean="0"/>
              <a:t>: أن تقع التوبة قبل الغرغرة</a:t>
            </a:r>
            <a:endParaRPr lang="en-US" sz="2800" dirty="0" smtClean="0"/>
          </a:p>
          <a:p>
            <a:pPr rtl="1"/>
            <a:r>
              <a:rPr lang="ar-SA" sz="2800" b="1" dirty="0" smtClean="0"/>
              <a:t> </a:t>
            </a:r>
            <a:r>
              <a:rPr lang="ar-SA" sz="2800" b="1" u="sng" dirty="0" smtClean="0"/>
              <a:t>الشرط الثامن</a:t>
            </a:r>
            <a:r>
              <a:rPr lang="ar-SA" sz="2800" b="1" dirty="0" smtClean="0"/>
              <a:t>: أن تقع التوبة قبل طلوع الشمس من مغربها</a:t>
            </a:r>
            <a:endParaRPr lang="en-US" sz="2800" dirty="0" smtClean="0"/>
          </a:p>
          <a:p>
            <a:pPr rtl="1"/>
            <a:endParaRPr lang="ar-SA" sz="2800" b="1" dirty="0" smtClean="0"/>
          </a:p>
          <a:p>
            <a:pPr rtl="1"/>
            <a:endParaRPr lang="en-US" sz="2800" dirty="0" smtClean="0"/>
          </a:p>
          <a:p>
            <a:pPr rtl="1"/>
            <a:endParaRPr lang="ar-SA"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t>تابع </a:t>
            </a:r>
            <a:r>
              <a:rPr lang="ar-SA" dirty="0" smtClean="0">
                <a:solidFill>
                  <a:srgbClr val="C00000"/>
                </a:solidFill>
              </a:rPr>
              <a:t>[5/1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304800" y="1600200"/>
            <a:ext cx="9296400" cy="4525963"/>
          </a:xfrm>
        </p:spPr>
        <p:txBody>
          <a:bodyPr/>
          <a:lstStyle/>
          <a:p>
            <a:pPr rtl="1"/>
            <a:r>
              <a:rPr lang="ar-SA" sz="2800" b="1" u="sng" dirty="0" smtClean="0"/>
              <a:t>الشرط الأول</a:t>
            </a:r>
            <a:r>
              <a:rPr lang="ar-SA" sz="2800" b="1" dirty="0" smtClean="0"/>
              <a:t>: الإسلام:</a:t>
            </a:r>
            <a:endParaRPr lang="en-US" sz="2800" dirty="0" smtClean="0"/>
          </a:p>
          <a:p>
            <a:pPr rtl="1">
              <a:buFont typeface="Arial" pitchFamily="34" charset="0"/>
              <a:buChar char="•"/>
            </a:pPr>
            <a:r>
              <a:rPr lang="ar-SA" sz="2800" dirty="0" smtClean="0"/>
              <a:t>التوبة لا تصح إلا من مسلم، أما الكافر فإن توبته تعني دخوله الإسلام، قال </a:t>
            </a:r>
            <a:r>
              <a:rPr lang="ar-SA" sz="2800" dirty="0" err="1" smtClean="0"/>
              <a:t>القرطبي: </a:t>
            </a:r>
            <a:r>
              <a:rPr lang="ar-SA" sz="2800" dirty="0" smtClean="0"/>
              <a:t>"اعلم أن التوبة إما من الكُفْر وإما من الذنب، فتوبة الكافر مقبولة قطعاً، وتوبة العاصي مقبولة بالوعد </a:t>
            </a:r>
            <a:r>
              <a:rPr lang="ar-SA" sz="2800" dirty="0" err="1" smtClean="0"/>
              <a:t>الصادق".</a:t>
            </a:r>
            <a:endParaRPr lang="en-US" sz="2800" dirty="0" smtClean="0"/>
          </a:p>
          <a:p>
            <a:pPr rtl="1">
              <a:buFont typeface="Arial" pitchFamily="34" charset="0"/>
              <a:buChar char="•"/>
            </a:pPr>
            <a:r>
              <a:rPr lang="ar-SA" sz="2800" dirty="0" smtClean="0"/>
              <a:t>قال الله عز </a:t>
            </a:r>
            <a:r>
              <a:rPr lang="ar-SA" sz="2800" dirty="0" err="1" smtClean="0"/>
              <a:t>وجل: </a:t>
            </a:r>
            <a:r>
              <a:rPr lang="ar-SA" sz="2800" dirty="0" smtClean="0"/>
              <a:t>{وَلَيْسَتِ التَّوْبَةُ لِلَّذِينَ يَعْمَلُونَ السَّيّئَـٰ</a:t>
            </a:r>
            <a:r>
              <a:rPr lang="ar-SA" sz="2800" dirty="0" err="1" smtClean="0"/>
              <a:t>تِ</a:t>
            </a:r>
            <a:r>
              <a:rPr lang="ar-SA" sz="2800" dirty="0" smtClean="0"/>
              <a:t> حَتَّىٰ إِذَا حَضَرَ أَحَدَهُمُ الْمَوْتُ قَالَ إِنّى تُبْتُ الآنَ وَلاَ الَّذِينَ يَمُوتُونَ وَهُمْ كُفَّارٌ أُوْلَـئِكَ أَعْتَدْنَا لَهُمْ عَذَاباً أَلِيماً</a:t>
            </a:r>
            <a:r>
              <a:rPr lang="ar-SA" sz="2800" dirty="0" err="1" smtClean="0"/>
              <a:t>} </a:t>
            </a:r>
            <a:r>
              <a:rPr lang="ar-SA" sz="2800" dirty="0" smtClean="0"/>
              <a:t>[النساء:18</a:t>
            </a:r>
            <a:r>
              <a:rPr lang="ar-SA" sz="2800" dirty="0" err="1" smtClean="0"/>
              <a:t>].</a:t>
            </a:r>
            <a:r>
              <a:rPr lang="ar-SA" sz="2800" dirty="0" smtClean="0"/>
              <a:t> والمراد من الآية نفي وقوع التوبة الصحيحة من المشركين، وأنه ليس من شأنها أن تكون لهم.</a:t>
            </a:r>
          </a:p>
          <a:p>
            <a:pPr rtl="1">
              <a:buFont typeface="Arial" pitchFamily="34" charset="0"/>
              <a:buChar char="•"/>
            </a:pPr>
            <a:r>
              <a:rPr lang="ar-SA" sz="2800" dirty="0" smtClean="0"/>
              <a:t>وقال الله عز </a:t>
            </a:r>
            <a:r>
              <a:rPr lang="ar-SA" sz="2800" dirty="0" err="1" smtClean="0"/>
              <a:t>وجل: </a:t>
            </a:r>
            <a:r>
              <a:rPr lang="ar-SA" sz="2800" dirty="0" smtClean="0"/>
              <a:t>{إِنَّ اللَّهَ لاَ يَغْفِرُ أَن يُشْرَكَ </a:t>
            </a:r>
            <a:r>
              <a:rPr lang="ar-SA" sz="2800" dirty="0" err="1" smtClean="0"/>
              <a:t>بِهِ</a:t>
            </a:r>
            <a:r>
              <a:rPr lang="ar-SA" sz="2800" dirty="0" smtClean="0"/>
              <a:t> وَيَغْفِرُ مَا دُونَ ذٰلِكَ لِمَن يَشَاء وَمَن يُشْرِكْ بِاللَّهِ فَقَدْ ضَلَّ ضَلالاً بَعِيداً</a:t>
            </a:r>
            <a:r>
              <a:rPr lang="ar-SA" sz="2800" dirty="0" err="1" smtClean="0"/>
              <a:t>}</a:t>
            </a:r>
            <a:r>
              <a:rPr lang="ar-SA" sz="2800" b="1" dirty="0" err="1" smtClean="0"/>
              <a:t> </a:t>
            </a:r>
            <a:r>
              <a:rPr lang="ar-SA" sz="2800" dirty="0" smtClean="0"/>
              <a:t>[النساء:116</a:t>
            </a:r>
            <a:r>
              <a:rPr lang="ar-SA" sz="2800" dirty="0" err="1" smtClean="0"/>
              <a:t>].</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t>تابع </a:t>
            </a:r>
            <a:r>
              <a:rPr lang="ar-SA" dirty="0" smtClean="0">
                <a:solidFill>
                  <a:srgbClr val="C00000"/>
                </a:solidFill>
              </a:rPr>
              <a:t>[5/1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304800" y="1600200"/>
            <a:ext cx="9296400" cy="4525963"/>
          </a:xfrm>
        </p:spPr>
        <p:txBody>
          <a:bodyPr/>
          <a:lstStyle/>
          <a:p>
            <a:pPr rtl="1"/>
            <a:r>
              <a:rPr lang="ar-SA" sz="2800" b="1" u="sng" dirty="0" smtClean="0"/>
              <a:t>الشرط الثاني</a:t>
            </a:r>
            <a:r>
              <a:rPr lang="ar-SA" sz="2800" b="1" dirty="0" smtClean="0"/>
              <a:t>: الإخلاص:</a:t>
            </a:r>
            <a:endParaRPr lang="en-US" sz="2800" dirty="0" smtClean="0"/>
          </a:p>
          <a:p>
            <a:pPr rtl="1">
              <a:buFont typeface="Arial" pitchFamily="34" charset="0"/>
              <a:buChar char="•"/>
            </a:pPr>
            <a:r>
              <a:rPr lang="ar-SA" sz="2800" dirty="0" smtClean="0"/>
              <a:t>إن التائب من المعاصي لا تصح توبته إلا بالإخلاص، فمن ترك ذنباً من الذنوب لغير الله تعالى، كالخوف من الفضيحة أو تعيير الناس له أو عَجَزَ عن اقترافه أو خاف من فوات </a:t>
            </a:r>
            <a:r>
              <a:rPr lang="ar-SA" sz="2800" dirty="0" err="1" smtClean="0"/>
              <a:t>مصحلة</a:t>
            </a:r>
            <a:r>
              <a:rPr lang="ar-SA" sz="2800" dirty="0" smtClean="0"/>
              <a:t> أو منفعة قد تضيع بالاستمرار على تلك المعصية، فإن توبته وتوبة من تقدم تكون مردودة باتفاق أهل العلم.</a:t>
            </a:r>
            <a:endParaRPr lang="en-US" sz="2800" dirty="0" smtClean="0"/>
          </a:p>
          <a:p>
            <a:pPr rtl="1"/>
            <a:r>
              <a:rPr lang="ar-SA" sz="2800" b="1" u="sng" dirty="0" smtClean="0"/>
              <a:t>الشرط الثالث</a:t>
            </a:r>
            <a:r>
              <a:rPr lang="ar-SA" sz="2800" b="1" dirty="0" smtClean="0"/>
              <a:t>: الإقلاع عن الذنب:</a:t>
            </a:r>
            <a:endParaRPr lang="en-US" sz="2800" dirty="0" smtClean="0"/>
          </a:p>
          <a:p>
            <a:pPr rtl="1">
              <a:buFont typeface="Arial" pitchFamily="34" charset="0"/>
              <a:buChar char="•"/>
            </a:pPr>
            <a:r>
              <a:rPr lang="ar-SA" sz="2800" dirty="0" smtClean="0"/>
              <a:t>الإقلاع عن الذنب شرط أساسي للتوبة المقبولة، فالذي يرجع إلى الله وهو مقيم على الذنب لا يعد تائباً، فإن كانت المعصية بفعل محرم تركه في الحال وإن كانت بترك واجب فعله في الحال، وإن كانت مما يتعلق بحقوق الخلق تخلص منها وأداها إلى أهلها، أو استحلهم منها.</a:t>
            </a:r>
            <a:endParaRPr lang="en-US"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t>تابع </a:t>
            </a:r>
            <a:r>
              <a:rPr lang="ar-SA" dirty="0" smtClean="0">
                <a:solidFill>
                  <a:srgbClr val="C00000"/>
                </a:solidFill>
              </a:rPr>
              <a:t>[5/1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304800" y="1600200"/>
            <a:ext cx="9296400" cy="4525963"/>
          </a:xfrm>
        </p:spPr>
        <p:txBody>
          <a:bodyPr/>
          <a:lstStyle/>
          <a:p>
            <a:pPr rtl="1"/>
            <a:r>
              <a:rPr lang="ar-SA" sz="2800" b="1" u="sng" dirty="0" smtClean="0"/>
              <a:t>الشرط الرابع</a:t>
            </a:r>
            <a:r>
              <a:rPr lang="ar-SA" sz="2800" b="1" dirty="0" smtClean="0"/>
              <a:t>: الندم:</a:t>
            </a:r>
            <a:endParaRPr lang="en-US" sz="2800" dirty="0" smtClean="0"/>
          </a:p>
          <a:p>
            <a:pPr rtl="1">
              <a:buFont typeface="Arial" pitchFamily="34" charset="0"/>
              <a:buChar char="•"/>
            </a:pPr>
            <a:r>
              <a:rPr lang="ar-SA" sz="2800" dirty="0" smtClean="0"/>
              <a:t>الندم ركن من أركان التوبة لا تتم إلا </a:t>
            </a:r>
            <a:r>
              <a:rPr lang="ar-SA" sz="2800" dirty="0" err="1" smtClean="0"/>
              <a:t>به</a:t>
            </a:r>
            <a:r>
              <a:rPr lang="ar-SA" sz="2800" dirty="0" smtClean="0"/>
              <a:t>، وهو في اللغة: التحسر من تغير رأي في أمر فائت، وقد أشار النبي </a:t>
            </a:r>
            <a:r>
              <a:rPr lang="en-US" sz="2800" dirty="0" smtClean="0">
                <a:sym typeface="AGA Arabesque"/>
              </a:rPr>
              <a:t></a:t>
            </a:r>
            <a:r>
              <a:rPr lang="ar-SA" sz="2800" dirty="0" smtClean="0"/>
              <a:t> إلى قيمة الندم </a:t>
            </a:r>
            <a:r>
              <a:rPr lang="ar-SA" sz="2800" dirty="0" err="1" smtClean="0"/>
              <a:t>فقال: </a:t>
            </a:r>
            <a:r>
              <a:rPr lang="ar-SA" sz="2800" b="1" dirty="0" err="1" smtClean="0"/>
              <a:t>(</a:t>
            </a:r>
            <a:r>
              <a:rPr lang="ar-SA" sz="2800" b="1" dirty="0" smtClean="0"/>
              <a:t>(الندم توبة</a:t>
            </a:r>
            <a:r>
              <a:rPr lang="ar-SA" sz="2800" b="1" dirty="0" err="1" smtClean="0"/>
              <a:t>)) </a:t>
            </a:r>
            <a:r>
              <a:rPr lang="ar-SA" sz="2400" dirty="0" smtClean="0"/>
              <a:t>[رواه ابن ماجة وأحمد في مسنده من حديث عبد الله بن مسعود، وصححه الألباني</a:t>
            </a:r>
            <a:r>
              <a:rPr lang="ar-SA" sz="2400" dirty="0" err="1" smtClean="0"/>
              <a:t>].</a:t>
            </a:r>
            <a:endParaRPr lang="en-US" sz="2400" dirty="0" smtClean="0"/>
          </a:p>
          <a:p>
            <a:pPr rtl="1"/>
            <a:r>
              <a:rPr lang="ar-SA" sz="2800" dirty="0" smtClean="0"/>
              <a:t>   ومعنى أنه توبة: أي عمدة أركان التوبة كقوله </a:t>
            </a:r>
            <a:r>
              <a:rPr lang="en-US" sz="2800" dirty="0" smtClean="0">
                <a:sym typeface="AGA Arabesque"/>
              </a:rPr>
              <a:t></a:t>
            </a:r>
            <a:r>
              <a:rPr lang="ar-SA" sz="2800" dirty="0" err="1" smtClean="0"/>
              <a:t>: (</a:t>
            </a:r>
            <a:r>
              <a:rPr lang="ar-SA" sz="2800" dirty="0" smtClean="0"/>
              <a:t>(الحج عرفة</a:t>
            </a:r>
            <a:r>
              <a:rPr lang="ar-SA" sz="2800" dirty="0" err="1" smtClean="0"/>
              <a:t>)).</a:t>
            </a:r>
            <a:endParaRPr lang="en-US" sz="2800" dirty="0" smtClean="0"/>
          </a:p>
          <a:p>
            <a:pPr rtl="1"/>
            <a:r>
              <a:rPr lang="ar-SA" sz="2800" b="1" u="sng" dirty="0" smtClean="0"/>
              <a:t>الشرط الخامس</a:t>
            </a:r>
            <a:r>
              <a:rPr lang="ar-SA" sz="2800" b="1" dirty="0" smtClean="0"/>
              <a:t>: العزم على التوبة:</a:t>
            </a:r>
            <a:endParaRPr lang="en-US" sz="2800" dirty="0" smtClean="0"/>
          </a:p>
          <a:p>
            <a:pPr rtl="1">
              <a:buFont typeface="Arial" pitchFamily="34" charset="0"/>
              <a:buChar char="•"/>
            </a:pPr>
            <a:r>
              <a:rPr lang="ar-SA" sz="2800" dirty="0" smtClean="0"/>
              <a:t>أي العزم على عدم العودة للذنب، والعزم مترتب على الندم، وهو يعني الإصرار على عدم العود إلى الذنوب ثانية، والعزم في اللغة: عقد القلب على إمضاء الأمر.</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t>تابع </a:t>
            </a:r>
            <a:r>
              <a:rPr lang="ar-SA" dirty="0" smtClean="0">
                <a:solidFill>
                  <a:srgbClr val="C00000"/>
                </a:solidFill>
              </a:rPr>
              <a:t>[5/1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304800" y="1600200"/>
            <a:ext cx="9372600" cy="4525963"/>
          </a:xfrm>
        </p:spPr>
        <p:txBody>
          <a:bodyPr/>
          <a:lstStyle/>
          <a:p>
            <a:pPr rtl="1"/>
            <a:r>
              <a:rPr lang="ar-SA" sz="3000" b="1" u="sng" dirty="0" smtClean="0"/>
              <a:t>الشرط السادس</a:t>
            </a:r>
            <a:r>
              <a:rPr lang="ar-SA" sz="3000" b="1" dirty="0" smtClean="0"/>
              <a:t>: رد المظالم إلى أهلها:</a:t>
            </a:r>
            <a:endParaRPr lang="en-US" sz="3000" dirty="0" smtClean="0"/>
          </a:p>
          <a:p>
            <a:pPr rtl="1">
              <a:buFont typeface="Arial" pitchFamily="34" charset="0"/>
              <a:buChar char="•"/>
            </a:pPr>
            <a:r>
              <a:rPr lang="ar-SA" sz="3000" dirty="0" smtClean="0"/>
              <a:t>وهذه المظالم إما أن تتعلق بأمور مادية، أو بأمور غير مادية، فإن كانت المظالم مادية كاغتصاب المال فيجب على التائب أن يردها إلى أصحابها إن كانت موجودة، أو أن </a:t>
            </a:r>
            <a:r>
              <a:rPr lang="ar-SA" sz="3000" dirty="0" err="1" smtClean="0"/>
              <a:t>يتحللها</a:t>
            </a:r>
            <a:r>
              <a:rPr lang="ar-SA" sz="3000" dirty="0" smtClean="0"/>
              <a:t> منهم، وإن كانت المظالم غير مادية فيجب على التائب أن يطلب من المظلوم العفو عن </a:t>
            </a:r>
            <a:r>
              <a:rPr lang="ar-SA" sz="3000" dirty="0" err="1" smtClean="0"/>
              <a:t>ظلامته</a:t>
            </a:r>
            <a:r>
              <a:rPr lang="ar-SA" sz="3000" dirty="0" smtClean="0"/>
              <a:t> وأن يعمل على إرضائه، وفي هذا يقول </a:t>
            </a:r>
            <a:r>
              <a:rPr lang="en-US" sz="3000" dirty="0" smtClean="0">
                <a:sym typeface="AGA Arabesque"/>
              </a:rPr>
              <a:t></a:t>
            </a:r>
            <a:r>
              <a:rPr lang="ar-SA" sz="3000" dirty="0" err="1" smtClean="0"/>
              <a:t>: </a:t>
            </a:r>
            <a:r>
              <a:rPr lang="ar-SA" sz="3000" b="1" dirty="0" err="1" smtClean="0"/>
              <a:t>(</a:t>
            </a:r>
            <a:r>
              <a:rPr lang="ar-SA" sz="3000" b="1" dirty="0" smtClean="0"/>
              <a:t>(من كانت عنده مظلمة لأخيه </a:t>
            </a:r>
            <a:r>
              <a:rPr lang="ar-SA" sz="3000" b="1" dirty="0" err="1" smtClean="0"/>
              <a:t>فليتحلله</a:t>
            </a:r>
            <a:r>
              <a:rPr lang="ar-SA" sz="3000" b="1" dirty="0" smtClean="0"/>
              <a:t> منها، فإنه ليس ثم دينار ولا درهم، من قبل أن يؤخذ لأخيه من حسناته، فإن لم يكن له حسنات أخذ من سيئات أخيه فطرحت عليه</a:t>
            </a:r>
            <a:r>
              <a:rPr lang="ar-SA" sz="3000" b="1" dirty="0" err="1" smtClean="0"/>
              <a:t>))</a:t>
            </a:r>
            <a:r>
              <a:rPr lang="ar-SA" sz="3000" dirty="0" err="1" smtClean="0"/>
              <a:t>.</a:t>
            </a:r>
            <a:r>
              <a:rPr lang="ar-SA" sz="3000" dirty="0" smtClean="0"/>
              <a:t> </a:t>
            </a:r>
            <a:r>
              <a:rPr lang="ar-SA" sz="2400" dirty="0" smtClean="0"/>
              <a:t>[أخرجه البخاري من حديث أبي هريرة</a:t>
            </a:r>
            <a:r>
              <a:rPr lang="ar-SA" sz="2400" dirty="0" err="1" smtClean="0"/>
              <a:t>].</a:t>
            </a:r>
            <a:endParaRPr lang="en-US" sz="24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t>تابع </a:t>
            </a:r>
            <a:r>
              <a:rPr lang="ar-SA" dirty="0" smtClean="0">
                <a:solidFill>
                  <a:srgbClr val="C00000"/>
                </a:solidFill>
              </a:rPr>
              <a:t>[5/1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a:xfrm>
            <a:off x="228600" y="1524000"/>
            <a:ext cx="9448800" cy="4602163"/>
          </a:xfrm>
        </p:spPr>
        <p:txBody>
          <a:bodyPr/>
          <a:lstStyle/>
          <a:p>
            <a:pPr rtl="1"/>
            <a:r>
              <a:rPr lang="ar-SA" sz="2800" b="1" u="sng" dirty="0" smtClean="0"/>
              <a:t>الشرط السابع</a:t>
            </a:r>
            <a:r>
              <a:rPr lang="ar-SA" sz="2800" b="1" dirty="0" smtClean="0"/>
              <a:t>: أن تقع التوبة قبل </a:t>
            </a:r>
            <a:r>
              <a:rPr lang="ar-SA" sz="2800" b="1" dirty="0" err="1" smtClean="0"/>
              <a:t>الغرغرة </a:t>
            </a:r>
            <a:r>
              <a:rPr lang="ar-SA" sz="2800" dirty="0" smtClean="0"/>
              <a:t>- وهو شرط متعلق بزمن التوبة-</a:t>
            </a:r>
            <a:endParaRPr lang="en-US" sz="2800" dirty="0" smtClean="0"/>
          </a:p>
          <a:p>
            <a:pPr rtl="1">
              <a:buFont typeface="Arial" pitchFamily="34" charset="0"/>
              <a:buChar char="•"/>
            </a:pPr>
            <a:r>
              <a:rPr lang="ar-SA" sz="2800" dirty="0" smtClean="0"/>
              <a:t>أي: ما لم يتيقن الموت، فإن التوبة بعد التيقن بالموت لا يعتد </a:t>
            </a:r>
            <a:r>
              <a:rPr lang="ar-SA" sz="2800" dirty="0" err="1" smtClean="0"/>
              <a:t>بها</a:t>
            </a:r>
            <a:r>
              <a:rPr lang="ar-SA" sz="2800" dirty="0" smtClean="0"/>
              <a:t>، ودليل ذلك قوله </a:t>
            </a:r>
            <a:r>
              <a:rPr lang="ar-SA" sz="2800" dirty="0" err="1" smtClean="0"/>
              <a:t>تعالى: {</a:t>
            </a:r>
            <a:r>
              <a:rPr lang="en-US" sz="2800" dirty="0" smtClean="0"/>
              <a:t> </a:t>
            </a:r>
            <a:r>
              <a:rPr lang="ar-SA" sz="2800" dirty="0" smtClean="0"/>
              <a:t>وَلَيْسَتِ التَّوْبَةُ لِلَّذِينَ يَعْمَلُونَ </a:t>
            </a:r>
            <a:r>
              <a:rPr lang="ar-SA" sz="2800" dirty="0" err="1" smtClean="0"/>
              <a:t>السَّيّئَـٰتِ</a:t>
            </a:r>
            <a:r>
              <a:rPr lang="ar-SA" sz="2800" dirty="0" smtClean="0"/>
              <a:t> حَتَّىٰ إِذَا حَضَرَ أَحَدَهُمُ الْمَوْتُ قَالَ إِنّى تُبْتُ الآنَ</a:t>
            </a:r>
            <a:r>
              <a:rPr lang="ar-SA" sz="2800" dirty="0" err="1" smtClean="0"/>
              <a:t>} </a:t>
            </a:r>
            <a:r>
              <a:rPr lang="ar-SA" sz="2400" dirty="0" smtClean="0"/>
              <a:t>[النساء:18]</a:t>
            </a:r>
            <a:r>
              <a:rPr lang="ar-SA" sz="2800" dirty="0" smtClean="0"/>
              <a:t>، وحديث عبد الله </a:t>
            </a:r>
            <a:r>
              <a:rPr lang="ar-SA" sz="2800" smtClean="0"/>
              <a:t>بن </a:t>
            </a:r>
            <a:r>
              <a:rPr lang="ar-SA" sz="2800" smtClean="0"/>
              <a:t>عُمَر </a:t>
            </a:r>
            <a:r>
              <a:rPr lang="ar-SA" sz="2800" dirty="0" smtClean="0"/>
              <a:t>رضي الله عنهما عن النبي </a:t>
            </a:r>
            <a:r>
              <a:rPr lang="en-US" sz="2800" dirty="0" smtClean="0">
                <a:sym typeface="AGA Arabesque"/>
              </a:rPr>
              <a:t></a:t>
            </a:r>
            <a:r>
              <a:rPr lang="ar-SA" sz="2800" dirty="0" err="1" smtClean="0"/>
              <a:t>:(</a:t>
            </a:r>
            <a:r>
              <a:rPr lang="ar-SA" sz="2800" dirty="0" smtClean="0"/>
              <a:t>(</a:t>
            </a:r>
            <a:r>
              <a:rPr lang="ar-SA" sz="2800" b="1" dirty="0" smtClean="0"/>
              <a:t>إن الله يقبل توبة العبد ما لم </a:t>
            </a:r>
            <a:r>
              <a:rPr lang="ar-SA" sz="2800" b="1" dirty="0" err="1" smtClean="0"/>
              <a:t>يغرغر</a:t>
            </a:r>
            <a:r>
              <a:rPr lang="ar-SA" sz="2800" dirty="0" err="1" smtClean="0"/>
              <a:t>)</a:t>
            </a:r>
            <a:r>
              <a:rPr lang="ar-SA" sz="2800" dirty="0" smtClean="0"/>
              <a:t>)،وسيأتي الكلام عليه وشرحه مفصلا.</a:t>
            </a:r>
          </a:p>
          <a:p>
            <a:pPr rtl="1"/>
            <a:r>
              <a:rPr lang="ar-SA" sz="2800" b="1" u="sng" dirty="0" smtClean="0"/>
              <a:t>الشرط الثامن</a:t>
            </a:r>
            <a:r>
              <a:rPr lang="ar-SA" sz="2800" b="1" dirty="0" smtClean="0"/>
              <a:t>: أن تقع التوبة قبل طلوع الشمس من </a:t>
            </a:r>
            <a:r>
              <a:rPr lang="ar-SA" sz="2800" b="1" dirty="0" err="1" smtClean="0"/>
              <a:t>مغربها</a:t>
            </a:r>
            <a:r>
              <a:rPr lang="ar-SA" sz="2800" dirty="0" err="1" smtClean="0"/>
              <a:t> </a:t>
            </a:r>
            <a:r>
              <a:rPr lang="ar-SA" sz="2800" dirty="0" smtClean="0"/>
              <a:t>- وهو شرط متعلق بزمن التوبة-</a:t>
            </a:r>
            <a:endParaRPr lang="en-US" sz="2800" dirty="0" smtClean="0"/>
          </a:p>
          <a:p>
            <a:pPr rtl="1">
              <a:buFont typeface="Arial" pitchFamily="34" charset="0"/>
              <a:buChar char="•"/>
            </a:pPr>
            <a:r>
              <a:rPr lang="ar-SA" sz="2800" dirty="0" smtClean="0"/>
              <a:t>ودليل ذلك قوله </a:t>
            </a:r>
            <a:r>
              <a:rPr lang="ar-SA" sz="2800" dirty="0" err="1" smtClean="0"/>
              <a:t>تعالى: {</a:t>
            </a:r>
            <a:r>
              <a:rPr lang="en-US" sz="2800" dirty="0" smtClean="0"/>
              <a:t> </a:t>
            </a:r>
            <a:r>
              <a:rPr lang="ar-SA" sz="2800" dirty="0" smtClean="0"/>
              <a:t>يَوْمَ يَأْتِى بَعْضُ </a:t>
            </a:r>
            <a:r>
              <a:rPr lang="ar-SA" sz="2800" dirty="0" err="1" smtClean="0"/>
              <a:t>ءايَـ</a:t>
            </a:r>
            <a:r>
              <a:rPr lang="ar-SA" sz="2800" dirty="0" smtClean="0"/>
              <a:t>ٰ</a:t>
            </a:r>
            <a:r>
              <a:rPr lang="ar-SA" sz="2800" dirty="0" err="1" smtClean="0"/>
              <a:t>تِ</a:t>
            </a:r>
            <a:r>
              <a:rPr lang="ar-SA" sz="2800" dirty="0" smtClean="0"/>
              <a:t> رَبّكَ لاَ يَنفَعُ نَفْسًا إِيمَانُهَا لَمْ تَكُنْ </a:t>
            </a:r>
            <a:r>
              <a:rPr lang="ar-SA" sz="2800" dirty="0" err="1" smtClean="0"/>
              <a:t>ءامَنَتْ</a:t>
            </a:r>
            <a:r>
              <a:rPr lang="ar-SA" sz="2800" dirty="0" smtClean="0"/>
              <a:t> مِن قَبْلُ</a:t>
            </a:r>
            <a:r>
              <a:rPr lang="ar-SA" sz="2800" dirty="0" err="1" smtClean="0"/>
              <a:t>} </a:t>
            </a:r>
            <a:r>
              <a:rPr lang="ar-SA" sz="2800" dirty="0" smtClean="0"/>
              <a:t>[الأنعام:158]، وقوله </a:t>
            </a:r>
            <a:r>
              <a:rPr lang="en-US" sz="2800" dirty="0" smtClean="0">
                <a:sym typeface="AGA Arabesque"/>
              </a:rPr>
              <a:t></a:t>
            </a:r>
            <a:r>
              <a:rPr lang="ar-SA" sz="2800" dirty="0" err="1" smtClean="0"/>
              <a:t>:(</a:t>
            </a:r>
            <a:r>
              <a:rPr lang="ar-SA" sz="2800" dirty="0" smtClean="0"/>
              <a:t>(</a:t>
            </a:r>
            <a:r>
              <a:rPr lang="ar-SA" sz="2800" b="1" dirty="0" smtClean="0"/>
              <a:t>من تاب قبل أن تطلع الشمس من مغربها تاب الله عليه</a:t>
            </a:r>
            <a:r>
              <a:rPr lang="ar-SA" sz="2800" dirty="0" err="1" smtClean="0"/>
              <a:t>)) </a:t>
            </a:r>
            <a:r>
              <a:rPr lang="ar-SA" sz="2400" dirty="0" smtClean="0"/>
              <a:t>[أخرجه مسلم من حديث أبي هريرة]، </a:t>
            </a:r>
            <a:r>
              <a:rPr lang="ar-SA" sz="2800" dirty="0" smtClean="0"/>
              <a:t>وغيره من الأحاديث.</a:t>
            </a:r>
            <a:endParaRPr lang="en-US" sz="2800" dirty="0" smtClean="0"/>
          </a:p>
          <a:p>
            <a:pPr rtl="1"/>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10730</TotalTime>
  <Words>1311</Words>
  <Application>Microsoft Office PowerPoint</Application>
  <PresentationFormat>A4 Paper (210x297 mm)</PresentationFormat>
  <Paragraphs>83</Paragraphs>
  <Slides>15</Slides>
  <Notes>1</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Office Theme</vt:lpstr>
      <vt:lpstr>عرض تقديمي في PowerPoint</vt:lpstr>
      <vt:lpstr>المحاضرة الخامسة</vt:lpstr>
      <vt:lpstr>عناصر المحاضرة</vt:lpstr>
      <vt:lpstr>[1/1] – تعريف التوبة</vt:lpstr>
      <vt:lpstr>تابع [1/1]</vt:lpstr>
      <vt:lpstr>[2/1] – الفرق بين التوبة والاستغفار</vt:lpstr>
      <vt:lpstr>[3/1] – حكم التوبة</vt:lpstr>
      <vt:lpstr>[4/1] – أنواع التوبة</vt:lpstr>
      <vt:lpstr>[5/1] – شروط التوبة</vt:lpstr>
      <vt:lpstr>تابع [5/1]</vt:lpstr>
      <vt:lpstr>تابع [5/1]</vt:lpstr>
      <vt:lpstr>تابع [5/1]</vt:lpstr>
      <vt:lpstr>تابع [5/1]</vt:lpstr>
      <vt:lpstr>تابع [5/1]</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Fadel Ali Alsabagh</cp:lastModifiedBy>
  <cp:revision>285</cp:revision>
  <dcterms:created xsi:type="dcterms:W3CDTF">2009-10-14T19:14:34Z</dcterms:created>
  <dcterms:modified xsi:type="dcterms:W3CDTF">2012-09-25T08:45:01Z</dcterms:modified>
</cp:coreProperties>
</file>