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22" r:id="rId4"/>
    <p:sldId id="321" r:id="rId5"/>
    <p:sldId id="323" r:id="rId6"/>
    <p:sldId id="324" r:id="rId7"/>
    <p:sldId id="325" r:id="rId8"/>
    <p:sldId id="297" r:id="rId9"/>
    <p:sldId id="295" r:id="rId10"/>
    <p:sldId id="326" r:id="rId11"/>
    <p:sldId id="327" r:id="rId12"/>
    <p:sldId id="328" r:id="rId13"/>
    <p:sldId id="306" r:id="rId14"/>
    <p:sldId id="307" r:id="rId15"/>
    <p:sldId id="308" r:id="rId16"/>
    <p:sldId id="329" r:id="rId17"/>
    <p:sldId id="330" r:id="rId18"/>
    <p:sldId id="312" r:id="rId19"/>
    <p:sldId id="331" r:id="rId20"/>
    <p:sldId id="332" r:id="rId21"/>
    <p:sldId id="333" r:id="rId22"/>
    <p:sldId id="334"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354" y="-10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9/25/2012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16227041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3" name="عنصر نائب للمحتوى 2"/>
          <p:cNvSpPr>
            <a:spLocks noGrp="1"/>
          </p:cNvSpPr>
          <p:nvPr>
            <p:ph idx="1"/>
          </p:nvPr>
        </p:nvSpPr>
        <p:spPr/>
        <p:txBody>
          <a:bodyPr/>
          <a:lstStyle/>
          <a:p>
            <a:pPr marL="514350" indent="-514350" rtl="1"/>
            <a:endParaRPr lang="ar-SA" sz="200" dirty="0" smtClean="0"/>
          </a:p>
          <a:p>
            <a:pPr marL="514350" indent="-514350" rtl="1"/>
            <a:r>
              <a:rPr lang="ar-SA" sz="3600" b="1" u="sng" dirty="0" smtClean="0"/>
              <a:t>تتمة الكلام عن التوبة</a:t>
            </a:r>
          </a:p>
          <a:p>
            <a:pPr marL="514350" indent="-514350" rtl="1"/>
            <a:endParaRPr lang="ar-SA" sz="500" u="sng" dirty="0" smtClean="0"/>
          </a:p>
          <a:p>
            <a:pPr marL="514350" indent="-514350" rtl="1"/>
            <a:r>
              <a:rPr lang="ar-SA" dirty="0" smtClean="0"/>
              <a:t>6/1  فضائل التوبة.</a:t>
            </a:r>
          </a:p>
          <a:p>
            <a:pPr marL="514350" indent="-514350" rtl="1"/>
            <a:r>
              <a:rPr lang="ar-SA" dirty="0" err="1" smtClean="0"/>
              <a:t>2 </a:t>
            </a:r>
            <a:r>
              <a:rPr lang="ar-SA" dirty="0" smtClean="0"/>
              <a:t>- دراسة لأحاديث تتعلق </a:t>
            </a:r>
            <a:r>
              <a:rPr lang="ar-SA" dirty="0" err="1" smtClean="0"/>
              <a:t>بالتوبة؛</a:t>
            </a:r>
            <a:endParaRPr lang="ar-SA" dirty="0" smtClean="0"/>
          </a:p>
          <a:p>
            <a:pPr rtl="1"/>
            <a:r>
              <a:rPr lang="ar-SA" dirty="0" smtClean="0"/>
              <a:t>1/2 حديث </a:t>
            </a:r>
            <a:r>
              <a:rPr lang="en-US" dirty="0" smtClean="0">
                <a:sym typeface="Arb Hadith"/>
              </a:rPr>
              <a:t></a:t>
            </a:r>
            <a:r>
              <a:rPr lang="ar-SA" dirty="0" smtClean="0"/>
              <a:t> </a:t>
            </a:r>
            <a:r>
              <a:rPr lang="ar-SA" b="1" dirty="0" smtClean="0"/>
              <a:t>إن الله عز وجلّ يقبل توبة العبد </a:t>
            </a:r>
            <a:r>
              <a:rPr lang="ar-SA" b="1" dirty="0" err="1" smtClean="0"/>
              <a:t>مالم</a:t>
            </a:r>
            <a:r>
              <a:rPr lang="ar-SA" b="1" dirty="0" smtClean="0"/>
              <a:t> </a:t>
            </a:r>
            <a:r>
              <a:rPr lang="ar-SA" b="1" dirty="0" err="1" smtClean="0"/>
              <a:t>يغرغر</a:t>
            </a:r>
            <a:r>
              <a:rPr lang="en-US" dirty="0" smtClean="0">
                <a:sym typeface="Arb Hadith"/>
              </a:rPr>
              <a:t></a:t>
            </a:r>
            <a:r>
              <a:rPr lang="ar-SA" dirty="0" smtClean="0"/>
              <a:t> </a:t>
            </a:r>
          </a:p>
          <a:p>
            <a:pPr rtl="1"/>
            <a:r>
              <a:rPr lang="ar-SA" dirty="0" smtClean="0"/>
              <a:t>2/</a:t>
            </a:r>
            <a:r>
              <a:rPr lang="ar-SA" dirty="0" err="1" smtClean="0"/>
              <a:t>2حديث</a:t>
            </a:r>
            <a:r>
              <a:rPr lang="en-US" dirty="0" smtClean="0">
                <a:sym typeface="Arb Hadith"/>
              </a:rPr>
              <a:t> </a:t>
            </a:r>
            <a:r>
              <a:rPr lang="ar-SA" dirty="0" smtClean="0"/>
              <a:t> </a:t>
            </a:r>
            <a:r>
              <a:rPr lang="ar-SA" b="1" dirty="0" smtClean="0"/>
              <a:t>لله أشد فرحا بتوبة عبده المؤمن</a:t>
            </a:r>
            <a:r>
              <a:rPr lang="ar-SA" dirty="0" smtClean="0"/>
              <a:t> </a:t>
            </a:r>
            <a:r>
              <a:rPr lang="ar-SA" b="1" dirty="0" smtClean="0"/>
              <a:t>من رجل في أرض </a:t>
            </a:r>
            <a:r>
              <a:rPr lang="ar-SA" b="1" dirty="0" err="1" smtClean="0"/>
              <a:t>دوية</a:t>
            </a:r>
            <a:r>
              <a:rPr lang="ar-SA" b="1" dirty="0" smtClean="0"/>
              <a:t> مهلكة</a:t>
            </a:r>
            <a:r>
              <a:rPr lang="ar-SA" dirty="0" smtClean="0"/>
              <a:t> </a:t>
            </a:r>
            <a:r>
              <a:rPr lang="en-US" dirty="0" smtClean="0">
                <a:sym typeface="Arb Hadith"/>
              </a:rPr>
              <a:t></a:t>
            </a:r>
            <a:r>
              <a:rPr lang="ar-SA" dirty="0" smtClean="0"/>
              <a:t>  </a:t>
            </a:r>
          </a:p>
          <a:p>
            <a:pPr rtl="1"/>
            <a:r>
              <a:rPr lang="ar-SA" dirty="0" smtClean="0"/>
              <a:t>3/</a:t>
            </a:r>
            <a:r>
              <a:rPr lang="ar-SA" dirty="0" err="1" smtClean="0"/>
              <a:t>2حديث</a:t>
            </a:r>
            <a:r>
              <a:rPr lang="en-US" dirty="0" smtClean="0">
                <a:sym typeface="Arb Hadith"/>
              </a:rPr>
              <a:t> </a:t>
            </a:r>
            <a:r>
              <a:rPr lang="ar-SA" dirty="0" smtClean="0"/>
              <a:t> </a:t>
            </a:r>
            <a:r>
              <a:rPr lang="ar-SA" b="1" dirty="0" smtClean="0"/>
              <a:t>كَانَ فِي بَنِي إِسْرَائِيلَ رَجُلٌ قَتَلَ تِسْعَةً وَتِسْعِينَ إِنْسَانًا </a:t>
            </a:r>
            <a:r>
              <a:rPr lang="en-US" dirty="0" smtClean="0">
                <a:sym typeface="Arb Hadith"/>
              </a:rPr>
              <a:t></a:t>
            </a:r>
            <a:endParaRPr lang="ar-S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[6/1</a:t>
            </a:r>
            <a:r>
              <a:rPr lang="ar-SA" dirty="0" err="1" smtClean="0">
                <a:solidFill>
                  <a:srgbClr val="C00000"/>
                </a:solidFill>
              </a:rPr>
              <a:t>] </a:t>
            </a:r>
            <a:r>
              <a:rPr lang="ar-SA" dirty="0" smtClean="0">
                <a:solidFill>
                  <a:srgbClr val="C00000"/>
                </a:solidFill>
              </a:rPr>
              <a:t>– فضائل التوبة</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00" b="1" dirty="0" smtClean="0"/>
          </a:p>
          <a:p>
            <a:pPr rtl="1">
              <a:buFont typeface="Arial" pitchFamily="34" charset="0"/>
              <a:buChar char="•"/>
            </a:pPr>
            <a:r>
              <a:rPr lang="ar-SA" sz="2800" dirty="0" smtClean="0"/>
              <a:t> </a:t>
            </a:r>
            <a:r>
              <a:rPr lang="ar-SA" sz="2800" b="1" dirty="0" smtClean="0">
                <a:solidFill>
                  <a:srgbClr val="FF0000"/>
                </a:solidFill>
              </a:rPr>
              <a:t>فضائل التوبة كثيرة ومتنوعة، نذكر </a:t>
            </a:r>
            <a:r>
              <a:rPr lang="ar-SA" sz="2800" b="1" dirty="0" err="1" smtClean="0">
                <a:solidFill>
                  <a:srgbClr val="FF0000"/>
                </a:solidFill>
              </a:rPr>
              <a:t>منها:</a:t>
            </a:r>
            <a:endParaRPr lang="ar-SA" sz="2800" b="1" dirty="0" smtClean="0">
              <a:solidFill>
                <a:srgbClr val="FF0000"/>
              </a:solidFill>
            </a:endParaRPr>
          </a:p>
          <a:p>
            <a:pPr rtl="1"/>
            <a:r>
              <a:rPr lang="ar-SA" sz="2800" b="1" dirty="0" smtClean="0"/>
              <a:t>   أولاً: قبول التوبة والمغفرة من صفات الرحمن جل جلاله</a:t>
            </a:r>
          </a:p>
          <a:p>
            <a:pPr rtl="1"/>
            <a:r>
              <a:rPr lang="ar-SA" sz="2800" dirty="0" smtClean="0"/>
              <a:t>   قال الله </a:t>
            </a:r>
            <a:r>
              <a:rPr lang="ar-SA" sz="2800" dirty="0" err="1" smtClean="0"/>
              <a:t>تعالى: {</a:t>
            </a:r>
            <a:r>
              <a:rPr lang="en-US" sz="2800" dirty="0" smtClean="0"/>
              <a:t> </a:t>
            </a:r>
            <a:r>
              <a:rPr lang="ar-SA" sz="2800" dirty="0" smtClean="0"/>
              <a:t>إِلاَّ الَّذِينَ تَابُواْ وَأَصْلَحُواْ وَبَيَّنُواْ فَأُوْلَـئِكَ أَتُوبُ عَلَيْهِمْ وَأَنَا التَّوَّابُ الرَّحِيمُ</a:t>
            </a:r>
            <a:r>
              <a:rPr lang="ar-SA" sz="2800" dirty="0" err="1" smtClean="0"/>
              <a:t>} </a:t>
            </a:r>
            <a:r>
              <a:rPr lang="ar-SA" sz="2800" dirty="0" smtClean="0"/>
              <a:t>[البقرة:160</a:t>
            </a:r>
            <a:r>
              <a:rPr lang="ar-SA" sz="2800" dirty="0" err="1" smtClean="0"/>
              <a:t>].</a:t>
            </a:r>
            <a:endParaRPr lang="ar-SA" sz="2800" dirty="0" smtClean="0"/>
          </a:p>
          <a:p>
            <a:pPr rtl="1"/>
            <a:r>
              <a:rPr lang="ar-SA" sz="2800" b="1" dirty="0" smtClean="0"/>
              <a:t>   ثانياً: أمرُ الله عز وجل عبادَه بالتوبة والاستغفار</a:t>
            </a:r>
          </a:p>
          <a:p>
            <a:pPr rtl="1"/>
            <a:r>
              <a:rPr lang="ar-SA" sz="2800" dirty="0" smtClean="0"/>
              <a:t>    قال الله </a:t>
            </a:r>
            <a:r>
              <a:rPr lang="ar-SA" sz="2800" dirty="0" err="1" smtClean="0"/>
              <a:t>تعالى: {</a:t>
            </a:r>
            <a:r>
              <a:rPr lang="en-US" sz="2800" dirty="0" smtClean="0"/>
              <a:t> </a:t>
            </a:r>
            <a:r>
              <a:rPr lang="ar-SA" sz="2800" dirty="0" err="1" smtClean="0"/>
              <a:t>ياأَيُّهَا</a:t>
            </a:r>
            <a:r>
              <a:rPr lang="ar-SA" sz="2800" dirty="0" smtClean="0"/>
              <a:t> الَّذِينَ </a:t>
            </a:r>
            <a:r>
              <a:rPr lang="ar-SA" sz="2800" dirty="0" err="1" smtClean="0"/>
              <a:t>ءامَنُواْ</a:t>
            </a:r>
            <a:r>
              <a:rPr lang="ar-SA" sz="2800" dirty="0" smtClean="0"/>
              <a:t> تُوبُواْ إِلَى اللَّهِ تَوْبَةً نَّصُوحاً</a:t>
            </a:r>
            <a:r>
              <a:rPr lang="ar-SA" sz="2800" dirty="0" err="1" smtClean="0"/>
              <a:t>} </a:t>
            </a:r>
            <a:r>
              <a:rPr lang="ar-SA" sz="2800" dirty="0" smtClean="0"/>
              <a:t>[التحريم:8]، وقال الله </a:t>
            </a:r>
            <a:r>
              <a:rPr lang="ar-SA" sz="2800" dirty="0" err="1" smtClean="0"/>
              <a:t>تعالى: {</a:t>
            </a:r>
            <a:r>
              <a:rPr lang="en-US" sz="2800" dirty="0" smtClean="0"/>
              <a:t> </a:t>
            </a:r>
            <a:r>
              <a:rPr lang="ar-SA" sz="2800" dirty="0" smtClean="0"/>
              <a:t>وَاسْتَغْفِرِ اللَّهِ إِنَّ اللَّهَ كَانَ غَفُوراً رَّحِيماً</a:t>
            </a:r>
            <a:r>
              <a:rPr lang="ar-SA" sz="2800" dirty="0" err="1" smtClean="0"/>
              <a:t>} </a:t>
            </a:r>
            <a:r>
              <a:rPr lang="ar-SA" sz="2800" dirty="0" smtClean="0"/>
              <a:t>[النساء:106</a:t>
            </a:r>
            <a:r>
              <a:rPr lang="ar-SA" sz="2800" dirty="0" err="1" smtClean="0"/>
              <a:t>]</a:t>
            </a:r>
            <a:endParaRPr lang="en-US" sz="2800" dirty="0" smtClean="0"/>
          </a:p>
          <a:p>
            <a:pPr rtl="1"/>
            <a:r>
              <a:rPr lang="ar-SA" sz="2800" b="1" dirty="0" smtClean="0"/>
              <a:t>   ثالثاً: التوبة والاستغفار من صفات الأنبياء والصالحين</a:t>
            </a:r>
          </a:p>
          <a:p>
            <a:pPr rtl="1"/>
            <a:r>
              <a:rPr lang="ar-SA" sz="2800" dirty="0" smtClean="0"/>
              <a:t>   قال الله </a:t>
            </a:r>
            <a:r>
              <a:rPr lang="ar-SA" sz="2800" dirty="0" err="1" smtClean="0"/>
              <a:t>تعالى: </a:t>
            </a:r>
            <a:r>
              <a:rPr lang="ar-SA" sz="2800" dirty="0" smtClean="0"/>
              <a:t>{التَّـٰ</a:t>
            </a:r>
            <a:r>
              <a:rPr lang="ar-SA" sz="2800" dirty="0" err="1" smtClean="0"/>
              <a:t>ئِبُونَ</a:t>
            </a:r>
            <a:r>
              <a:rPr lang="ar-SA" sz="2800" dirty="0" smtClean="0"/>
              <a:t> </a:t>
            </a:r>
            <a:r>
              <a:rPr lang="ar-SA" sz="2800" dirty="0" err="1" smtClean="0"/>
              <a:t>الْعَـ</a:t>
            </a:r>
            <a:r>
              <a:rPr lang="ar-SA" sz="2800" dirty="0" smtClean="0"/>
              <a:t>ٰبِدُونَ الْحَـٰمِدُونَ </a:t>
            </a:r>
            <a:r>
              <a:rPr lang="ar-SA" sz="2800" dirty="0" err="1" smtClean="0"/>
              <a:t>السَّـ</a:t>
            </a:r>
            <a:r>
              <a:rPr lang="ar-SA" sz="2800" dirty="0" smtClean="0"/>
              <a:t>ٰ</a:t>
            </a:r>
            <a:r>
              <a:rPr lang="ar-SA" sz="2800" dirty="0" err="1" smtClean="0"/>
              <a:t>ئِحُونَ</a:t>
            </a:r>
            <a:r>
              <a:rPr lang="ar-SA" sz="2800" dirty="0" smtClean="0"/>
              <a:t> </a:t>
            </a:r>
            <a:r>
              <a:rPr lang="ar-SA" sz="2800" dirty="0" err="1" smtClean="0"/>
              <a:t>الركِعُونَ</a:t>
            </a:r>
            <a:r>
              <a:rPr lang="ar-SA" sz="2800" dirty="0" smtClean="0"/>
              <a:t> </a:t>
            </a:r>
            <a:r>
              <a:rPr lang="ar-SA" sz="2800" dirty="0" err="1" smtClean="0"/>
              <a:t>السَّـ</a:t>
            </a:r>
            <a:r>
              <a:rPr lang="ar-SA" sz="2800" dirty="0" smtClean="0"/>
              <a:t>ٰ</a:t>
            </a:r>
            <a:r>
              <a:rPr lang="ar-SA" sz="2800" dirty="0" err="1" smtClean="0"/>
              <a:t>جِدونَ} </a:t>
            </a:r>
            <a:r>
              <a:rPr lang="ar-SA" sz="2800" dirty="0" smtClean="0"/>
              <a:t>[التوبة:112</a:t>
            </a:r>
            <a:r>
              <a:rPr lang="ar-SA" sz="2800" dirty="0" err="1" smtClean="0"/>
              <a:t>].</a:t>
            </a:r>
            <a:endParaRPr lang="ar-SA" sz="2800" dirty="0" smtClean="0"/>
          </a:p>
          <a:p>
            <a:pPr rtl="1"/>
            <a:endParaRPr lang="ar-SA" sz="28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[6/1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100" b="1" dirty="0" smtClean="0"/>
          </a:p>
          <a:p>
            <a:pPr rtl="1"/>
            <a:r>
              <a:rPr lang="ar-SA" sz="2800" b="1" dirty="0" smtClean="0"/>
              <a:t>   رابعاً: دعوة الأنبياء والصالحين أقوامهم للتوبة والاستغفار</a:t>
            </a:r>
          </a:p>
          <a:p>
            <a:pPr rtl="1"/>
            <a:r>
              <a:rPr lang="ar-SA" sz="2800" b="1" dirty="0" smtClean="0"/>
              <a:t>   </a:t>
            </a:r>
            <a:r>
              <a:rPr lang="ar-SA" sz="2800" dirty="0" smtClean="0"/>
              <a:t>قال الله </a:t>
            </a:r>
            <a:r>
              <a:rPr lang="ar-SA" sz="2800" dirty="0" err="1" smtClean="0"/>
              <a:t>تعالى: {</a:t>
            </a:r>
            <a:r>
              <a:rPr lang="en-US" sz="2800" dirty="0" smtClean="0"/>
              <a:t> </a:t>
            </a:r>
            <a:r>
              <a:rPr lang="ar-SA" sz="2800" dirty="0" smtClean="0"/>
              <a:t>وَإِلَىٰ ثَمُودَ أَخَاهُمْ </a:t>
            </a:r>
            <a:r>
              <a:rPr lang="ar-SA" sz="2800" dirty="0" err="1" smtClean="0"/>
              <a:t>صَـ</a:t>
            </a:r>
            <a:r>
              <a:rPr lang="ar-SA" sz="2800" dirty="0" smtClean="0"/>
              <a:t>ٰ</a:t>
            </a:r>
            <a:r>
              <a:rPr lang="ar-SA" sz="2800" dirty="0" err="1" smtClean="0"/>
              <a:t>لِحاً</a:t>
            </a:r>
            <a:r>
              <a:rPr lang="ar-SA" sz="2800" dirty="0" smtClean="0"/>
              <a:t> قَالَ يا قَوْمِ اعْبُدُواْ اللَّهَ مَا لَكُمْ مّنْ إِلَـه غَيْرُهُ هُوَ أَنشَأَكُمْ مّنَ الأرْضِ وَاسْتَعْمَرَكُمْ فِيهَا فَاسْتَغْفِرُوهُ ثُمَّ تُوبُواْ إِلَيْهِ إِنَّ رَبّى قَرِيبٌ مُّجِيبٌ</a:t>
            </a:r>
            <a:r>
              <a:rPr lang="en-US" sz="2800" dirty="0" smtClean="0"/>
              <a:t> </a:t>
            </a:r>
            <a:r>
              <a:rPr lang="ar-SA" sz="2800" dirty="0" err="1" smtClean="0"/>
              <a:t>} </a:t>
            </a:r>
            <a:r>
              <a:rPr lang="ar-SA" sz="2800" dirty="0" smtClean="0"/>
              <a:t>[هود:61</a:t>
            </a:r>
            <a:r>
              <a:rPr lang="ar-SA" sz="2800" dirty="0" err="1" smtClean="0"/>
              <a:t>].</a:t>
            </a:r>
            <a:endParaRPr lang="ar-SA" sz="2800" dirty="0" smtClean="0"/>
          </a:p>
          <a:p>
            <a:pPr rtl="1"/>
            <a:r>
              <a:rPr lang="ar-SA" sz="2800" b="1" dirty="0" smtClean="0"/>
              <a:t>   خامساً: بيان جزاء التوبة في الدنيا والآخرة، </a:t>
            </a:r>
            <a:r>
              <a:rPr lang="ar-SA" sz="2800" b="1" dirty="0" err="1" smtClean="0"/>
              <a:t>وفيه:</a:t>
            </a:r>
            <a:endParaRPr lang="ar-SA" sz="2800" b="1" dirty="0" smtClean="0"/>
          </a:p>
          <a:p>
            <a:pPr marL="514350" indent="-514350" rtl="1"/>
            <a:r>
              <a:rPr lang="ar-SA" sz="2800" b="1" dirty="0" smtClean="0"/>
              <a:t>1-   محبة الله عز وجل للتائبين: </a:t>
            </a:r>
            <a:r>
              <a:rPr lang="ar-SA" sz="2800" dirty="0" smtClean="0"/>
              <a:t>قال الله عز </a:t>
            </a:r>
            <a:r>
              <a:rPr lang="ar-SA" sz="2800" dirty="0" err="1" smtClean="0"/>
              <a:t>وجل: {</a:t>
            </a:r>
            <a:r>
              <a:rPr lang="en-US" sz="2800" dirty="0" smtClean="0"/>
              <a:t> </a:t>
            </a:r>
            <a:r>
              <a:rPr lang="ar-SA" sz="2800" dirty="0" smtClean="0"/>
              <a:t>إِنَّ اللَّهَ يُحِبُّ </a:t>
            </a:r>
            <a:r>
              <a:rPr lang="ar-SA" sz="2800" dirty="0" err="1" smtClean="0"/>
              <a:t>التَّوبِينَ</a:t>
            </a:r>
            <a:r>
              <a:rPr lang="ar-SA" sz="2800" dirty="0" smtClean="0"/>
              <a:t> وَيُحِبُّ المُتَطَهّرِينَ</a:t>
            </a:r>
            <a:r>
              <a:rPr lang="ar-SA" sz="2800" dirty="0" err="1" smtClean="0"/>
              <a:t>}.</a:t>
            </a:r>
            <a:endParaRPr lang="ar-SA" sz="2800" dirty="0" smtClean="0"/>
          </a:p>
          <a:p>
            <a:pPr marL="514350" indent="-514350" rtl="1"/>
            <a:r>
              <a:rPr lang="ar-SA" sz="2800" b="1" dirty="0" smtClean="0"/>
              <a:t>2-  حصول المغفرة من الله عز وجل: </a:t>
            </a:r>
            <a:r>
              <a:rPr lang="ar-SA" sz="2800" dirty="0" smtClean="0"/>
              <a:t>قال </a:t>
            </a:r>
            <a:r>
              <a:rPr lang="ar-SA" sz="2800" dirty="0" err="1" smtClean="0"/>
              <a:t>تعالى: {</a:t>
            </a:r>
            <a:r>
              <a:rPr lang="en-US" sz="2800" dirty="0" smtClean="0"/>
              <a:t> </a:t>
            </a:r>
            <a:r>
              <a:rPr lang="ar-SA" sz="2800" dirty="0" smtClean="0"/>
              <a:t>وَإِنّى لَغَفَّارٌ لّمَن تَابَ </a:t>
            </a:r>
            <a:r>
              <a:rPr lang="ar-SA" sz="2800" dirty="0" err="1" smtClean="0"/>
              <a:t>وَءَامَنَ</a:t>
            </a:r>
            <a:r>
              <a:rPr lang="ar-SA" sz="2800" dirty="0" smtClean="0"/>
              <a:t> وَعَمِلَ </a:t>
            </a:r>
            <a:r>
              <a:rPr lang="ar-SA" sz="2800" dirty="0" err="1" smtClean="0"/>
              <a:t>صَـ</a:t>
            </a:r>
            <a:r>
              <a:rPr lang="ar-SA" sz="2800" dirty="0" smtClean="0"/>
              <a:t>ٰ</a:t>
            </a:r>
            <a:r>
              <a:rPr lang="ar-SA" sz="2800" dirty="0" err="1" smtClean="0"/>
              <a:t>لِحَاً</a:t>
            </a:r>
            <a:r>
              <a:rPr lang="ar-SA" sz="2800" dirty="0" smtClean="0"/>
              <a:t> ثُمَّ </a:t>
            </a:r>
            <a:r>
              <a:rPr lang="ar-SA" sz="2800" dirty="0" err="1" smtClean="0"/>
              <a:t>اهْتَدَىٰ} </a:t>
            </a:r>
            <a:r>
              <a:rPr lang="ar-SA" sz="2800" dirty="0" smtClean="0"/>
              <a:t>[طه:82</a:t>
            </a:r>
            <a:r>
              <a:rPr lang="ar-SA" sz="2800" dirty="0" err="1" smtClean="0"/>
              <a:t>].</a:t>
            </a:r>
            <a:endParaRPr lang="ar-SA"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[6/1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100" b="1" dirty="0" smtClean="0"/>
          </a:p>
          <a:p>
            <a:pPr rtl="1"/>
            <a:r>
              <a:rPr lang="ar-SA" sz="3000" b="1" dirty="0" smtClean="0"/>
              <a:t>3-  الفلاح في الدنيا والآخرة: </a:t>
            </a:r>
            <a:r>
              <a:rPr lang="ar-SA" sz="3000" dirty="0" smtClean="0"/>
              <a:t>قال </a:t>
            </a:r>
            <a:r>
              <a:rPr lang="ar-SA" sz="3000" dirty="0" err="1" smtClean="0"/>
              <a:t>تعالى: {</a:t>
            </a:r>
            <a:r>
              <a:rPr lang="en-US" sz="3000" dirty="0" smtClean="0"/>
              <a:t> </a:t>
            </a:r>
            <a:r>
              <a:rPr lang="ar-SA" sz="3000" dirty="0" smtClean="0"/>
              <a:t>وَتُوبُواْ إِلَى اللَّهِ جَمِيعاً أيها المؤمنون لعلكم تفلحون</a:t>
            </a:r>
            <a:r>
              <a:rPr lang="ar-SA" sz="3000" dirty="0" err="1" smtClean="0"/>
              <a:t>} </a:t>
            </a:r>
            <a:r>
              <a:rPr lang="ar-SA" sz="3000" dirty="0" smtClean="0"/>
              <a:t>[النور:31</a:t>
            </a:r>
            <a:r>
              <a:rPr lang="ar-SA" sz="3000" dirty="0" err="1" smtClean="0"/>
              <a:t>].</a:t>
            </a:r>
            <a:endParaRPr lang="ar-SA" sz="3000" dirty="0" smtClean="0"/>
          </a:p>
          <a:p>
            <a:pPr rtl="1"/>
            <a:r>
              <a:rPr lang="ar-SA" sz="3000" b="1" dirty="0" smtClean="0"/>
              <a:t>4-   تبديل السيئات إلى حسنات: </a:t>
            </a:r>
            <a:r>
              <a:rPr lang="ar-SA" sz="3000" dirty="0" smtClean="0"/>
              <a:t>قال الله </a:t>
            </a:r>
            <a:r>
              <a:rPr lang="ar-SA" sz="3000" dirty="0" err="1" smtClean="0"/>
              <a:t>تعالى: {</a:t>
            </a:r>
            <a:r>
              <a:rPr lang="en-US" sz="3000" dirty="0" smtClean="0"/>
              <a:t> </a:t>
            </a:r>
            <a:r>
              <a:rPr lang="ar-SA" sz="3000" dirty="0" smtClean="0"/>
              <a:t>إِلاَّ مَن تَابَ </a:t>
            </a:r>
            <a:r>
              <a:rPr lang="ar-SA" sz="3000" dirty="0" err="1" smtClean="0"/>
              <a:t>وَءامَنَ</a:t>
            </a:r>
            <a:r>
              <a:rPr lang="ar-SA" sz="3000" dirty="0" smtClean="0"/>
              <a:t> وَعَمِلَ عَمَلاً </a:t>
            </a:r>
            <a:r>
              <a:rPr lang="ar-SA" sz="3000" dirty="0" err="1" smtClean="0"/>
              <a:t>صَـ</a:t>
            </a:r>
            <a:r>
              <a:rPr lang="ar-SA" sz="3000" dirty="0" smtClean="0"/>
              <a:t>ٰ</a:t>
            </a:r>
            <a:r>
              <a:rPr lang="ar-SA" sz="3000" dirty="0" err="1" smtClean="0"/>
              <a:t>لِحاً</a:t>
            </a:r>
            <a:r>
              <a:rPr lang="ar-SA" sz="3000" dirty="0" smtClean="0"/>
              <a:t> فَأُوْلَـئِكَ يُبَدّلُ اللَّهُ سَيّئَاتِهِمْ حَسَنَـٰ</a:t>
            </a:r>
            <a:r>
              <a:rPr lang="ar-SA" sz="3000" dirty="0" err="1" smtClean="0"/>
              <a:t>تٍ</a:t>
            </a:r>
            <a:r>
              <a:rPr lang="ar-SA" sz="3000" dirty="0" smtClean="0"/>
              <a:t> وَكَانَ اللَّهُ غَفُوراً رَّحِيماً</a:t>
            </a:r>
            <a:r>
              <a:rPr lang="en-US" sz="3000" dirty="0" smtClean="0"/>
              <a:t> </a:t>
            </a:r>
            <a:r>
              <a:rPr lang="ar-SA" sz="3000" dirty="0" err="1" smtClean="0"/>
              <a:t>} </a:t>
            </a:r>
            <a:r>
              <a:rPr lang="ar-SA" sz="3000" dirty="0" smtClean="0"/>
              <a:t>[الفرقان:70</a:t>
            </a:r>
            <a:r>
              <a:rPr lang="ar-SA" sz="3000" dirty="0" err="1" smtClean="0"/>
              <a:t>].</a:t>
            </a:r>
            <a:endParaRPr lang="ar-SA" sz="3000" dirty="0" smtClean="0"/>
          </a:p>
          <a:p>
            <a:pPr rtl="1"/>
            <a:r>
              <a:rPr lang="ar-SA" sz="3000" b="1" dirty="0" smtClean="0"/>
              <a:t>5-  تكفير السيئات ودخول الجنات: </a:t>
            </a:r>
            <a:r>
              <a:rPr lang="ar-SA" sz="3000" dirty="0" smtClean="0"/>
              <a:t>قال الله </a:t>
            </a:r>
            <a:r>
              <a:rPr lang="ar-SA" sz="3000" dirty="0" err="1" smtClean="0"/>
              <a:t>تعالى: {</a:t>
            </a:r>
            <a:r>
              <a:rPr lang="en-US" sz="3000" dirty="0" smtClean="0"/>
              <a:t> </a:t>
            </a:r>
            <a:r>
              <a:rPr lang="ar-SA" sz="3000" dirty="0" smtClean="0"/>
              <a:t>ياٰأَيُّهَا الَّذِينَ </a:t>
            </a:r>
            <a:r>
              <a:rPr lang="ar-SA" sz="3000" dirty="0" err="1" smtClean="0"/>
              <a:t>ءامَنُواْ</a:t>
            </a:r>
            <a:r>
              <a:rPr lang="ar-SA" sz="3000" dirty="0" smtClean="0"/>
              <a:t> تُوبُواْ إِلَى اللَّهِ تَوْبَةً نَّصُوحاً عَسَىٰ رَبُّكُمْ أَن يُكَفّرَ عَنكُمْ سَيّئَـٰ</a:t>
            </a:r>
            <a:r>
              <a:rPr lang="ar-SA" sz="3000" dirty="0" err="1" smtClean="0"/>
              <a:t>تِكُمْ</a:t>
            </a:r>
            <a:r>
              <a:rPr lang="ar-SA" sz="3000" dirty="0" smtClean="0"/>
              <a:t> وَيُدْخِلَكُمْ جَنَّـٰ</a:t>
            </a:r>
            <a:r>
              <a:rPr lang="ar-SA" sz="3000" dirty="0" err="1" smtClean="0"/>
              <a:t>تٍ</a:t>
            </a:r>
            <a:r>
              <a:rPr lang="ar-SA" sz="3000" dirty="0" smtClean="0"/>
              <a:t> تَجْرِى مِن تَحْتِهَا </a:t>
            </a:r>
            <a:r>
              <a:rPr lang="ar-SA" sz="3000" dirty="0" err="1" smtClean="0"/>
              <a:t>الأَنْهَـٰرُ...</a:t>
            </a:r>
            <a:r>
              <a:rPr lang="ar-SA" sz="3000" dirty="0" smtClean="0"/>
              <a:t> </a:t>
            </a:r>
            <a:r>
              <a:rPr lang="ar-SA" sz="3000" dirty="0" err="1" smtClean="0"/>
              <a:t>} </a:t>
            </a:r>
            <a:r>
              <a:rPr lang="ar-SA" sz="3000" dirty="0" smtClean="0"/>
              <a:t>[التحريم: 8</a:t>
            </a:r>
            <a:r>
              <a:rPr lang="ar-SA" sz="3000" dirty="0" err="1" smtClean="0"/>
              <a:t>].</a:t>
            </a:r>
            <a:endParaRPr lang="ar-SA" sz="3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solidFill>
                  <a:srgbClr val="C00000"/>
                </a:solidFill>
              </a:rPr>
              <a:t>تابع </a:t>
            </a:r>
            <a:r>
              <a:rPr lang="ar-SA" dirty="0" smtClean="0">
                <a:solidFill>
                  <a:srgbClr val="C00000"/>
                </a:solidFill>
              </a:rPr>
              <a:t>[6/1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100" b="1" dirty="0" smtClean="0"/>
          </a:p>
          <a:p>
            <a:pPr rtl="1"/>
            <a:endParaRPr lang="ar-SA" b="1" dirty="0" smtClean="0"/>
          </a:p>
          <a:p>
            <a:pPr rtl="1"/>
            <a:r>
              <a:rPr lang="ar-SA" b="1" dirty="0" smtClean="0"/>
              <a:t>6-  منع العذاب في الدنيا: </a:t>
            </a:r>
            <a:r>
              <a:rPr lang="ar-SA" dirty="0" smtClean="0"/>
              <a:t>قال الله </a:t>
            </a:r>
            <a:r>
              <a:rPr lang="ar-SA" dirty="0" err="1" smtClean="0"/>
              <a:t>تعالى: {</a:t>
            </a:r>
            <a:r>
              <a:rPr lang="en-US" dirty="0" smtClean="0"/>
              <a:t> </a:t>
            </a:r>
            <a:r>
              <a:rPr lang="ar-SA" dirty="0" smtClean="0"/>
              <a:t>وَمَا كَانَ اللَّهُ لِيُعَذّبَهُمْ وَأَنتَ فِيهِمْ وَمَا كَانَ اللَّهُ مُعَذّبَهُمْ وَهُمْ يَسْتَغْفِرُونَ</a:t>
            </a:r>
            <a:r>
              <a:rPr lang="ar-SA" dirty="0" err="1" smtClean="0"/>
              <a:t>} </a:t>
            </a:r>
            <a:r>
              <a:rPr lang="ar-SA" dirty="0" smtClean="0"/>
              <a:t>[الأنفال:33</a:t>
            </a:r>
            <a:r>
              <a:rPr lang="ar-SA" dirty="0" err="1" smtClean="0"/>
              <a:t>].</a:t>
            </a:r>
            <a:endParaRPr lang="ar-SA" dirty="0" smtClean="0"/>
          </a:p>
          <a:p>
            <a:pPr rtl="1"/>
            <a:r>
              <a:rPr lang="ar-SA" b="1" dirty="0" smtClean="0"/>
              <a:t>7-  الإمداد بالأموال والبنين وإنزال الغيث: </a:t>
            </a:r>
            <a:r>
              <a:rPr lang="ar-SA" dirty="0" smtClean="0"/>
              <a:t>قال </a:t>
            </a:r>
            <a:r>
              <a:rPr lang="ar-SA" dirty="0" err="1" smtClean="0"/>
              <a:t>تعالى: {</a:t>
            </a:r>
            <a:r>
              <a:rPr lang="en-US" dirty="0" smtClean="0"/>
              <a:t> </a:t>
            </a:r>
            <a:r>
              <a:rPr lang="ar-SA" dirty="0" smtClean="0"/>
              <a:t>فَقُلْتُ اسْتَغْفِرُواْ رَبَّكُمْ إِنَّهُ كَانَ غَفَّاراً يُرْسِلِ السَّمَاء عَلَيْكُمْ مدْرَاراً وَيُمْدِدْكُمْ </a:t>
            </a:r>
            <a:r>
              <a:rPr lang="ar-SA" dirty="0" err="1" smtClean="0"/>
              <a:t>بِأَمْو</a:t>
            </a:r>
            <a:r>
              <a:rPr lang="ar-SA" dirty="0" smtClean="0"/>
              <a:t>ٰلٍ وَبَنِينَ وَيَجْعَل لَّكُمْ جَنَّـٰ</a:t>
            </a:r>
            <a:r>
              <a:rPr lang="ar-SA" dirty="0" err="1" smtClean="0"/>
              <a:t>تٍ</a:t>
            </a:r>
            <a:r>
              <a:rPr lang="ar-SA" dirty="0" smtClean="0"/>
              <a:t> وَيَجْعَل لَّكُمْ </a:t>
            </a:r>
            <a:r>
              <a:rPr lang="ar-SA" dirty="0" err="1" smtClean="0"/>
              <a:t>أَنْهَاراً...} </a:t>
            </a:r>
            <a:r>
              <a:rPr lang="ar-SA" dirty="0" smtClean="0"/>
              <a:t>[نوح:10- 12</a:t>
            </a:r>
            <a:r>
              <a:rPr lang="ar-SA" dirty="0" err="1" smtClean="0"/>
              <a:t>].</a:t>
            </a:r>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smtClean="0">
                <a:solidFill>
                  <a:srgbClr val="FF0000"/>
                </a:solidFill>
                <a:cs typeface="Arial" pitchFamily="34" charset="0"/>
              </a:rPr>
              <a:t>[2] دراسة لأحاديث تتعلق بالتوبة</a:t>
            </a:r>
          </a:p>
        </p:txBody>
      </p:sp>
      <p:sp>
        <p:nvSpPr>
          <p:cNvPr id="5" name="عنصر نائب للمحتوى 4"/>
          <p:cNvSpPr>
            <a:spLocks noGrp="1"/>
          </p:cNvSpPr>
          <p:nvPr>
            <p:ph idx="1"/>
          </p:nvPr>
        </p:nvSpPr>
        <p:spPr>
          <a:xfrm>
            <a:off x="495300" y="1600200"/>
            <a:ext cx="8915400" cy="4648200"/>
          </a:xfrm>
        </p:spPr>
        <p:txBody>
          <a:bodyPr/>
          <a:lstStyle/>
          <a:p>
            <a:pPr algn="ctr"/>
            <a:r>
              <a:rPr lang="en-US" b="1" dirty="0" smtClean="0"/>
              <a:t> </a:t>
            </a:r>
            <a:r>
              <a:rPr lang="ar-SA" b="1" dirty="0" smtClean="0"/>
              <a:t>[1/2] الحديث الأول سنن </a:t>
            </a:r>
            <a:r>
              <a:rPr lang="ar-SA" b="1" dirty="0" err="1" smtClean="0"/>
              <a:t>الترمذي </a:t>
            </a:r>
            <a:r>
              <a:rPr lang="ar-SA" b="1" dirty="0" smtClean="0"/>
              <a:t>(547/5 رقم 3537</a:t>
            </a:r>
            <a:r>
              <a:rPr lang="ar-SA" b="1" dirty="0" err="1" smtClean="0"/>
              <a:t>)</a:t>
            </a:r>
            <a:endParaRPr lang="ar-SA" b="1" dirty="0" smtClean="0"/>
          </a:p>
          <a:p>
            <a:pPr algn="ctr"/>
            <a:r>
              <a:rPr lang="ar-SA" b="1" dirty="0" smtClean="0"/>
              <a:t>                       سنن ابن </a:t>
            </a:r>
            <a:r>
              <a:rPr lang="ar-SA" b="1" dirty="0" err="1" smtClean="0"/>
              <a:t>ماجه </a:t>
            </a:r>
            <a:r>
              <a:rPr lang="ar-SA" b="1" dirty="0" smtClean="0"/>
              <a:t>(1420/2 رقم 4253</a:t>
            </a:r>
            <a:r>
              <a:rPr lang="ar-SA" b="1" dirty="0" err="1" smtClean="0"/>
              <a:t>)</a:t>
            </a:r>
            <a:endParaRPr lang="ar-SA" b="1" dirty="0" smtClean="0"/>
          </a:p>
          <a:p>
            <a:pPr marL="0" algn="justLow" rtl="1"/>
            <a:r>
              <a:rPr lang="ar-SA" dirty="0" smtClean="0"/>
              <a:t>عن عبد الله بن </a:t>
            </a:r>
            <a:r>
              <a:rPr lang="ar-SA" dirty="0" err="1" smtClean="0"/>
              <a:t>عُمَر </a:t>
            </a:r>
            <a:r>
              <a:rPr lang="ar-SA" b="1" dirty="0" smtClean="0">
                <a:sym typeface="AGA Arabesque"/>
              </a:rPr>
              <a:t></a:t>
            </a:r>
            <a:r>
              <a:rPr lang="ar-SA" dirty="0" smtClean="0">
                <a:sym typeface="AGA Arabesque"/>
              </a:rPr>
              <a:t> </a:t>
            </a:r>
            <a:r>
              <a:rPr lang="ar-SA" dirty="0" smtClean="0"/>
              <a:t>عن </a:t>
            </a:r>
            <a:r>
              <a:rPr lang="ar-SA" dirty="0" err="1" smtClean="0"/>
              <a:t>النبي </a:t>
            </a:r>
            <a:r>
              <a:rPr lang="ar-SA" b="1" dirty="0" smtClean="0">
                <a:sym typeface="AGA Arabesque"/>
              </a:rPr>
              <a:t></a:t>
            </a:r>
            <a:r>
              <a:rPr lang="ar-SA" dirty="0" smtClean="0">
                <a:sym typeface="AGA Arabesque"/>
              </a:rPr>
              <a:t> </a:t>
            </a:r>
            <a:r>
              <a:rPr lang="ar-SA" dirty="0" err="1" smtClean="0">
                <a:sym typeface="AGA Arabesque"/>
              </a:rPr>
              <a:t>قال</a:t>
            </a:r>
            <a:r>
              <a:rPr lang="ar-SA" dirty="0" err="1" smtClean="0"/>
              <a:t>: </a:t>
            </a:r>
            <a:r>
              <a:rPr lang="ar-SA" b="1" dirty="0" smtClean="0"/>
              <a:t>«إن الله يقبل توبة العبد </a:t>
            </a:r>
            <a:r>
              <a:rPr lang="ar-SA" b="1" dirty="0" err="1" smtClean="0"/>
              <a:t>مالم</a:t>
            </a:r>
            <a:r>
              <a:rPr lang="ar-SA" b="1" dirty="0" smtClean="0"/>
              <a:t> </a:t>
            </a:r>
            <a:r>
              <a:rPr lang="ar-SA" b="1" dirty="0" err="1" smtClean="0"/>
              <a:t>يُغَرْغِر</a:t>
            </a:r>
            <a:r>
              <a:rPr lang="ar-SA" b="1" dirty="0" smtClean="0"/>
              <a:t>» </a:t>
            </a:r>
            <a:r>
              <a:rPr lang="ar-SA" dirty="0" smtClean="0"/>
              <a:t>رواه الترمذي </a:t>
            </a:r>
            <a:r>
              <a:rPr lang="ar-SA" dirty="0" err="1" smtClean="0"/>
              <a:t>وقال: </a:t>
            </a:r>
            <a:r>
              <a:rPr lang="ar-SA" dirty="0" smtClean="0"/>
              <a:t>” هذا حديث حسن </a:t>
            </a:r>
            <a:r>
              <a:rPr lang="ar-SA" dirty="0" err="1" smtClean="0"/>
              <a:t>غريب ”.</a:t>
            </a:r>
            <a:r>
              <a:rPr lang="ar-SA" dirty="0" smtClean="0"/>
              <a:t> </a:t>
            </a:r>
          </a:p>
          <a:p>
            <a:pPr marL="0" algn="justLow" rtl="1">
              <a:buFont typeface="Arial" pitchFamily="34" charset="0"/>
              <a:buChar char="•"/>
            </a:pPr>
            <a:r>
              <a:rPr lang="ar-SA" sz="3000" b="1" dirty="0" smtClean="0"/>
              <a:t>تخريج الحديث:</a:t>
            </a:r>
            <a:r>
              <a:rPr lang="ar-SA" sz="3000" dirty="0" smtClean="0"/>
              <a:t> الحديث أخرجه الترمذي في كتاب الدعوات، باب</a:t>
            </a:r>
            <a:r>
              <a:rPr lang="ar-SA" sz="3000" b="1" dirty="0" smtClean="0"/>
              <a:t> </a:t>
            </a:r>
            <a:r>
              <a:rPr lang="ar-SA" sz="3000" dirty="0" smtClean="0"/>
              <a:t>فِى فضل التوبة والاستغفار(547/5 رقم 3537)، وابن ماجه في كتاب الزهد، باب ذكر </a:t>
            </a:r>
            <a:r>
              <a:rPr lang="ar-SA" sz="3000" dirty="0" err="1" smtClean="0"/>
              <a:t>التوبة </a:t>
            </a:r>
            <a:r>
              <a:rPr lang="ar-SA" sz="3000" dirty="0" smtClean="0"/>
              <a:t>(1420/2 رقم 4253</a:t>
            </a:r>
            <a:r>
              <a:rPr lang="ar-SA" sz="3000" dirty="0" err="1" smtClean="0"/>
              <a:t>).</a:t>
            </a:r>
            <a:r>
              <a:rPr lang="ar-SA" sz="3000" dirty="0" smtClean="0"/>
              <a:t> وحسّنه الألباني.</a:t>
            </a:r>
          </a:p>
          <a:p>
            <a:pPr marL="0" algn="justLow" rtl="1">
              <a:buFont typeface="Arial" pitchFamily="34" charset="0"/>
              <a:buChar char="•"/>
            </a:pPr>
            <a:r>
              <a:rPr lang="ar-SA" sz="3000" b="1" dirty="0" smtClean="0"/>
              <a:t>تنبيه: </a:t>
            </a:r>
            <a:r>
              <a:rPr lang="ar-SA" sz="2800" dirty="0" smtClean="0"/>
              <a:t>وقع في نسخ ابن ماجة </a:t>
            </a:r>
            <a:r>
              <a:rPr lang="ar-SA" sz="2800" dirty="0" err="1" smtClean="0"/>
              <a:t>المعتمدة </a:t>
            </a:r>
            <a:r>
              <a:rPr lang="ar-SA" sz="2800" dirty="0" smtClean="0"/>
              <a:t>(عبد الله بن عمرو) </a:t>
            </a:r>
            <a:r>
              <a:rPr lang="ar-SA" sz="2800" dirty="0" err="1" smtClean="0"/>
              <a:t>بدل </a:t>
            </a:r>
            <a:r>
              <a:rPr lang="ar-SA" sz="2800" dirty="0" smtClean="0"/>
              <a:t>(عبد الله بن عمر) وهو وهم كما نصّ عليه ابن عساكر.</a:t>
            </a:r>
            <a:endParaRPr lang="ar-SA" sz="3000"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marL="0" algn="justLow" rtl="1"/>
            <a:r>
              <a:rPr lang="ar-SA" b="1" dirty="0" smtClean="0"/>
              <a:t># ترجمة الصحابي راوي </a:t>
            </a:r>
            <a:r>
              <a:rPr lang="ar-SA" b="1" dirty="0" err="1" smtClean="0"/>
              <a:t>الحديث </a:t>
            </a:r>
            <a:r>
              <a:rPr lang="ar-SA" b="1" dirty="0" smtClean="0"/>
              <a:t>: </a:t>
            </a:r>
            <a:r>
              <a:rPr lang="ar-SA" dirty="0" smtClean="0"/>
              <a:t>هو عبد الله بن عمر بن الخطاب، تقدمت ترجمته في </a:t>
            </a:r>
            <a:r>
              <a:rPr lang="ar-SA" dirty="0" err="1" smtClean="0"/>
              <a:t>المحاضرة </a:t>
            </a:r>
            <a:r>
              <a:rPr lang="ar-SA" dirty="0" smtClean="0"/>
              <a:t>(1)، الشريحة </a:t>
            </a:r>
            <a:r>
              <a:rPr lang="ar-SA" dirty="0" err="1" smtClean="0"/>
              <a:t>رقم </a:t>
            </a:r>
            <a:r>
              <a:rPr lang="ar-SA" dirty="0" smtClean="0"/>
              <a:t>(17</a:t>
            </a:r>
            <a:r>
              <a:rPr lang="ar-SA" dirty="0" err="1" smtClean="0"/>
              <a:t>).</a:t>
            </a:r>
            <a:endParaRPr lang="ar-SA" dirty="0" smtClean="0"/>
          </a:p>
          <a:p>
            <a:pPr marL="0" algn="justLow" rtl="1">
              <a:buFont typeface="Arial" pitchFamily="34" charset="0"/>
              <a:buChar char="•"/>
            </a:pPr>
            <a:r>
              <a:rPr lang="ar-SA" b="1" dirty="0" smtClean="0"/>
              <a:t>ترجمة الترمذي: </a:t>
            </a:r>
            <a:r>
              <a:rPr lang="ar-SA" dirty="0" smtClean="0"/>
              <a:t>تقدمت ترجمته في </a:t>
            </a:r>
            <a:r>
              <a:rPr lang="ar-SA" dirty="0" err="1" smtClean="0"/>
              <a:t>المحاضرة </a:t>
            </a:r>
            <a:r>
              <a:rPr lang="ar-SA" dirty="0" smtClean="0"/>
              <a:t>(2)، الشريحة </a:t>
            </a:r>
            <a:r>
              <a:rPr lang="ar-SA" dirty="0" err="1" smtClean="0"/>
              <a:t>رقم </a:t>
            </a:r>
            <a:r>
              <a:rPr lang="ar-SA" dirty="0" smtClean="0"/>
              <a:t>(8</a:t>
            </a:r>
            <a:r>
              <a:rPr lang="ar-SA" dirty="0" err="1" smtClean="0"/>
              <a:t>).</a:t>
            </a:r>
            <a:endParaRPr lang="ar-SA" dirty="0" smtClean="0"/>
          </a:p>
          <a:p>
            <a:pPr marL="0" algn="justLow" rtl="1">
              <a:buFont typeface="Arial" pitchFamily="34" charset="0"/>
              <a:buChar char="•"/>
            </a:pPr>
            <a:r>
              <a:rPr lang="ar-SA" b="1" dirty="0" smtClean="0"/>
              <a:t>ترجمة ابن ماجه: </a:t>
            </a:r>
            <a:r>
              <a:rPr lang="ar-SA" dirty="0" smtClean="0"/>
              <a:t>هو أبو عبد الله محمد بن يزيد </a:t>
            </a:r>
            <a:r>
              <a:rPr lang="ar-SA" dirty="0" err="1" smtClean="0"/>
              <a:t>القزويني</a:t>
            </a:r>
            <a:r>
              <a:rPr lang="ar-SA" dirty="0" smtClean="0"/>
              <a:t>، المشهور بابن ماجه، الحافظ الكبير الحجة المفسر، </a:t>
            </a:r>
            <a:r>
              <a:rPr lang="ar-SA" dirty="0" err="1" smtClean="0"/>
              <a:t>مؤلف </a:t>
            </a:r>
            <a:r>
              <a:rPr lang="ar-SA" dirty="0" smtClean="0"/>
              <a:t>" </a:t>
            </a:r>
            <a:r>
              <a:rPr lang="ar-SA" dirty="0" err="1" smtClean="0"/>
              <a:t>السنن </a:t>
            </a:r>
            <a:r>
              <a:rPr lang="ar-SA" dirty="0" smtClean="0"/>
              <a:t>" </a:t>
            </a:r>
            <a:r>
              <a:rPr lang="ar-SA" dirty="0" err="1" smtClean="0"/>
              <a:t>و </a:t>
            </a:r>
            <a:r>
              <a:rPr lang="ar-SA" dirty="0" smtClean="0"/>
              <a:t>" تاريخ </a:t>
            </a:r>
            <a:r>
              <a:rPr lang="ar-SA" dirty="0" err="1" smtClean="0"/>
              <a:t>قزوين </a:t>
            </a:r>
            <a:r>
              <a:rPr lang="ar-SA" dirty="0" smtClean="0"/>
              <a:t>" </a:t>
            </a:r>
            <a:r>
              <a:rPr lang="ar-SA" dirty="0" err="1" smtClean="0"/>
              <a:t>و </a:t>
            </a:r>
            <a:r>
              <a:rPr lang="ar-SA" dirty="0" smtClean="0"/>
              <a:t>" </a:t>
            </a:r>
            <a:r>
              <a:rPr lang="ar-SA" dirty="0" err="1" smtClean="0"/>
              <a:t>التفسير </a:t>
            </a:r>
            <a:r>
              <a:rPr lang="ar-SA" dirty="0" smtClean="0"/>
              <a:t>"، </a:t>
            </a:r>
            <a:r>
              <a:rPr lang="ar-SA" dirty="0" err="1" smtClean="0"/>
              <a:t>وكتابه </a:t>
            </a:r>
            <a:r>
              <a:rPr lang="ar-SA" dirty="0" smtClean="0"/>
              <a:t>(السنن) سادس الكتب الستة، ورابع كتب السنن، مات سنة </a:t>
            </a:r>
            <a:r>
              <a:rPr lang="ar-SA" dirty="0" err="1" smtClean="0"/>
              <a:t>275هـ.</a:t>
            </a:r>
            <a:endParaRPr lang="ar-SA"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rtl="1">
              <a:buFont typeface="Arial" pitchFamily="34" charset="0"/>
              <a:buChar char="•"/>
            </a:pPr>
            <a:endParaRPr lang="ar-SA" sz="2400" b="1" dirty="0" smtClean="0"/>
          </a:p>
          <a:p>
            <a:pPr rtl="1">
              <a:buFont typeface="Arial" pitchFamily="34" charset="0"/>
              <a:buChar char="•"/>
            </a:pPr>
            <a:r>
              <a:rPr lang="ar-SA" sz="3600" b="1" dirty="0" smtClean="0">
                <a:solidFill>
                  <a:srgbClr val="0070C0"/>
                </a:solidFill>
              </a:rPr>
              <a:t>معاني أهم مفردات </a:t>
            </a:r>
            <a:r>
              <a:rPr lang="ar-SA" sz="3600" b="1" dirty="0" err="1" smtClean="0">
                <a:solidFill>
                  <a:srgbClr val="0070C0"/>
                </a:solidFill>
              </a:rPr>
              <a:t>الحديث :</a:t>
            </a:r>
            <a:r>
              <a:rPr lang="ar-SA" sz="3600" b="1" dirty="0" smtClean="0">
                <a:solidFill>
                  <a:srgbClr val="0070C0"/>
                </a:solidFill>
              </a:rPr>
              <a:t> </a:t>
            </a:r>
          </a:p>
          <a:p>
            <a:pPr rtl="1">
              <a:buFont typeface="Arial" pitchFamily="34" charset="0"/>
              <a:buChar char="•"/>
            </a:pPr>
            <a:r>
              <a:rPr lang="ar-SA" sz="3600" b="1" dirty="0" smtClean="0">
                <a:solidFill>
                  <a:srgbClr val="0070C0"/>
                </a:solidFill>
              </a:rPr>
              <a:t>التوبة: </a:t>
            </a:r>
            <a:r>
              <a:rPr lang="ar-SA" sz="3600" dirty="0" smtClean="0"/>
              <a:t>سبق تعريفها.</a:t>
            </a:r>
            <a:endParaRPr lang="en-US" sz="3600" dirty="0" smtClean="0"/>
          </a:p>
          <a:p>
            <a:pPr rtl="1">
              <a:buFont typeface="Arial" pitchFamily="34" charset="0"/>
              <a:buChar char="•"/>
            </a:pPr>
            <a:r>
              <a:rPr lang="ar-SA" sz="3600" b="1" dirty="0" smtClean="0">
                <a:solidFill>
                  <a:srgbClr val="0070C0"/>
                </a:solidFill>
              </a:rPr>
              <a:t>ما لم </a:t>
            </a:r>
            <a:r>
              <a:rPr lang="ar-SA" sz="3600" b="1" dirty="0" err="1" smtClean="0">
                <a:solidFill>
                  <a:srgbClr val="0070C0"/>
                </a:solidFill>
              </a:rPr>
              <a:t>يُـغَـرْغِـر</a:t>
            </a:r>
            <a:r>
              <a:rPr lang="ar-SA" sz="3600" b="1" dirty="0" smtClean="0">
                <a:solidFill>
                  <a:srgbClr val="0070C0"/>
                </a:solidFill>
              </a:rPr>
              <a:t>: </a:t>
            </a:r>
            <a:r>
              <a:rPr lang="ar-SA" sz="3600" dirty="0" smtClean="0"/>
              <a:t>أي ما لم تبلغ روحه حلقومه فيكون بمنزلة الشيء يتغرغر </a:t>
            </a:r>
            <a:r>
              <a:rPr lang="ar-SA" sz="3600" dirty="0" err="1" smtClean="0"/>
              <a:t>به</a:t>
            </a:r>
            <a:r>
              <a:rPr lang="ar-SA" sz="3600" dirty="0" smtClean="0"/>
              <a:t> المريض، والغرغرة أن يجعل المشروب في الفم ويرد إلى أصل الحلق فلا </a:t>
            </a:r>
            <a:r>
              <a:rPr lang="ar-SA" sz="3600" dirty="0" err="1" smtClean="0"/>
              <a:t>يبلغ.</a:t>
            </a:r>
            <a:r>
              <a:rPr lang="ar-SA" sz="3600" dirty="0" smtClean="0"/>
              <a:t> [النهاية في غريب الحديث، لابن الأثير</a:t>
            </a:r>
            <a:r>
              <a:rPr lang="ar-SA" sz="3600" dirty="0" err="1" smtClean="0"/>
              <a:t>].</a:t>
            </a:r>
            <a:r>
              <a:rPr lang="ar-SA" sz="3600" dirty="0" smtClean="0"/>
              <a:t> </a:t>
            </a:r>
          </a:p>
          <a:p>
            <a:pPr rtl="1"/>
            <a:r>
              <a:rPr lang="ar-SA" sz="2800" b="1" dirty="0" smtClean="0"/>
              <a:t>    </a:t>
            </a:r>
            <a:endParaRPr lang="ar-SA" sz="2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rtl="1">
              <a:buFont typeface="Arial" pitchFamily="34" charset="0"/>
              <a:buChar char="•"/>
            </a:pPr>
            <a:endParaRPr lang="ar-SA" sz="1200" b="1" dirty="0" smtClean="0"/>
          </a:p>
          <a:p>
            <a:pPr rtl="1">
              <a:buFont typeface="Arial" pitchFamily="34" charset="0"/>
              <a:buChar char="•"/>
            </a:pPr>
            <a:r>
              <a:rPr lang="ar-SA" b="1" dirty="0" smtClean="0">
                <a:solidFill>
                  <a:srgbClr val="0070C0"/>
                </a:solidFill>
              </a:rPr>
              <a:t>المعنى العام </a:t>
            </a:r>
            <a:r>
              <a:rPr lang="ar-SA" b="1" dirty="0" err="1" smtClean="0">
                <a:solidFill>
                  <a:srgbClr val="0070C0"/>
                </a:solidFill>
              </a:rPr>
              <a:t>للحديث:</a:t>
            </a:r>
            <a:endParaRPr lang="ar-SA" b="1" dirty="0" smtClean="0">
              <a:solidFill>
                <a:srgbClr val="0070C0"/>
              </a:solidFill>
            </a:endParaRPr>
          </a:p>
          <a:p>
            <a:pPr rtl="1"/>
            <a:r>
              <a:rPr lang="ar-SA" b="1" dirty="0" smtClean="0"/>
              <a:t>   </a:t>
            </a:r>
            <a:r>
              <a:rPr lang="ar-SA" dirty="0" smtClean="0"/>
              <a:t>أن الله يقبل توبة العبد ـ أي رجوعه إليه ـ ما لم </a:t>
            </a:r>
            <a:r>
              <a:rPr lang="ar-SA" dirty="0" err="1" smtClean="0"/>
              <a:t>يغرغر</a:t>
            </a:r>
            <a:r>
              <a:rPr lang="ar-SA" dirty="0" smtClean="0"/>
              <a:t>، أي: ما لم تصل روحه حلقومه، فيكون بمنزلة </a:t>
            </a:r>
            <a:r>
              <a:rPr lang="ar-SA" dirty="0" err="1" smtClean="0"/>
              <a:t>الشئ</a:t>
            </a:r>
            <a:r>
              <a:rPr lang="ar-SA" dirty="0" smtClean="0"/>
              <a:t> الذي يتغرغر </a:t>
            </a:r>
            <a:r>
              <a:rPr lang="ar-SA" dirty="0" err="1" smtClean="0"/>
              <a:t>به</a:t>
            </a:r>
            <a:r>
              <a:rPr lang="ar-SA" dirty="0" smtClean="0"/>
              <a:t>، لأنه ما لم يعاين الموت ولم ييأس من الحياة تصح توبته </a:t>
            </a:r>
            <a:r>
              <a:rPr lang="ar-SA" dirty="0" err="1" smtClean="0"/>
              <a:t>بشروطها </a:t>
            </a:r>
            <a:r>
              <a:rPr lang="ar-SA" dirty="0" smtClean="0"/>
              <a:t>، فإن وصلت روحه حلقومه وعاين ملك الموت لم يعتد بتوبته، لقوله </a:t>
            </a:r>
            <a:r>
              <a:rPr lang="ar-SA" dirty="0" err="1" smtClean="0"/>
              <a:t>تعالى: </a:t>
            </a:r>
            <a:r>
              <a:rPr lang="ar-SA" dirty="0" smtClean="0"/>
              <a:t>{وليست التوبة للذين يعملون السيئات حتى إذا حضر أحدهم الموت قال إني تبت </a:t>
            </a:r>
            <a:r>
              <a:rPr lang="ar-SA" dirty="0" err="1" smtClean="0"/>
              <a:t>الآن }.</a:t>
            </a:r>
            <a:r>
              <a:rPr lang="ar-SA" b="1" dirty="0" smtClean="0"/>
              <a:t> </a:t>
            </a:r>
            <a:r>
              <a:rPr lang="ar-SA" dirty="0" smtClean="0"/>
              <a:t>[ </a:t>
            </a:r>
            <a:r>
              <a:rPr lang="ar-SA" dirty="0" err="1" smtClean="0"/>
              <a:t>النساء </a:t>
            </a:r>
            <a:r>
              <a:rPr lang="ar-SA" dirty="0" smtClean="0"/>
              <a:t>: </a:t>
            </a:r>
            <a:r>
              <a:rPr lang="ar-SA" dirty="0" err="1" smtClean="0"/>
              <a:t>18 ]</a:t>
            </a:r>
            <a:endParaRPr lang="en-US" dirty="0" smtClean="0"/>
          </a:p>
          <a:p>
            <a:pPr rtl="1"/>
            <a:endParaRPr lang="ar-SA" b="1" dirty="0" smtClean="0"/>
          </a:p>
          <a:p>
            <a:pPr rtl="1"/>
            <a:endParaRPr lang="ar-SA"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09600" y="228600"/>
            <a:ext cx="8763000" cy="9906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4000" b="1" dirty="0" smtClean="0">
                <a:solidFill>
                  <a:srgbClr val="FF0000"/>
                </a:solidFill>
                <a:cs typeface="Arial" pitchFamily="34" charset="0"/>
              </a:rPr>
              <a:t> </a:t>
            </a:r>
            <a:r>
              <a:rPr lang="ar-SA" sz="4000" b="1" dirty="0" err="1" smtClean="0">
                <a:solidFill>
                  <a:srgbClr val="FF0000"/>
                </a:solidFill>
                <a:cs typeface="Arial" pitchFamily="34" charset="0"/>
              </a:rPr>
              <a:t>تابع </a:t>
            </a:r>
            <a:r>
              <a:rPr lang="ar-SA" sz="4000" b="1" dirty="0" smtClean="0">
                <a:solidFill>
                  <a:srgbClr val="FF0000"/>
                </a:solidFill>
                <a:cs typeface="Arial" pitchFamily="34" charset="0"/>
              </a:rPr>
              <a:t>[1/2</a:t>
            </a:r>
            <a:r>
              <a:rPr lang="ar-SA" sz="4000" b="1" dirty="0" err="1" smtClean="0">
                <a:solidFill>
                  <a:srgbClr val="FF0000"/>
                </a:solidFill>
                <a:cs typeface="Arial" pitchFamily="34" charset="0"/>
              </a:rPr>
              <a:t>]</a:t>
            </a:r>
            <a:endParaRPr lang="ar-SA" sz="40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447800"/>
            <a:ext cx="8915400" cy="4678363"/>
          </a:xfrm>
        </p:spPr>
        <p:txBody>
          <a:bodyPr/>
          <a:lstStyle/>
          <a:p>
            <a:pPr rtl="1">
              <a:buFont typeface="Arial" pitchFamily="34" charset="0"/>
              <a:buChar char="•"/>
            </a:pPr>
            <a:r>
              <a:rPr lang="ar-SA" b="1" dirty="0" smtClean="0">
                <a:solidFill>
                  <a:srgbClr val="0070C0"/>
                </a:solidFill>
              </a:rPr>
              <a:t>بعض فوائد </a:t>
            </a:r>
            <a:r>
              <a:rPr lang="ar-SA" b="1" dirty="0" err="1" smtClean="0">
                <a:solidFill>
                  <a:srgbClr val="0070C0"/>
                </a:solidFill>
              </a:rPr>
              <a:t>الحديث:</a:t>
            </a:r>
            <a:endParaRPr lang="ar-SA" b="1" dirty="0" smtClean="0">
              <a:solidFill>
                <a:srgbClr val="0070C0"/>
              </a:solidFill>
            </a:endParaRPr>
          </a:p>
          <a:p>
            <a:pPr rtl="1"/>
            <a:r>
              <a:rPr lang="ar-SA" sz="2800" b="1" dirty="0" smtClean="0"/>
              <a:t>1- مشروعية المبادرة بالتوبة من جميع الذنوب، لكن مع ذلك لو تأخرت تاب الله على العبد.</a:t>
            </a:r>
            <a:endParaRPr lang="en-US" sz="2800" dirty="0" smtClean="0"/>
          </a:p>
          <a:p>
            <a:pPr rtl="1"/>
            <a:r>
              <a:rPr lang="ar-SA" sz="2800" b="1" dirty="0" smtClean="0"/>
              <a:t>2- أن باب التوبة مفتوح إلى أن يأتي الإنسان الموت، أو تطلع الشمس من مغربها.</a:t>
            </a:r>
          </a:p>
          <a:p>
            <a:pPr rtl="1"/>
            <a:r>
              <a:rPr lang="ar-SA" sz="2800" b="1" dirty="0" smtClean="0"/>
              <a:t>3- أن التوبة المقبولة عند الله هي التوبة النصوح، قال </a:t>
            </a:r>
            <a:r>
              <a:rPr lang="ar-SA" sz="2800" b="1" dirty="0" err="1" smtClean="0"/>
              <a:t>تعالى: </a:t>
            </a:r>
            <a:r>
              <a:rPr lang="ar-SA" sz="2800" b="1" dirty="0" smtClean="0"/>
              <a:t>(يَا أَيُّهَا الَّذِينَ آمَنُوا تُوبُوا إِلَى اللَّهِ تَوْبَةً </a:t>
            </a:r>
            <a:r>
              <a:rPr lang="ar-SA" sz="2800" b="1" dirty="0" err="1" smtClean="0"/>
              <a:t>نَصُوحاً ...).</a:t>
            </a:r>
            <a:r>
              <a:rPr lang="ar-SA" sz="2800" b="1" dirty="0" smtClean="0"/>
              <a:t> [سورة التحريم: 8</a:t>
            </a:r>
            <a:r>
              <a:rPr lang="ar-SA" sz="2800" b="1" dirty="0" err="1" smtClean="0"/>
              <a:t>]</a:t>
            </a:r>
            <a:endParaRPr lang="ar-SA" sz="2800" b="1" dirty="0" smtClean="0"/>
          </a:p>
          <a:p>
            <a:pPr rtl="1"/>
            <a:r>
              <a:rPr lang="ar-SA" sz="2800" b="1" dirty="0" smtClean="0"/>
              <a:t>4- أن التوبة النصوح هي الصادقة المجتمعة </a:t>
            </a:r>
            <a:r>
              <a:rPr lang="ar-SA" sz="2800" b="1" dirty="0" err="1" smtClean="0"/>
              <a:t>الأركان </a:t>
            </a:r>
            <a:r>
              <a:rPr lang="ar-SA" sz="2800" b="1" dirty="0" smtClean="0"/>
              <a:t>(الشروط)، وتقدم آنفا ذكرُ شروطها </a:t>
            </a:r>
            <a:r>
              <a:rPr lang="ar-SA" sz="2800" b="1" dirty="0" err="1" smtClean="0"/>
              <a:t>مفصلا </a:t>
            </a:r>
            <a:r>
              <a:rPr lang="ar-SA" sz="2800" b="1" dirty="0" smtClean="0"/>
              <a:t>(الشريحة رقم 10 من المحاضرة الخامسة</a:t>
            </a:r>
            <a:r>
              <a:rPr lang="ar-SA" sz="2800" b="1" dirty="0" err="1" smtClean="0"/>
              <a:t>).</a:t>
            </a:r>
            <a:endParaRPr lang="en-US" sz="2800" dirty="0" smtClean="0"/>
          </a:p>
          <a:p>
            <a:pPr rtl="1"/>
            <a:endParaRPr lang="ar-SA" b="1" dirty="0" smtClean="0"/>
          </a:p>
          <a:p>
            <a:pPr rtl="1"/>
            <a:endParaRPr lang="ar-SA"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[2/2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p:txBody>
          <a:bodyPr/>
          <a:lstStyle/>
          <a:p>
            <a:pPr algn="ctr" rtl="1"/>
            <a:r>
              <a:rPr lang="ar-SA" b="1" u="sng" dirty="0" smtClean="0"/>
              <a:t>الحديث الثاني صحيح </a:t>
            </a:r>
            <a:r>
              <a:rPr lang="ar-SA" b="1" u="sng" dirty="0" err="1" smtClean="0"/>
              <a:t>مسلم</a:t>
            </a:r>
            <a:r>
              <a:rPr lang="ar-SA" b="1" dirty="0" err="1" smtClean="0"/>
              <a:t> </a:t>
            </a:r>
            <a:r>
              <a:rPr lang="ar-SA" b="1" dirty="0" smtClean="0"/>
              <a:t>(2103/4 رقم 2744</a:t>
            </a:r>
            <a:r>
              <a:rPr lang="ar-SA" b="1" dirty="0" err="1" smtClean="0"/>
              <a:t>)</a:t>
            </a:r>
            <a:endParaRPr lang="en-US" u="sng" dirty="0" smtClean="0"/>
          </a:p>
          <a:p>
            <a:pPr marL="0" algn="justLow" rtl="1"/>
            <a:r>
              <a:rPr lang="ar-SA" dirty="0" smtClean="0"/>
              <a:t>عن عبد الله بن </a:t>
            </a:r>
            <a:r>
              <a:rPr lang="ar-SA" dirty="0" err="1" smtClean="0"/>
              <a:t>مسعود </a:t>
            </a:r>
            <a:r>
              <a:rPr lang="ar-SA" b="1" dirty="0" smtClean="0">
                <a:sym typeface="AGA Arabesque"/>
              </a:rPr>
              <a:t></a:t>
            </a:r>
            <a:r>
              <a:rPr lang="ar-SA" dirty="0" smtClean="0">
                <a:sym typeface="AGA Arabesque"/>
              </a:rPr>
              <a:t> </a:t>
            </a:r>
            <a:r>
              <a:rPr lang="ar-SA" dirty="0" smtClean="0"/>
              <a:t>قال: سمعت رَسُولُ </a:t>
            </a:r>
            <a:r>
              <a:rPr lang="ar-SA" dirty="0" err="1" smtClean="0"/>
              <a:t>اللَّهِ </a:t>
            </a:r>
            <a:r>
              <a:rPr lang="ar-SA" b="1" dirty="0" smtClean="0">
                <a:sym typeface="AGA Arabesque"/>
              </a:rPr>
              <a:t></a:t>
            </a:r>
            <a:r>
              <a:rPr lang="ar-SA" dirty="0" smtClean="0">
                <a:sym typeface="AGA Arabesque"/>
              </a:rPr>
              <a:t> </a:t>
            </a:r>
            <a:r>
              <a:rPr lang="ar-SA" dirty="0" err="1" smtClean="0">
                <a:sym typeface="AGA Arabesque"/>
              </a:rPr>
              <a:t>يقول:(</a:t>
            </a:r>
            <a:r>
              <a:rPr lang="ar-SA" dirty="0" smtClean="0">
                <a:sym typeface="AGA Arabesque"/>
              </a:rPr>
              <a:t>(</a:t>
            </a:r>
            <a:r>
              <a:rPr lang="ar-SA" b="1" dirty="0" smtClean="0"/>
              <a:t>لله أشد فرحا بتوبة عبده المؤمن</a:t>
            </a:r>
            <a:r>
              <a:rPr lang="ar-SA" dirty="0" smtClean="0"/>
              <a:t> من رجل في أرض </a:t>
            </a:r>
            <a:r>
              <a:rPr lang="ar-SA" dirty="0" err="1" smtClean="0"/>
              <a:t>دَوِّيَّةٍ</a:t>
            </a:r>
            <a:r>
              <a:rPr lang="ar-SA" dirty="0" smtClean="0"/>
              <a:t> مَهْلَكَةٍ، معه راحلته عليها طعامه وشرابه، فنام فاستيقظ وقد ذهبت، فطلبها حتى أدركه العطش ثم قال: أرجع إلى مكاني الذي كنت فيه فأنام حتى أموت، فوضع رأسه على ساعده ليموت، فاستيقظ وعنده راحلته وعليها زاده وطعامه وشرابه، </a:t>
            </a:r>
            <a:r>
              <a:rPr lang="ar-SA" b="1" dirty="0" smtClean="0"/>
              <a:t>فالله أشد فرحا بتوبة العبد المؤمن من هذا براحلته وزاده</a:t>
            </a:r>
            <a:r>
              <a:rPr lang="ar-SA" dirty="0" err="1" smtClean="0"/>
              <a:t>)).</a:t>
            </a:r>
            <a:endParaRPr lang="en-US" dirty="0" smtClean="0"/>
          </a:p>
          <a:p>
            <a:pPr marL="0" algn="justLow" rtl="1"/>
            <a:endParaRPr lang="ar-SA" dirty="0"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[2/2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304800" y="1600200"/>
            <a:ext cx="9220200" cy="4525963"/>
          </a:xfrm>
        </p:spPr>
        <p:txBody>
          <a:bodyPr/>
          <a:lstStyle/>
          <a:p>
            <a:pPr rtl="1">
              <a:buFont typeface="Arial" pitchFamily="34" charset="0"/>
              <a:buChar char="•"/>
            </a:pPr>
            <a:endParaRPr lang="ar-SA" sz="2800" b="1" dirty="0" smtClean="0"/>
          </a:p>
          <a:p>
            <a:pPr rtl="1">
              <a:buFont typeface="Arial" pitchFamily="34" charset="0"/>
              <a:buChar char="•"/>
            </a:pPr>
            <a:r>
              <a:rPr lang="ar-SA" b="1" dirty="0" smtClean="0"/>
              <a:t>تخريجه: </a:t>
            </a:r>
            <a:r>
              <a:rPr lang="ar-SA" dirty="0" smtClean="0"/>
              <a:t>رواه مسلم في كتاب التوبة، باب في الحض على التوبة والفرح </a:t>
            </a:r>
            <a:r>
              <a:rPr lang="ar-SA" dirty="0" err="1" smtClean="0"/>
              <a:t>بها</a:t>
            </a:r>
            <a:r>
              <a:rPr lang="ar-SA" dirty="0" smtClean="0"/>
              <a:t> (2103/4 رقم 2744) واللفظ له، والبخاري في كتاب الدعوات باب </a:t>
            </a:r>
            <a:r>
              <a:rPr lang="ar-SA" dirty="0" err="1" smtClean="0"/>
              <a:t>التوبة </a:t>
            </a:r>
            <a:r>
              <a:rPr lang="ar-SA" dirty="0" smtClean="0"/>
              <a:t>(287/14-288 رقم 6308) </a:t>
            </a:r>
            <a:r>
              <a:rPr lang="ar-SA" dirty="0" err="1" smtClean="0"/>
              <a:t>بنحوه.</a:t>
            </a:r>
            <a:endParaRPr lang="ar-SA" dirty="0" smtClean="0"/>
          </a:p>
          <a:p>
            <a:pPr rtl="1">
              <a:buFont typeface="Arial" pitchFamily="34" charset="0"/>
              <a:buChar char="•"/>
            </a:pPr>
            <a:r>
              <a:rPr lang="ar-SA" b="1" dirty="0" smtClean="0"/>
              <a:t>ترجمة الصحابي راوي الحديث: </a:t>
            </a:r>
            <a:r>
              <a:rPr lang="ar-SA" sz="3600" dirty="0" smtClean="0"/>
              <a:t>هو عبد الله بن مسعود بن غافِل بن حبيب الهذلي، أبو عبد الرحمن من السابقين الأولين، ومن كبار علماء الصحابة </a:t>
            </a:r>
            <a:r>
              <a:rPr lang="ar-SA" sz="3600" dirty="0" smtClean="0"/>
              <a:t>مناقبه </a:t>
            </a:r>
            <a:r>
              <a:rPr lang="ar-SA" sz="3600" dirty="0" smtClean="0"/>
              <a:t>كثيرة، أمّره عمر على الكوفة، مات سنة اثنتين وثلاثين (32هـ) </a:t>
            </a:r>
            <a:r>
              <a:rPr lang="ar-SA" sz="3600" dirty="0" smtClean="0"/>
              <a:t>بالمدينة النبوية. </a:t>
            </a:r>
            <a:endParaRPr lang="ar-SA" sz="36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[2/2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495300" y="1524000"/>
            <a:ext cx="8915400" cy="4602163"/>
          </a:xfrm>
        </p:spPr>
        <p:txBody>
          <a:bodyPr/>
          <a:lstStyle/>
          <a:p>
            <a:pPr rtl="1">
              <a:buFont typeface="Arial" pitchFamily="34" charset="0"/>
              <a:buChar char="•"/>
            </a:pPr>
            <a:endParaRPr lang="ar-SA" sz="100" b="1" dirty="0" smtClean="0"/>
          </a:p>
          <a:p>
            <a:pPr rtl="1">
              <a:buFont typeface="Arial" pitchFamily="34" charset="0"/>
              <a:buChar char="•"/>
            </a:pPr>
            <a:r>
              <a:rPr lang="ar-SA" b="1" dirty="0" smtClean="0">
                <a:solidFill>
                  <a:srgbClr val="0070C0"/>
                </a:solidFill>
              </a:rPr>
              <a:t>معاني أهم مفردات </a:t>
            </a:r>
            <a:r>
              <a:rPr lang="ar-SA" b="1" dirty="0" err="1" smtClean="0">
                <a:solidFill>
                  <a:srgbClr val="0070C0"/>
                </a:solidFill>
              </a:rPr>
              <a:t>الحديث :</a:t>
            </a:r>
            <a:r>
              <a:rPr lang="ar-SA" b="1" dirty="0" smtClean="0">
                <a:solidFill>
                  <a:srgbClr val="0070C0"/>
                </a:solidFill>
              </a:rPr>
              <a:t> </a:t>
            </a:r>
          </a:p>
          <a:p>
            <a:pPr rtl="1">
              <a:buFont typeface="Arial" pitchFamily="34" charset="0"/>
              <a:buChar char="•"/>
            </a:pPr>
            <a:r>
              <a:rPr lang="ar-SA" b="1" dirty="0" smtClean="0">
                <a:solidFill>
                  <a:srgbClr val="0070C0"/>
                </a:solidFill>
              </a:rPr>
              <a:t>أرض </a:t>
            </a:r>
            <a:r>
              <a:rPr lang="ar-SA" b="1" dirty="0" err="1" smtClean="0">
                <a:solidFill>
                  <a:srgbClr val="0070C0"/>
                </a:solidFill>
              </a:rPr>
              <a:t>دَوِّيَّةٍ</a:t>
            </a:r>
            <a:r>
              <a:rPr lang="ar-SA" b="1" dirty="0" smtClean="0">
                <a:solidFill>
                  <a:srgbClr val="0070C0"/>
                </a:solidFill>
              </a:rPr>
              <a:t>: </a:t>
            </a:r>
            <a:r>
              <a:rPr lang="ar-SA" dirty="0" smtClean="0"/>
              <a:t>بفتح الدال وتشديد الواو والياء جميعا، </a:t>
            </a:r>
            <a:r>
              <a:rPr lang="ar-SA" dirty="0" err="1" smtClean="0"/>
              <a:t>والدوية</a:t>
            </a:r>
            <a:r>
              <a:rPr lang="ar-SA" dirty="0" smtClean="0"/>
              <a:t> الأرض القفر والفلاة الخالية، نسبة إلى </a:t>
            </a:r>
            <a:r>
              <a:rPr lang="ar-SA" dirty="0" err="1" smtClean="0"/>
              <a:t>الدو</a:t>
            </a:r>
            <a:r>
              <a:rPr lang="ar-SA" dirty="0" smtClean="0"/>
              <a:t> (بتشديد الواو)، وهى البرية التى لا نبات </a:t>
            </a:r>
            <a:r>
              <a:rPr lang="ar-SA" dirty="0" err="1" smtClean="0"/>
              <a:t>بها.</a:t>
            </a:r>
            <a:endParaRPr lang="en-US" dirty="0" smtClean="0"/>
          </a:p>
          <a:p>
            <a:pPr rtl="1">
              <a:buFont typeface="Arial" pitchFamily="34" charset="0"/>
              <a:buChar char="•"/>
            </a:pPr>
            <a:r>
              <a:rPr lang="ar-SA" b="1" dirty="0" smtClean="0">
                <a:solidFill>
                  <a:srgbClr val="0070C0"/>
                </a:solidFill>
              </a:rPr>
              <a:t>مَهْلَكَةٍ: </a:t>
            </a:r>
            <a:r>
              <a:rPr lang="ar-SA" dirty="0" smtClean="0"/>
              <a:t>بفتح الميم وبفتح اللام وكسرها، هي موضع خوف الهلاك.</a:t>
            </a:r>
          </a:p>
          <a:p>
            <a:pPr rtl="1">
              <a:buFont typeface="Arial" pitchFamily="34" charset="0"/>
              <a:buChar char="•"/>
            </a:pPr>
            <a:r>
              <a:rPr lang="ar-SA" b="1" dirty="0" smtClean="0">
                <a:solidFill>
                  <a:srgbClr val="0070C0"/>
                </a:solidFill>
              </a:rPr>
              <a:t>الرَّاحلَةُ: </a:t>
            </a:r>
            <a:r>
              <a:rPr lang="ar-SA" dirty="0" smtClean="0"/>
              <a:t>التي يُرْحَل و يُسار عليها، والراحلة من الإبل الصالح للأسفار والأحمال.</a:t>
            </a:r>
          </a:p>
          <a:p>
            <a:pPr rtl="1">
              <a:buFont typeface="Arial" pitchFamily="34" charset="0"/>
              <a:buChar char="•"/>
            </a:pPr>
            <a:r>
              <a:rPr lang="ar-SA" b="1" dirty="0" smtClean="0">
                <a:solidFill>
                  <a:srgbClr val="0070C0"/>
                </a:solidFill>
              </a:rPr>
              <a:t>ذهبت: </a:t>
            </a:r>
            <a:r>
              <a:rPr lang="ar-SA" dirty="0" smtClean="0"/>
              <a:t>أي اختفت </a:t>
            </a:r>
            <a:r>
              <a:rPr lang="ar-SA" dirty="0" err="1" smtClean="0"/>
              <a:t>فجأة.</a:t>
            </a:r>
            <a:endParaRPr lang="ar-SA" dirty="0" smtClean="0"/>
          </a:p>
          <a:p>
            <a:pPr algn="justLow" rtl="1">
              <a:buFont typeface="Arial" pitchFamily="34" charset="0"/>
              <a:buChar char="•"/>
            </a:pPr>
            <a:endParaRPr lang="en-US" dirty="0" smtClean="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[2/2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495300" y="1524000"/>
            <a:ext cx="8915400" cy="4602163"/>
          </a:xfrm>
        </p:spPr>
        <p:txBody>
          <a:bodyPr/>
          <a:lstStyle/>
          <a:p>
            <a:pPr rtl="1">
              <a:buFont typeface="Arial" pitchFamily="34" charset="0"/>
              <a:buChar char="•"/>
            </a:pPr>
            <a:endParaRPr lang="ar-SA" sz="100" b="1" dirty="0" smtClean="0"/>
          </a:p>
          <a:p>
            <a:pPr rtl="1">
              <a:buFont typeface="Arial" pitchFamily="34" charset="0"/>
              <a:buChar char="•"/>
            </a:pPr>
            <a:r>
              <a:rPr lang="ar-SA" b="1" dirty="0" smtClean="0">
                <a:solidFill>
                  <a:srgbClr val="0070C0"/>
                </a:solidFill>
              </a:rPr>
              <a:t>المعنى العام </a:t>
            </a:r>
            <a:r>
              <a:rPr lang="ar-SA" b="1" dirty="0" err="1" smtClean="0">
                <a:solidFill>
                  <a:srgbClr val="0070C0"/>
                </a:solidFill>
              </a:rPr>
              <a:t>للحديث:</a:t>
            </a:r>
            <a:endParaRPr lang="ar-SA" b="1" dirty="0" smtClean="0">
              <a:solidFill>
                <a:srgbClr val="0070C0"/>
              </a:solidFill>
            </a:endParaRPr>
          </a:p>
          <a:p>
            <a:pPr algn="justLow" rtl="1"/>
            <a:r>
              <a:rPr lang="ar-SA" b="1" dirty="0" smtClean="0"/>
              <a:t>   </a:t>
            </a:r>
            <a:r>
              <a:rPr lang="ar-SA" sz="2800" b="1" dirty="0" smtClean="0"/>
              <a:t>هذا الحديث يوضح لنا فرح الله سبحانه وتعالى بتوبة عبده العاصي من خلال مثَل من أمثلة النبوة يحكي قصة رجلٍ نزل منزلاً موحشاً، وليس معه من وسائل الحياة إلا دابته عليها طعامه وشرابه، فهي كل ما يربطه بالحياة ويعطيه الأمل في قطع هذا المكان الموحش، ثم نزل الرجل يقيل لحظاتٍ بعد رحلة شاقة، وعناءُ سفر، فنام </a:t>
            </a:r>
            <a:r>
              <a:rPr lang="ar-SA" sz="2800" b="1" dirty="0" err="1" smtClean="0"/>
              <a:t>نومة</a:t>
            </a:r>
            <a:r>
              <a:rPr lang="ar-SA" sz="2800" b="1" dirty="0" smtClean="0"/>
              <a:t> ثم استيقظ على الفزع الذي هزه وأخافه، لقد فقد راحلته، فانطلق المسكين مروَّعًا يعدو في كل اتجاه على غير هدى، بحثاً عن راحلته الضائعة، حتى كلّت قدماه، وأنهكه التعب، وبلغ </a:t>
            </a:r>
            <a:r>
              <a:rPr lang="ar-SA" sz="2800" b="1" dirty="0" err="1" smtClean="0"/>
              <a:t>به</a:t>
            </a:r>
            <a:r>
              <a:rPr lang="ar-SA" sz="2800" b="1" dirty="0" smtClean="0"/>
              <a:t> الحر والعطش مبلغاً، فجرجر أقدامه إلى المكان الذي كان ينام </a:t>
            </a:r>
            <a:r>
              <a:rPr lang="ar-SA" sz="2800" b="1" dirty="0" err="1" smtClean="0"/>
              <a:t>فيه.....</a:t>
            </a:r>
            <a:endParaRPr lang="en-US" sz="2800"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[2/2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228600" y="1524000"/>
            <a:ext cx="9448800" cy="4602163"/>
          </a:xfrm>
        </p:spPr>
        <p:txBody>
          <a:bodyPr/>
          <a:lstStyle/>
          <a:p>
            <a:pPr rtl="1">
              <a:buFont typeface="Arial" pitchFamily="34" charset="0"/>
              <a:buChar char="•"/>
            </a:pPr>
            <a:endParaRPr lang="ar-SA" sz="100" b="1" dirty="0" smtClean="0"/>
          </a:p>
          <a:p>
            <a:pPr rtl="1"/>
            <a:r>
              <a:rPr lang="ar-SA" b="1" dirty="0" smtClean="0"/>
              <a:t>    </a:t>
            </a:r>
            <a:r>
              <a:rPr lang="ar-SA" sz="3000" b="1" dirty="0" smtClean="0"/>
              <a:t>فنام </a:t>
            </a:r>
            <a:r>
              <a:rPr lang="ar-SA" sz="3000" b="1" dirty="0" err="1" smtClean="0"/>
              <a:t>نومة</a:t>
            </a:r>
            <a:r>
              <a:rPr lang="ar-SA" sz="3000" b="1" dirty="0" smtClean="0"/>
              <a:t> مكسورة الوجدان محترقة الأنفاس وهو في انتظار الموت، ثم تقلب ورفع رأسه فإذا راحلتُه </a:t>
            </a:r>
            <a:r>
              <a:rPr lang="ar-SA" sz="3000" b="1" dirty="0" err="1" smtClean="0"/>
              <a:t>عنده ..</a:t>
            </a:r>
            <a:r>
              <a:rPr lang="ar-SA" sz="3000" b="1" dirty="0" smtClean="0"/>
              <a:t> فكيف سيكون فرح ذلك الرجل </a:t>
            </a:r>
            <a:r>
              <a:rPr lang="ar-SA" sz="3000" b="1" dirty="0" err="1" smtClean="0"/>
              <a:t>براحلته ..</a:t>
            </a:r>
            <a:r>
              <a:rPr lang="ar-SA" sz="3000" b="1" dirty="0" smtClean="0"/>
              <a:t> يُبين لنا </a:t>
            </a:r>
            <a:r>
              <a:rPr lang="ar-SA" sz="3000" b="1" dirty="0" err="1" smtClean="0"/>
              <a:t>النبي </a:t>
            </a:r>
            <a:r>
              <a:rPr lang="ar-SA" sz="2800" dirty="0" smtClean="0">
                <a:sym typeface="AGA Arabesque"/>
              </a:rPr>
              <a:t> </a:t>
            </a:r>
            <a:r>
              <a:rPr lang="ar-SA" sz="3000" b="1" dirty="0" smtClean="0"/>
              <a:t>أن الله تعالى أشد فرحاً بتوبة العبد من ذلك الرجل براحلته الذي أخطأ من شدة فرحه </a:t>
            </a:r>
            <a:r>
              <a:rPr lang="ar-SA" sz="3000" b="1" dirty="0" err="1" smtClean="0"/>
              <a:t>فقال:</a:t>
            </a:r>
            <a:r>
              <a:rPr lang="ar-SA" sz="3000" b="1" dirty="0" smtClean="0"/>
              <a:t>(اللهم أنت عبدي وأنا ربك</a:t>
            </a:r>
            <a:r>
              <a:rPr lang="ar-SA" sz="3000" b="1" dirty="0" err="1" smtClean="0"/>
              <a:t>)</a:t>
            </a:r>
            <a:endParaRPr lang="ar-SA" sz="3000" b="1" dirty="0" smtClean="0"/>
          </a:p>
          <a:p>
            <a:pPr rtl="1">
              <a:buFont typeface="Arial" pitchFamily="34" charset="0"/>
              <a:buChar char="•"/>
            </a:pPr>
            <a:r>
              <a:rPr lang="ar-SA" sz="3000" b="1" dirty="0" smtClean="0"/>
              <a:t>فهذا الحديث العظيم يعتبر دعوة إلى التوبة والإنابة والعودة إلى الله، دعوة تفيض بالحب والحنان لكل مذنب خطّاء يعلم أن له رباً يغفر الذنوب ولا يبالي، وأن باب توبته جلّ وعلا مفتوح حتى تطلع الشمس من مغربها، قال </a:t>
            </a:r>
            <a:r>
              <a:rPr lang="ar-SA" sz="3000" b="1" dirty="0" err="1" smtClean="0"/>
              <a:t>تعالى : </a:t>
            </a:r>
            <a:r>
              <a:rPr lang="ar-SA" sz="3000" b="1" dirty="0" smtClean="0"/>
              <a:t>"يا عبادي الذين أسرفوا على أنفسهم لا تقنطوا من رحمة الله إن الله يغفر الذنوب جميعاً إنه هو الغفور </a:t>
            </a:r>
            <a:r>
              <a:rPr lang="ar-SA" sz="3000" b="1" dirty="0" err="1" smtClean="0"/>
              <a:t>الرحيم”.</a:t>
            </a:r>
            <a:endParaRPr lang="ar-SA" sz="3000" b="1" dirty="0" smtClean="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[2/2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457200" y="1524000"/>
            <a:ext cx="8915400" cy="4678363"/>
          </a:xfrm>
        </p:spPr>
        <p:txBody>
          <a:bodyPr/>
          <a:lstStyle/>
          <a:p>
            <a:pPr rtl="1"/>
            <a:endParaRPr lang="ar-SA" sz="1000" b="1" dirty="0" smtClean="0">
              <a:solidFill>
                <a:srgbClr val="0070C0"/>
              </a:solidFill>
            </a:endParaRPr>
          </a:p>
          <a:p>
            <a:pPr rtl="1"/>
            <a:r>
              <a:rPr lang="ar-SA" sz="3600" b="1" dirty="0" smtClean="0">
                <a:solidFill>
                  <a:srgbClr val="0070C0"/>
                </a:solidFill>
              </a:rPr>
              <a:t>#</a:t>
            </a:r>
            <a:r>
              <a:rPr lang="ar-SA" sz="3600" b="1" dirty="0" smtClean="0"/>
              <a:t> </a:t>
            </a:r>
            <a:r>
              <a:rPr lang="ar-SA" sz="3600" b="1" dirty="0" smtClean="0">
                <a:solidFill>
                  <a:srgbClr val="0070C0"/>
                </a:solidFill>
              </a:rPr>
              <a:t>من فوائد </a:t>
            </a:r>
            <a:r>
              <a:rPr lang="ar-SA" sz="3600" b="1" dirty="0" err="1" smtClean="0">
                <a:solidFill>
                  <a:srgbClr val="0070C0"/>
                </a:solidFill>
              </a:rPr>
              <a:t>الحديث </a:t>
            </a:r>
            <a:r>
              <a:rPr lang="ar-SA" sz="3600" b="1" dirty="0" smtClean="0">
                <a:solidFill>
                  <a:srgbClr val="0070C0"/>
                </a:solidFill>
              </a:rPr>
              <a:t>:</a:t>
            </a:r>
          </a:p>
          <a:p>
            <a:pPr algn="justLow" rtl="1"/>
            <a:r>
              <a:rPr lang="ar-SA" sz="3600" b="1" dirty="0" smtClean="0"/>
              <a:t>1-</a:t>
            </a:r>
            <a:r>
              <a:rPr lang="ar-SA" sz="3600" dirty="0" smtClean="0"/>
              <a:t> </a:t>
            </a:r>
            <a:r>
              <a:rPr lang="ar-SA" sz="3600" b="1" dirty="0" smtClean="0"/>
              <a:t>أن التوبة والمغفرة من صفات الرحمن جل جلاله.</a:t>
            </a:r>
            <a:endParaRPr lang="ar-SA" sz="3600" dirty="0" smtClean="0"/>
          </a:p>
          <a:p>
            <a:pPr algn="justLow" rtl="1"/>
            <a:r>
              <a:rPr lang="ar-SA" sz="3600" b="1" dirty="0" smtClean="0"/>
              <a:t>2- شدّة فرح المولى عزّ وجل بتوبة عباده وعودتهم إليه.</a:t>
            </a:r>
          </a:p>
          <a:p>
            <a:pPr algn="justLow" rtl="1"/>
            <a:r>
              <a:rPr lang="ar-SA" sz="3600" b="1" dirty="0" smtClean="0"/>
              <a:t>3- فيه بيان لفضل التوبة العظيم عند المولى عزّ </a:t>
            </a:r>
            <a:r>
              <a:rPr lang="ar-SA" sz="3600" b="1" dirty="0" err="1" smtClean="0"/>
              <a:t>وجل.</a:t>
            </a:r>
            <a:r>
              <a:rPr lang="ar-SA" sz="3600" dirty="0" smtClean="0"/>
              <a:t> </a:t>
            </a:r>
          </a:p>
          <a:p>
            <a:r>
              <a:rPr lang="ar-SA" sz="3600" b="1" dirty="0" smtClean="0"/>
              <a:t>3- فيه إشارة إلى المبادرة بالتوبة، والحثّ عليها؛ لأنها محبوبة عند </a:t>
            </a:r>
            <a:r>
              <a:rPr lang="ar-SA" sz="3600" b="1" dirty="0" err="1" smtClean="0"/>
              <a:t>الرحمن.</a:t>
            </a:r>
            <a:r>
              <a:rPr lang="ar-SA" sz="3600" dirty="0" smtClean="0"/>
              <a:t> </a:t>
            </a: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[3/2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p:txBody>
          <a:bodyPr/>
          <a:lstStyle/>
          <a:p>
            <a:pPr algn="ctr" rtl="1"/>
            <a:r>
              <a:rPr lang="ar-SA" b="1" u="sng" dirty="0" smtClean="0"/>
              <a:t>الحديث الثالث صحيح </a:t>
            </a:r>
            <a:r>
              <a:rPr lang="ar-SA" b="1" u="sng" dirty="0" err="1" smtClean="0"/>
              <a:t>البخاري</a:t>
            </a:r>
            <a:r>
              <a:rPr lang="ar-SA" b="1" dirty="0" err="1" smtClean="0"/>
              <a:t> </a:t>
            </a:r>
            <a:r>
              <a:rPr lang="ar-SA" b="1" dirty="0" smtClean="0"/>
              <a:t>(121/8-122 رقم 3470</a:t>
            </a:r>
            <a:r>
              <a:rPr lang="ar-SA" b="1" dirty="0" err="1" smtClean="0"/>
              <a:t>)</a:t>
            </a:r>
            <a:endParaRPr lang="en-US" b="1" u="sng" dirty="0" smtClean="0"/>
          </a:p>
          <a:p>
            <a:pPr marL="0" algn="justLow" rtl="1"/>
            <a:endParaRPr lang="ar-SA" sz="1400" b="1" dirty="0" smtClean="0"/>
          </a:p>
          <a:p>
            <a:pPr marL="0" algn="justLow" rtl="1"/>
            <a:r>
              <a:rPr lang="ar-SA" b="1" dirty="0" smtClean="0"/>
              <a:t>عَنْ أَبِي سَعِيدٍ </a:t>
            </a:r>
            <a:r>
              <a:rPr lang="ar-SA" b="1" dirty="0" err="1" smtClean="0"/>
              <a:t>الْخُدْرِيِّ </a:t>
            </a:r>
            <a:r>
              <a:rPr lang="ar-SA" b="1" dirty="0" smtClean="0">
                <a:sym typeface="AGA Arabesque"/>
              </a:rPr>
              <a:t></a:t>
            </a:r>
            <a:r>
              <a:rPr lang="ar-SA" dirty="0" smtClean="0">
                <a:sym typeface="AGA Arabesque"/>
              </a:rPr>
              <a:t> </a:t>
            </a:r>
            <a:r>
              <a:rPr lang="ar-SA" dirty="0" smtClean="0"/>
              <a:t>عن </a:t>
            </a:r>
            <a:r>
              <a:rPr lang="ar-SA" dirty="0" err="1" smtClean="0"/>
              <a:t>النبيّ </a:t>
            </a:r>
            <a:r>
              <a:rPr lang="ar-SA" b="1" dirty="0" smtClean="0">
                <a:sym typeface="AGA Arabesque"/>
              </a:rPr>
              <a:t></a:t>
            </a:r>
            <a:r>
              <a:rPr lang="ar-SA" dirty="0" smtClean="0">
                <a:sym typeface="AGA Arabesque"/>
              </a:rPr>
              <a:t> </a:t>
            </a:r>
            <a:r>
              <a:rPr lang="ar-SA" dirty="0" err="1" smtClean="0">
                <a:sym typeface="AGA Arabesque"/>
              </a:rPr>
              <a:t>قال:(</a:t>
            </a:r>
            <a:r>
              <a:rPr lang="ar-SA" dirty="0" smtClean="0">
                <a:sym typeface="AGA Arabesque"/>
              </a:rPr>
              <a:t>(</a:t>
            </a:r>
            <a:r>
              <a:rPr lang="ar-SA" dirty="0" smtClean="0"/>
              <a:t>كَانَ فِي بَنِي إِسْرَائِيلَ رَجُلٌ قَتَلَ تِسْعَةً وَتِسْعِينَ إِنْسَانًا، ثُمَّ خَرَجَ يَسْأَلُ، فَأَتَى رَاهِبًا فَسَأَلَهُ، فَقَالَ لَهُ: هَلْ مِنْ </a:t>
            </a:r>
            <a:r>
              <a:rPr lang="ar-SA" dirty="0" err="1" smtClean="0"/>
              <a:t>تَوْبَةٍ؟</a:t>
            </a:r>
            <a:r>
              <a:rPr lang="ar-SA" dirty="0" smtClean="0"/>
              <a:t> قَالَ: </a:t>
            </a:r>
            <a:r>
              <a:rPr lang="ar-SA" dirty="0" err="1" smtClean="0"/>
              <a:t>لَا.</a:t>
            </a:r>
            <a:r>
              <a:rPr lang="ar-SA" dirty="0" smtClean="0"/>
              <a:t> فَقَتَلَهُ، فَجَعَلَ يَسْأَلُ، فَقَالَ لَهُ رَجُلٌ: ائْتِ قَرْيَةَ كَذَا </a:t>
            </a:r>
            <a:r>
              <a:rPr lang="ar-SA" dirty="0" err="1" smtClean="0"/>
              <a:t>وَكَذَا.</a:t>
            </a:r>
            <a:r>
              <a:rPr lang="ar-SA" dirty="0" smtClean="0"/>
              <a:t> فَأَدْرَكَهُ الْمَوْتُ، فَنَاءَ بِصَدْرِهِ نَحْوَهَا، فَاخْتَصَمَتْ فِيهِ مَلَائِكَةُ الرَّحْمَةِ وَمَلَائِكَةُ الْعَذَابِ، فَأَوْحَى اللَّهُ إِلَى هَذِهِ أَنْ تَقَرَّبِي، وَأَوْحَى اللَّهُ إِلَى هَذِهِ أَنْ تَبَاعَدِي، وَقَالَ: قِيسُوا مَا بَيْنَهُمَا، فَوُجِدَ إِلَى هَذِهِ أَقْرَبَ بِشِبْرٍ، فَغُفِرَ لَهُ</a:t>
            </a:r>
            <a:r>
              <a:rPr lang="ar-SA" dirty="0" err="1" smtClean="0"/>
              <a:t>)</a:t>
            </a:r>
            <a:r>
              <a:rPr lang="ar-SA" dirty="0" smtClean="0"/>
              <a:t>) متفق عليه.</a:t>
            </a:r>
            <a:endParaRPr lang="en-US" dirty="0" smtClean="0"/>
          </a:p>
          <a:p>
            <a:pPr marL="0" algn="justLow" rtl="1"/>
            <a:endParaRPr lang="ar-SA" dirty="0" smtClean="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[3/2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304800" y="1600200"/>
            <a:ext cx="9220200" cy="4525963"/>
          </a:xfrm>
        </p:spPr>
        <p:txBody>
          <a:bodyPr/>
          <a:lstStyle/>
          <a:p>
            <a:pPr rtl="1">
              <a:buFont typeface="Arial" pitchFamily="34" charset="0"/>
              <a:buChar char="•"/>
            </a:pPr>
            <a:endParaRPr lang="ar-SA" sz="100" b="1" dirty="0" smtClean="0"/>
          </a:p>
          <a:p>
            <a:pPr rtl="1">
              <a:buFont typeface="Arial" pitchFamily="34" charset="0"/>
              <a:buChar char="•"/>
            </a:pPr>
            <a:endParaRPr lang="ar-SA" sz="1800" b="1" dirty="0" smtClean="0"/>
          </a:p>
          <a:p>
            <a:pPr rtl="1">
              <a:buFont typeface="Arial" pitchFamily="34" charset="0"/>
              <a:buChar char="•"/>
            </a:pPr>
            <a:r>
              <a:rPr lang="ar-SA" sz="3600" b="1" dirty="0" smtClean="0"/>
              <a:t>تخريجه: </a:t>
            </a:r>
            <a:r>
              <a:rPr lang="ar-SA" sz="3600" dirty="0" smtClean="0"/>
              <a:t>رواه البخاري في كتاب أحاديث </a:t>
            </a:r>
            <a:r>
              <a:rPr lang="ar-SA" sz="3600" dirty="0" err="1" smtClean="0"/>
              <a:t>الأنبياء </a:t>
            </a:r>
            <a:r>
              <a:rPr lang="ar-SA" sz="3600" dirty="0" smtClean="0"/>
              <a:t>(121/8-122 رقم 3470) واللفظ له، ومسلم في كتاب التوبة، باب قبول توبة القاتل وإن كثُر </a:t>
            </a:r>
            <a:r>
              <a:rPr lang="ar-SA" sz="3600" dirty="0" err="1" smtClean="0"/>
              <a:t>قتله </a:t>
            </a:r>
            <a:r>
              <a:rPr lang="ar-SA" sz="3600" dirty="0" smtClean="0"/>
              <a:t>(2118/4 رقم 2766) ولفظه أطول من لفظ البخاري.</a:t>
            </a:r>
          </a:p>
          <a:p>
            <a:pPr rtl="1">
              <a:buFont typeface="Arial" pitchFamily="34" charset="0"/>
              <a:buChar char="•"/>
            </a:pPr>
            <a:r>
              <a:rPr lang="ar-SA" sz="3600" b="1" dirty="0" smtClean="0"/>
              <a:t>ترجمة الصحابي راوي الحديث: </a:t>
            </a:r>
            <a:r>
              <a:rPr lang="ar-SA" sz="3600" dirty="0" smtClean="0"/>
              <a:t>هو سعد بن مالك بن سنان، تقدمت ترجمته في </a:t>
            </a:r>
            <a:r>
              <a:rPr lang="ar-SA" sz="3600" dirty="0" err="1" smtClean="0"/>
              <a:t>المحاضرة </a:t>
            </a:r>
            <a:r>
              <a:rPr lang="ar-SA" sz="3600" dirty="0" smtClean="0"/>
              <a:t>(4)، شريحة </a:t>
            </a:r>
            <a:r>
              <a:rPr lang="ar-SA" sz="3600" dirty="0" err="1" smtClean="0"/>
              <a:t>رقم </a:t>
            </a:r>
            <a:r>
              <a:rPr lang="ar-SA" sz="3600" dirty="0" smtClean="0"/>
              <a:t>(10</a:t>
            </a:r>
            <a:r>
              <a:rPr lang="ar-SA" sz="3600" dirty="0" err="1" smtClean="0"/>
              <a:t>).</a:t>
            </a:r>
            <a:r>
              <a:rPr lang="ar-SA" sz="3600" dirty="0"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[3/2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304800" y="1447800"/>
            <a:ext cx="9296400" cy="4678363"/>
          </a:xfrm>
        </p:spPr>
        <p:txBody>
          <a:bodyPr/>
          <a:lstStyle/>
          <a:p>
            <a:pPr rtl="1">
              <a:buFont typeface="Arial" pitchFamily="34" charset="0"/>
              <a:buChar char="•"/>
            </a:pPr>
            <a:endParaRPr lang="ar-SA" sz="100" b="1" dirty="0" smtClean="0"/>
          </a:p>
          <a:p>
            <a:pPr rtl="1">
              <a:buFont typeface="Arial" pitchFamily="34" charset="0"/>
              <a:buChar char="•"/>
            </a:pPr>
            <a:r>
              <a:rPr lang="ar-SA" sz="2900" b="1" dirty="0" smtClean="0">
                <a:solidFill>
                  <a:srgbClr val="0070C0"/>
                </a:solidFill>
              </a:rPr>
              <a:t>معاني أهم مفردات </a:t>
            </a:r>
            <a:r>
              <a:rPr lang="ar-SA" sz="2900" b="1" dirty="0" err="1" smtClean="0">
                <a:solidFill>
                  <a:srgbClr val="0070C0"/>
                </a:solidFill>
              </a:rPr>
              <a:t>الحديث :</a:t>
            </a:r>
            <a:r>
              <a:rPr lang="ar-SA" sz="2900" b="1" dirty="0" smtClean="0">
                <a:solidFill>
                  <a:srgbClr val="0070C0"/>
                </a:solidFill>
              </a:rPr>
              <a:t> </a:t>
            </a:r>
          </a:p>
          <a:p>
            <a:pPr rtl="1">
              <a:buFont typeface="Arial" pitchFamily="34" charset="0"/>
              <a:buChar char="•"/>
            </a:pPr>
            <a:r>
              <a:rPr lang="ar-SA" sz="2900" b="1" dirty="0" smtClean="0">
                <a:solidFill>
                  <a:srgbClr val="0070C0"/>
                </a:solidFill>
              </a:rPr>
              <a:t>الراهب: </a:t>
            </a:r>
            <a:r>
              <a:rPr lang="ar-SA" sz="2900" dirty="0" smtClean="0"/>
              <a:t>هو المتعبد في صومعته من النصارى، يتخلى عن أشغال الدنيا وملاذها، زاهدا فيها معتزلا أهلها، والرهبنة </a:t>
            </a:r>
            <a:r>
              <a:rPr lang="ar-SA" sz="2900" smtClean="0"/>
              <a:t>من </a:t>
            </a:r>
            <a:r>
              <a:rPr lang="ar-SA" sz="2900" smtClean="0"/>
              <a:t>بدع النصارى </a:t>
            </a:r>
            <a:r>
              <a:rPr lang="ar-SA" sz="2900" dirty="0" smtClean="0"/>
              <a:t>جاءت بعد </a:t>
            </a:r>
            <a:r>
              <a:rPr lang="ar-SA" sz="2900" dirty="0" smtClean="0"/>
              <a:t>رفع عيسى عليه السلام.</a:t>
            </a:r>
            <a:endParaRPr lang="en-US" sz="2900" dirty="0" smtClean="0"/>
          </a:p>
          <a:p>
            <a:pPr rtl="1">
              <a:buFont typeface="Arial" pitchFamily="34" charset="0"/>
              <a:buChar char="•"/>
            </a:pPr>
            <a:r>
              <a:rPr lang="ar-SA" sz="2900" b="1" dirty="0" smtClean="0">
                <a:solidFill>
                  <a:srgbClr val="0070C0"/>
                </a:solidFill>
              </a:rPr>
              <a:t>نَاءَ بِصَدْرِه: </a:t>
            </a:r>
            <a:r>
              <a:rPr lang="ar-SA" sz="2900" dirty="0" smtClean="0"/>
              <a:t>بنون ومد، أي بَعُد، أو المعنى: مال أو نهض مع تثاقل، فعلى هذا فالمعنى فمال إلى الأرض التي طلبها.</a:t>
            </a:r>
          </a:p>
          <a:p>
            <a:pPr rtl="1">
              <a:buFont typeface="Arial" pitchFamily="34" charset="0"/>
              <a:buChar char="•"/>
            </a:pPr>
            <a:r>
              <a:rPr lang="ar-SA" sz="2900" b="1" dirty="0" smtClean="0">
                <a:solidFill>
                  <a:srgbClr val="0070C0"/>
                </a:solidFill>
              </a:rPr>
              <a:t>فاختصمت فيه: </a:t>
            </a:r>
            <a:r>
              <a:rPr lang="ar-SA" sz="2900" dirty="0" smtClean="0"/>
              <a:t>أي تنازعت فيه، فقالت ملائكة الرحمة جاء تائبا مقبلا بقلبه إلى الله وقالت ملائكة العذاب إنه لم يعمل خيرا قط، فأتاه ملك في صورة آدمي فجعلوه بينهم فقال قيسوا ما بين الأرضين فإلى أيهما كان أقرب فهو </a:t>
            </a:r>
            <a:r>
              <a:rPr lang="ar-SA" sz="2900" b="1" dirty="0" smtClean="0"/>
              <a:t>لها، </a:t>
            </a:r>
            <a:r>
              <a:rPr lang="ar-SA" sz="2900" dirty="0" smtClean="0"/>
              <a:t>فوجدوه أقرب إلى الأرض التي أراد، وهي أرض </a:t>
            </a:r>
            <a:r>
              <a:rPr lang="ar-SA" sz="2900" dirty="0" smtClean="0"/>
              <a:t>الصالحين </a:t>
            </a:r>
            <a:r>
              <a:rPr lang="ar-SA" sz="2900" dirty="0" smtClean="0"/>
              <a:t>والعبّاد.</a:t>
            </a:r>
          </a:p>
          <a:p>
            <a:pPr algn="justLow" rtl="1">
              <a:buFont typeface="Arial" pitchFamily="34" charset="0"/>
              <a:buChar char="•"/>
            </a:pPr>
            <a:endParaRPr lang="en-US" dirty="0" smtClean="0"/>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a:t>
            </a:r>
            <a:r>
              <a:rPr lang="ar-SA" b="1" dirty="0" err="1" smtClean="0">
                <a:solidFill>
                  <a:srgbClr val="FF0000"/>
                </a:solidFill>
                <a:cs typeface="Arial" pitchFamily="34" charset="0"/>
              </a:rPr>
              <a:t>تابع </a:t>
            </a:r>
            <a:r>
              <a:rPr lang="ar-SA" b="1" dirty="0" smtClean="0">
                <a:solidFill>
                  <a:srgbClr val="FF0000"/>
                </a:solidFill>
                <a:cs typeface="Arial" pitchFamily="34" charset="0"/>
              </a:rPr>
              <a:t>[3/2</a:t>
            </a:r>
            <a:r>
              <a:rPr lang="ar-SA" b="1" dirty="0" err="1" smtClean="0">
                <a:solidFill>
                  <a:srgbClr val="FF0000"/>
                </a:solidFill>
                <a:cs typeface="Arial" pitchFamily="34" charset="0"/>
              </a:rPr>
              <a:t>]</a:t>
            </a:r>
            <a:endParaRPr lang="ar-SA" dirty="0"/>
          </a:p>
        </p:txBody>
      </p:sp>
      <p:sp>
        <p:nvSpPr>
          <p:cNvPr id="3" name="عنصر نائب للمحتوى 2"/>
          <p:cNvSpPr>
            <a:spLocks noGrp="1"/>
          </p:cNvSpPr>
          <p:nvPr>
            <p:ph idx="1"/>
          </p:nvPr>
        </p:nvSpPr>
        <p:spPr>
          <a:xfrm>
            <a:off x="457200" y="1524000"/>
            <a:ext cx="8915400" cy="4678363"/>
          </a:xfrm>
        </p:spPr>
        <p:txBody>
          <a:bodyPr/>
          <a:lstStyle/>
          <a:p>
            <a:pPr rtl="1"/>
            <a:r>
              <a:rPr lang="ar-SA" sz="3000" b="1" dirty="0" smtClean="0">
                <a:solidFill>
                  <a:srgbClr val="0070C0"/>
                </a:solidFill>
              </a:rPr>
              <a:t>#</a:t>
            </a:r>
            <a:r>
              <a:rPr lang="ar-SA" sz="3000" b="1" dirty="0" smtClean="0"/>
              <a:t> </a:t>
            </a:r>
            <a:r>
              <a:rPr lang="ar-SA" sz="3000" b="1" dirty="0" smtClean="0">
                <a:solidFill>
                  <a:srgbClr val="0070C0"/>
                </a:solidFill>
              </a:rPr>
              <a:t>من فوائد </a:t>
            </a:r>
            <a:r>
              <a:rPr lang="ar-SA" sz="3000" b="1" dirty="0" err="1" smtClean="0">
                <a:solidFill>
                  <a:srgbClr val="0070C0"/>
                </a:solidFill>
              </a:rPr>
              <a:t>الحديث </a:t>
            </a:r>
            <a:r>
              <a:rPr lang="ar-SA" sz="3000" b="1" dirty="0" smtClean="0">
                <a:solidFill>
                  <a:srgbClr val="0070C0"/>
                </a:solidFill>
              </a:rPr>
              <a:t>:</a:t>
            </a:r>
          </a:p>
          <a:p>
            <a:pPr algn="justLow" rtl="1"/>
            <a:r>
              <a:rPr lang="ar-SA" sz="3000" b="1" dirty="0" smtClean="0"/>
              <a:t>1-</a:t>
            </a:r>
            <a:r>
              <a:rPr lang="ar-SA" sz="3000" dirty="0" smtClean="0"/>
              <a:t> </a:t>
            </a:r>
            <a:r>
              <a:rPr lang="ar-SA" sz="2800" b="1" dirty="0" smtClean="0"/>
              <a:t>مشروعية التوبة من جميع الكبائر حتى من قتل الأنفس</a:t>
            </a:r>
            <a:r>
              <a:rPr lang="ar-SA" sz="3000" b="1" dirty="0" smtClean="0"/>
              <a:t>.</a:t>
            </a:r>
            <a:endParaRPr lang="ar-SA" sz="3000" dirty="0" smtClean="0"/>
          </a:p>
          <a:p>
            <a:pPr algn="justLow" rtl="1"/>
            <a:r>
              <a:rPr lang="ar-SA" sz="3000" b="1" dirty="0" smtClean="0"/>
              <a:t>2- فيه بيان</a:t>
            </a:r>
            <a:r>
              <a:rPr lang="ar-SA" sz="2800" b="1" dirty="0" smtClean="0"/>
              <a:t> لصحة توبة القاتل عمدا، قال </a:t>
            </a:r>
            <a:r>
              <a:rPr lang="ar-SA" sz="2800" b="1" dirty="0" err="1" smtClean="0"/>
              <a:t>النووي: </a:t>
            </a:r>
            <a:r>
              <a:rPr lang="ar-SA" sz="2800" b="1" dirty="0" smtClean="0"/>
              <a:t>” هذا مذهب أهل العلم  وإجماعهم، ولم يخالف أحد منهم إلا ابن </a:t>
            </a:r>
            <a:r>
              <a:rPr lang="ar-SA" sz="2800" b="1" dirty="0" err="1" smtClean="0"/>
              <a:t>عبّاس </a:t>
            </a:r>
            <a:r>
              <a:rPr lang="ar-SA" sz="2800" b="1" dirty="0" err="1" smtClean="0">
                <a:sym typeface="AGA Arabesque"/>
              </a:rPr>
              <a:t></a:t>
            </a:r>
            <a:r>
              <a:rPr lang="ar-SA" sz="2800" b="1" dirty="0" err="1" smtClean="0"/>
              <a:t> </a:t>
            </a:r>
            <a:r>
              <a:rPr lang="ar-SA" sz="3000" b="1" dirty="0" err="1" smtClean="0"/>
              <a:t>.</a:t>
            </a:r>
            <a:endParaRPr lang="ar-SA" sz="3000" b="1" dirty="0" smtClean="0"/>
          </a:p>
          <a:p>
            <a:pPr algn="justLow" rtl="1"/>
            <a:r>
              <a:rPr lang="ar-SA" sz="3000" b="1" dirty="0" smtClean="0"/>
              <a:t>3- </a:t>
            </a:r>
            <a:r>
              <a:rPr lang="ar-SA" sz="2800" b="1" dirty="0" smtClean="0"/>
              <a:t>فيه أن المفتي قد يجيب بالخطأ ولو كان </a:t>
            </a:r>
            <a:r>
              <a:rPr lang="ar-SA" sz="2800" b="1" dirty="0" err="1" smtClean="0"/>
              <a:t>عالما</a:t>
            </a:r>
            <a:r>
              <a:rPr lang="ar-SA" sz="3000" b="1" dirty="0" err="1" smtClean="0"/>
              <a:t>.</a:t>
            </a:r>
            <a:r>
              <a:rPr lang="ar-SA" sz="3000" dirty="0" smtClean="0"/>
              <a:t> </a:t>
            </a:r>
          </a:p>
          <a:p>
            <a:r>
              <a:rPr lang="ar-SA" sz="3000" b="1" dirty="0" smtClean="0"/>
              <a:t>4- فيه </a:t>
            </a:r>
            <a:r>
              <a:rPr lang="ar-SA" sz="2800" b="1" dirty="0" smtClean="0"/>
              <a:t>استحباب مفارقة التائب المواضع التي أصاب </a:t>
            </a:r>
            <a:r>
              <a:rPr lang="ar-SA" sz="2800" b="1" dirty="0" err="1" smtClean="0"/>
              <a:t>بها</a:t>
            </a:r>
            <a:r>
              <a:rPr lang="ar-SA" sz="2800" b="1" dirty="0" smtClean="0"/>
              <a:t> الذنوب؛ لأن ذلك من أسباب الثبات على التوبة</a:t>
            </a:r>
            <a:r>
              <a:rPr lang="ar-SA" sz="3000" b="1" dirty="0" smtClean="0"/>
              <a:t>.</a:t>
            </a:r>
          </a:p>
          <a:p>
            <a:r>
              <a:rPr lang="ar-SA" sz="3000" b="1" dirty="0" smtClean="0"/>
              <a:t>5- </a:t>
            </a:r>
            <a:r>
              <a:rPr lang="ar-SA" sz="2800" b="1" dirty="0" smtClean="0"/>
              <a:t>فيه فضل العالِم على العابد؛ لأن الذي أفتاه أولاً غلبت عليه العبادة، وأما الثاني فغلب عليه العلم فأفتاه بالصواب ودله على طريق </a:t>
            </a:r>
            <a:r>
              <a:rPr lang="ar-SA" sz="2800" b="1" dirty="0" err="1" smtClean="0"/>
              <a:t>النجاة</a:t>
            </a:r>
            <a:r>
              <a:rPr lang="ar-SA" sz="3000" b="1" dirty="0" err="1" smtClean="0"/>
              <a:t> .</a:t>
            </a:r>
            <a:r>
              <a:rPr lang="ar-SA" sz="3000" dirty="0" smtClean="0"/>
              <a:t> </a:t>
            </a:r>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10767</TotalTime>
  <Words>1898</Words>
  <Application>Microsoft Office PowerPoint</Application>
  <PresentationFormat>A4 Paper (210x297 mm)</PresentationFormat>
  <Paragraphs>125</Paragraphs>
  <Slides>23</Slides>
  <Notes>1</Notes>
  <HiddenSlides>0</HiddenSlides>
  <MMClips>0</MMClips>
  <ScaleCrop>false</ScaleCrop>
  <HeadingPairs>
    <vt:vector size="4" baseType="variant">
      <vt:variant>
        <vt:lpstr>نسق</vt:lpstr>
      </vt:variant>
      <vt:variant>
        <vt:i4>1</vt:i4>
      </vt:variant>
      <vt:variant>
        <vt:lpstr>عناوين الشرائح</vt:lpstr>
      </vt:variant>
      <vt:variant>
        <vt:i4>23</vt:i4>
      </vt:variant>
    </vt:vector>
  </HeadingPairs>
  <TitlesOfParts>
    <vt:vector size="24" baseType="lpstr">
      <vt:lpstr>Office Theme</vt:lpstr>
      <vt:lpstr>عرض تقديمي في PowerPoint</vt:lpstr>
      <vt:lpstr>المحاضرة السادسة</vt:lpstr>
      <vt:lpstr>عناصر المحاضرة</vt:lpstr>
      <vt:lpstr>[6/1] – فضائل التوبة</vt:lpstr>
      <vt:lpstr>تابع [6/1]</vt:lpstr>
      <vt:lpstr>تابع [6/1]</vt:lpstr>
      <vt:lpstr>تابع [6/1]</vt:lpstr>
      <vt:lpstr>[2] دراسة لأحاديث تتعلق بالتوبة</vt:lpstr>
      <vt:lpstr> تابع [1/2]</vt:lpstr>
      <vt:lpstr> تابع [1/2]</vt:lpstr>
      <vt:lpstr> تابع [1/2]</vt:lpstr>
      <vt:lpstr> تابع [1/2]</vt:lpstr>
      <vt:lpstr> تابع [2/2]</vt:lpstr>
      <vt:lpstr> تابع [2/2]</vt:lpstr>
      <vt:lpstr> تابع [2/2]</vt:lpstr>
      <vt:lpstr> تابع [2/2]</vt:lpstr>
      <vt:lpstr> تابع [2/2]</vt:lpstr>
      <vt:lpstr> تابع [2/2]</vt:lpstr>
      <vt:lpstr> تابع [3/2]</vt:lpstr>
      <vt:lpstr> تابع [3/2]</vt:lpstr>
      <vt:lpstr> تابع [3/2]</vt:lpstr>
      <vt:lpstr> تابع [3/2]</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Fadel Ali Alsabagh</cp:lastModifiedBy>
  <cp:revision>287</cp:revision>
  <dcterms:created xsi:type="dcterms:W3CDTF">2009-10-14T19:14:34Z</dcterms:created>
  <dcterms:modified xsi:type="dcterms:W3CDTF">2012-09-25T09:33:05Z</dcterms:modified>
</cp:coreProperties>
</file>