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301" r:id="rId4"/>
    <p:sldId id="343" r:id="rId5"/>
    <p:sldId id="267" r:id="rId6"/>
    <p:sldId id="325" r:id="rId7"/>
    <p:sldId id="326" r:id="rId8"/>
    <p:sldId id="313" r:id="rId9"/>
    <p:sldId id="322" r:id="rId10"/>
    <p:sldId id="323" r:id="rId11"/>
    <p:sldId id="314" r:id="rId12"/>
    <p:sldId id="315" r:id="rId13"/>
    <p:sldId id="327" r:id="rId14"/>
    <p:sldId id="331" r:id="rId15"/>
    <p:sldId id="328" r:id="rId16"/>
    <p:sldId id="329" r:id="rId17"/>
    <p:sldId id="330" r:id="rId18"/>
    <p:sldId id="334" r:id="rId19"/>
    <p:sldId id="332" r:id="rId20"/>
    <p:sldId id="333" r:id="rId21"/>
    <p:sldId id="335" r:id="rId22"/>
    <p:sldId id="336" r:id="rId23"/>
    <p:sldId id="337" r:id="rId24"/>
    <p:sldId id="338" r:id="rId25"/>
    <p:sldId id="339" r:id="rId26"/>
    <p:sldId id="341" r:id="rId27"/>
    <p:sldId id="342" r:id="rId28"/>
    <p:sldId id="266"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009900"/>
    <a:srgbClr val="709256"/>
    <a:srgbClr val="AD9968"/>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70" d="100"/>
          <a:sy n="70" d="100"/>
        </p:scale>
        <p:origin x="-1212" y="-18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10/16/2012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800" y="28956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err="1" smtClean="0">
                <a:solidFill>
                  <a:schemeClr val="accent1">
                    <a:lumMod val="50000"/>
                  </a:schemeClr>
                </a:solidFill>
                <a:latin typeface="AYM Wadiy S_U normal."/>
                <a:cs typeface="Times New Roman" pitchFamily="18" charset="0"/>
              </a:rPr>
              <a:t>الحديث </a:t>
            </a:r>
            <a:r>
              <a:rPr lang="ar-SA" sz="3600" b="1" dirty="0" smtClean="0">
                <a:solidFill>
                  <a:schemeClr val="accent1">
                    <a:lumMod val="50000"/>
                  </a:schemeClr>
                </a:solidFill>
                <a:latin typeface="AYM Wadiy S_U normal."/>
                <a:cs typeface="Times New Roman" pitchFamily="18" charset="0"/>
              </a:rPr>
              <a:t>(3</a:t>
            </a:r>
            <a:r>
              <a:rPr lang="ar-SA" sz="3600" b="1" dirty="0" err="1" smtClean="0">
                <a:solidFill>
                  <a:schemeClr val="accent1">
                    <a:lumMod val="50000"/>
                  </a:schemeClr>
                </a:solidFill>
                <a:latin typeface="AYM Wadiy S_U normal."/>
                <a:cs typeface="Times New Roman" pitchFamily="18" charset="0"/>
              </a:rPr>
              <a:t>)</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جمال فرحات </a:t>
            </a:r>
            <a:r>
              <a:rPr lang="ar-SA" sz="3600" b="1" dirty="0" err="1" smtClean="0">
                <a:solidFill>
                  <a:srgbClr val="7F7F7F"/>
                </a:solidFill>
                <a:latin typeface="Calibri" pitchFamily="34" charset="0"/>
                <a:cs typeface="Times New Roman" pitchFamily="18" charset="0"/>
              </a:rPr>
              <a:t>صاولي</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التاسعة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عناصر المحاضرة</a:t>
            </a:r>
            <a:endParaRPr lang="ar-SA" b="1" dirty="0"/>
          </a:p>
        </p:txBody>
      </p:sp>
      <p:sp>
        <p:nvSpPr>
          <p:cNvPr id="3" name="عنصر نائب للمحتوى 2"/>
          <p:cNvSpPr>
            <a:spLocks noGrp="1"/>
          </p:cNvSpPr>
          <p:nvPr>
            <p:ph idx="1"/>
          </p:nvPr>
        </p:nvSpPr>
        <p:spPr/>
        <p:txBody>
          <a:bodyPr/>
          <a:lstStyle/>
          <a:p>
            <a:pPr marL="514350" indent="-514350" rtl="1"/>
            <a:endParaRPr lang="ar-SA" sz="1200" b="1" dirty="0" smtClean="0"/>
          </a:p>
          <a:p>
            <a:pPr marL="514350" indent="-514350" rtl="1"/>
            <a:r>
              <a:rPr lang="ar-SA" sz="3400" b="1" dirty="0" err="1" smtClean="0"/>
              <a:t>1-</a:t>
            </a:r>
            <a:r>
              <a:rPr lang="ar-SA" sz="3400" b="1" dirty="0" smtClean="0"/>
              <a:t> </a:t>
            </a:r>
            <a:r>
              <a:rPr lang="en-US" sz="3400" b="1" dirty="0" smtClean="0"/>
              <a:t> </a:t>
            </a:r>
            <a:r>
              <a:rPr lang="ar-SA" sz="3400" b="1" dirty="0" smtClean="0"/>
              <a:t>الكلام عن تعظيم حرمات المسلمين، وبيان </a:t>
            </a:r>
            <a:r>
              <a:rPr lang="ar-SA" sz="3400" b="1" dirty="0" err="1" smtClean="0"/>
              <a:t>حقوقهم؛</a:t>
            </a:r>
            <a:endParaRPr lang="ar-SA" sz="3400" b="1" dirty="0" smtClean="0"/>
          </a:p>
          <a:p>
            <a:pPr marL="514350" indent="-514350" rtl="1"/>
            <a:r>
              <a:rPr lang="ar-SA" sz="3400" dirty="0" smtClean="0"/>
              <a:t>1/1  تعريفُ الحرمات، والمراد بحرمات المسلمين.</a:t>
            </a:r>
          </a:p>
          <a:p>
            <a:pPr marL="514350" indent="-514350" rtl="1"/>
            <a:r>
              <a:rPr lang="ar-SA" sz="3400" dirty="0" smtClean="0"/>
              <a:t>2/1  تعظيم حرمة المسلم والتحذير من أذيّته، </a:t>
            </a:r>
            <a:r>
              <a:rPr lang="ar-SA" sz="3400" dirty="0" err="1" smtClean="0"/>
              <a:t>وفيه:</a:t>
            </a:r>
            <a:endParaRPr lang="ar-SA" sz="3400" dirty="0" smtClean="0"/>
          </a:p>
          <a:p>
            <a:pPr marL="514350" indent="-514350" rtl="1"/>
            <a:r>
              <a:rPr lang="ar-SA" sz="3400" dirty="0" smtClean="0"/>
              <a:t>      أولا: الآيات الواردة في </a:t>
            </a:r>
            <a:r>
              <a:rPr lang="ar-SA" sz="3400" dirty="0" err="1" smtClean="0"/>
              <a:t>ذلك.</a:t>
            </a:r>
            <a:r>
              <a:rPr lang="ar-SA" sz="3400" dirty="0" smtClean="0"/>
              <a:t> </a:t>
            </a:r>
          </a:p>
          <a:p>
            <a:pPr marL="514350" indent="-514350" rtl="1"/>
            <a:r>
              <a:rPr lang="ar-SA" sz="3400" dirty="0" smtClean="0"/>
              <a:t>      ثانيا: الأحاديث الواردة في ذلك.</a:t>
            </a:r>
          </a:p>
          <a:p>
            <a:pPr marL="514350" indent="-514350" rtl="1"/>
            <a:endParaRPr lang="ar-SA" sz="40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 لعناصر المحاضرة</a:t>
            </a:r>
            <a:endParaRPr lang="ar-SA" b="1" dirty="0"/>
          </a:p>
        </p:txBody>
      </p:sp>
      <p:sp>
        <p:nvSpPr>
          <p:cNvPr id="3" name="عنصر نائب للمحتوى 2"/>
          <p:cNvSpPr>
            <a:spLocks noGrp="1"/>
          </p:cNvSpPr>
          <p:nvPr>
            <p:ph idx="1"/>
          </p:nvPr>
        </p:nvSpPr>
        <p:spPr/>
        <p:txBody>
          <a:bodyPr/>
          <a:lstStyle/>
          <a:p>
            <a:pPr marL="514350" indent="-514350" rtl="1"/>
            <a:endParaRPr lang="ar-SA" sz="1200" b="1" dirty="0" smtClean="0"/>
          </a:p>
          <a:p>
            <a:pPr marL="514350" indent="-514350" rtl="1"/>
            <a:r>
              <a:rPr lang="ar-SA" dirty="0" smtClean="0"/>
              <a:t>3/1 </a:t>
            </a:r>
            <a:r>
              <a:rPr lang="ar-SA" dirty="0" err="1" smtClean="0"/>
              <a:t>فوائد </a:t>
            </a:r>
            <a:r>
              <a:rPr lang="ar-SA" dirty="0" smtClean="0"/>
              <a:t>(تعظيم الحرمات</a:t>
            </a:r>
            <a:r>
              <a:rPr lang="ar-SA" dirty="0" err="1" smtClean="0"/>
              <a:t>)</a:t>
            </a:r>
            <a:endParaRPr lang="ar-SA" dirty="0" smtClean="0"/>
          </a:p>
          <a:p>
            <a:pPr marL="514350" indent="-514350" rtl="1"/>
            <a:r>
              <a:rPr lang="ar-SA" dirty="0" smtClean="0"/>
              <a:t>4/1 بيان حقوق المسلم.</a:t>
            </a:r>
          </a:p>
          <a:p>
            <a:pPr marL="514350" indent="-514350" rtl="1"/>
            <a:r>
              <a:rPr lang="ar-SA" dirty="0" smtClean="0"/>
              <a:t>2- </a:t>
            </a:r>
            <a:r>
              <a:rPr lang="ar-SA" b="1" dirty="0" smtClean="0"/>
              <a:t>دراسة لأحاديث تتعلق بتعظيم حرمات المسلمين، وبيان حقوقهم، </a:t>
            </a:r>
            <a:r>
              <a:rPr lang="ar-SA" b="1" dirty="0" err="1" smtClean="0"/>
              <a:t>وفيه:</a:t>
            </a:r>
            <a:endParaRPr lang="ar-SA" b="1" dirty="0" smtClean="0"/>
          </a:p>
          <a:p>
            <a:pPr marL="514350" indent="-514350" rtl="1"/>
            <a:r>
              <a:rPr lang="ar-SA" dirty="0" smtClean="0"/>
              <a:t>1/2  حديث </a:t>
            </a:r>
            <a:r>
              <a:rPr lang="en-US" dirty="0" smtClean="0">
                <a:sym typeface="Arb Hadith"/>
              </a:rPr>
              <a:t></a:t>
            </a:r>
            <a:r>
              <a:rPr lang="ar-SA" dirty="0" smtClean="0"/>
              <a:t> فَإِنَّ دِمَاءَكُمْ وَأَمْوَالَكُمْ وَأَعْرَاضَكُمْ عَلَيْكُمْ </a:t>
            </a:r>
            <a:r>
              <a:rPr lang="ar-SA" dirty="0" err="1" smtClean="0"/>
              <a:t>حَرَامٌ ...</a:t>
            </a:r>
            <a:r>
              <a:rPr lang="en-US" dirty="0" smtClean="0">
                <a:sym typeface="Arb Hadith"/>
              </a:rPr>
              <a:t> </a:t>
            </a:r>
            <a:r>
              <a:rPr lang="ar-SA" dirty="0" smtClean="0"/>
              <a:t> </a:t>
            </a:r>
          </a:p>
          <a:p>
            <a:pPr marL="514350" indent="-514350" rtl="1"/>
            <a:r>
              <a:rPr lang="ar-SA" dirty="0" smtClean="0">
                <a:sym typeface="Arb Hadith"/>
              </a:rPr>
              <a:t>2/2  </a:t>
            </a:r>
            <a:r>
              <a:rPr lang="ar-SA" dirty="0" smtClean="0"/>
              <a:t>حديث </a:t>
            </a:r>
            <a:r>
              <a:rPr lang="en-US" dirty="0" smtClean="0">
                <a:sym typeface="Arb Hadith"/>
              </a:rPr>
              <a:t></a:t>
            </a:r>
            <a:r>
              <a:rPr lang="ar-SA" dirty="0" smtClean="0"/>
              <a:t> حَقُّ المُسِْلمِ عَلَى المُسِْلمِ سِتٌّ: إذَا لَقِيتَهُ فَسَلِّمْ </a:t>
            </a:r>
            <a:r>
              <a:rPr lang="ar-SA" dirty="0" err="1" smtClean="0"/>
              <a:t>عَلَيْهِ...</a:t>
            </a:r>
            <a:r>
              <a:rPr lang="en-US" dirty="0" smtClean="0">
                <a:sym typeface="Arb Hadith"/>
              </a:rPr>
              <a:t> </a:t>
            </a:r>
            <a:endParaRPr lang="ar-SA" dirty="0" smtClean="0">
              <a:sym typeface="Arb Hadith"/>
            </a:endParaRPr>
          </a:p>
          <a:p>
            <a:pPr marL="514350" indent="-514350" rtl="1"/>
            <a:endParaRPr lang="ar-SA" sz="2800" b="1" dirty="0" smtClean="0"/>
          </a:p>
          <a:p>
            <a:pPr marL="514350" indent="-514350" rtl="1"/>
            <a:r>
              <a:rPr lang="ar-SA" sz="3600" dirty="0" smtClean="0"/>
              <a:t>    </a:t>
            </a:r>
          </a:p>
          <a:p>
            <a:pPr marL="514350" indent="-514350" rtl="1"/>
            <a:r>
              <a:rPr lang="ar-SA" sz="3600" dirty="0" smtClean="0"/>
              <a:t>    </a:t>
            </a:r>
          </a:p>
          <a:p>
            <a:pPr marL="514350" indent="-514350" rtl="1"/>
            <a:endParaRPr lang="ar-SA" sz="40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[1/1</a:t>
            </a:r>
            <a:r>
              <a:rPr lang="ar-SA" dirty="0" err="1" smtClean="0">
                <a:solidFill>
                  <a:srgbClr val="C00000"/>
                </a:solidFill>
              </a:rPr>
              <a:t>] </a:t>
            </a:r>
            <a:r>
              <a:rPr lang="ar-SA" dirty="0" smtClean="0">
                <a:solidFill>
                  <a:srgbClr val="C00000"/>
                </a:solidFill>
              </a:rPr>
              <a:t>– تعريف الحرمات </a:t>
            </a:r>
            <a:endParaRPr lang="en-US" dirty="0">
              <a:solidFill>
                <a:srgbClr val="C00000"/>
              </a:solidFill>
            </a:endParaRPr>
          </a:p>
        </p:txBody>
      </p:sp>
      <p:sp>
        <p:nvSpPr>
          <p:cNvPr id="5" name="عنصر نائب للمحتوى 4"/>
          <p:cNvSpPr>
            <a:spLocks noGrp="1"/>
          </p:cNvSpPr>
          <p:nvPr>
            <p:ph idx="1"/>
          </p:nvPr>
        </p:nvSpPr>
        <p:spPr>
          <a:xfrm>
            <a:off x="228600" y="1524000"/>
            <a:ext cx="9525000" cy="4724400"/>
          </a:xfrm>
        </p:spPr>
        <p:txBody>
          <a:bodyPr/>
          <a:lstStyle/>
          <a:p>
            <a:pPr rtl="1"/>
            <a:endParaRPr lang="ar-SA" sz="1100" b="1" dirty="0" smtClean="0"/>
          </a:p>
          <a:p>
            <a:pPr rtl="1"/>
            <a:r>
              <a:rPr lang="ar-SA" sz="2800" b="1" dirty="0" smtClean="0">
                <a:solidFill>
                  <a:srgbClr val="009900"/>
                </a:solidFill>
              </a:rPr>
              <a:t>1- تعريف الحرمات لغة:</a:t>
            </a:r>
            <a:endParaRPr lang="en-US" sz="2800" dirty="0" smtClean="0">
              <a:solidFill>
                <a:srgbClr val="009900"/>
              </a:solidFill>
            </a:endParaRPr>
          </a:p>
          <a:p>
            <a:pPr rtl="1">
              <a:buFont typeface="Arial" pitchFamily="34" charset="0"/>
              <a:buChar char="•"/>
            </a:pPr>
            <a:r>
              <a:rPr lang="ar-SA" sz="2800" dirty="0" smtClean="0"/>
              <a:t>قال </a:t>
            </a:r>
            <a:r>
              <a:rPr lang="ar-SA" sz="2800" dirty="0" err="1" smtClean="0"/>
              <a:t>المُناوي</a:t>
            </a:r>
            <a:r>
              <a:rPr lang="ar-SA" sz="2800" dirty="0" smtClean="0"/>
              <a:t> </a:t>
            </a:r>
            <a:r>
              <a:rPr lang="ar-SA" sz="2800" dirty="0" err="1" smtClean="0"/>
              <a:t>في </a:t>
            </a:r>
            <a:r>
              <a:rPr lang="ar-SA" sz="2800" dirty="0" smtClean="0"/>
              <a:t>(التوقيف على مهمات </a:t>
            </a:r>
            <a:r>
              <a:rPr lang="ar-SA" sz="2800" dirty="0" err="1" smtClean="0"/>
              <a:t>التعاريف): </a:t>
            </a:r>
            <a:r>
              <a:rPr lang="ar-SA" sz="2800" dirty="0" smtClean="0"/>
              <a:t>”</a:t>
            </a:r>
            <a:r>
              <a:rPr lang="ar-SA" sz="2800" b="1" dirty="0" smtClean="0"/>
              <a:t> الحرمة بالضم المنع من الشيء </a:t>
            </a:r>
            <a:r>
              <a:rPr lang="ar-SA" sz="2800" b="1" dirty="0" err="1" smtClean="0"/>
              <a:t>لعلوه </a:t>
            </a:r>
            <a:r>
              <a:rPr lang="ar-SA" sz="2800" dirty="0" err="1" smtClean="0"/>
              <a:t>".</a:t>
            </a:r>
            <a:r>
              <a:rPr lang="ar-SA" sz="2800" dirty="0" smtClean="0"/>
              <a:t> وقال ابن الأثير في النهاية في غريب الحديث </a:t>
            </a:r>
            <a:r>
              <a:rPr lang="ar-SA" sz="2800" dirty="0" err="1" smtClean="0"/>
              <a:t>والأثر : </a:t>
            </a:r>
            <a:r>
              <a:rPr lang="ar-SA" sz="2800" dirty="0" smtClean="0"/>
              <a:t>" </a:t>
            </a:r>
            <a:r>
              <a:rPr lang="ar-SA" sz="2800" dirty="0" err="1" smtClean="0"/>
              <a:t>الحُرُمات </a:t>
            </a:r>
            <a:r>
              <a:rPr lang="ar-SA" sz="2800" dirty="0" smtClean="0"/>
              <a:t>: جمع </a:t>
            </a:r>
            <a:r>
              <a:rPr lang="ar-SA" sz="2800" dirty="0" err="1" smtClean="0"/>
              <a:t>حُرْمة </a:t>
            </a:r>
            <a:r>
              <a:rPr lang="ar-SA" sz="2800" dirty="0" smtClean="0"/>
              <a:t>، </a:t>
            </a:r>
            <a:r>
              <a:rPr lang="ar-SA" sz="2800" dirty="0" err="1" smtClean="0"/>
              <a:t>وهي </a:t>
            </a:r>
            <a:r>
              <a:rPr lang="ar-SA" sz="2800" dirty="0" smtClean="0"/>
              <a:t>(</a:t>
            </a:r>
            <a:r>
              <a:rPr lang="ar-SA" sz="2800" b="1" dirty="0" smtClean="0"/>
              <a:t>ما لا يَحِلُّ انْتِهاكُه</a:t>
            </a:r>
            <a:r>
              <a:rPr lang="ar-SA" sz="2800" dirty="0" smtClean="0"/>
              <a:t>) كحُرْمة الحَرم، وحُرْمة الشهر </a:t>
            </a:r>
            <a:r>
              <a:rPr lang="ar-SA" sz="2800" dirty="0" err="1" smtClean="0"/>
              <a:t>الحرام ".</a:t>
            </a:r>
            <a:endParaRPr lang="ar-SA" sz="2800" dirty="0" smtClean="0"/>
          </a:p>
          <a:p>
            <a:pPr rtl="1">
              <a:buFont typeface="Arial" pitchFamily="34" charset="0"/>
              <a:buChar char="•"/>
            </a:pPr>
            <a:r>
              <a:rPr lang="ar-SA" sz="2800" b="1" dirty="0" err="1" smtClean="0"/>
              <a:t>والحُرْمة </a:t>
            </a:r>
            <a:r>
              <a:rPr lang="ar-SA" sz="2800" b="1" dirty="0" smtClean="0"/>
              <a:t>: </a:t>
            </a:r>
            <a:r>
              <a:rPr lang="ar-SA" sz="2800" dirty="0" smtClean="0"/>
              <a:t>ضد الجواز، </a:t>
            </a:r>
            <a:r>
              <a:rPr lang="ar-SA" sz="2800" b="1" dirty="0" smtClean="0"/>
              <a:t>والحرام</a:t>
            </a:r>
            <a:r>
              <a:rPr lang="ar-SA" sz="2800" dirty="0" smtClean="0"/>
              <a:t> ضدّ </a:t>
            </a:r>
            <a:r>
              <a:rPr lang="ar-SA" sz="2800" dirty="0" err="1" smtClean="0"/>
              <a:t>الحلال.</a:t>
            </a:r>
            <a:r>
              <a:rPr lang="ar-SA" sz="2800" b="1" dirty="0" smtClean="0"/>
              <a:t> </a:t>
            </a:r>
          </a:p>
          <a:p>
            <a:pPr rtl="1">
              <a:buFont typeface="Arial" pitchFamily="34" charset="0"/>
              <a:buChar char="•"/>
            </a:pPr>
            <a:r>
              <a:rPr lang="ar-SA" sz="2800" b="1" dirty="0" smtClean="0"/>
              <a:t>والمَحارِمُ: </a:t>
            </a:r>
            <a:r>
              <a:rPr lang="ar-SA" sz="2800" dirty="0" smtClean="0"/>
              <a:t>ما لا يحل </a:t>
            </a:r>
            <a:r>
              <a:rPr lang="ar-SA" sz="2800" dirty="0" smtClean="0"/>
              <a:t>استحلاله</a:t>
            </a:r>
            <a:r>
              <a:rPr lang="ar-SA" sz="2800" dirty="0" smtClean="0"/>
              <a:t>، وانْتِهاكُ الحُرْمة تناوُلُها بما لا </a:t>
            </a:r>
            <a:r>
              <a:rPr lang="ar-SA" sz="2800" dirty="0" err="1" smtClean="0"/>
              <a:t>يحل.</a:t>
            </a:r>
            <a:r>
              <a:rPr lang="ar-SA" sz="2800" dirty="0" smtClean="0"/>
              <a:t> </a:t>
            </a:r>
          </a:p>
          <a:p>
            <a:pPr rtl="1">
              <a:buFont typeface="Arial" pitchFamily="34" charset="0"/>
              <a:buChar char="•"/>
            </a:pPr>
            <a:r>
              <a:rPr lang="ar-SA" sz="2800" b="1" dirty="0" smtClean="0"/>
              <a:t>ويقال: أحرم الرّجل بالحجّ؛ </a:t>
            </a:r>
            <a:r>
              <a:rPr lang="ar-SA" sz="2800" dirty="0" smtClean="0"/>
              <a:t>لأنّه يحرّم عليه ما كان حلالا له من الصّيد والنّساء وغير ذلك.</a:t>
            </a:r>
            <a:endParaRPr lang="en-US" sz="2800" dirty="0" smtClean="0"/>
          </a:p>
          <a:p>
            <a:pPr rtl="1">
              <a:buFont typeface="Arial" pitchFamily="34" charset="0"/>
              <a:buChar char="•"/>
            </a:pPr>
            <a:endParaRPr lang="ar-SA" sz="2800" dirty="0" smtClean="0"/>
          </a:p>
          <a:p>
            <a:pPr rtl="1">
              <a:buFont typeface="Arial" pitchFamily="34" charset="0"/>
              <a:buChar char="•"/>
            </a:pPr>
            <a:endParaRPr lang="en-US" sz="2800" dirty="0" smtClean="0"/>
          </a:p>
          <a:p>
            <a:pPr rtl="1">
              <a:buFont typeface="Arial" pitchFamily="34" charset="0"/>
              <a:buChar char="•"/>
            </a:pPr>
            <a:endParaRPr lang="en-US" dirty="0" smtClean="0"/>
          </a:p>
          <a:p>
            <a:pPr algn="justLow" rtl="1"/>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solidFill>
                  <a:srgbClr val="C00000"/>
                </a:solidFill>
              </a:rPr>
              <a:t>تابع </a:t>
            </a:r>
            <a:r>
              <a:rPr lang="ar-SA" dirty="0" smtClean="0">
                <a:solidFill>
                  <a:srgbClr val="C00000"/>
                </a:solidFill>
              </a:rPr>
              <a:t>[1/1</a:t>
            </a:r>
            <a:r>
              <a:rPr lang="ar-SA" dirty="0" err="1" smtClean="0">
                <a:solidFill>
                  <a:srgbClr val="C00000"/>
                </a:solidFill>
              </a:rPr>
              <a:t>]</a:t>
            </a:r>
            <a:r>
              <a:rPr lang="ar-SA" dirty="0" smtClean="0">
                <a:solidFill>
                  <a:srgbClr val="C00000"/>
                </a:solidFill>
              </a:rPr>
              <a:t> </a:t>
            </a:r>
            <a:endParaRPr lang="en-US" dirty="0">
              <a:solidFill>
                <a:srgbClr val="C00000"/>
              </a:solidFill>
            </a:endParaRPr>
          </a:p>
        </p:txBody>
      </p:sp>
      <p:sp>
        <p:nvSpPr>
          <p:cNvPr id="5" name="عنصر نائب للمحتوى 4"/>
          <p:cNvSpPr>
            <a:spLocks noGrp="1"/>
          </p:cNvSpPr>
          <p:nvPr>
            <p:ph idx="1"/>
          </p:nvPr>
        </p:nvSpPr>
        <p:spPr>
          <a:xfrm>
            <a:off x="228600" y="1524000"/>
            <a:ext cx="9525000" cy="4724400"/>
          </a:xfrm>
        </p:spPr>
        <p:txBody>
          <a:bodyPr/>
          <a:lstStyle/>
          <a:p>
            <a:pPr rtl="1"/>
            <a:endParaRPr lang="ar-SA" sz="1100" b="1" dirty="0" smtClean="0"/>
          </a:p>
          <a:p>
            <a:pPr rtl="1"/>
            <a:r>
              <a:rPr lang="ar-SA" sz="2800" b="1" dirty="0" smtClean="0">
                <a:solidFill>
                  <a:srgbClr val="009900"/>
                </a:solidFill>
              </a:rPr>
              <a:t>2- تعريف الحرمات اصطلاحا:</a:t>
            </a:r>
            <a:endParaRPr lang="en-US" sz="2800" dirty="0" smtClean="0">
              <a:solidFill>
                <a:srgbClr val="009900"/>
              </a:solidFill>
            </a:endParaRPr>
          </a:p>
          <a:p>
            <a:pPr rtl="1"/>
            <a:r>
              <a:rPr lang="ar-SA" sz="2800" b="1" dirty="0" smtClean="0"/>
              <a:t>    يراد بالحرمة اصطلاحا: </a:t>
            </a:r>
            <a:r>
              <a:rPr lang="ar-SA" sz="2800" dirty="0" smtClean="0"/>
              <a:t>الحكم بطلب ترك فعل </a:t>
            </a:r>
            <a:r>
              <a:rPr lang="ar-SA" sz="2800" dirty="0" err="1" smtClean="0"/>
              <a:t>ينتهض</a:t>
            </a:r>
            <a:r>
              <a:rPr lang="ar-SA" sz="2800" dirty="0" smtClean="0"/>
              <a:t> فعله سببا للعقاب، وهي بذلك ترادف التّحريم، أمّا الفعل الّذي وقع عليه في ذلك فيسمّى حراما ومحظورا.</a:t>
            </a:r>
          </a:p>
          <a:p>
            <a:pPr rtl="1"/>
            <a:r>
              <a:rPr lang="ar-SA" sz="2800" b="1" dirty="0" smtClean="0">
                <a:solidFill>
                  <a:srgbClr val="009900"/>
                </a:solidFill>
              </a:rPr>
              <a:t>3- المراد بحرمات الله: </a:t>
            </a:r>
            <a:r>
              <a:rPr lang="ar-SA" sz="2800" dirty="0" smtClean="0"/>
              <a:t>ورد فيها أقوال </a:t>
            </a:r>
            <a:r>
              <a:rPr lang="ar-SA" sz="2800" dirty="0" err="1" smtClean="0"/>
              <a:t>منها:</a:t>
            </a:r>
            <a:endParaRPr lang="ar-SA" sz="2800" dirty="0" smtClean="0">
              <a:solidFill>
                <a:srgbClr val="009900"/>
              </a:solidFill>
            </a:endParaRPr>
          </a:p>
          <a:p>
            <a:pPr rtl="1"/>
            <a:r>
              <a:rPr lang="ar-SA" sz="2800" b="1" dirty="0" smtClean="0"/>
              <a:t>1- قول مجاهد: </a:t>
            </a:r>
            <a:r>
              <a:rPr lang="ar-SA" sz="2800" dirty="0" smtClean="0"/>
              <a:t>هي مكّة، والحجّ، والعمرة، وما نهى اللّه عنه من معاصيه كلّها.</a:t>
            </a:r>
          </a:p>
          <a:p>
            <a:pPr rtl="1"/>
            <a:r>
              <a:rPr lang="ar-SA" sz="2800" b="1" dirty="0" smtClean="0"/>
              <a:t>2- وعن زيد بن أسلم: </a:t>
            </a:r>
            <a:r>
              <a:rPr lang="ar-SA" sz="2800" dirty="0" smtClean="0"/>
              <a:t>هي خمس الكعبة الحرام، والمسجد الحرام، والبلد </a:t>
            </a:r>
            <a:r>
              <a:rPr lang="ar-SA" sz="2800" dirty="0" err="1" smtClean="0"/>
              <a:t>الحرام </a:t>
            </a:r>
            <a:r>
              <a:rPr lang="ar-SA" sz="2800" dirty="0" smtClean="0"/>
              <a:t>(مكّة المكرمة)، والشّهر الحرام، والمُحْرِم حتّى يحلّ.</a:t>
            </a:r>
          </a:p>
          <a:p>
            <a:pPr rtl="1"/>
            <a:r>
              <a:rPr lang="ar-SA" sz="2800" b="1" dirty="0" smtClean="0"/>
              <a:t>3- وقال ابن عاشور: </a:t>
            </a:r>
            <a:r>
              <a:rPr lang="ar-SA" sz="2800" dirty="0" smtClean="0"/>
              <a:t>حرمات اللّه تشمل كلّ ما أوصى اللّه بتعظيم أمره فتشمل مناسك الحجّ كلّها.</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solidFill>
                  <a:srgbClr val="C00000"/>
                </a:solidFill>
              </a:rPr>
              <a:t>تابع </a:t>
            </a:r>
            <a:r>
              <a:rPr lang="ar-SA" dirty="0" smtClean="0">
                <a:solidFill>
                  <a:srgbClr val="C00000"/>
                </a:solidFill>
              </a:rPr>
              <a:t>[1/1</a:t>
            </a:r>
            <a:r>
              <a:rPr lang="ar-SA" dirty="0" err="1" smtClean="0">
                <a:solidFill>
                  <a:srgbClr val="C00000"/>
                </a:solidFill>
              </a:rPr>
              <a:t>]</a:t>
            </a:r>
            <a:r>
              <a:rPr lang="ar-SA" dirty="0" smtClean="0">
                <a:solidFill>
                  <a:srgbClr val="C00000"/>
                </a:solidFill>
              </a:rPr>
              <a:t> </a:t>
            </a:r>
            <a:endParaRPr lang="en-US" dirty="0">
              <a:solidFill>
                <a:srgbClr val="C00000"/>
              </a:solidFill>
            </a:endParaRPr>
          </a:p>
        </p:txBody>
      </p:sp>
      <p:sp>
        <p:nvSpPr>
          <p:cNvPr id="5" name="عنصر نائب للمحتوى 4"/>
          <p:cNvSpPr>
            <a:spLocks noGrp="1"/>
          </p:cNvSpPr>
          <p:nvPr>
            <p:ph idx="1"/>
          </p:nvPr>
        </p:nvSpPr>
        <p:spPr>
          <a:xfrm>
            <a:off x="228600" y="1524000"/>
            <a:ext cx="9525000" cy="4724400"/>
          </a:xfrm>
        </p:spPr>
        <p:txBody>
          <a:bodyPr/>
          <a:lstStyle/>
          <a:p>
            <a:pPr rtl="1"/>
            <a:endParaRPr lang="ar-SA" sz="1100" b="1" dirty="0" smtClean="0"/>
          </a:p>
          <a:p>
            <a:pPr rtl="1"/>
            <a:r>
              <a:rPr lang="ar-SA" sz="2800" b="1" dirty="0" smtClean="0">
                <a:solidFill>
                  <a:srgbClr val="009900"/>
                </a:solidFill>
              </a:rPr>
              <a:t>4- المراد بتعظيم الحرمات: </a:t>
            </a:r>
            <a:r>
              <a:rPr lang="ar-SA" sz="2800" dirty="0" smtClean="0"/>
              <a:t>ورد في تعظيم الحرمات أقوال عديدة </a:t>
            </a:r>
            <a:r>
              <a:rPr lang="ar-SA" sz="2800" dirty="0" err="1" smtClean="0"/>
              <a:t>أهمّها:</a:t>
            </a:r>
            <a:endParaRPr lang="ar-SA" sz="2800" dirty="0" smtClean="0">
              <a:solidFill>
                <a:srgbClr val="009900"/>
              </a:solidFill>
            </a:endParaRPr>
          </a:p>
          <a:p>
            <a:pPr rtl="1"/>
            <a:r>
              <a:rPr lang="ar-SA" sz="2800" b="1" dirty="0" smtClean="0"/>
              <a:t>1- قال الطّبريّ ما خلاصته: </a:t>
            </a:r>
            <a:r>
              <a:rPr lang="ar-SA" sz="2800" dirty="0" smtClean="0"/>
              <a:t>تعظيم الحرمات يعني اجتناب المرء ما أمر اللّه باجتنابه في حال إحرامه تعظيما منه لحدود اللّه أن </a:t>
            </a:r>
            <a:r>
              <a:rPr lang="ar-SA" sz="2800" dirty="0" err="1" smtClean="0"/>
              <a:t>يواقعها</a:t>
            </a:r>
            <a:r>
              <a:rPr lang="ar-SA" sz="2800" dirty="0" smtClean="0"/>
              <a:t> وحرمه أن يستحلّها.</a:t>
            </a:r>
          </a:p>
          <a:p>
            <a:pPr rtl="1"/>
            <a:r>
              <a:rPr lang="ar-SA" sz="2800" b="1" dirty="0" smtClean="0"/>
              <a:t>2- وقيل: </a:t>
            </a:r>
            <a:r>
              <a:rPr lang="ar-SA" sz="2800" dirty="0" smtClean="0"/>
              <a:t>تعظيم الحرمات العلم بوجوبها والقيام بحقوقها.</a:t>
            </a:r>
          </a:p>
          <a:p>
            <a:pPr rtl="1"/>
            <a:r>
              <a:rPr lang="ar-SA" sz="2800" b="1" dirty="0" smtClean="0"/>
              <a:t>3- وقال القرطبيّ: </a:t>
            </a:r>
            <a:r>
              <a:rPr lang="ar-SA" sz="2800" dirty="0" smtClean="0"/>
              <a:t>الحرمات المقصودة </a:t>
            </a:r>
            <a:r>
              <a:rPr lang="ar-SA" sz="2800" dirty="0" err="1" smtClean="0"/>
              <a:t>هنا </a:t>
            </a:r>
            <a:r>
              <a:rPr lang="ar-SA" sz="2800" dirty="0" err="1" smtClean="0"/>
              <a:t>- </a:t>
            </a:r>
            <a:r>
              <a:rPr lang="ar-SA" sz="2800" dirty="0" smtClean="0"/>
              <a:t>(</a:t>
            </a:r>
            <a:r>
              <a:rPr lang="ar-SA" sz="2800" dirty="0" smtClean="0"/>
              <a:t>وَمَنْ يُعَظِّمْ حُرُمَاتِ اللهِ فَهُوَ خَيْرٌ لَهُ عِنْدَ رَبِّه</a:t>
            </a:r>
            <a:r>
              <a:rPr lang="ar-SA" sz="2800" dirty="0" err="1" smtClean="0"/>
              <a:t>) </a:t>
            </a:r>
            <a:r>
              <a:rPr lang="ar-SA" sz="2800" dirty="0" smtClean="0"/>
              <a:t>- </a:t>
            </a:r>
            <a:r>
              <a:rPr lang="ar-SA" sz="2800" dirty="0" smtClean="0"/>
              <a:t>هي </a:t>
            </a:r>
            <a:r>
              <a:rPr lang="ar-SA" sz="2800" dirty="0" smtClean="0"/>
              <a:t>أفعال الحجّ ويدخل في ذلك تعظيم المواضع.</a:t>
            </a:r>
          </a:p>
          <a:p>
            <a:pPr rtl="1"/>
            <a:r>
              <a:rPr lang="ar-SA" sz="2800" b="1" dirty="0" smtClean="0">
                <a:solidFill>
                  <a:srgbClr val="009900"/>
                </a:solidFill>
              </a:rPr>
              <a:t>5- المراد بحرمات </a:t>
            </a:r>
            <a:r>
              <a:rPr lang="ar-SA" sz="2800" b="1" dirty="0" err="1" smtClean="0">
                <a:solidFill>
                  <a:srgbClr val="009900"/>
                </a:solidFill>
              </a:rPr>
              <a:t>المسلمين:</a:t>
            </a:r>
            <a:r>
              <a:rPr lang="ar-SA" sz="2800" b="1" dirty="0" smtClean="0">
                <a:solidFill>
                  <a:srgbClr val="009900"/>
                </a:solidFill>
              </a:rPr>
              <a:t> </a:t>
            </a:r>
          </a:p>
          <a:p>
            <a:pPr rtl="1"/>
            <a:r>
              <a:rPr lang="ar-SA" sz="2800" dirty="0" smtClean="0"/>
              <a:t>المراد بحرمات المسلم: حرمة ماله، وحرمة دمه، وحرمة عرضه.</a:t>
            </a:r>
            <a:endParaRPr lang="en-US" sz="2800" dirty="0" smtClean="0"/>
          </a:p>
          <a:p>
            <a:pPr rtl="1"/>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dirty="0" smtClean="0">
                <a:solidFill>
                  <a:srgbClr val="C00000"/>
                </a:solidFill>
              </a:rPr>
              <a:t>[2/1</a:t>
            </a:r>
            <a:r>
              <a:rPr lang="ar-SA" sz="4000" dirty="0" err="1" smtClean="0">
                <a:solidFill>
                  <a:srgbClr val="C00000"/>
                </a:solidFill>
              </a:rPr>
              <a:t>] </a:t>
            </a:r>
            <a:r>
              <a:rPr lang="ar-SA" sz="4000" dirty="0" smtClean="0">
                <a:solidFill>
                  <a:srgbClr val="C00000"/>
                </a:solidFill>
              </a:rPr>
              <a:t>– تعظيم حرمة المسلم والتحذير من أذيّته</a:t>
            </a:r>
            <a:endParaRPr lang="en-US" sz="4000" dirty="0">
              <a:solidFill>
                <a:srgbClr val="C00000"/>
              </a:solidFill>
            </a:endParaRPr>
          </a:p>
        </p:txBody>
      </p:sp>
      <p:sp>
        <p:nvSpPr>
          <p:cNvPr id="5" name="عنصر نائب للمحتوى 4"/>
          <p:cNvSpPr>
            <a:spLocks noGrp="1"/>
          </p:cNvSpPr>
          <p:nvPr>
            <p:ph idx="1"/>
          </p:nvPr>
        </p:nvSpPr>
        <p:spPr>
          <a:xfrm>
            <a:off x="304800" y="1447800"/>
            <a:ext cx="9372600" cy="4800600"/>
          </a:xfrm>
        </p:spPr>
        <p:txBody>
          <a:bodyPr/>
          <a:lstStyle/>
          <a:p>
            <a:pPr rtl="1"/>
            <a:endParaRPr lang="ar-SA" sz="1100" b="1" dirty="0" smtClean="0"/>
          </a:p>
          <a:p>
            <a:pPr rtl="1"/>
            <a:r>
              <a:rPr lang="ar-SA" b="1" dirty="0" smtClean="0">
                <a:solidFill>
                  <a:srgbClr val="009900"/>
                </a:solidFill>
              </a:rPr>
              <a:t>أولا: الآيات الواردة في </a:t>
            </a:r>
            <a:r>
              <a:rPr lang="ar-SA" b="1" dirty="0" err="1" smtClean="0">
                <a:solidFill>
                  <a:srgbClr val="009900"/>
                </a:solidFill>
              </a:rPr>
              <a:t>ذلك:</a:t>
            </a:r>
            <a:endParaRPr lang="ar-SA" b="1" dirty="0" smtClean="0">
              <a:solidFill>
                <a:srgbClr val="009900"/>
              </a:solidFill>
            </a:endParaRPr>
          </a:p>
          <a:p>
            <a:pPr rtl="1"/>
            <a:r>
              <a:rPr lang="ar-SA" sz="2800" b="1" dirty="0" smtClean="0"/>
              <a:t> 1-</a:t>
            </a:r>
            <a:r>
              <a:rPr lang="ar-SA" sz="2800" dirty="0" smtClean="0"/>
              <a:t> قَالَ الله </a:t>
            </a:r>
            <a:r>
              <a:rPr lang="ar-SA" sz="2800" dirty="0" err="1" smtClean="0"/>
              <a:t>تَعَالَى: </a:t>
            </a:r>
            <a:r>
              <a:rPr lang="ar-SA" sz="2800" dirty="0" smtClean="0"/>
              <a:t>(وَمَنْ يُعَظِّمْ حُرُمَاتِ اللهِ فَهُوَ خَيْرٌ لَهُ عِنْدَ رَبِّه</a:t>
            </a:r>
            <a:r>
              <a:rPr lang="ar-SA" sz="2800" dirty="0" err="1" smtClean="0"/>
              <a:t>) </a:t>
            </a:r>
            <a:r>
              <a:rPr lang="ar-SA" sz="2800" dirty="0" smtClean="0"/>
              <a:t>[الحج:30</a:t>
            </a:r>
            <a:r>
              <a:rPr lang="ar-SA" sz="2800" dirty="0" err="1" smtClean="0"/>
              <a:t>].</a:t>
            </a:r>
            <a:r>
              <a:rPr lang="ar-SA" sz="2800" dirty="0" smtClean="0"/>
              <a:t> </a:t>
            </a:r>
            <a:endParaRPr lang="en-US" sz="2800" dirty="0" smtClean="0"/>
          </a:p>
          <a:p>
            <a:pPr rtl="1"/>
            <a:r>
              <a:rPr lang="ar-SA" sz="2800" dirty="0" smtClean="0"/>
              <a:t>   قال الزجاج: هي ما وجب القيامُ </a:t>
            </a:r>
            <a:r>
              <a:rPr lang="ar-SA" sz="2800" dirty="0" err="1" smtClean="0"/>
              <a:t>به</a:t>
            </a:r>
            <a:r>
              <a:rPr lang="ar-SA" sz="2800" dirty="0" smtClean="0"/>
              <a:t> وحَرُمَ التفريطُ فيه، وقال مجاهد: الحُرُماتُ مكة والحج والعُمْرَةُ وما نَهَى الله من معاصيه كلها، وقال عطاء: حُرُماتُ الله معاصي الله.</a:t>
            </a:r>
          </a:p>
          <a:p>
            <a:pPr rtl="1"/>
            <a:r>
              <a:rPr lang="ar-SA" sz="2800" b="1" dirty="0" smtClean="0"/>
              <a:t>2-</a:t>
            </a:r>
            <a:r>
              <a:rPr lang="ar-SA" sz="2800" dirty="0" smtClean="0"/>
              <a:t> وقالَ </a:t>
            </a:r>
            <a:r>
              <a:rPr lang="ar-SA" sz="2800" dirty="0" err="1" smtClean="0"/>
              <a:t>تَعَالَى: </a:t>
            </a:r>
            <a:r>
              <a:rPr lang="ar-SA" sz="2800" dirty="0" smtClean="0"/>
              <a:t>(مَنْ قَتَلَ نَفْساً بِغَيْرِ نَفْسٍ أَوْ فَسَادٍ فِي الأَرْضِ فَكَأَنَّمَا قَتَلَ النَّاسَ جَمِيعاً وَمَنْ أَحْيَاهَا فَكَأَنَّمَا أَحْيَا النَّاسَ جَمِيعاً</a:t>
            </a:r>
            <a:r>
              <a:rPr lang="ar-SA" sz="2800" dirty="0" err="1" smtClean="0"/>
              <a:t>) </a:t>
            </a:r>
            <a:r>
              <a:rPr lang="ar-SA" sz="2800" dirty="0" smtClean="0"/>
              <a:t>[المائدة:32</a:t>
            </a:r>
            <a:r>
              <a:rPr lang="ar-SA" sz="2800" dirty="0" err="1" smtClean="0"/>
              <a:t>].</a:t>
            </a:r>
            <a:endParaRPr lang="ar-SA" sz="2800" dirty="0" smtClean="0"/>
          </a:p>
          <a:p>
            <a:pPr rtl="1">
              <a:buFont typeface="Arial" pitchFamily="34" charset="0"/>
              <a:buChar char="•"/>
            </a:pPr>
            <a:endParaRPr lang="ar-SA" sz="2800" b="1" dirty="0" smtClean="0"/>
          </a:p>
          <a:p>
            <a:pPr algn="justLow" rtl="1"/>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solidFill>
                  <a:srgbClr val="FF0000"/>
                </a:solidFill>
              </a:rPr>
              <a:t>تابع</a:t>
            </a:r>
            <a:r>
              <a:rPr lang="ar-SA" dirty="0" err="1" smtClean="0"/>
              <a:t> </a:t>
            </a:r>
            <a:r>
              <a:rPr lang="ar-SA" dirty="0" smtClean="0">
                <a:solidFill>
                  <a:srgbClr val="C00000"/>
                </a:solidFill>
              </a:rPr>
              <a:t>[2/1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152400" y="1524000"/>
            <a:ext cx="9601200" cy="4602163"/>
          </a:xfrm>
        </p:spPr>
        <p:txBody>
          <a:bodyPr/>
          <a:lstStyle/>
          <a:p>
            <a:pPr rtl="1"/>
            <a:r>
              <a:rPr lang="ar-SA" sz="3000" b="1" dirty="0" smtClean="0">
                <a:solidFill>
                  <a:srgbClr val="009900"/>
                </a:solidFill>
              </a:rPr>
              <a:t>ثانيا: الأحاديث الواردة في </a:t>
            </a:r>
            <a:r>
              <a:rPr lang="ar-SA" sz="3000" b="1" dirty="0" err="1" smtClean="0">
                <a:solidFill>
                  <a:srgbClr val="009900"/>
                </a:solidFill>
              </a:rPr>
              <a:t>ذلك:</a:t>
            </a:r>
            <a:endParaRPr lang="ar-SA" sz="3000" b="1" dirty="0" smtClean="0">
              <a:solidFill>
                <a:srgbClr val="009900"/>
              </a:solidFill>
            </a:endParaRPr>
          </a:p>
          <a:p>
            <a:pPr rtl="1"/>
            <a:r>
              <a:rPr lang="ar-SA" sz="2800" b="1" dirty="0" smtClean="0"/>
              <a:t>1- </a:t>
            </a:r>
            <a:r>
              <a:rPr lang="ar-SA" sz="2800" dirty="0" smtClean="0"/>
              <a:t>عن أَبي </a:t>
            </a:r>
            <a:r>
              <a:rPr lang="ar-SA" sz="2800" dirty="0" err="1" smtClean="0"/>
              <a:t>هريرة </a:t>
            </a:r>
            <a:r>
              <a:rPr lang="ar-SA" sz="2800" dirty="0" smtClean="0">
                <a:sym typeface="AGA Arabesque"/>
              </a:rPr>
              <a:t></a:t>
            </a:r>
            <a:r>
              <a:rPr lang="ar-SA" sz="2800" dirty="0" smtClean="0"/>
              <a:t> قَالَ: قَالَ رَسُول الله </a:t>
            </a:r>
            <a:r>
              <a:rPr lang="en-US" sz="2800" dirty="0" smtClean="0">
                <a:sym typeface="AGA Arabesque"/>
              </a:rPr>
              <a:t></a:t>
            </a:r>
            <a:r>
              <a:rPr lang="ar-SA" sz="2800" dirty="0" err="1" smtClean="0"/>
              <a:t>: </a:t>
            </a:r>
            <a:r>
              <a:rPr lang="ar-SA" sz="2800" dirty="0" smtClean="0"/>
              <a:t>« المُسْلِمُ أخُو المُسْلِمُ، لاَ يَخُونُهُ وَلاَ يَكْذِبُهُ وَلاَ يَخْذُلُهُ، كُلُّ المُسْلِمِ عَلَى المُسْلِم حَرَامٌ عِرْضُهُ وَمَالهُ وَدَمُهُ، التَّقْوى هاهُنَا، بحَسْب </a:t>
            </a:r>
            <a:r>
              <a:rPr lang="ar-SA" sz="2800" dirty="0" err="1" smtClean="0"/>
              <a:t>امْرىءٍ</a:t>
            </a:r>
            <a:r>
              <a:rPr lang="ar-SA" sz="2800" dirty="0" smtClean="0"/>
              <a:t> مِنَ الشَّرِّ أنْ يَحْقِرَ أخَاهُ </a:t>
            </a:r>
            <a:r>
              <a:rPr lang="ar-SA" sz="2800" dirty="0" err="1" smtClean="0"/>
              <a:t>المُسْلِم </a:t>
            </a:r>
            <a:r>
              <a:rPr lang="ar-SA" sz="2800" dirty="0" smtClean="0"/>
              <a:t>» رواه الترمذي </a:t>
            </a:r>
            <a:r>
              <a:rPr lang="ar-SA" sz="2800" dirty="0" err="1" smtClean="0"/>
              <a:t>وَقالَ:</a:t>
            </a:r>
            <a:r>
              <a:rPr lang="ar-SA" sz="2800" dirty="0" smtClean="0"/>
              <a:t>(حديث حسن</a:t>
            </a:r>
            <a:r>
              <a:rPr lang="ar-SA" sz="2800" dirty="0" err="1" smtClean="0"/>
              <a:t>)</a:t>
            </a:r>
            <a:endParaRPr lang="ar-SA" sz="2800" dirty="0" smtClean="0"/>
          </a:p>
          <a:p>
            <a:pPr rtl="1"/>
            <a:r>
              <a:rPr lang="ar-SA" sz="2800" b="1" dirty="0" smtClean="0"/>
              <a:t>2-</a:t>
            </a:r>
            <a:r>
              <a:rPr lang="ar-SA" sz="2800" dirty="0" smtClean="0"/>
              <a:t> وعن ابن </a:t>
            </a:r>
            <a:r>
              <a:rPr lang="ar-SA" sz="2800" dirty="0" err="1" smtClean="0"/>
              <a:t>عباس </a:t>
            </a:r>
            <a:r>
              <a:rPr lang="ar-SA" sz="2800" dirty="0" smtClean="0">
                <a:sym typeface="AGA Arabesque"/>
              </a:rPr>
              <a:t> </a:t>
            </a:r>
            <a:r>
              <a:rPr lang="ar-SA" sz="2800" dirty="0" smtClean="0"/>
              <a:t>قال: إن رسول الله </a:t>
            </a:r>
            <a:r>
              <a:rPr lang="en-US" sz="2800" dirty="0" smtClean="0">
                <a:sym typeface="AGA Arabesque"/>
              </a:rPr>
              <a:t></a:t>
            </a:r>
            <a:r>
              <a:rPr lang="ar-SA" sz="2800" dirty="0" smtClean="0"/>
              <a:t> خَطَبَ النَّاسَ يَوْمَ النَّحْرِ </a:t>
            </a:r>
            <a:r>
              <a:rPr lang="ar-SA" sz="2800" dirty="0" err="1" smtClean="0"/>
              <a:t>فَقَالَ: </a:t>
            </a:r>
            <a:r>
              <a:rPr lang="ar-SA" sz="2800" dirty="0" smtClean="0"/>
              <a:t>« يَا أَيُّهَا النَّاسُ أَيُّ يَوْمٍ </a:t>
            </a:r>
            <a:r>
              <a:rPr lang="ar-SA" sz="2800" dirty="0" err="1" smtClean="0"/>
              <a:t>هَذَا؟</a:t>
            </a:r>
            <a:r>
              <a:rPr lang="ar-SA" sz="2800" dirty="0" smtClean="0"/>
              <a:t> قَالُوا: يَوْمٌ حَرَامٌ، قَالَ: فَأَيُّ بَلَدٍ </a:t>
            </a:r>
            <a:r>
              <a:rPr lang="ar-SA" sz="2800" dirty="0" err="1" smtClean="0"/>
              <a:t>هَذَا؟</a:t>
            </a:r>
            <a:r>
              <a:rPr lang="ar-SA" sz="2800" dirty="0" smtClean="0"/>
              <a:t> قَالُوا: بَلَدٌ حَرَامٌ، قَالَ: فَأَيُّ شَهْرٍ </a:t>
            </a:r>
            <a:r>
              <a:rPr lang="ar-SA" sz="2800" dirty="0" err="1" smtClean="0"/>
              <a:t>هَذَا؟</a:t>
            </a:r>
            <a:r>
              <a:rPr lang="ar-SA" sz="2800" dirty="0" smtClean="0"/>
              <a:t> قَالُوا: شَهْرٌ </a:t>
            </a:r>
            <a:r>
              <a:rPr lang="ar-SA" sz="2800" dirty="0" err="1" smtClean="0"/>
              <a:t>حَرَامٌ.</a:t>
            </a:r>
            <a:r>
              <a:rPr lang="ar-SA" sz="2800" dirty="0" smtClean="0"/>
              <a:t> قَالَ: فَإِنَّ دِمَاءَكُمْ وَأَمْوَالَكُمْ وَأَعْرَاضَكُمْ عَلَيْكُمْ حَرَامٌ كَحُرْمَةِ يَوْمِكُمْ هَذَا فِي بَلَدِكُمْ هَذَا فِي شَهْرِكُمْ هَذَا، فَأَعَادَهَا مِرَارًا، ثُمَّ رَفَعَ رَأْسَهُ فَقَالَ: اللَّهُمَّ هَلْ بَلَّغْتُ اللَّهُمَّ هَلْ </a:t>
            </a:r>
            <a:r>
              <a:rPr lang="ar-SA" sz="2800" dirty="0" err="1" smtClean="0"/>
              <a:t>بَلَّغْتُ ».</a:t>
            </a:r>
            <a:r>
              <a:rPr lang="ar-SA" sz="2800" dirty="0" smtClean="0"/>
              <a:t> رواه البخاري</a:t>
            </a:r>
          </a:p>
          <a:p>
            <a:pPr rtl="1"/>
            <a:endParaRPr lang="ar-SA" sz="2600" dirty="0" smtClean="0"/>
          </a:p>
          <a:p>
            <a:pPr rtl="1"/>
            <a:r>
              <a:rPr lang="ar-SA" sz="2800" dirty="0" smtClean="0"/>
              <a:t>  </a:t>
            </a:r>
            <a:endParaRPr lang="en-US" sz="2600" dirty="0">
              <a:solidFill>
                <a:srgbClr val="0099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solidFill>
                  <a:srgbClr val="FF0000"/>
                </a:solidFill>
              </a:rPr>
              <a:t>تابع</a:t>
            </a:r>
            <a:r>
              <a:rPr lang="ar-SA" dirty="0" err="1" smtClean="0"/>
              <a:t> </a:t>
            </a:r>
            <a:r>
              <a:rPr lang="ar-SA" dirty="0" smtClean="0">
                <a:solidFill>
                  <a:srgbClr val="C00000"/>
                </a:solidFill>
              </a:rPr>
              <a:t>[2/1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152400" y="1447800"/>
            <a:ext cx="9601200" cy="4724400"/>
          </a:xfrm>
        </p:spPr>
        <p:txBody>
          <a:bodyPr/>
          <a:lstStyle/>
          <a:p>
            <a:pPr algn="just" rtl="1">
              <a:buFont typeface="Arial" pitchFamily="34" charset="0"/>
              <a:buChar char="•"/>
            </a:pPr>
            <a:r>
              <a:rPr lang="ar-SA" sz="2800" b="1" dirty="0" smtClean="0"/>
              <a:t>قال ابن حجر </a:t>
            </a:r>
            <a:r>
              <a:rPr lang="ar-SA" sz="2800" b="1" dirty="0" err="1" smtClean="0"/>
              <a:t>في </a:t>
            </a:r>
            <a:r>
              <a:rPr lang="ar-SA" sz="2800" b="1" dirty="0" smtClean="0"/>
              <a:t>(فتح الباري</a:t>
            </a:r>
            <a:r>
              <a:rPr lang="ar-SA" sz="2800" b="1" dirty="0" err="1" smtClean="0"/>
              <a:t>): </a:t>
            </a:r>
            <a:r>
              <a:rPr lang="ar-SA" sz="2800" dirty="0" smtClean="0"/>
              <a:t>" مناط التشبيه في </a:t>
            </a:r>
            <a:r>
              <a:rPr lang="ar-SA" sz="2800" dirty="0" err="1" smtClean="0"/>
              <a:t>قوله </a:t>
            </a:r>
            <a:r>
              <a:rPr lang="ar-SA" sz="2800" dirty="0" smtClean="0"/>
              <a:t>(كحرمة </a:t>
            </a:r>
            <a:r>
              <a:rPr lang="ar-SA" sz="2800" dirty="0" err="1" smtClean="0"/>
              <a:t>يومكم...</a:t>
            </a:r>
            <a:r>
              <a:rPr lang="ar-SA" sz="2800" dirty="0" smtClean="0"/>
              <a:t>) ظهوره عند السامعين؛ لأن تحريم البلد والشهر واليوم كان ثابتاً في نفوسهم مقرراً عندهم، بخلاف الأنفس والأموال والأعراض فكانوا في الجاهلية يستبيحونها، فطرأ </a:t>
            </a:r>
            <a:r>
              <a:rPr lang="ar-SA" sz="2800" dirty="0" err="1" smtClean="0"/>
              <a:t>الشرع</a:t>
            </a:r>
            <a:r>
              <a:rPr lang="ar-SA" sz="2800" dirty="0" smtClean="0"/>
              <a:t> عليهم بأن تحريم دم المسلم وماله وعرضه أعظم من تحريم البلد والشهر واليوم.</a:t>
            </a:r>
          </a:p>
          <a:p>
            <a:pPr algn="just" rtl="1"/>
            <a:r>
              <a:rPr lang="ar-SA" sz="2800" b="1" dirty="0" smtClean="0"/>
              <a:t>3-</a:t>
            </a:r>
            <a:r>
              <a:rPr lang="ar-SA" sz="2800" dirty="0" smtClean="0"/>
              <a:t> عن </a:t>
            </a:r>
            <a:r>
              <a:rPr lang="ar-SA" sz="2800" dirty="0" err="1" smtClean="0"/>
              <a:t>بريدة</a:t>
            </a:r>
            <a:r>
              <a:rPr lang="ar-SA" sz="2800" dirty="0" smtClean="0"/>
              <a:t> بن </a:t>
            </a:r>
            <a:r>
              <a:rPr lang="ar-SA" sz="2800" dirty="0" err="1" smtClean="0"/>
              <a:t>الحصيب</a:t>
            </a:r>
            <a:r>
              <a:rPr lang="ar-SA" sz="2800" dirty="0" smtClean="0"/>
              <a:t> </a:t>
            </a:r>
            <a:r>
              <a:rPr lang="ar-SA" sz="2800" dirty="0" smtClean="0">
                <a:sym typeface="AGA Arabesque"/>
              </a:rPr>
              <a:t> </a:t>
            </a:r>
            <a:r>
              <a:rPr lang="ar-SA" sz="2800" dirty="0" smtClean="0"/>
              <a:t>قال: قال رسول اللّه </a:t>
            </a:r>
            <a:r>
              <a:rPr lang="en-US" sz="2800" dirty="0" smtClean="0">
                <a:sym typeface="AGA Arabesque"/>
              </a:rPr>
              <a:t></a:t>
            </a:r>
            <a:r>
              <a:rPr lang="ar-SA" sz="2800" dirty="0" err="1" smtClean="0"/>
              <a:t>: </a:t>
            </a:r>
            <a:r>
              <a:rPr lang="ar-SA" sz="2800" dirty="0" smtClean="0"/>
              <a:t>« قتل المؤمن أعظم عند اللّه من زوال </a:t>
            </a:r>
            <a:r>
              <a:rPr lang="ar-SA" sz="2800" dirty="0" err="1" smtClean="0"/>
              <a:t>الدّنيا ».</a:t>
            </a:r>
            <a:r>
              <a:rPr lang="ar-SA" sz="2800" dirty="0" smtClean="0"/>
              <a:t> رواه النسائي وفي إسناده ضعف.</a:t>
            </a:r>
          </a:p>
          <a:p>
            <a:pPr algn="just" rtl="1"/>
            <a:r>
              <a:rPr lang="ar-SA" sz="2800" b="1" dirty="0" smtClean="0"/>
              <a:t>4-</a:t>
            </a:r>
            <a:r>
              <a:rPr lang="ar-SA" sz="2800" dirty="0" smtClean="0"/>
              <a:t> وفي رواية عن عبد الله بن </a:t>
            </a:r>
            <a:r>
              <a:rPr lang="ar-SA" sz="2800" dirty="0" err="1" smtClean="0"/>
              <a:t>عمرو </a:t>
            </a:r>
            <a:r>
              <a:rPr lang="ar-SA" sz="2800" dirty="0" err="1" smtClean="0">
                <a:sym typeface="AGA Arabesque"/>
              </a:rPr>
              <a:t> </a:t>
            </a:r>
            <a:r>
              <a:rPr lang="ar-SA" sz="2800" dirty="0" smtClean="0"/>
              <a:t>« لَزَوَالُ الدُّنيا أَهْونُ على الله مِن قتلِ رجل مسلم» رواه الترمذي والنسائي، وقال الترمذي: وقد روي موقوفا عليه، وهو أصح.</a:t>
            </a:r>
            <a:endParaRPr lang="en-US" sz="2800" dirty="0" smtClean="0"/>
          </a:p>
          <a:p>
            <a:pPr algn="just" rtl="1"/>
            <a:endParaRPr lang="en-US" sz="3000" dirty="0" smtClean="0"/>
          </a:p>
          <a:p>
            <a:pPr rtl="1"/>
            <a:r>
              <a:rPr lang="ar-SA" b="1" dirty="0" smtClean="0"/>
              <a:t>   </a:t>
            </a:r>
            <a:endParaRPr lang="en-US" sz="2600" dirty="0">
              <a:solidFill>
                <a:srgbClr val="0099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[3/1</a:t>
            </a:r>
            <a:r>
              <a:rPr lang="ar-SA" dirty="0" err="1" smtClean="0">
                <a:solidFill>
                  <a:srgbClr val="C00000"/>
                </a:solidFill>
              </a:rPr>
              <a:t>] </a:t>
            </a:r>
            <a:r>
              <a:rPr lang="ar-SA" dirty="0" smtClean="0">
                <a:solidFill>
                  <a:srgbClr val="C00000"/>
                </a:solidFill>
              </a:rPr>
              <a:t>– فوائد تعظيم الحرمات</a:t>
            </a:r>
            <a:endParaRPr lang="en-US" dirty="0">
              <a:solidFill>
                <a:srgbClr val="C00000"/>
              </a:solidFill>
            </a:endParaRPr>
          </a:p>
        </p:txBody>
      </p:sp>
      <p:sp>
        <p:nvSpPr>
          <p:cNvPr id="5" name="عنصر نائب للمحتوى 4"/>
          <p:cNvSpPr>
            <a:spLocks noGrp="1"/>
          </p:cNvSpPr>
          <p:nvPr>
            <p:ph idx="1"/>
          </p:nvPr>
        </p:nvSpPr>
        <p:spPr>
          <a:xfrm>
            <a:off x="228600" y="1447800"/>
            <a:ext cx="9525000" cy="4876800"/>
          </a:xfrm>
        </p:spPr>
        <p:txBody>
          <a:bodyPr/>
          <a:lstStyle/>
          <a:p>
            <a:pPr rtl="1"/>
            <a:endParaRPr lang="ar-SA" sz="1100" b="1" dirty="0" smtClean="0"/>
          </a:p>
          <a:p>
            <a:pPr rtl="1">
              <a:buFont typeface="Arial" pitchFamily="34" charset="0"/>
              <a:buChar char="•"/>
            </a:pPr>
            <a:r>
              <a:rPr lang="ar-SA" sz="2800" b="1" dirty="0" smtClean="0">
                <a:solidFill>
                  <a:srgbClr val="009900"/>
                </a:solidFill>
              </a:rPr>
              <a:t>من </a:t>
            </a:r>
            <a:r>
              <a:rPr lang="ar-SA" sz="2800" b="1" dirty="0" err="1" smtClean="0">
                <a:solidFill>
                  <a:srgbClr val="009900"/>
                </a:solidFill>
              </a:rPr>
              <a:t>فوائد </a:t>
            </a:r>
            <a:r>
              <a:rPr lang="ar-SA" sz="2800" b="1" dirty="0" smtClean="0">
                <a:solidFill>
                  <a:srgbClr val="009900"/>
                </a:solidFill>
              </a:rPr>
              <a:t>(تعظيم الحرمات</a:t>
            </a:r>
            <a:r>
              <a:rPr lang="ar-SA" sz="2800" b="1" dirty="0" err="1" smtClean="0">
                <a:solidFill>
                  <a:srgbClr val="009900"/>
                </a:solidFill>
              </a:rPr>
              <a:t>):</a:t>
            </a:r>
            <a:endParaRPr lang="ar-SA" sz="2800" b="1" dirty="0" smtClean="0">
              <a:solidFill>
                <a:srgbClr val="009900"/>
              </a:solidFill>
            </a:endParaRPr>
          </a:p>
          <a:p>
            <a:pPr rtl="1"/>
            <a:r>
              <a:rPr lang="ar-SA" sz="2800" b="1" dirty="0" smtClean="0"/>
              <a:t>(1) دليل قوّة الإيمان وتمام الإذعان وكمال العبوديّة.</a:t>
            </a:r>
          </a:p>
          <a:p>
            <a:pPr rtl="1"/>
            <a:r>
              <a:rPr lang="ar-SA" sz="2800" b="1" dirty="0" smtClean="0"/>
              <a:t>(2) يتّسع مدلوله حتّى يشمل ما للّه- عزّ وجلّ- وأنبيائه وسائر الخلق حتّى الكافر المعاهد.</a:t>
            </a:r>
          </a:p>
          <a:p>
            <a:pPr rtl="1"/>
            <a:r>
              <a:rPr lang="ar-SA" sz="2800" b="1" dirty="0" smtClean="0"/>
              <a:t>(3) أسباب التّعظيم منها ما يرجع للإنسان أو الزّمان أو المكان.</a:t>
            </a:r>
          </a:p>
          <a:p>
            <a:pPr rtl="1"/>
            <a:r>
              <a:rPr lang="ar-SA" sz="2800" b="1" dirty="0" smtClean="0"/>
              <a:t>(4) ما يجتمع فيه أكثر من سبب من أسباب التّعظيم حرمته أعظم ممّا يجتمع فيه أقلّ.</a:t>
            </a:r>
          </a:p>
          <a:p>
            <a:pPr rtl="1"/>
            <a:r>
              <a:rPr lang="ar-SA" sz="2800" b="1" dirty="0" smtClean="0"/>
              <a:t>(5) سبب لنيل أعلى الدّرجات.</a:t>
            </a:r>
          </a:p>
          <a:p>
            <a:pPr rtl="1"/>
            <a:r>
              <a:rPr lang="ar-SA" sz="2800" b="1" dirty="0" smtClean="0"/>
              <a:t>(6) يباعد بين الإنسان وبين ارتكاب المعاصي بدافع الحبّ.</a:t>
            </a:r>
            <a:endParaRPr lang="ar-SA" sz="28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[4/1</a:t>
            </a:r>
            <a:r>
              <a:rPr lang="ar-SA" dirty="0" err="1" smtClean="0">
                <a:solidFill>
                  <a:srgbClr val="C00000"/>
                </a:solidFill>
              </a:rPr>
              <a:t>] </a:t>
            </a:r>
            <a:r>
              <a:rPr lang="ar-SA" dirty="0" smtClean="0">
                <a:solidFill>
                  <a:srgbClr val="C00000"/>
                </a:solidFill>
              </a:rPr>
              <a:t>– بيان حقوق المسلم</a:t>
            </a:r>
            <a:endParaRPr lang="en-US" dirty="0">
              <a:solidFill>
                <a:srgbClr val="C00000"/>
              </a:solidFill>
            </a:endParaRPr>
          </a:p>
        </p:txBody>
      </p:sp>
      <p:sp>
        <p:nvSpPr>
          <p:cNvPr id="5" name="عنصر نائب للمحتوى 4"/>
          <p:cNvSpPr>
            <a:spLocks noGrp="1"/>
          </p:cNvSpPr>
          <p:nvPr>
            <p:ph idx="1"/>
          </p:nvPr>
        </p:nvSpPr>
        <p:spPr>
          <a:xfrm>
            <a:off x="228600" y="1447800"/>
            <a:ext cx="9525000" cy="4800600"/>
          </a:xfrm>
        </p:spPr>
        <p:txBody>
          <a:bodyPr/>
          <a:lstStyle/>
          <a:p>
            <a:pPr rtl="1"/>
            <a:endParaRPr lang="ar-SA" sz="1100" b="1" dirty="0" smtClean="0"/>
          </a:p>
          <a:p>
            <a:pPr rtl="1">
              <a:buFont typeface="Arial" pitchFamily="34" charset="0"/>
              <a:buChar char="•"/>
            </a:pPr>
            <a:r>
              <a:rPr lang="ar-SA" b="1" dirty="0" smtClean="0">
                <a:solidFill>
                  <a:srgbClr val="009900"/>
                </a:solidFill>
              </a:rPr>
              <a:t>حقوق المسلم كثيرة، ومن </a:t>
            </a:r>
            <a:r>
              <a:rPr lang="ar-SA" b="1" dirty="0" err="1" smtClean="0">
                <a:solidFill>
                  <a:srgbClr val="009900"/>
                </a:solidFill>
              </a:rPr>
              <a:t>أهمها:</a:t>
            </a:r>
            <a:endParaRPr lang="ar-SA" b="1" dirty="0" smtClean="0">
              <a:solidFill>
                <a:srgbClr val="009900"/>
              </a:solidFill>
            </a:endParaRPr>
          </a:p>
          <a:p>
            <a:pPr rtl="1"/>
            <a:r>
              <a:rPr lang="ar-SA" sz="2800" dirty="0" smtClean="0"/>
              <a:t> </a:t>
            </a:r>
            <a:r>
              <a:rPr lang="ar-SA" b="1" dirty="0" smtClean="0"/>
              <a:t>1- ردّ السّلام</a:t>
            </a:r>
          </a:p>
          <a:p>
            <a:pPr rtl="1"/>
            <a:r>
              <a:rPr lang="ar-SA" b="1" dirty="0" smtClean="0"/>
              <a:t> 2- تشميت العاطس</a:t>
            </a:r>
          </a:p>
          <a:p>
            <a:pPr rtl="1"/>
            <a:r>
              <a:rPr lang="ar-SA" b="1" dirty="0" smtClean="0"/>
              <a:t> 3- إجابة الدّعوة</a:t>
            </a:r>
          </a:p>
          <a:p>
            <a:pPr rtl="1"/>
            <a:r>
              <a:rPr lang="ar-SA" b="1" dirty="0" smtClean="0"/>
              <a:t> 4- عيادة المريض</a:t>
            </a:r>
          </a:p>
          <a:p>
            <a:pPr rtl="1"/>
            <a:r>
              <a:rPr lang="ar-SA" b="1" dirty="0" smtClean="0"/>
              <a:t> 5- اتّباع الجنائز</a:t>
            </a:r>
          </a:p>
          <a:p>
            <a:pPr rtl="1"/>
            <a:r>
              <a:rPr lang="ar-SA" b="1" dirty="0" smtClean="0"/>
              <a:t> 6- النصيحة</a:t>
            </a:r>
          </a:p>
          <a:p>
            <a:pPr rtl="1">
              <a:buFont typeface="Arial" pitchFamily="34" charset="0"/>
              <a:buChar char="•"/>
            </a:pPr>
            <a:endParaRPr lang="en-US" sz="2800" dirty="0" smtClean="0"/>
          </a:p>
          <a:p>
            <a:pPr rtl="1"/>
            <a:endParaRPr lang="ar-SA"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3400" b="1" dirty="0" smtClean="0">
                <a:solidFill>
                  <a:srgbClr val="FF0000"/>
                </a:solidFill>
                <a:cs typeface="Arial" pitchFamily="34" charset="0"/>
              </a:rPr>
              <a:t>[2] دراسة لأحاديث تتعلق بتعظيم حرمة المسلم وبيان حقوقه</a:t>
            </a:r>
          </a:p>
        </p:txBody>
      </p:sp>
      <p:sp>
        <p:nvSpPr>
          <p:cNvPr id="5" name="عنصر نائب للمحتوى 4"/>
          <p:cNvSpPr>
            <a:spLocks noGrp="1"/>
          </p:cNvSpPr>
          <p:nvPr>
            <p:ph idx="1"/>
          </p:nvPr>
        </p:nvSpPr>
        <p:spPr>
          <a:xfrm>
            <a:off x="304800" y="1828800"/>
            <a:ext cx="9372600" cy="4038600"/>
          </a:xfrm>
        </p:spPr>
        <p:txBody>
          <a:bodyPr/>
          <a:lstStyle/>
          <a:p>
            <a:pPr algn="ctr"/>
            <a:r>
              <a:rPr lang="en-US" b="1" dirty="0" smtClean="0"/>
              <a:t> </a:t>
            </a:r>
            <a:r>
              <a:rPr lang="ar-SA" b="1" dirty="0" smtClean="0"/>
              <a:t>[1/2] </a:t>
            </a:r>
            <a:r>
              <a:rPr lang="ar-SA" b="1" u="sng" dirty="0" smtClean="0"/>
              <a:t>الحديث الأول صحيح </a:t>
            </a:r>
            <a:r>
              <a:rPr lang="ar-SA" b="1" u="sng" dirty="0" err="1" smtClean="0"/>
              <a:t>البخاري</a:t>
            </a:r>
            <a:r>
              <a:rPr lang="ar-SA" b="1" dirty="0" err="1" smtClean="0"/>
              <a:t> </a:t>
            </a:r>
            <a:r>
              <a:rPr lang="ar-SA" b="1" dirty="0" smtClean="0"/>
              <a:t>(696/4 رقم 1739</a:t>
            </a:r>
            <a:r>
              <a:rPr lang="ar-SA" b="1" dirty="0" err="1" smtClean="0"/>
              <a:t>)</a:t>
            </a:r>
            <a:endParaRPr lang="ar-SA" b="1" dirty="0" smtClean="0"/>
          </a:p>
          <a:p>
            <a:pPr marL="0" algn="justLow" rtl="1"/>
            <a:r>
              <a:rPr lang="ar-SA" dirty="0" smtClean="0"/>
              <a:t> عن ابن </a:t>
            </a:r>
            <a:r>
              <a:rPr lang="ar-SA" dirty="0" err="1" smtClean="0"/>
              <a:t>عباس </a:t>
            </a:r>
            <a:r>
              <a:rPr lang="ar-SA" dirty="0" smtClean="0">
                <a:sym typeface="AGA Arabesque"/>
              </a:rPr>
              <a:t> </a:t>
            </a:r>
            <a:r>
              <a:rPr lang="ar-SA" dirty="0" smtClean="0"/>
              <a:t>قال: إن رسول الله </a:t>
            </a:r>
            <a:r>
              <a:rPr lang="en-US" dirty="0" smtClean="0">
                <a:sym typeface="AGA Arabesque"/>
              </a:rPr>
              <a:t></a:t>
            </a:r>
            <a:r>
              <a:rPr lang="ar-SA" dirty="0" smtClean="0"/>
              <a:t> خَطَبَ النَّاسَ يَوْمَ النَّحْرِ </a:t>
            </a:r>
            <a:r>
              <a:rPr lang="ar-SA" dirty="0" err="1" smtClean="0"/>
              <a:t>فَقَالَ: </a:t>
            </a:r>
            <a:r>
              <a:rPr lang="ar-SA" dirty="0" smtClean="0"/>
              <a:t>« يَا أَيُّهَا النَّاسُ أَيُّ يَوْمٍ </a:t>
            </a:r>
            <a:r>
              <a:rPr lang="ar-SA" dirty="0" err="1" smtClean="0"/>
              <a:t>هَذَا؟</a:t>
            </a:r>
            <a:r>
              <a:rPr lang="ar-SA" dirty="0" smtClean="0"/>
              <a:t> قَالُوا: يَوْمٌ حَرَامٌ، قَالَ: فَأَيُّ بَلَدٍ </a:t>
            </a:r>
            <a:r>
              <a:rPr lang="ar-SA" dirty="0" err="1" smtClean="0"/>
              <a:t>هَذَا؟</a:t>
            </a:r>
            <a:r>
              <a:rPr lang="ar-SA" dirty="0" smtClean="0"/>
              <a:t> قَالُوا: بَلَدٌ حَرَامٌ، قَالَ: فَأَيُّ شَهْرٍ </a:t>
            </a:r>
            <a:r>
              <a:rPr lang="ar-SA" dirty="0" err="1" smtClean="0"/>
              <a:t>هَذَا؟</a:t>
            </a:r>
            <a:r>
              <a:rPr lang="ar-SA" dirty="0" smtClean="0"/>
              <a:t> قَالُوا: شَهْرٌ </a:t>
            </a:r>
            <a:r>
              <a:rPr lang="ar-SA" dirty="0" err="1" smtClean="0"/>
              <a:t>حَرَامٌ.</a:t>
            </a:r>
            <a:r>
              <a:rPr lang="ar-SA" dirty="0" smtClean="0"/>
              <a:t> قَالَ: </a:t>
            </a:r>
            <a:r>
              <a:rPr lang="ar-SA" b="1" dirty="0" smtClean="0"/>
              <a:t>فَإِنَّ دِمَاءَكُمْ وَأَمْوَالَكُمْ وَأَعْرَاضَكُمْ عَلَيْكُمْ حَرَامٌ كَحُرْمَةِ يَوْمِكُمْ هَذَا فِي بَلَدِكُمْ هَذَا فِي شَهْرِكُمْ هَذَا</a:t>
            </a:r>
            <a:r>
              <a:rPr lang="ar-SA" dirty="0" smtClean="0"/>
              <a:t>، فَأَعَادَهَا مِرَارًا، ثُمَّ رَفَعَ رَأْسَهُ فَقَالَ: اللَّهُمَّ هَلْ بَلَّغْتُ اللَّهُمَّ هَلْ </a:t>
            </a:r>
            <a:r>
              <a:rPr lang="ar-SA" dirty="0" err="1" smtClean="0"/>
              <a:t>بَلَّغْتُ ».</a:t>
            </a:r>
            <a:r>
              <a:rPr lang="ar-SA" dirty="0" smtClean="0"/>
              <a:t> رواه البخاري</a:t>
            </a:r>
          </a:p>
          <a:p>
            <a:pPr marL="0" algn="justLow" rtl="1"/>
            <a:endParaRPr lang="ar-SA" sz="2800" dirty="0" smtClean="0"/>
          </a:p>
          <a:p>
            <a:pPr marL="0" algn="justLow" rtl="1"/>
            <a:endParaRPr lang="ar-SA" dirty="0" smtClean="0"/>
          </a:p>
          <a:p>
            <a:pPr marL="0" algn="justLow" rtl="1"/>
            <a:endParaRPr lang="ar-SA" dirty="0" smtClean="0"/>
          </a:p>
          <a:p>
            <a:pPr marL="0" algn="justLow" rtl="1"/>
            <a:endParaRPr lang="ar-SA" b="1"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b="1" dirty="0" smtClean="0">
              <a:solidFill>
                <a:srgbClr val="FF0000"/>
              </a:solidFill>
              <a:cs typeface="Arial" pitchFamily="34" charset="0"/>
            </a:endParaRPr>
          </a:p>
        </p:txBody>
      </p:sp>
      <p:sp>
        <p:nvSpPr>
          <p:cNvPr id="5" name="عنصر نائب للمحتوى 4"/>
          <p:cNvSpPr>
            <a:spLocks noGrp="1"/>
          </p:cNvSpPr>
          <p:nvPr>
            <p:ph idx="1"/>
          </p:nvPr>
        </p:nvSpPr>
        <p:spPr>
          <a:xfrm>
            <a:off x="495300" y="1447800"/>
            <a:ext cx="8915400" cy="4800600"/>
          </a:xfrm>
        </p:spPr>
        <p:txBody>
          <a:bodyPr/>
          <a:lstStyle/>
          <a:p>
            <a:pPr marL="0" algn="justLow" rtl="1">
              <a:buFont typeface="Arial" pitchFamily="34" charset="0"/>
              <a:buChar char="•"/>
            </a:pPr>
            <a:r>
              <a:rPr lang="ar-SA" sz="3000" b="1" dirty="0" smtClean="0"/>
              <a:t>تخريج الحديث:</a:t>
            </a:r>
            <a:r>
              <a:rPr lang="ar-SA" sz="3000" dirty="0" smtClean="0"/>
              <a:t> رواه البخاري في كتاب الحجّ، </a:t>
            </a:r>
            <a:r>
              <a:rPr lang="ar-SA" sz="2800" dirty="0" smtClean="0"/>
              <a:t>بَاب الْخُطْبَةِ أَيَّامَ </a:t>
            </a:r>
            <a:r>
              <a:rPr lang="ar-SA" sz="2800" dirty="0" err="1" smtClean="0"/>
              <a:t>مِنًى </a:t>
            </a:r>
            <a:r>
              <a:rPr lang="ar-SA" sz="2800" dirty="0" smtClean="0"/>
              <a:t>(696/4 رقم 1739</a:t>
            </a:r>
            <a:r>
              <a:rPr lang="ar-SA" sz="2800" dirty="0" err="1" smtClean="0"/>
              <a:t>).</a:t>
            </a:r>
            <a:endParaRPr lang="ar-SA" sz="2800" dirty="0" smtClean="0"/>
          </a:p>
          <a:p>
            <a:pPr marL="0" algn="justLow" rtl="1">
              <a:buFont typeface="Arial" pitchFamily="34" charset="0"/>
              <a:buChar char="•"/>
            </a:pPr>
            <a:r>
              <a:rPr lang="ar-SA" sz="3000" dirty="0" smtClean="0"/>
              <a:t>وهذا الحديث بهذا اللفظ انفرد بروايته البخاري من حديث ابن عباس عن بقية أصحاب الكتب </a:t>
            </a:r>
            <a:r>
              <a:rPr lang="ar-SA" sz="3000" dirty="0" err="1" smtClean="0"/>
              <a:t>الستة.</a:t>
            </a:r>
            <a:r>
              <a:rPr lang="ar-SA" sz="3000" dirty="0" smtClean="0"/>
              <a:t>  </a:t>
            </a:r>
          </a:p>
          <a:p>
            <a:pPr marL="0" algn="justLow" rtl="1">
              <a:buFont typeface="Arial" pitchFamily="34" charset="0"/>
              <a:buChar char="•"/>
            </a:pPr>
            <a:r>
              <a:rPr lang="ar-SA" sz="3000" b="1" dirty="0" smtClean="0"/>
              <a:t>ترجمة الصحابي راوي </a:t>
            </a:r>
            <a:r>
              <a:rPr lang="ar-SA" sz="3000" b="1" dirty="0" err="1" smtClean="0"/>
              <a:t>الحديث </a:t>
            </a:r>
            <a:r>
              <a:rPr lang="ar-SA" sz="3000" b="1" dirty="0" smtClean="0"/>
              <a:t>: </a:t>
            </a:r>
            <a:r>
              <a:rPr lang="ar-SA" sz="3000" dirty="0" smtClean="0"/>
              <a:t>هو عبد الله بن عباس بن عبد المطلب بن هاشم بن عبد مناف بن عم رسول الله صلى الله عليه وسلم، ولد قبل الهجرة بثلاث سنين، ودعا له رسول الله صلى الله عليه وسلم بالفهم في القرآن، فكان يُسمّى: البَحَر والحَبْر لكثرة علمه، وهو أحد المكثرين </a:t>
            </a:r>
            <a:r>
              <a:rPr lang="ar-SA" sz="3000" dirty="0" smtClean="0"/>
              <a:t>لرواية الحديث من الصحابة، </a:t>
            </a:r>
            <a:r>
              <a:rPr lang="ar-SA" sz="3000" dirty="0" smtClean="0"/>
              <a:t>وأحد </a:t>
            </a:r>
            <a:r>
              <a:rPr lang="ar-SA" sz="3000" dirty="0" err="1" smtClean="0"/>
              <a:t>العبادلة</a:t>
            </a:r>
            <a:r>
              <a:rPr lang="ar-SA" sz="3000" dirty="0" smtClean="0"/>
              <a:t> من فقهاء الصحابة، مات بالطائف سنة ثمان </a:t>
            </a:r>
            <a:r>
              <a:rPr lang="ar-SA" sz="3000" dirty="0" err="1" smtClean="0"/>
              <a:t>وستين </a:t>
            </a:r>
            <a:r>
              <a:rPr lang="ar-SA" sz="3000" dirty="0" smtClean="0"/>
              <a:t>(</a:t>
            </a:r>
            <a:r>
              <a:rPr lang="ar-SA" sz="3000" dirty="0" err="1" smtClean="0"/>
              <a:t>68هـ)</a:t>
            </a:r>
            <a:r>
              <a:rPr lang="ar-SA" sz="3000" dirty="0" err="1" smtClean="0">
                <a:sym typeface="AGA Arabesque"/>
              </a:rPr>
              <a:t>.</a:t>
            </a:r>
            <a:endParaRPr lang="ar-SA" sz="3000" dirty="0" smtClean="0">
              <a:sym typeface="AGA Arabesque"/>
            </a:endParaRPr>
          </a:p>
          <a:p>
            <a:pPr marL="0" algn="justLow" rtl="1">
              <a:buFont typeface="Arial" pitchFamily="34" charset="0"/>
              <a:buChar char="•"/>
            </a:pPr>
            <a:endParaRPr lang="ar-SA" sz="2800" dirty="0" smtClean="0"/>
          </a:p>
          <a:p>
            <a:pPr marL="0" algn="justLow" rtl="1">
              <a:buFont typeface="Arial" pitchFamily="34" charset="0"/>
              <a:buChar char="•"/>
            </a:pPr>
            <a:endParaRPr lang="ar-SA" sz="3000" dirty="0" smtClean="0"/>
          </a:p>
          <a:p>
            <a:pPr marL="0" algn="justLow" rtl="1"/>
            <a:endParaRPr lang="ar-SA" dirty="0" smtClean="0"/>
          </a:p>
          <a:p>
            <a:pPr marL="0" algn="justLow" rtl="1"/>
            <a:endParaRPr lang="ar-SA" dirty="0" smtClean="0"/>
          </a:p>
          <a:p>
            <a:pPr marL="0" algn="justLow" rtl="1"/>
            <a:endParaRPr lang="ar-SA" b="1"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447800"/>
            <a:ext cx="9601200" cy="4800600"/>
          </a:xfrm>
        </p:spPr>
        <p:txBody>
          <a:bodyPr/>
          <a:lstStyle/>
          <a:p>
            <a:pPr rtl="1"/>
            <a:endParaRPr lang="ar-SA" sz="100" b="1" dirty="0" smtClean="0"/>
          </a:p>
          <a:p>
            <a:pPr rtl="1">
              <a:buFont typeface="Arial" pitchFamily="34" charset="0"/>
              <a:buChar char="•"/>
            </a:pPr>
            <a:r>
              <a:rPr lang="ar-SA" sz="3000" b="1" dirty="0" smtClean="0">
                <a:solidFill>
                  <a:srgbClr val="0070C0"/>
                </a:solidFill>
              </a:rPr>
              <a:t>معاني أهم مفردات </a:t>
            </a:r>
            <a:r>
              <a:rPr lang="ar-SA" sz="3000" b="1" dirty="0" err="1" smtClean="0">
                <a:solidFill>
                  <a:srgbClr val="0070C0"/>
                </a:solidFill>
              </a:rPr>
              <a:t>الحديث :</a:t>
            </a:r>
            <a:r>
              <a:rPr lang="ar-SA" sz="3000" b="1" dirty="0" smtClean="0">
                <a:solidFill>
                  <a:srgbClr val="0070C0"/>
                </a:solidFill>
              </a:rPr>
              <a:t> </a:t>
            </a:r>
          </a:p>
          <a:p>
            <a:pPr rtl="1">
              <a:buFont typeface="Arial" pitchFamily="34" charset="0"/>
              <a:buChar char="•"/>
            </a:pPr>
            <a:r>
              <a:rPr lang="ar-SA" sz="2800" b="1" dirty="0" smtClean="0">
                <a:solidFill>
                  <a:srgbClr val="0070C0"/>
                </a:solidFill>
              </a:rPr>
              <a:t>إن دماءكم: </a:t>
            </a:r>
            <a:r>
              <a:rPr lang="ar-SA" sz="2800" dirty="0" smtClean="0"/>
              <a:t>فيه حذف تقديره: سفك دمائكم.</a:t>
            </a:r>
            <a:endParaRPr lang="ar-SA" sz="3000" dirty="0" smtClean="0"/>
          </a:p>
          <a:p>
            <a:pPr rtl="1">
              <a:buFont typeface="Arial" pitchFamily="34" charset="0"/>
              <a:buChar char="•"/>
            </a:pPr>
            <a:r>
              <a:rPr lang="ar-SA" sz="2800" b="1" dirty="0" smtClean="0">
                <a:solidFill>
                  <a:srgbClr val="0070C0"/>
                </a:solidFill>
              </a:rPr>
              <a:t>يوم النَّـحْـر: </a:t>
            </a:r>
            <a:r>
              <a:rPr lang="ar-SA" sz="2800" dirty="0" smtClean="0"/>
              <a:t>هو اليوم العاشر من ذي الحجة، والنحر الذبح، سُمي بذلك لأن الناس ينحرون هديهم وأضاحيهم في هذا اليوم، ويستمر إلى مغرب ثالث أيام </a:t>
            </a:r>
            <a:r>
              <a:rPr lang="ar-SA" sz="2800" dirty="0" err="1" smtClean="0"/>
              <a:t>التشريق.</a:t>
            </a:r>
            <a:r>
              <a:rPr lang="ar-SA" sz="2800" dirty="0" smtClean="0"/>
              <a:t> </a:t>
            </a:r>
          </a:p>
          <a:p>
            <a:pPr rtl="1">
              <a:buFont typeface="Arial" pitchFamily="34" charset="0"/>
              <a:buChar char="•"/>
            </a:pPr>
            <a:r>
              <a:rPr lang="ar-SA" sz="2800" b="1" dirty="0" smtClean="0">
                <a:solidFill>
                  <a:srgbClr val="0070C0"/>
                </a:solidFill>
              </a:rPr>
              <a:t>كحرمة</a:t>
            </a:r>
            <a:r>
              <a:rPr lang="ar-SA" sz="2800" b="1" dirty="0" smtClean="0">
                <a:solidFill>
                  <a:srgbClr val="3B84AF"/>
                </a:solidFill>
              </a:rPr>
              <a:t>: </a:t>
            </a:r>
            <a:r>
              <a:rPr lang="ar-SA" sz="2800" dirty="0" smtClean="0"/>
              <a:t>الحرمة ما لا يحل انتهاكه.</a:t>
            </a:r>
          </a:p>
          <a:p>
            <a:pPr rtl="1">
              <a:buFont typeface="Arial" pitchFamily="34" charset="0"/>
              <a:buChar char="•"/>
            </a:pPr>
            <a:r>
              <a:rPr lang="ar-SA" sz="2800" b="1" dirty="0" smtClean="0">
                <a:solidFill>
                  <a:srgbClr val="0070C0"/>
                </a:solidFill>
              </a:rPr>
              <a:t>يومكم هذا</a:t>
            </a:r>
            <a:r>
              <a:rPr lang="ar-SA" sz="2800" b="1" dirty="0" smtClean="0">
                <a:solidFill>
                  <a:srgbClr val="3B84AF"/>
                </a:solidFill>
              </a:rPr>
              <a:t>: </a:t>
            </a:r>
            <a:r>
              <a:rPr lang="ar-SA" sz="2800" dirty="0" smtClean="0"/>
              <a:t>هو يوم النحر.</a:t>
            </a:r>
          </a:p>
          <a:p>
            <a:pPr rtl="1">
              <a:buFont typeface="Arial" pitchFamily="34" charset="0"/>
              <a:buChar char="•"/>
            </a:pPr>
            <a:r>
              <a:rPr lang="ar-SA" sz="2800" b="1" dirty="0" smtClean="0">
                <a:solidFill>
                  <a:srgbClr val="0070C0"/>
                </a:solidFill>
              </a:rPr>
              <a:t>يوم حرام: </a:t>
            </a:r>
            <a:r>
              <a:rPr lang="ar-SA" sz="2800" dirty="0" smtClean="0"/>
              <a:t>أي يحرم فيه القتال وكذلك الشهر وكذلك البلد.</a:t>
            </a:r>
            <a:endParaRPr lang="en-US" sz="2800" dirty="0" smtClean="0"/>
          </a:p>
          <a:p>
            <a:pPr rtl="1">
              <a:buFont typeface="Arial" pitchFamily="34" charset="0"/>
              <a:buChar char="•"/>
            </a:pPr>
            <a:r>
              <a:rPr lang="ar-SA" sz="2800" b="1" dirty="0" smtClean="0">
                <a:solidFill>
                  <a:srgbClr val="0070C0"/>
                </a:solidFill>
              </a:rPr>
              <a:t>في شهركم هذا: </a:t>
            </a:r>
            <a:r>
              <a:rPr lang="ar-SA" sz="2800" dirty="0" smtClean="0"/>
              <a:t>شهر ذي الحجة.</a:t>
            </a:r>
            <a:endParaRPr lang="en-US" sz="2800" dirty="0" smtClean="0"/>
          </a:p>
          <a:p>
            <a:pPr rtl="1">
              <a:buFont typeface="Arial" pitchFamily="34" charset="0"/>
              <a:buChar char="•"/>
            </a:pPr>
            <a:r>
              <a:rPr lang="ar-SA" sz="2800" b="1" dirty="0" smtClean="0">
                <a:solidFill>
                  <a:srgbClr val="0070C0"/>
                </a:solidFill>
              </a:rPr>
              <a:t>في بلدكم هذا: </a:t>
            </a:r>
            <a:r>
              <a:rPr lang="ar-SA" sz="2800" dirty="0" smtClean="0"/>
              <a:t>مكة المكرمة وحرمها.</a:t>
            </a:r>
            <a:endParaRPr lang="en-US" sz="2800" dirty="0" smtClean="0"/>
          </a:p>
          <a:p>
            <a:pPr rtl="1">
              <a:buFont typeface="Arial" pitchFamily="34" charset="0"/>
              <a:buChar char="•"/>
            </a:pPr>
            <a:endParaRPr lang="ar-SA" sz="2800" b="1"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228600" y="1600200"/>
            <a:ext cx="9525000" cy="4525963"/>
          </a:xfrm>
        </p:spPr>
        <p:txBody>
          <a:bodyPr/>
          <a:lstStyle/>
          <a:p>
            <a:pPr rtl="1">
              <a:buFont typeface="Arial" pitchFamily="34" charset="0"/>
              <a:buChar char="•"/>
            </a:pPr>
            <a:endParaRPr lang="ar-SA" sz="100" b="1" dirty="0" smtClean="0"/>
          </a:p>
          <a:p>
            <a:pPr rtl="1">
              <a:buFont typeface="Arial" pitchFamily="34" charset="0"/>
              <a:buChar char="•"/>
            </a:pPr>
            <a:r>
              <a:rPr lang="ar-SA" sz="3000" b="1" dirty="0" smtClean="0">
                <a:solidFill>
                  <a:srgbClr val="0070C0"/>
                </a:solidFill>
              </a:rPr>
              <a:t>المعنى العام </a:t>
            </a:r>
            <a:r>
              <a:rPr lang="ar-SA" sz="3000" b="1" dirty="0" err="1" smtClean="0">
                <a:solidFill>
                  <a:srgbClr val="0070C0"/>
                </a:solidFill>
              </a:rPr>
              <a:t>للحديث:</a:t>
            </a:r>
            <a:r>
              <a:rPr lang="ar-SA" sz="3000" b="1" dirty="0" smtClean="0">
                <a:solidFill>
                  <a:srgbClr val="0070C0"/>
                </a:solidFill>
              </a:rPr>
              <a:t> </a:t>
            </a:r>
          </a:p>
          <a:p>
            <a:pPr algn="just" rtl="1"/>
            <a:r>
              <a:rPr lang="ar-SA" sz="2800" b="1" dirty="0" smtClean="0"/>
              <a:t>    </a:t>
            </a:r>
            <a:r>
              <a:rPr lang="ar-SA" sz="2800" dirty="0" smtClean="0"/>
              <a:t>اشتمل الحديث على خطبة عظيمة من خطب </a:t>
            </a:r>
            <a:r>
              <a:rPr lang="ar-SA" sz="2800" dirty="0" err="1" smtClean="0"/>
              <a:t>النبي </a:t>
            </a:r>
            <a:r>
              <a:rPr lang="ar-SA" sz="2800" dirty="0" smtClean="0">
                <a:sym typeface="AGA Arabesque"/>
              </a:rPr>
              <a:t> أيام حجة الوداع، فيها جوامع الكلم وأصول الأحكام وقواعد الدين، وشدّد فيها على </a:t>
            </a:r>
            <a:r>
              <a:rPr lang="ar-SA" sz="2800" dirty="0" smtClean="0"/>
              <a:t>تعظيم البلد الحرام ويوم النحر وشهر ذي الحجة، وهي من حرمات الله التي أمر عزّ وجل بتعظيمها، كما شدّد عل تعظيم حرمات المسلمين، وذلك بالنهي عن سفك دمائهم، وأخذ أموالهم، وسلب أعراضهم، فالدماء والأموال والأعراض من الضروريات الخمس التي جاء الدين الإسلامي بحمايتها وصيانتها، وشرع القصاص والديات والحدود للمحافظة عليها، وهي: 1- الدين 2- النفس 3- العِرض 4- العقل 5- المال.</a:t>
            </a:r>
          </a:p>
          <a:p>
            <a:pPr algn="just" rtl="1"/>
            <a:r>
              <a:rPr lang="ar-SA" sz="2800" dirty="0" smtClean="0"/>
              <a:t>   </a:t>
            </a:r>
            <a:r>
              <a:rPr lang="ar-SA" sz="2800" b="1" dirty="0" smtClean="0"/>
              <a:t>فهذا الحديث اشتمل على ذكر أربع ضرورات من ضروريات الدين.</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752600"/>
            <a:ext cx="9601200" cy="4114800"/>
          </a:xfrm>
        </p:spPr>
        <p:txBody>
          <a:bodyPr/>
          <a:lstStyle/>
          <a:p>
            <a:pPr rtl="1">
              <a:buFont typeface="Arial" pitchFamily="34" charset="0"/>
              <a:buChar char="•"/>
            </a:pPr>
            <a:r>
              <a:rPr lang="ar-SA" sz="3600" b="1" dirty="0" smtClean="0">
                <a:solidFill>
                  <a:srgbClr val="0070C0"/>
                </a:solidFill>
              </a:rPr>
              <a:t>بعض فوائد </a:t>
            </a:r>
            <a:r>
              <a:rPr lang="ar-SA" sz="3600" b="1" dirty="0" err="1" smtClean="0">
                <a:solidFill>
                  <a:srgbClr val="0070C0"/>
                </a:solidFill>
              </a:rPr>
              <a:t>الحديث:</a:t>
            </a:r>
            <a:endParaRPr lang="ar-SA" sz="3600" b="1" dirty="0" smtClean="0">
              <a:solidFill>
                <a:srgbClr val="0070C0"/>
              </a:solidFill>
            </a:endParaRPr>
          </a:p>
          <a:p>
            <a:pPr rtl="1"/>
            <a:r>
              <a:rPr lang="ar-SA" b="1" dirty="0" smtClean="0"/>
              <a:t>1-</a:t>
            </a:r>
            <a:r>
              <a:rPr lang="ar-SA" dirty="0" smtClean="0"/>
              <a:t> مشروعية الخطبة يوم النحر، وهو اليوم العاشر من ذي الحجة.</a:t>
            </a:r>
            <a:endParaRPr lang="en-US" dirty="0" smtClean="0"/>
          </a:p>
          <a:p>
            <a:pPr rtl="1"/>
            <a:r>
              <a:rPr lang="ar-SA" b="1" dirty="0" smtClean="0"/>
              <a:t>2-</a:t>
            </a:r>
            <a:r>
              <a:rPr lang="ar-SA" dirty="0" smtClean="0"/>
              <a:t> تعظيم يوم النحر وأيام التشريق، ونصّ ابن تيمية على أن عيد النحر أفضل من عيد الفطر؛ لأنه يجتمع فيه عيد المكان وعيد الزمان.</a:t>
            </a:r>
          </a:p>
          <a:p>
            <a:pPr rtl="1"/>
            <a:r>
              <a:rPr lang="ar-SA" b="1" dirty="0" smtClean="0"/>
              <a:t>3-</a:t>
            </a:r>
            <a:r>
              <a:rPr lang="ar-SA" dirty="0" smtClean="0"/>
              <a:t> تعظيم حرمة شهر ذي الحجة، ومكة المكرمة.</a:t>
            </a:r>
          </a:p>
          <a:p>
            <a:pPr rtl="1"/>
            <a:r>
              <a:rPr lang="ar-SA" b="1" dirty="0" smtClean="0"/>
              <a:t>4-</a:t>
            </a:r>
            <a:r>
              <a:rPr lang="ar-SA" dirty="0" smtClean="0"/>
              <a:t> تعظيم حقوق المعصومين في الدماء والأموال والأعراض، وأن أمرها كبير.</a:t>
            </a:r>
          </a:p>
          <a:p>
            <a:pPr rtl="1"/>
            <a:endParaRPr lang="ar-SA" b="1" dirty="0" smtClean="0"/>
          </a:p>
          <a:p>
            <a:pPr rtl="1"/>
            <a:endParaRPr lang="ar-SA" b="1"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905000"/>
            <a:ext cx="9601200" cy="4191000"/>
          </a:xfrm>
        </p:spPr>
        <p:txBody>
          <a:bodyPr/>
          <a:lstStyle/>
          <a:p>
            <a:pPr rtl="1"/>
            <a:r>
              <a:rPr lang="ar-SA" b="1" dirty="0" smtClean="0"/>
              <a:t>5-</a:t>
            </a:r>
            <a:r>
              <a:rPr lang="ar-SA" dirty="0" smtClean="0"/>
              <a:t> تأكيد التحريم وتغليظه </a:t>
            </a:r>
            <a:r>
              <a:rPr lang="ar-SA" dirty="0" err="1" smtClean="0"/>
              <a:t>بأبلغ</a:t>
            </a:r>
            <a:r>
              <a:rPr lang="ar-SA" dirty="0" smtClean="0"/>
              <a:t> ممكن من تكرار ونحوه.</a:t>
            </a:r>
          </a:p>
          <a:p>
            <a:pPr rtl="1"/>
            <a:r>
              <a:rPr lang="ar-SA" b="1" dirty="0" smtClean="0"/>
              <a:t>6- </a:t>
            </a:r>
            <a:r>
              <a:rPr lang="ar-SA" dirty="0" smtClean="0"/>
              <a:t>مشروعية ضرب المثل وإلحاق النظير بالنظير ليكون أوضح للسامع؛ لأن تحريم البلد والشهر واليوم كان ثابتاً في نفوسهم مقرراً عندهم، بخلاف الأنفس والأموال والأعراض فكانوا في الجاهلية يستبيحونها.</a:t>
            </a:r>
          </a:p>
          <a:p>
            <a:pPr rtl="1"/>
            <a:r>
              <a:rPr lang="ar-SA" b="1" dirty="0" smtClean="0"/>
              <a:t>7-</a:t>
            </a:r>
            <a:r>
              <a:rPr lang="ar-SA" dirty="0" smtClean="0"/>
              <a:t> فيه دليل على الضروريات الخمس التي جاء الدين الإسلامي بحمايتها وصيانتها.</a:t>
            </a:r>
          </a:p>
          <a:p>
            <a:pPr rtl="1"/>
            <a:r>
              <a:rPr lang="ar-SA" b="1" dirty="0" smtClean="0"/>
              <a:t>8-</a:t>
            </a:r>
            <a:r>
              <a:rPr lang="ar-SA" dirty="0" smtClean="0"/>
              <a:t> وجوب تبليغ العلم على الكفاية وقد يتعين في حق بعض الناس.</a:t>
            </a:r>
            <a:endParaRPr lang="en-US" dirty="0" smtClean="0"/>
          </a:p>
          <a:p>
            <a:pPr rtl="1"/>
            <a:endParaRPr lang="ar-SA" b="1" dirty="0" smtClean="0"/>
          </a:p>
          <a:p>
            <a:pPr rtl="1"/>
            <a:endParaRPr lang="ar-SA" b="1"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[2/2</a:t>
            </a:r>
            <a:r>
              <a:rPr lang="ar-SA" sz="4000" b="1" dirty="0" err="1" smtClean="0">
                <a:solidFill>
                  <a:srgbClr val="FF0000"/>
                </a:solidFill>
                <a:cs typeface="Arial" pitchFamily="34" charset="0"/>
              </a:rPr>
              <a:t>]</a:t>
            </a:r>
            <a:endParaRPr lang="ar-SA" sz="4000" b="1" dirty="0" smtClean="0">
              <a:solidFill>
                <a:srgbClr val="FF0000"/>
              </a:solidFill>
              <a:cs typeface="Arial" pitchFamily="34" charset="0"/>
            </a:endParaRPr>
          </a:p>
        </p:txBody>
      </p:sp>
      <p:sp>
        <p:nvSpPr>
          <p:cNvPr id="5" name="عنصر نائب للمحتوى 4"/>
          <p:cNvSpPr>
            <a:spLocks noGrp="1"/>
          </p:cNvSpPr>
          <p:nvPr>
            <p:ph idx="1"/>
          </p:nvPr>
        </p:nvSpPr>
        <p:spPr>
          <a:xfrm>
            <a:off x="495300" y="1447800"/>
            <a:ext cx="8915400" cy="4800600"/>
          </a:xfrm>
        </p:spPr>
        <p:txBody>
          <a:bodyPr/>
          <a:lstStyle/>
          <a:p>
            <a:pPr algn="ctr"/>
            <a:r>
              <a:rPr lang="en-US" b="1" dirty="0" smtClean="0"/>
              <a:t> </a:t>
            </a:r>
            <a:r>
              <a:rPr lang="ar-SA" b="1" dirty="0" smtClean="0"/>
              <a:t>[1/2] الحديث الثاني </a:t>
            </a:r>
            <a:r>
              <a:rPr lang="ar-SA" b="1" u="sng" dirty="0" smtClean="0"/>
              <a:t>صحيح </a:t>
            </a:r>
            <a:r>
              <a:rPr lang="ar-SA" b="1" u="sng" dirty="0" err="1" smtClean="0"/>
              <a:t>مسلم</a:t>
            </a:r>
            <a:r>
              <a:rPr lang="ar-SA" b="1" dirty="0" err="1" smtClean="0"/>
              <a:t> </a:t>
            </a:r>
            <a:r>
              <a:rPr lang="ar-SA" b="1" dirty="0" smtClean="0"/>
              <a:t>(1704/4 رقم 2162</a:t>
            </a:r>
            <a:r>
              <a:rPr lang="ar-SA" b="1" dirty="0" err="1" smtClean="0"/>
              <a:t>)</a:t>
            </a:r>
            <a:endParaRPr lang="ar-SA" b="1" dirty="0" smtClean="0"/>
          </a:p>
          <a:p>
            <a:pPr marL="0" algn="justLow" rtl="1"/>
            <a:r>
              <a:rPr lang="ar-SA" sz="3000" dirty="0" smtClean="0"/>
              <a:t>عن أبي </a:t>
            </a:r>
            <a:r>
              <a:rPr lang="ar-SA" sz="3000" dirty="0" err="1" smtClean="0"/>
              <a:t>هريرة </a:t>
            </a:r>
            <a:r>
              <a:rPr lang="ar-SA" sz="3000" b="1" dirty="0" smtClean="0">
                <a:sym typeface="AGA Arabesque"/>
              </a:rPr>
              <a:t></a:t>
            </a:r>
            <a:r>
              <a:rPr lang="ar-SA" sz="3000" dirty="0" smtClean="0">
                <a:sym typeface="AGA Arabesque"/>
              </a:rPr>
              <a:t> </a:t>
            </a:r>
            <a:r>
              <a:rPr lang="ar-SA" sz="3000" dirty="0" smtClean="0"/>
              <a:t>قال: قال رسول </a:t>
            </a:r>
            <a:r>
              <a:rPr lang="ar-SA" sz="3000" dirty="0" err="1" smtClean="0"/>
              <a:t>الله </a:t>
            </a:r>
            <a:r>
              <a:rPr lang="ar-SA" sz="3000" b="1" dirty="0" err="1" smtClean="0">
                <a:sym typeface="AGA Arabesque"/>
              </a:rPr>
              <a:t></a:t>
            </a:r>
            <a:r>
              <a:rPr lang="ar-SA" sz="3000" dirty="0" err="1" smtClean="0"/>
              <a:t>: </a:t>
            </a:r>
            <a:r>
              <a:rPr lang="ar-SA" sz="3000" b="1" dirty="0" smtClean="0"/>
              <a:t>«حَقُّ المُسِْلمِ عَلَى المُسِْلمِ سِتٌّ: إذَا لَقِيتَهُ فَسَلِّمْ عَلَيْهِ، وَإذَا </a:t>
            </a:r>
            <a:r>
              <a:rPr lang="ar-SA" sz="3000" b="1" dirty="0" err="1" smtClean="0"/>
              <a:t>دَعَاكَ</a:t>
            </a:r>
            <a:r>
              <a:rPr lang="ar-SA" sz="3000" b="1" dirty="0" smtClean="0"/>
              <a:t> فَأَجِبْهُ، وَإذَا اسْتَنْصَحَكَ فَانْصَحْهُ، وَإذَا عَطَسَ فَحَمِدَ اللهَ فَشَمِّتْهُ، وَإذَا مَرِضَ فَعُدْهُ، وَإذَا مَاتَ فَاتَّبِعْهُ» </a:t>
            </a:r>
            <a:r>
              <a:rPr lang="ar-SA" sz="3000" dirty="0" smtClean="0"/>
              <a:t>رواه مسلم، ورواه البخاري </a:t>
            </a:r>
            <a:r>
              <a:rPr lang="ar-SA" sz="3000" dirty="0" err="1" smtClean="0"/>
              <a:t>بلفظ:</a:t>
            </a:r>
            <a:r>
              <a:rPr lang="ar-SA" sz="3000" b="1" dirty="0" err="1" smtClean="0"/>
              <a:t> </a:t>
            </a:r>
            <a:r>
              <a:rPr lang="ar-SA" sz="3000" b="1" dirty="0" smtClean="0"/>
              <a:t>«حَقُّ الْمُسْلِمِ عَلَى الْمُسْلِمِ </a:t>
            </a:r>
            <a:r>
              <a:rPr lang="ar-SA" sz="3000" b="1" dirty="0" err="1" smtClean="0"/>
              <a:t>خَمْسٌ </a:t>
            </a:r>
            <a:r>
              <a:rPr lang="ar-SA" sz="3000" b="1" dirty="0" smtClean="0"/>
              <a:t>...»، ولم يذكر </a:t>
            </a:r>
            <a:r>
              <a:rPr lang="ar-SA" sz="3000" b="1" dirty="0" err="1" smtClean="0"/>
              <a:t>قوله</a:t>
            </a:r>
            <a:r>
              <a:rPr lang="ar-SA" sz="3000" b="1" dirty="0" err="1" smtClean="0">
                <a:sym typeface="AGA Arabesque"/>
              </a:rPr>
              <a:t>  </a:t>
            </a:r>
            <a:r>
              <a:rPr lang="ar-SA" sz="3000" b="1" dirty="0" err="1" smtClean="0"/>
              <a:t>:</a:t>
            </a:r>
            <a:r>
              <a:rPr lang="ar-SA" sz="3000" dirty="0" err="1" smtClean="0"/>
              <a:t> </a:t>
            </a:r>
            <a:r>
              <a:rPr lang="ar-SA" sz="3000" b="1" dirty="0" smtClean="0"/>
              <a:t>« </a:t>
            </a:r>
            <a:r>
              <a:rPr lang="ar-SA" sz="3000" dirty="0" smtClean="0"/>
              <a:t>وَإذَا اسْتَنْصَحَكَ </a:t>
            </a:r>
            <a:r>
              <a:rPr lang="ar-SA" sz="3000" dirty="0" err="1" smtClean="0"/>
              <a:t>فَانْصَحْهُ </a:t>
            </a:r>
            <a:r>
              <a:rPr lang="ar-SA" sz="3000" b="1" dirty="0" err="1" smtClean="0"/>
              <a:t>»</a:t>
            </a:r>
            <a:r>
              <a:rPr lang="ar-SA" sz="3000" dirty="0" err="1" smtClean="0"/>
              <a:t>.</a:t>
            </a:r>
            <a:r>
              <a:rPr lang="ar-SA" sz="3000" dirty="0" smtClean="0"/>
              <a:t> </a:t>
            </a:r>
          </a:p>
          <a:p>
            <a:pPr marL="0" algn="justLow" rtl="1">
              <a:buFont typeface="Arial" pitchFamily="34" charset="0"/>
              <a:buChar char="•"/>
            </a:pPr>
            <a:r>
              <a:rPr lang="ar-SA" sz="3000" b="1" dirty="0" smtClean="0"/>
              <a:t>تخريج الحديث:</a:t>
            </a:r>
            <a:r>
              <a:rPr lang="ar-SA" sz="3000" dirty="0" smtClean="0"/>
              <a:t> </a:t>
            </a:r>
            <a:r>
              <a:rPr lang="ar-SA" sz="2800" dirty="0" smtClean="0"/>
              <a:t>الحديث أخرجه مسلم في كتاب السلام، باب من حق المسلم للمسلم رد </a:t>
            </a:r>
            <a:r>
              <a:rPr lang="ar-SA" sz="2800" dirty="0" err="1" smtClean="0"/>
              <a:t>السلام </a:t>
            </a:r>
            <a:r>
              <a:rPr lang="ar-SA" sz="2800" dirty="0" smtClean="0"/>
              <a:t>(1704/4 رقم 2162</a:t>
            </a:r>
            <a:r>
              <a:rPr lang="ar-SA" sz="2800" dirty="0" err="1" smtClean="0"/>
              <a:t>).</a:t>
            </a:r>
            <a:endParaRPr lang="ar-SA" sz="2800" dirty="0" smtClean="0"/>
          </a:p>
          <a:p>
            <a:pPr marL="0" algn="justLow" rtl="1">
              <a:buFont typeface="Arial" pitchFamily="34" charset="0"/>
              <a:buChar char="•"/>
            </a:pPr>
            <a:r>
              <a:rPr lang="ar-SA" sz="2800" b="1" dirty="0" smtClean="0"/>
              <a:t>ترجمة الصحابي راوي </a:t>
            </a:r>
            <a:r>
              <a:rPr lang="ar-SA" sz="2800" b="1" dirty="0" err="1" smtClean="0"/>
              <a:t>الحديث </a:t>
            </a:r>
            <a:r>
              <a:rPr lang="ar-SA" sz="2800" b="1" dirty="0" smtClean="0"/>
              <a:t>: </a:t>
            </a:r>
            <a:r>
              <a:rPr lang="ar-SA" sz="2800" dirty="0" smtClean="0"/>
              <a:t>هو عبد الرحمن بن صخر </a:t>
            </a:r>
            <a:r>
              <a:rPr lang="ar-SA" sz="2800" dirty="0" err="1" smtClean="0"/>
              <a:t>الدوسي</a:t>
            </a:r>
            <a:r>
              <a:rPr lang="ar-SA" sz="2800" b="1" dirty="0" smtClean="0"/>
              <a:t>، </a:t>
            </a:r>
            <a:r>
              <a:rPr lang="ar-SA" sz="2800" dirty="0" smtClean="0"/>
              <a:t>تقدمت ترجمته عند </a:t>
            </a:r>
            <a:r>
              <a:rPr lang="ar-SA" sz="2800" dirty="0" err="1" smtClean="0"/>
              <a:t>المحاضرة </a:t>
            </a:r>
            <a:r>
              <a:rPr lang="ar-SA" sz="2800" dirty="0" smtClean="0"/>
              <a:t>(3) الشريحة </a:t>
            </a:r>
            <a:r>
              <a:rPr lang="ar-SA" sz="2800" dirty="0" err="1" smtClean="0"/>
              <a:t>رقم </a:t>
            </a:r>
            <a:r>
              <a:rPr lang="ar-SA" sz="2800" dirty="0" smtClean="0"/>
              <a:t>(10</a:t>
            </a:r>
            <a:r>
              <a:rPr lang="ar-SA" sz="2800" dirty="0" err="1" smtClean="0"/>
              <a:t>)</a:t>
            </a:r>
            <a:r>
              <a:rPr lang="ar-SA" sz="2800" dirty="0" err="1" smtClean="0">
                <a:sym typeface="AGA Arabesque"/>
              </a:rPr>
              <a:t>.</a:t>
            </a:r>
            <a:endParaRPr lang="ar-SA" sz="2800" dirty="0" smtClean="0">
              <a:sym typeface="AGA Arabesque"/>
            </a:endParaRPr>
          </a:p>
          <a:p>
            <a:pPr marL="0" algn="justLow" rtl="1">
              <a:buFont typeface="Arial" pitchFamily="34" charset="0"/>
              <a:buChar char="•"/>
            </a:pPr>
            <a:endParaRPr lang="ar-SA" sz="2800" dirty="0" smtClean="0"/>
          </a:p>
          <a:p>
            <a:pPr marL="0" algn="justLow" rtl="1">
              <a:buFont typeface="Arial" pitchFamily="34" charset="0"/>
              <a:buChar char="•"/>
            </a:pPr>
            <a:endParaRPr lang="ar-SA" sz="3000" dirty="0" smtClean="0"/>
          </a:p>
          <a:p>
            <a:pPr marL="0" algn="justLow" rtl="1"/>
            <a:endParaRPr lang="ar-SA" dirty="0" smtClean="0"/>
          </a:p>
          <a:p>
            <a:pPr marL="0" algn="justLow" rtl="1"/>
            <a:endParaRPr lang="ar-SA" dirty="0" smtClean="0"/>
          </a:p>
          <a:p>
            <a:pPr marL="0" algn="justLow" rtl="1"/>
            <a:endParaRPr lang="ar-SA" b="1"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447800"/>
            <a:ext cx="9601200" cy="4800600"/>
          </a:xfrm>
        </p:spPr>
        <p:txBody>
          <a:bodyPr/>
          <a:lstStyle/>
          <a:p>
            <a:pPr rtl="1"/>
            <a:endParaRPr lang="ar-SA" sz="100" b="1" dirty="0" smtClean="0"/>
          </a:p>
          <a:p>
            <a:pPr rtl="1">
              <a:buFont typeface="Arial" pitchFamily="34" charset="0"/>
              <a:buChar char="•"/>
            </a:pPr>
            <a:r>
              <a:rPr lang="ar-SA" sz="3000" b="1" dirty="0" smtClean="0">
                <a:solidFill>
                  <a:srgbClr val="0070C0"/>
                </a:solidFill>
              </a:rPr>
              <a:t>معاني أهم مفردات </a:t>
            </a:r>
            <a:r>
              <a:rPr lang="ar-SA" sz="3000" b="1" dirty="0" err="1" smtClean="0">
                <a:solidFill>
                  <a:srgbClr val="0070C0"/>
                </a:solidFill>
              </a:rPr>
              <a:t>الحديث :</a:t>
            </a:r>
            <a:r>
              <a:rPr lang="ar-SA" sz="3000" b="1" dirty="0" smtClean="0">
                <a:solidFill>
                  <a:srgbClr val="0070C0"/>
                </a:solidFill>
              </a:rPr>
              <a:t> </a:t>
            </a:r>
          </a:p>
          <a:p>
            <a:pPr rtl="1">
              <a:buFont typeface="Arial" pitchFamily="34" charset="0"/>
              <a:buChar char="•"/>
            </a:pPr>
            <a:r>
              <a:rPr lang="ar-SA" sz="2800" b="1" dirty="0" smtClean="0">
                <a:solidFill>
                  <a:srgbClr val="0070C0"/>
                </a:solidFill>
              </a:rPr>
              <a:t>الحقّ: </a:t>
            </a:r>
            <a:r>
              <a:rPr lang="ar-SA" sz="2800" dirty="0" smtClean="0"/>
              <a:t>مصدر قولهم حقّ الشّيء: وجب وهو مأخوذ من </a:t>
            </a:r>
            <a:r>
              <a:rPr lang="ar-SA" sz="2800" dirty="0" err="1" smtClean="0"/>
              <a:t>مادّة </a:t>
            </a:r>
            <a:r>
              <a:rPr lang="ar-SA" sz="2800" dirty="0" smtClean="0"/>
              <a:t>(ح ق ق) الّتي تدلّ على إحكام شيء وصحّته، فالحقّ نقيض الباطل، والمراد بالحق ما لا ينبغي تركه ويكون فعله إما واجبا أو مندوبا ندبا مؤكدا شبيها بالواجب، وقال ابن حجر: معنى الحق هنا الوجوب، والظاهر أن المراد </a:t>
            </a:r>
            <a:r>
              <a:rPr lang="ar-SA" sz="2800" dirty="0" err="1" smtClean="0"/>
              <a:t>به</a:t>
            </a:r>
            <a:r>
              <a:rPr lang="ar-SA" sz="2800" dirty="0" smtClean="0"/>
              <a:t> هنا وجوب الكفاية.</a:t>
            </a:r>
            <a:endParaRPr lang="en-US" sz="2800" dirty="0" smtClean="0"/>
          </a:p>
          <a:p>
            <a:pPr rtl="1">
              <a:buFont typeface="Arial" pitchFamily="34" charset="0"/>
              <a:buChar char="•"/>
            </a:pPr>
            <a:r>
              <a:rPr lang="ar-SA" sz="2800" b="1" dirty="0" smtClean="0">
                <a:solidFill>
                  <a:srgbClr val="0070C0"/>
                </a:solidFill>
              </a:rPr>
              <a:t>فأجبه: </a:t>
            </a:r>
            <a:r>
              <a:rPr lang="ar-SA" sz="2800" dirty="0" smtClean="0"/>
              <a:t>أي لبّي دعوته، والاستجابة بمعنى الإجابة.</a:t>
            </a:r>
          </a:p>
          <a:p>
            <a:pPr rtl="1">
              <a:buFont typeface="Arial" pitchFamily="34" charset="0"/>
              <a:buChar char="•"/>
            </a:pPr>
            <a:r>
              <a:rPr lang="ar-SA" sz="2800" b="1" dirty="0" smtClean="0">
                <a:solidFill>
                  <a:srgbClr val="0070C0"/>
                </a:solidFill>
              </a:rPr>
              <a:t>َشَمِّتْهُ: </a:t>
            </a:r>
            <a:r>
              <a:rPr lang="ar-SA" sz="2800" dirty="0" smtClean="0"/>
              <a:t>يقال شَمَّتَه بالشين </a:t>
            </a:r>
            <a:r>
              <a:rPr lang="ar-SA" sz="2800" dirty="0" err="1" smtClean="0"/>
              <a:t>المعجمة</a:t>
            </a:r>
            <a:r>
              <a:rPr lang="ar-SA" sz="2800" dirty="0" smtClean="0"/>
              <a:t>، وسَمَّته بالسين المهملة، أي: دعا له بالهدى وحسن </a:t>
            </a:r>
            <a:r>
              <a:rPr lang="ar-SA" sz="2800" dirty="0" err="1" smtClean="0"/>
              <a:t>السمت</a:t>
            </a:r>
            <a:r>
              <a:rPr lang="ar-SA" sz="2800" dirty="0" smtClean="0"/>
              <a:t> </a:t>
            </a:r>
            <a:r>
              <a:rPr lang="ar-SA" sz="2800" dirty="0" err="1" smtClean="0"/>
              <a:t>المستقيم.</a:t>
            </a:r>
            <a:r>
              <a:rPr lang="ar-SA" sz="2800" dirty="0" smtClean="0"/>
              <a:t> </a:t>
            </a:r>
            <a:endParaRPr lang="ar-SA" sz="2800" b="1" dirty="0" smtClean="0">
              <a:solidFill>
                <a:srgbClr val="0070C0"/>
              </a:solidFill>
            </a:endParaRPr>
          </a:p>
          <a:p>
            <a:pPr rtl="1">
              <a:buFont typeface="Arial" pitchFamily="34" charset="0"/>
              <a:buChar char="•"/>
            </a:pPr>
            <a:r>
              <a:rPr lang="ar-SA" sz="2800" b="1" dirty="0" smtClean="0">
                <a:solidFill>
                  <a:srgbClr val="0070C0"/>
                </a:solidFill>
              </a:rPr>
              <a:t>فعُدْهُ: </a:t>
            </a:r>
            <a:r>
              <a:rPr lang="ar-SA" sz="2800" dirty="0" smtClean="0"/>
              <a:t>عاد المريض يعوده عيادة: إذا زاره في مرضه، وسأل عن حاله.</a:t>
            </a:r>
            <a:endParaRPr lang="en-US" sz="2800" dirty="0" smtClean="0"/>
          </a:p>
          <a:p>
            <a:pPr rtl="1">
              <a:buFont typeface="Arial" pitchFamily="34" charset="0"/>
              <a:buChar char="•"/>
            </a:pPr>
            <a:r>
              <a:rPr lang="ar-SA" sz="2800" b="1" dirty="0" smtClean="0">
                <a:solidFill>
                  <a:srgbClr val="0070C0"/>
                </a:solidFill>
              </a:rPr>
              <a:t>فَاتَّبِعْهُ: </a:t>
            </a:r>
            <a:r>
              <a:rPr lang="ar-SA" sz="2800" dirty="0" smtClean="0"/>
              <a:t>أي اِتْبَع </a:t>
            </a:r>
            <a:r>
              <a:rPr lang="ar-SA" sz="2800" dirty="0" err="1" smtClean="0"/>
              <a:t>جنازته.</a:t>
            </a:r>
            <a:r>
              <a:rPr lang="ar-SA" sz="2800" dirty="0" smtClean="0"/>
              <a:t>     / </a:t>
            </a:r>
            <a:r>
              <a:rPr lang="ar-SA" sz="2800" b="1" dirty="0" smtClean="0">
                <a:solidFill>
                  <a:srgbClr val="0070C0"/>
                </a:solidFill>
              </a:rPr>
              <a:t>استنصحك: </a:t>
            </a:r>
            <a:r>
              <a:rPr lang="ar-SA" sz="2800" dirty="0" smtClean="0"/>
              <a:t>أي طلب منك النصيحة.</a:t>
            </a:r>
          </a:p>
          <a:p>
            <a:pPr rtl="1">
              <a:buFont typeface="Arial" pitchFamily="34" charset="0"/>
              <a:buChar char="•"/>
            </a:pPr>
            <a:endParaRPr lang="ar-SA" sz="2600" dirty="0" smtClean="0"/>
          </a:p>
          <a:p>
            <a:pPr rtl="1">
              <a:buFont typeface="Arial" pitchFamily="34" charset="0"/>
              <a:buChar char="•"/>
            </a:pPr>
            <a:endParaRPr lang="ar-SA" sz="28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447800"/>
            <a:ext cx="9601200" cy="4800600"/>
          </a:xfrm>
        </p:spPr>
        <p:txBody>
          <a:bodyPr/>
          <a:lstStyle/>
          <a:p>
            <a:pPr rtl="1">
              <a:buFont typeface="Arial" pitchFamily="34" charset="0"/>
              <a:buChar char="•"/>
            </a:pPr>
            <a:r>
              <a:rPr lang="ar-SA" sz="2800" b="1" dirty="0" smtClean="0">
                <a:solidFill>
                  <a:srgbClr val="0070C0"/>
                </a:solidFill>
              </a:rPr>
              <a:t>المعنى العام للحديث </a:t>
            </a:r>
            <a:r>
              <a:rPr lang="ar-SA" sz="2800" b="1" dirty="0" err="1" smtClean="0">
                <a:solidFill>
                  <a:srgbClr val="0070C0"/>
                </a:solidFill>
              </a:rPr>
              <a:t>ومااشتمل</a:t>
            </a:r>
            <a:r>
              <a:rPr lang="ar-SA" sz="2800" b="1" dirty="0" smtClean="0">
                <a:solidFill>
                  <a:srgbClr val="0070C0"/>
                </a:solidFill>
              </a:rPr>
              <a:t> عليه من </a:t>
            </a:r>
            <a:r>
              <a:rPr lang="ar-SA" sz="2800" b="1" dirty="0" err="1" smtClean="0">
                <a:solidFill>
                  <a:srgbClr val="0070C0"/>
                </a:solidFill>
              </a:rPr>
              <a:t>أحكام:</a:t>
            </a:r>
            <a:r>
              <a:rPr lang="ar-SA" sz="2800" b="1" dirty="0" smtClean="0">
                <a:solidFill>
                  <a:srgbClr val="0070C0"/>
                </a:solidFill>
              </a:rPr>
              <a:t> </a:t>
            </a:r>
          </a:p>
          <a:p>
            <a:pPr rtl="1"/>
            <a:r>
              <a:rPr lang="ar-SA" sz="2800" dirty="0" smtClean="0"/>
              <a:t>    لَيْسَ الْمُرَادُ بِالحَدِيثِ حَصْرَ حُقوقِ المُسلِمِ في هذِهِ الخِصَالِ، إِنَّما المرادُ بيانُ أَهَمِّيَّةِ هذهِ الحُقُوقِ، وإنَّ من أهمها القيام بالواجبات الاجتماعية بين أفراد المسلمين، من إفشاء السلام، وإجابة الدعوة، والنصح في المشورة، وتشميت العاطس، وعيادة المريض، وتشييع </a:t>
            </a:r>
            <a:r>
              <a:rPr lang="ar-SA" sz="2800" dirty="0" err="1" smtClean="0"/>
              <a:t>الجنازة.</a:t>
            </a:r>
            <a:r>
              <a:rPr lang="ar-SA" sz="2800" dirty="0" smtClean="0"/>
              <a:t> وهذا الحديث الَّذي معنا أكَّد هذه الحقوق، ونحن نعرضها واحداً واحداً إن شاء الله </a:t>
            </a:r>
            <a:r>
              <a:rPr lang="ar-SA" sz="2800" dirty="0" err="1" smtClean="0"/>
              <a:t>تعالى:</a:t>
            </a:r>
            <a:endParaRPr lang="ar-SA" sz="2800" dirty="0" smtClean="0"/>
          </a:p>
          <a:p>
            <a:pPr rtl="1"/>
            <a:r>
              <a:rPr lang="ar-SA" sz="2800" b="1" dirty="0" smtClean="0"/>
              <a:t>1-</a:t>
            </a:r>
            <a:r>
              <a:rPr lang="ar-SA" sz="2800" dirty="0" smtClean="0"/>
              <a:t> السلام؛ قال </a:t>
            </a:r>
            <a:r>
              <a:rPr lang="ar-SA" sz="2800" dirty="0" err="1" smtClean="0"/>
              <a:t>تعالى:</a:t>
            </a:r>
            <a:r>
              <a:rPr lang="ar-SA" sz="2800" dirty="0" smtClean="0"/>
              <a:t> </a:t>
            </a:r>
            <a:r>
              <a:rPr lang="en-US" sz="2800" dirty="0" smtClean="0">
                <a:sym typeface="AGA Arabesque"/>
              </a:rPr>
              <a:t></a:t>
            </a:r>
            <a:r>
              <a:rPr lang="ar-SA" sz="2800" dirty="0" smtClean="0"/>
              <a:t>يَـأَيُّهَا الَّذِينَ </a:t>
            </a:r>
            <a:r>
              <a:rPr lang="ar-SA" sz="2800" dirty="0" err="1" smtClean="0"/>
              <a:t>ءَامَنُوا</a:t>
            </a:r>
            <a:r>
              <a:rPr lang="ar-SA" sz="2800" dirty="0" smtClean="0"/>
              <a:t> لَا تَدْخُلُوا بُيُوتًا غَيْرَ بُيُوتِكُمْ حَتَّى تَسْتَأْنِسُوا وَتُسَلِّمُوا عَلَى أَهْلِهَا</a:t>
            </a:r>
            <a:r>
              <a:rPr lang="en-US" sz="2800" dirty="0" smtClean="0">
                <a:sym typeface="AGA Arabesque"/>
              </a:rPr>
              <a:t></a:t>
            </a:r>
            <a:r>
              <a:rPr lang="ar-SA" sz="2800" dirty="0" smtClean="0"/>
              <a:t> [النور: 27]، وقال </a:t>
            </a:r>
            <a:r>
              <a:rPr lang="ar-SA" sz="2800" dirty="0" err="1" smtClean="0"/>
              <a:t>تعالى:</a:t>
            </a:r>
            <a:r>
              <a:rPr lang="ar-SA" sz="2800" dirty="0" smtClean="0"/>
              <a:t> </a:t>
            </a:r>
            <a:r>
              <a:rPr lang="en-US" sz="2800" dirty="0" smtClean="0">
                <a:sym typeface="AGA Arabesque"/>
              </a:rPr>
              <a:t></a:t>
            </a:r>
            <a:r>
              <a:rPr lang="ar-SA" sz="2800" dirty="0" smtClean="0"/>
              <a:t>فَإِذَا دَخَلْتُم بُيُوتًا فَسَلِّمُوا عَلَى أَنفُسِكُمْ تَحِيَّةً مِّنْ عِندِ اللَّهِ مُبَـارَكَةً طَيِّبَةً</a:t>
            </a:r>
            <a:r>
              <a:rPr lang="en-US" sz="2800" dirty="0" smtClean="0">
                <a:sym typeface="AGA Arabesque"/>
              </a:rPr>
              <a:t></a:t>
            </a:r>
            <a:r>
              <a:rPr lang="ar-SA" sz="2800" dirty="0" smtClean="0"/>
              <a:t> [النور: 61]، وقال </a:t>
            </a:r>
            <a:r>
              <a:rPr lang="ar-SA" sz="2800" dirty="0" err="1" smtClean="0"/>
              <a:t>تعالى:</a:t>
            </a:r>
            <a:r>
              <a:rPr lang="ar-SA" sz="2800" dirty="0" smtClean="0"/>
              <a:t> </a:t>
            </a:r>
            <a:r>
              <a:rPr lang="en-US" sz="2800" dirty="0" smtClean="0">
                <a:sym typeface="AGA Arabesque"/>
              </a:rPr>
              <a:t></a:t>
            </a:r>
            <a:r>
              <a:rPr lang="en-US" sz="2800" dirty="0" smtClean="0"/>
              <a:t> </a:t>
            </a:r>
            <a:r>
              <a:rPr lang="ar-SA" sz="2800" dirty="0" smtClean="0"/>
              <a:t>وَإِذَا حُيِّيتُم بِتَحِيَّةٍ فَحَيُّوا بِأَحْسَنَ مِنْهَا أَوْ رُدُّوهَا</a:t>
            </a:r>
            <a:r>
              <a:rPr lang="en-US" sz="2800" dirty="0" smtClean="0">
                <a:sym typeface="AGA Arabesque"/>
              </a:rPr>
              <a:t></a:t>
            </a:r>
            <a:r>
              <a:rPr lang="ar-SA" sz="2800" dirty="0" smtClean="0"/>
              <a:t> [النساء: 86</a:t>
            </a:r>
            <a:r>
              <a:rPr lang="ar-SA" sz="2800" dirty="0" err="1" smtClean="0"/>
              <a:t>] .</a:t>
            </a:r>
            <a:endParaRPr lang="en-US" sz="2800" dirty="0" smtClean="0"/>
          </a:p>
          <a:p>
            <a:pPr rtl="1"/>
            <a:endParaRPr lang="ar-SA" sz="2800" dirty="0" smtClean="0"/>
          </a:p>
          <a:p>
            <a:pPr rtl="1"/>
            <a:endParaRPr lang="en-US" sz="2800" dirty="0" smtClean="0"/>
          </a:p>
          <a:p>
            <a:pPr rtl="1"/>
            <a:endParaRPr lang="en-US" sz="2800" dirty="0" smtClean="0"/>
          </a:p>
          <a:p>
            <a:pPr rtl="1"/>
            <a:endParaRPr lang="ar-SA" sz="2800" b="1" dirty="0" smtClean="0">
              <a:solidFill>
                <a:srgbClr val="0070C0"/>
              </a:solidFill>
            </a:endParaRPr>
          </a:p>
          <a:p>
            <a:pPr rtl="1"/>
            <a:endParaRPr lang="ar-SA" sz="28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447800"/>
            <a:ext cx="9601200" cy="4800600"/>
          </a:xfrm>
        </p:spPr>
        <p:txBody>
          <a:bodyPr/>
          <a:lstStyle/>
          <a:p>
            <a:pPr rtl="1">
              <a:buFont typeface="Arial" pitchFamily="34" charset="0"/>
              <a:buChar char="•"/>
            </a:pPr>
            <a:r>
              <a:rPr lang="ar-SA" sz="2800" dirty="0" smtClean="0"/>
              <a:t>فالتحية المباركة الطيبة جعلها الله رابطة مودة، وحب، وإخاء بين المسلم والمسلم، والسلام اسم من أسماء الله تعالى فقوله السلام عليكم أي أنتم في حفظ الله كما يقال الله معك والله يصحبك، وقيل السلام بمعنى السلامة أي سلامة الله ملازمة لك.</a:t>
            </a:r>
          </a:p>
          <a:p>
            <a:pPr rtl="1">
              <a:buFont typeface="Arial" pitchFamily="34" charset="0"/>
              <a:buChar char="•"/>
            </a:pPr>
            <a:r>
              <a:rPr lang="ar-SA" sz="2800" dirty="0" smtClean="0"/>
              <a:t>قال في </a:t>
            </a:r>
            <a:r>
              <a:rPr lang="ar-SA" sz="2800" dirty="0" err="1" smtClean="0"/>
              <a:t>الإقناع: </a:t>
            </a:r>
            <a:r>
              <a:rPr lang="ar-SA" sz="2800" dirty="0" smtClean="0"/>
              <a:t>«وابتداء السلام سنة كفاية، ولو سلَّم على إنسان، ثمَّ لقيه عن قُربٍ، سُن أنْ يسلِّم عليه ثانيًا، وثالثًا، وأكثر»، ورد السَّلام فرض عين على المنفرد، وفرض كفاية على </a:t>
            </a:r>
            <a:r>
              <a:rPr lang="ar-SA" sz="2800" dirty="0" err="1" smtClean="0"/>
              <a:t>الجماعة .</a:t>
            </a:r>
            <a:endParaRPr lang="en-US" sz="2800" dirty="0" smtClean="0"/>
          </a:p>
          <a:p>
            <a:pPr rtl="1">
              <a:buFont typeface="Arial" pitchFamily="34" charset="0"/>
              <a:buChar char="•"/>
            </a:pPr>
            <a:r>
              <a:rPr lang="ar-SA" sz="2800" dirty="0" smtClean="0"/>
              <a:t>ويسن أنْ يسلِّم عند الانصراف، وإذا دخل </a:t>
            </a:r>
            <a:r>
              <a:rPr lang="ar-SA" sz="2800" dirty="0" smtClean="0"/>
              <a:t>بيته </a:t>
            </a:r>
            <a:r>
              <a:rPr lang="ar-SA" sz="2800" dirty="0" smtClean="0"/>
              <a:t>أو بيتاً </a:t>
            </a:r>
            <a:r>
              <a:rPr lang="ar-SA" sz="2800" dirty="0" smtClean="0"/>
              <a:t>خاليًا </a:t>
            </a:r>
            <a:r>
              <a:rPr lang="ar-SA" sz="2800" dirty="0" smtClean="0"/>
              <a:t>أو مسجدًا خاليًا، قال: السَّلام علينا، وعلى عباد الله </a:t>
            </a:r>
            <a:r>
              <a:rPr lang="ar-SA" sz="2800" dirty="0" err="1" smtClean="0"/>
              <a:t>الصالحين.</a:t>
            </a:r>
            <a:r>
              <a:rPr lang="ar-SA" sz="2800" dirty="0" smtClean="0"/>
              <a:t> </a:t>
            </a:r>
            <a:endParaRPr lang="en-US" sz="2800" dirty="0" smtClean="0"/>
          </a:p>
          <a:p>
            <a:pPr rtl="1">
              <a:buFont typeface="Arial" pitchFamily="34" charset="0"/>
              <a:buChar char="•"/>
            </a:pPr>
            <a:r>
              <a:rPr lang="ar-SA" sz="2800" dirty="0" err="1" smtClean="0"/>
              <a:t>ويجزىء: </a:t>
            </a:r>
            <a:r>
              <a:rPr lang="ar-SA" sz="2800" dirty="0" smtClean="0"/>
              <a:t>«السَّلام عليكم»، وفي </a:t>
            </a:r>
            <a:r>
              <a:rPr lang="ar-SA" sz="2800" dirty="0" err="1" smtClean="0"/>
              <a:t>الرد: </a:t>
            </a:r>
            <a:r>
              <a:rPr lang="ar-SA" sz="2800" dirty="0" smtClean="0"/>
              <a:t>«وعليكم السَّلام»، </a:t>
            </a:r>
            <a:r>
              <a:rPr lang="ar-SA" sz="2800" dirty="0" err="1" smtClean="0"/>
              <a:t>وكماله: </a:t>
            </a:r>
            <a:r>
              <a:rPr lang="ar-SA" sz="2800" dirty="0" smtClean="0"/>
              <a:t>«السَّلام عليكم ورحمة الله وبركاته»، والجواب </a:t>
            </a:r>
            <a:r>
              <a:rPr lang="ar-SA" sz="2800" dirty="0" err="1" smtClean="0"/>
              <a:t>مثله .</a:t>
            </a:r>
            <a:endParaRPr lang="en-US" sz="2800" dirty="0" smtClean="0"/>
          </a:p>
          <a:p>
            <a:pPr rtl="1"/>
            <a:endParaRPr lang="en-US" sz="2800" dirty="0" smtClean="0"/>
          </a:p>
          <a:p>
            <a:pPr rtl="1"/>
            <a:endParaRPr lang="en-US" sz="2800" dirty="0" smtClean="0"/>
          </a:p>
          <a:p>
            <a:pPr rtl="1"/>
            <a:endParaRPr lang="ar-SA" sz="2800" dirty="0" smtClean="0"/>
          </a:p>
          <a:p>
            <a:pPr rtl="1"/>
            <a:endParaRPr lang="en-US" sz="2800" dirty="0" smtClean="0"/>
          </a:p>
          <a:p>
            <a:pPr rtl="1"/>
            <a:endParaRPr lang="en-US" sz="2800" dirty="0" smtClean="0"/>
          </a:p>
          <a:p>
            <a:pPr rtl="1"/>
            <a:endParaRPr lang="ar-SA" sz="2800" b="1" dirty="0" smtClean="0">
              <a:solidFill>
                <a:srgbClr val="0070C0"/>
              </a:solidFill>
            </a:endParaRPr>
          </a:p>
          <a:p>
            <a:pPr rtl="1"/>
            <a:endParaRPr lang="ar-SA" sz="280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447800"/>
            <a:ext cx="9601200" cy="4800600"/>
          </a:xfrm>
        </p:spPr>
        <p:txBody>
          <a:bodyPr/>
          <a:lstStyle/>
          <a:p>
            <a:pPr rtl="1"/>
            <a:r>
              <a:rPr lang="ar-SA" sz="2800" b="1" dirty="0" err="1" smtClean="0"/>
              <a:t>2- </a:t>
            </a:r>
            <a:r>
              <a:rPr lang="ar-SA" sz="2800" dirty="0" smtClean="0"/>
              <a:t>«إذا </a:t>
            </a:r>
            <a:r>
              <a:rPr lang="ar-SA" sz="2800" dirty="0" err="1" smtClean="0"/>
              <a:t>دعاك</a:t>
            </a:r>
            <a:r>
              <a:rPr lang="ar-SA" sz="2800" dirty="0" smtClean="0"/>
              <a:t> فأجبه»؛ قال </a:t>
            </a:r>
            <a:r>
              <a:rPr lang="ar-SA" sz="2800" dirty="0" err="1" smtClean="0"/>
              <a:t>تعالى:</a:t>
            </a:r>
            <a:r>
              <a:rPr lang="ar-SA" sz="2800" dirty="0" smtClean="0"/>
              <a:t> </a:t>
            </a:r>
            <a:r>
              <a:rPr lang="en-US" sz="2800" dirty="0" smtClean="0">
                <a:sym typeface="AGA Arabesque"/>
              </a:rPr>
              <a:t></a:t>
            </a:r>
            <a:r>
              <a:rPr lang="ar-SA" sz="2800" dirty="0" smtClean="0"/>
              <a:t>وَلَـكِنْ إِذَا دُعِيتُمْ فَادْخُلُوا فَإِذَا طَعِمْتُمْ فَانتَشِرُوا</a:t>
            </a:r>
            <a:r>
              <a:rPr lang="en-US" sz="2800" dirty="0" smtClean="0">
                <a:sym typeface="AGA Arabesque"/>
              </a:rPr>
              <a:t></a:t>
            </a:r>
            <a:r>
              <a:rPr lang="en-US" sz="2800" dirty="0" smtClean="0"/>
              <a:t> </a:t>
            </a:r>
            <a:r>
              <a:rPr lang="ar-SA" sz="2800" dirty="0" smtClean="0"/>
              <a:t> [الأحزاب: 53</a:t>
            </a:r>
            <a:r>
              <a:rPr lang="ar-SA" sz="2800" dirty="0" err="1" smtClean="0"/>
              <a:t>] </a:t>
            </a:r>
            <a:r>
              <a:rPr lang="ar-SA" sz="2800" dirty="0" smtClean="0"/>
              <a:t>، وجاء في سنن أبي </a:t>
            </a:r>
            <a:r>
              <a:rPr lang="ar-SA" sz="2800" dirty="0" err="1" smtClean="0"/>
              <a:t>داود </a:t>
            </a:r>
            <a:r>
              <a:rPr lang="ar-SA" sz="2600" dirty="0" smtClean="0"/>
              <a:t>(3741) </a:t>
            </a:r>
            <a:r>
              <a:rPr lang="ar-SA" sz="2800" dirty="0" smtClean="0"/>
              <a:t>عن ابن </a:t>
            </a:r>
            <a:r>
              <a:rPr lang="ar-SA" sz="2800" dirty="0" err="1" smtClean="0"/>
              <a:t>عمر </a:t>
            </a:r>
            <a:r>
              <a:rPr lang="ar-SA" sz="2800" b="1" dirty="0" smtClean="0">
                <a:sym typeface="AGA Arabesque"/>
              </a:rPr>
              <a:t> </a:t>
            </a:r>
            <a:r>
              <a:rPr lang="ar-SA" sz="2800" dirty="0" smtClean="0"/>
              <a:t>قال: قال رسول </a:t>
            </a:r>
            <a:r>
              <a:rPr lang="ar-SA" sz="2800" dirty="0" err="1" smtClean="0"/>
              <a:t>الله </a:t>
            </a:r>
            <a:r>
              <a:rPr lang="ar-SA" sz="2800" b="1" dirty="0" err="1" smtClean="0">
                <a:sym typeface="AGA Arabesque"/>
              </a:rPr>
              <a:t> </a:t>
            </a:r>
            <a:r>
              <a:rPr lang="ar-SA" sz="2800" dirty="0" err="1" smtClean="0"/>
              <a:t>: </a:t>
            </a:r>
            <a:r>
              <a:rPr lang="ar-SA" sz="2800" dirty="0" smtClean="0"/>
              <a:t>«فمن دُعي فلم يُجب، فقد عصى الله ورسوله»، </a:t>
            </a:r>
            <a:r>
              <a:rPr lang="ar-SA" sz="2800" dirty="0" err="1" smtClean="0"/>
              <a:t>ولمسلم: </a:t>
            </a:r>
            <a:r>
              <a:rPr lang="ar-SA" sz="2800" dirty="0" smtClean="0"/>
              <a:t>«إذا دعا أحدُكم أخاه، فليُجب»، وفي </a:t>
            </a:r>
            <a:r>
              <a:rPr lang="ar-SA" sz="2800" dirty="0" err="1" smtClean="0"/>
              <a:t>لفظ: </a:t>
            </a:r>
            <a:r>
              <a:rPr lang="ar-SA" sz="2800" dirty="0" smtClean="0"/>
              <a:t>«إذا دُعِيَ أحدَكم إلى وليمة عرس، </a:t>
            </a:r>
            <a:r>
              <a:rPr lang="ar-SA" sz="2800" dirty="0" err="1" smtClean="0"/>
              <a:t>فليجب».</a:t>
            </a:r>
            <a:endParaRPr lang="en-US" sz="2800" dirty="0" smtClean="0"/>
          </a:p>
          <a:p>
            <a:pPr rtl="1">
              <a:buFont typeface="Arial" pitchFamily="34" charset="0"/>
              <a:buChar char="•"/>
            </a:pPr>
            <a:r>
              <a:rPr lang="ar-SA" sz="2800" dirty="0" smtClean="0"/>
              <a:t>قال في </a:t>
            </a:r>
            <a:r>
              <a:rPr lang="ar-SA" sz="2800" dirty="0" err="1" smtClean="0"/>
              <a:t>الإقناع: </a:t>
            </a:r>
            <a:r>
              <a:rPr lang="ar-SA" sz="2800" dirty="0" smtClean="0"/>
              <a:t>« والإجابة إلى وليمة العرس واجبة إذا عيَّنه داع مسلم، يحرم هجره، ومكسبه طيب، في اليوم الأوَّل، وهو حق </a:t>
            </a:r>
            <a:r>
              <a:rPr lang="ar-SA" sz="2800" dirty="0" smtClean="0"/>
              <a:t>الدَّاعي، </a:t>
            </a:r>
            <a:r>
              <a:rPr lang="ar-SA" sz="2800" dirty="0" smtClean="0"/>
              <a:t>تسقط بعفوه، وإنْ كان المدعو مريضاً، أو ممرضًا، أو مشغولاً بحفظ مال، أو كان في شدَّة حر، أو برد، أو مطر يبل الثياب، أو كان أجيرًا ولم يستأذن المستأجر ـ لم تجب </a:t>
            </a:r>
            <a:r>
              <a:rPr lang="ar-SA" sz="2800" dirty="0" err="1" smtClean="0"/>
              <a:t>الإجابة».</a:t>
            </a:r>
            <a:r>
              <a:rPr lang="ar-SA" sz="2800" dirty="0" smtClean="0"/>
              <a:t> </a:t>
            </a:r>
          </a:p>
          <a:p>
            <a:pPr rtl="1">
              <a:buFont typeface="Arial" pitchFamily="34" charset="0"/>
              <a:buChar char="•"/>
            </a:pPr>
            <a:r>
              <a:rPr lang="ar-SA" sz="2800" dirty="0" smtClean="0"/>
              <a:t>والإجابة في دعوة العرس واجبة ـ كما تقدَّم ـ وفيما عداها من الدعوات المباحة مندوبة.</a:t>
            </a:r>
            <a:endParaRPr lang="en-US" sz="2800" dirty="0" smtClean="0"/>
          </a:p>
          <a:p>
            <a:pPr rtl="1">
              <a:buFont typeface="Arial" pitchFamily="34" charset="0"/>
              <a:buChar char="•"/>
            </a:pPr>
            <a:endParaRPr lang="en-US" sz="2800" dirty="0" smtClean="0"/>
          </a:p>
          <a:p>
            <a:pPr rtl="1"/>
            <a:endParaRPr lang="en-US" sz="2800" dirty="0" smtClean="0"/>
          </a:p>
          <a:p>
            <a:pPr rtl="1"/>
            <a:endParaRPr lang="ar-SA" sz="2800" dirty="0" smtClean="0"/>
          </a:p>
          <a:p>
            <a:pPr rtl="1"/>
            <a:endParaRPr lang="en-US" sz="2800" dirty="0" smtClean="0"/>
          </a:p>
          <a:p>
            <a:pPr rtl="1"/>
            <a:endParaRPr lang="en-US" sz="2800" dirty="0" smtClean="0"/>
          </a:p>
          <a:p>
            <a:pPr rtl="1"/>
            <a:endParaRPr lang="ar-SA" sz="2800" b="1" dirty="0" smtClean="0">
              <a:solidFill>
                <a:srgbClr val="0070C0"/>
              </a:solidFill>
            </a:endParaRPr>
          </a:p>
          <a:p>
            <a:pPr rtl="1"/>
            <a:endParaRPr lang="ar-SA" sz="2800"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447800"/>
            <a:ext cx="9601200" cy="4800600"/>
          </a:xfrm>
        </p:spPr>
        <p:txBody>
          <a:bodyPr/>
          <a:lstStyle/>
          <a:p>
            <a:pPr rtl="1"/>
            <a:r>
              <a:rPr lang="ar-SA" sz="2800" b="1" dirty="0" err="1" smtClean="0"/>
              <a:t>3- </a:t>
            </a:r>
            <a:r>
              <a:rPr lang="ar-SA" sz="2800" dirty="0" smtClean="0"/>
              <a:t>«إذا استنصحك فانصحه»؛ روى مسلم في </a:t>
            </a:r>
            <a:r>
              <a:rPr lang="ar-SA" sz="2800" dirty="0" err="1" smtClean="0"/>
              <a:t>صحيحه</a:t>
            </a:r>
            <a:r>
              <a:rPr lang="ar-SA" sz="2800" dirty="0" smtClean="0"/>
              <a:t> من حديث تميم </a:t>
            </a:r>
            <a:r>
              <a:rPr lang="ar-SA" sz="2800" dirty="0" err="1" smtClean="0"/>
              <a:t>الدَّراي</a:t>
            </a:r>
            <a:r>
              <a:rPr lang="ar-SA" sz="2800" dirty="0" smtClean="0"/>
              <a:t>؛ أنَّ </a:t>
            </a:r>
            <a:r>
              <a:rPr lang="ar-SA" sz="2800" dirty="0" err="1" smtClean="0"/>
              <a:t>النَّبيَّ </a:t>
            </a:r>
            <a:r>
              <a:rPr lang="ar-SA" sz="2800" b="1" dirty="0" smtClean="0">
                <a:sym typeface="AGA Arabesque"/>
              </a:rPr>
              <a:t> </a:t>
            </a:r>
            <a:r>
              <a:rPr lang="ar-SA" sz="2800" dirty="0" err="1" smtClean="0"/>
              <a:t>قال: </a:t>
            </a:r>
            <a:r>
              <a:rPr lang="ar-SA" sz="2800" dirty="0" smtClean="0"/>
              <a:t>«الدِّين النصيحة، قلنا: لمن يا رسول </a:t>
            </a:r>
            <a:r>
              <a:rPr lang="ar-SA" sz="2800" dirty="0" err="1" smtClean="0"/>
              <a:t>الله؟</a:t>
            </a:r>
            <a:r>
              <a:rPr lang="ar-SA" sz="2800" dirty="0" smtClean="0"/>
              <a:t> قال: لله، ولكتابه، ولرسوله ولأئمة المسلمين، وعامتهم»، فالنصيحة: هي عماد الدِّين وقوامه.</a:t>
            </a:r>
          </a:p>
          <a:p>
            <a:pPr rtl="1">
              <a:buFont typeface="Arial" pitchFamily="34" charset="0"/>
              <a:buChar char="•"/>
            </a:pPr>
            <a:r>
              <a:rPr lang="ar-SA" sz="2800" dirty="0" smtClean="0"/>
              <a:t>والنصيحة فرض كفاية؛ إذا قام </a:t>
            </a:r>
            <a:r>
              <a:rPr lang="ar-SA" sz="2800" dirty="0" err="1" smtClean="0"/>
              <a:t>بها</a:t>
            </a:r>
            <a:r>
              <a:rPr lang="ar-SA" sz="2800" dirty="0" smtClean="0"/>
              <a:t> من يكفي، سقطت عن غيره.</a:t>
            </a:r>
            <a:endParaRPr lang="en-US" sz="2800" dirty="0" smtClean="0"/>
          </a:p>
          <a:p>
            <a:pPr rtl="1">
              <a:buFont typeface="Arial" pitchFamily="34" charset="0"/>
              <a:buChar char="•"/>
            </a:pPr>
            <a:r>
              <a:rPr lang="ar-SA" sz="2800" dirty="0" smtClean="0"/>
              <a:t>ومعنى الحديث: أنَّه إذا طلب منك النصيحة، فيجب عليك أنْ تنصح له، وأمَّا بدون طلب، فلا يجب، ولكن النَّصيحة من أخلاق الإسلام الفاضلة، فالدَّال على الخير كفاعله.</a:t>
            </a:r>
          </a:p>
          <a:p>
            <a:pPr rtl="1">
              <a:buFont typeface="Arial" pitchFamily="34" charset="0"/>
              <a:buChar char="•"/>
            </a:pPr>
            <a:r>
              <a:rPr lang="ar-SA" sz="2800" dirty="0" smtClean="0"/>
              <a:t>والنصيحة لعامة المسلمين: هي إرشادهم لصالحهم في آخرتهم ودنياهم، وإعانتهم عليها، وستر عوراتهم، وسد </a:t>
            </a:r>
            <a:r>
              <a:rPr lang="ar-SA" sz="2800" dirty="0" err="1" smtClean="0"/>
              <a:t>خلاتهم</a:t>
            </a:r>
            <a:r>
              <a:rPr lang="ar-SA" sz="2800" dirty="0" smtClean="0"/>
              <a:t>، ودفع المضار عنهم، وجلب المنافع لهم، وأمرهم بالمعروف، ونهيهم عن المنكر برفقٍ </a:t>
            </a:r>
            <a:r>
              <a:rPr lang="ar-SA" sz="2800" dirty="0" err="1" smtClean="0"/>
              <a:t>وإخلاص ...</a:t>
            </a:r>
            <a:endParaRPr lang="en-US" sz="2800" dirty="0" smtClean="0"/>
          </a:p>
          <a:p>
            <a:pPr rtl="1"/>
            <a:endParaRPr lang="en-US" sz="2800" dirty="0" smtClean="0"/>
          </a:p>
          <a:p>
            <a:pPr rtl="1"/>
            <a:endParaRPr lang="en-US" sz="2800" dirty="0" smtClean="0"/>
          </a:p>
          <a:p>
            <a:pPr rtl="1"/>
            <a:endParaRPr lang="en-US" sz="2800" dirty="0" smtClean="0"/>
          </a:p>
          <a:p>
            <a:pPr rtl="1"/>
            <a:endParaRPr lang="en-US" sz="2800" dirty="0" smtClean="0"/>
          </a:p>
          <a:p>
            <a:pPr rtl="1"/>
            <a:endParaRPr lang="ar-SA" sz="2800" dirty="0" smtClean="0"/>
          </a:p>
          <a:p>
            <a:pPr rtl="1"/>
            <a:endParaRPr lang="en-US" sz="2800" dirty="0" smtClean="0"/>
          </a:p>
          <a:p>
            <a:pPr rtl="1"/>
            <a:endParaRPr lang="en-US" sz="2800" dirty="0" smtClean="0"/>
          </a:p>
          <a:p>
            <a:pPr rtl="1"/>
            <a:endParaRPr lang="ar-SA" sz="2800" b="1" dirty="0" smtClean="0">
              <a:solidFill>
                <a:srgbClr val="0070C0"/>
              </a:solidFill>
            </a:endParaRPr>
          </a:p>
          <a:p>
            <a:pPr rtl="1"/>
            <a:endParaRPr lang="ar-SA" sz="28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447800"/>
            <a:ext cx="9601200" cy="4800600"/>
          </a:xfrm>
        </p:spPr>
        <p:txBody>
          <a:bodyPr/>
          <a:lstStyle/>
          <a:p>
            <a:pPr rtl="1"/>
            <a:r>
              <a:rPr lang="ar-SA" sz="3000" b="1" dirty="0" err="1" smtClean="0"/>
              <a:t>4- </a:t>
            </a:r>
            <a:r>
              <a:rPr lang="ar-SA" sz="3000" dirty="0" smtClean="0"/>
              <a:t>«إذا عطس فحَمِدَ الله فشمتْه»؛ صفة ذلك كما جاء في صحيح </a:t>
            </a:r>
            <a:r>
              <a:rPr lang="ar-SA" sz="3000" dirty="0" err="1" smtClean="0"/>
              <a:t>البخاري </a:t>
            </a:r>
            <a:r>
              <a:rPr lang="ar-SA" sz="3000" dirty="0" smtClean="0"/>
              <a:t>(6224) عن أبي </a:t>
            </a:r>
            <a:r>
              <a:rPr lang="ar-SA" sz="3000" dirty="0" err="1" smtClean="0"/>
              <a:t>هريرة </a:t>
            </a:r>
            <a:r>
              <a:rPr lang="ar-SA" sz="3000" b="1" dirty="0" smtClean="0">
                <a:sym typeface="AGA Arabesque"/>
              </a:rPr>
              <a:t> </a:t>
            </a:r>
            <a:r>
              <a:rPr lang="ar-SA" sz="3000" dirty="0" smtClean="0"/>
              <a:t>عن </a:t>
            </a:r>
            <a:r>
              <a:rPr lang="ar-SA" sz="3000" dirty="0" err="1" smtClean="0"/>
              <a:t>النبي </a:t>
            </a:r>
            <a:r>
              <a:rPr lang="ar-SA" sz="3000" b="1" dirty="0" smtClean="0">
                <a:sym typeface="AGA Arabesque"/>
              </a:rPr>
              <a:t> </a:t>
            </a:r>
            <a:r>
              <a:rPr lang="ar-SA" sz="3000" dirty="0" smtClean="0"/>
              <a:t>أنَّه </a:t>
            </a:r>
            <a:r>
              <a:rPr lang="ar-SA" sz="3000" dirty="0" err="1" smtClean="0"/>
              <a:t>قال: </a:t>
            </a:r>
            <a:r>
              <a:rPr lang="ar-SA" sz="3000" dirty="0" smtClean="0"/>
              <a:t>«إذا عطس أحدكم فليقل: الحمد لله، وليقل له أخوه: يرحمك الله، وليقل: يهديكم الله، ويُصْلحُ </a:t>
            </a:r>
            <a:r>
              <a:rPr lang="ar-SA" sz="3000" dirty="0" err="1" smtClean="0"/>
              <a:t>بالَكم».</a:t>
            </a:r>
            <a:endParaRPr lang="en-US" sz="3000" dirty="0" smtClean="0"/>
          </a:p>
          <a:p>
            <a:pPr rtl="1">
              <a:buFont typeface="Arial" pitchFamily="34" charset="0"/>
              <a:buChar char="•"/>
            </a:pPr>
            <a:r>
              <a:rPr lang="ar-SA" sz="3000" dirty="0" smtClean="0"/>
              <a:t>قال </a:t>
            </a:r>
            <a:r>
              <a:rPr lang="ar-SA" sz="3000" dirty="0" err="1" smtClean="0"/>
              <a:t>النووي : </a:t>
            </a:r>
            <a:r>
              <a:rPr lang="ar-SA" sz="3000" dirty="0" smtClean="0"/>
              <a:t>(إنَّه متَّفق على استحبابه)، وقال في </a:t>
            </a:r>
            <a:r>
              <a:rPr lang="ar-SA" sz="3000" dirty="0" err="1" smtClean="0"/>
              <a:t>الإقناع : </a:t>
            </a:r>
            <a:r>
              <a:rPr lang="ar-SA" sz="3000" dirty="0" smtClean="0"/>
              <a:t>(وإذا عطس، خمَّر وجهه، ولا يلتفت، ويحمد الله</a:t>
            </a:r>
            <a:r>
              <a:rPr lang="ar-SA" sz="3000" dirty="0" err="1" smtClean="0"/>
              <a:t>).</a:t>
            </a:r>
            <a:endParaRPr lang="en-US" sz="3000" dirty="0" smtClean="0"/>
          </a:p>
          <a:p>
            <a:pPr rtl="1">
              <a:buFont typeface="Arial" pitchFamily="34" charset="0"/>
              <a:buChar char="•"/>
            </a:pPr>
            <a:r>
              <a:rPr lang="ar-SA" sz="3000" dirty="0" smtClean="0"/>
              <a:t>وتشميته فرض كفاية، ويكره أنْ يشمت من لم يحمد الله، لكن يعلِّم الصغير أنْ يحمد الله، </a:t>
            </a:r>
            <a:r>
              <a:rPr lang="ar-SA" sz="3000" dirty="0" smtClean="0"/>
              <a:t>وكذا حديث </a:t>
            </a:r>
            <a:r>
              <a:rPr lang="ar-SA" sz="3000" dirty="0" smtClean="0"/>
              <a:t>عهد بالإسلام ونحوه.</a:t>
            </a:r>
          </a:p>
          <a:p>
            <a:pPr rtl="1">
              <a:buFont typeface="Arial" pitchFamily="34" charset="0"/>
              <a:buChar char="•"/>
            </a:pPr>
            <a:r>
              <a:rPr lang="ar-SA" sz="3000" dirty="0" smtClean="0"/>
              <a:t>فإنْ عطس ثانيًا، وثالثًا، شمته، ورابعًا، دعا له بالعافية.</a:t>
            </a:r>
            <a:endParaRPr lang="en-US" sz="3000" dirty="0" smtClean="0"/>
          </a:p>
          <a:p>
            <a:pPr rtl="1">
              <a:buFont typeface="Arial" pitchFamily="34" charset="0"/>
              <a:buChar char="•"/>
            </a:pPr>
            <a:endParaRPr lang="en-US" sz="2800" dirty="0" smtClean="0"/>
          </a:p>
          <a:p>
            <a:pPr rtl="1">
              <a:buFont typeface="Arial" pitchFamily="34" charset="0"/>
              <a:buChar char="•"/>
            </a:pPr>
            <a:endParaRPr lang="en-US" sz="2800" dirty="0" smtClean="0"/>
          </a:p>
          <a:p>
            <a:pPr rtl="1"/>
            <a:endParaRPr lang="en-US" sz="2800" dirty="0" smtClean="0"/>
          </a:p>
          <a:p>
            <a:pPr rtl="1"/>
            <a:endParaRPr lang="en-US" sz="2800" dirty="0" smtClean="0"/>
          </a:p>
          <a:p>
            <a:pPr rtl="1"/>
            <a:endParaRPr lang="en-US" sz="2800" dirty="0" smtClean="0"/>
          </a:p>
          <a:p>
            <a:pPr rtl="1"/>
            <a:endParaRPr lang="ar-SA" sz="2800" dirty="0" smtClean="0"/>
          </a:p>
          <a:p>
            <a:pPr rtl="1"/>
            <a:endParaRPr lang="en-US" sz="2800" dirty="0" smtClean="0"/>
          </a:p>
          <a:p>
            <a:pPr rtl="1"/>
            <a:endParaRPr lang="en-US" sz="2800" dirty="0" smtClean="0"/>
          </a:p>
          <a:p>
            <a:pPr rtl="1"/>
            <a:endParaRPr lang="ar-SA" sz="2800" b="1" dirty="0" smtClean="0">
              <a:solidFill>
                <a:srgbClr val="0070C0"/>
              </a:solidFill>
            </a:endParaRPr>
          </a:p>
          <a:p>
            <a:pPr rtl="1"/>
            <a:endParaRPr lang="ar-SA" sz="2800"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447800"/>
            <a:ext cx="9601200" cy="4876800"/>
          </a:xfrm>
        </p:spPr>
        <p:txBody>
          <a:bodyPr/>
          <a:lstStyle/>
          <a:p>
            <a:pPr rtl="1"/>
            <a:r>
              <a:rPr lang="ar-SA" sz="2800" b="1" dirty="0" err="1" smtClean="0"/>
              <a:t>5- </a:t>
            </a:r>
            <a:r>
              <a:rPr lang="ar-SA" sz="2800" dirty="0" smtClean="0"/>
              <a:t>«إذا مرض فعُدْه»؛ فقد جاء في جامع </a:t>
            </a:r>
            <a:r>
              <a:rPr lang="ar-SA" sz="2800" dirty="0" err="1" smtClean="0"/>
              <a:t>الترمذي </a:t>
            </a:r>
            <a:r>
              <a:rPr lang="ar-SA" sz="2600" dirty="0" smtClean="0"/>
              <a:t>(969) </a:t>
            </a:r>
            <a:r>
              <a:rPr lang="ar-SA" sz="2800" dirty="0" smtClean="0"/>
              <a:t>عن </a:t>
            </a:r>
            <a:r>
              <a:rPr lang="ar-SA" sz="2800" dirty="0" err="1" smtClean="0"/>
              <a:t>علي </a:t>
            </a:r>
            <a:r>
              <a:rPr lang="ar-SA" sz="2800" b="1" dirty="0" smtClean="0">
                <a:sym typeface="AGA Arabesque"/>
              </a:rPr>
              <a:t></a:t>
            </a:r>
            <a:r>
              <a:rPr lang="ar-SA" sz="2800" dirty="0" smtClean="0"/>
              <a:t> قال: سمعت رسول </a:t>
            </a:r>
            <a:r>
              <a:rPr lang="ar-SA" sz="2800" dirty="0" err="1" smtClean="0"/>
              <a:t>الله </a:t>
            </a:r>
            <a:r>
              <a:rPr lang="ar-SA" sz="2800" b="1" dirty="0" smtClean="0">
                <a:sym typeface="AGA Arabesque"/>
              </a:rPr>
              <a:t> </a:t>
            </a:r>
            <a:r>
              <a:rPr lang="ar-SA" sz="2800" dirty="0" err="1" smtClean="0"/>
              <a:t>يقول: </a:t>
            </a:r>
            <a:r>
              <a:rPr lang="ar-SA" sz="2800" dirty="0" smtClean="0"/>
              <a:t>«ما من مسلم يعود مسلمًا غدوةً إلاَّ صلَّى عليه سبعون ألف ملك حتَّى يمسي، وإنْ عاده عشية إلاَّ صلَّى عليه سبعون ألف ملك حتَّى  يصبح، وكان له خريف في الجنة» حديث حسن.</a:t>
            </a:r>
          </a:p>
          <a:p>
            <a:pPr rtl="1">
              <a:buFont typeface="Arial" pitchFamily="34" charset="0"/>
              <a:buChar char="•"/>
            </a:pPr>
            <a:r>
              <a:rPr lang="ar-SA" sz="2800" dirty="0" smtClean="0"/>
              <a:t>قال ابن تيمية: الَّذي يقتضيه النص وجوب عيادة المريض، وجزم </a:t>
            </a:r>
            <a:r>
              <a:rPr lang="ar-SA" sz="2800" dirty="0" err="1" smtClean="0"/>
              <a:t>بها</a:t>
            </a:r>
            <a:r>
              <a:rPr lang="ar-SA" sz="2800" dirty="0" smtClean="0"/>
              <a:t> البخاري، وذهب جمهور الفقهاء إلى أنَّها مندوبة، ونقل النووي الإجماع على عدم الوجوب.</a:t>
            </a:r>
          </a:p>
          <a:p>
            <a:pPr rtl="1">
              <a:buFont typeface="Arial" pitchFamily="34" charset="0"/>
              <a:buChar char="•"/>
            </a:pPr>
            <a:r>
              <a:rPr lang="ar-SA" sz="2800" dirty="0" smtClean="0"/>
              <a:t>ومفهوم الحديث: أنَّ حقَّ العيادة للمسلم، ولكنَّه عليه الصَّلاة والسَّلام عاد يهوديًّا، كما في البخاري، وعاد عمه أبا طالب؛ كما في </a:t>
            </a:r>
            <a:r>
              <a:rPr lang="ar-SA" sz="2800" dirty="0" err="1" smtClean="0"/>
              <a:t>الصحيحين.</a:t>
            </a:r>
            <a:r>
              <a:rPr lang="ar-SA" sz="2800" dirty="0" smtClean="0"/>
              <a:t>  </a:t>
            </a:r>
          </a:p>
          <a:p>
            <a:pPr rtl="1">
              <a:buFont typeface="Arial" pitchFamily="34" charset="0"/>
              <a:buChar char="•"/>
            </a:pPr>
            <a:r>
              <a:rPr lang="ar-SA" sz="2800" dirty="0" smtClean="0"/>
              <a:t>جاء في </a:t>
            </a:r>
            <a:r>
              <a:rPr lang="ar-SA" sz="2800" dirty="0" err="1" smtClean="0"/>
              <a:t>البخاري </a:t>
            </a:r>
            <a:r>
              <a:rPr lang="ar-SA" sz="2600" dirty="0" smtClean="0"/>
              <a:t>(5743) </a:t>
            </a:r>
            <a:r>
              <a:rPr lang="ar-SA" sz="2800" dirty="0" err="1" smtClean="0"/>
              <a:t>ومسلم </a:t>
            </a:r>
            <a:r>
              <a:rPr lang="ar-SA" sz="2600" dirty="0" smtClean="0"/>
              <a:t>(2191)، </a:t>
            </a:r>
            <a:r>
              <a:rPr lang="ar-SA" sz="2800" dirty="0" smtClean="0"/>
              <a:t>عن عائشة: أن </a:t>
            </a:r>
            <a:r>
              <a:rPr lang="ar-SA" sz="2800" dirty="0" err="1" smtClean="0"/>
              <a:t>النَّبيَّ </a:t>
            </a:r>
            <a:r>
              <a:rPr lang="ar-SA" sz="2800" b="1" dirty="0" smtClean="0">
                <a:sym typeface="AGA Arabesque"/>
              </a:rPr>
              <a:t> </a:t>
            </a:r>
            <a:r>
              <a:rPr lang="ar-SA" sz="2800" dirty="0" smtClean="0"/>
              <a:t>كان يعوِّذ بعض أهله، يمسح بيده اليمنى، </a:t>
            </a:r>
            <a:r>
              <a:rPr lang="ar-SA" sz="2800" dirty="0" err="1" smtClean="0"/>
              <a:t>ويقول: </a:t>
            </a:r>
            <a:r>
              <a:rPr lang="ar-SA" sz="2800" dirty="0" smtClean="0"/>
              <a:t>«اللهم رب النَّاس، أذهب الباس، اشْفِ أنت الشَّافي، لا شافي إلاَّ أنت، شفاءً لا يغادر </a:t>
            </a:r>
            <a:r>
              <a:rPr lang="ar-SA" sz="2800" dirty="0" err="1" smtClean="0"/>
              <a:t>سَقَمًا» .</a:t>
            </a:r>
            <a:endParaRPr lang="en-US" sz="2800" dirty="0" smtClean="0"/>
          </a:p>
          <a:p>
            <a:pPr rtl="1">
              <a:buFont typeface="Arial" pitchFamily="34" charset="0"/>
              <a:buChar char="•"/>
            </a:pPr>
            <a:endParaRPr lang="en-US" sz="2800" dirty="0" smtClean="0"/>
          </a:p>
          <a:p>
            <a:pPr rtl="1">
              <a:buFont typeface="Arial" pitchFamily="34" charset="0"/>
              <a:buChar char="•"/>
            </a:pPr>
            <a:endParaRPr lang="en-US" sz="2800" dirty="0" smtClean="0"/>
          </a:p>
          <a:p>
            <a:pPr rtl="1"/>
            <a:endParaRPr lang="en-US" sz="2800" dirty="0" smtClean="0"/>
          </a:p>
          <a:p>
            <a:pPr rtl="1"/>
            <a:endParaRPr lang="en-US" sz="2800" dirty="0" smtClean="0"/>
          </a:p>
          <a:p>
            <a:pPr rtl="1"/>
            <a:endParaRPr lang="en-US" sz="2800" dirty="0" smtClean="0"/>
          </a:p>
          <a:p>
            <a:pPr rtl="1"/>
            <a:endParaRPr lang="en-US" sz="2800" dirty="0" smtClean="0"/>
          </a:p>
          <a:p>
            <a:pPr rtl="1"/>
            <a:endParaRPr lang="ar-SA" sz="2800" dirty="0" smtClean="0"/>
          </a:p>
          <a:p>
            <a:pPr rtl="1"/>
            <a:endParaRPr lang="en-US" sz="2800" dirty="0" smtClean="0"/>
          </a:p>
          <a:p>
            <a:pPr rtl="1"/>
            <a:endParaRPr lang="en-US" sz="2800" dirty="0" smtClean="0"/>
          </a:p>
          <a:p>
            <a:pPr rtl="1"/>
            <a:endParaRPr lang="ar-SA" sz="2800" b="1" dirty="0" smtClean="0">
              <a:solidFill>
                <a:srgbClr val="0070C0"/>
              </a:solidFill>
            </a:endParaRPr>
          </a:p>
          <a:p>
            <a:pPr rtl="1"/>
            <a:endParaRPr lang="ar-SA" sz="2800"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152400" y="1447800"/>
            <a:ext cx="9601200" cy="4876800"/>
          </a:xfrm>
        </p:spPr>
        <p:txBody>
          <a:bodyPr/>
          <a:lstStyle/>
          <a:p>
            <a:pPr rtl="1"/>
            <a:r>
              <a:rPr lang="ar-SA" sz="2800" b="1" dirty="0" err="1" smtClean="0"/>
              <a:t>6- </a:t>
            </a:r>
            <a:r>
              <a:rPr lang="ar-SA" sz="2800" dirty="0" smtClean="0"/>
              <a:t>«إذَا ماتَ فاتَّبِعْهُ»؛ أي اتبع جنازته، فقد جاء في </a:t>
            </a:r>
            <a:r>
              <a:rPr lang="ar-SA" sz="2800" dirty="0" err="1" smtClean="0"/>
              <a:t>البخاري </a:t>
            </a:r>
            <a:r>
              <a:rPr lang="ar-SA" sz="2600" dirty="0" smtClean="0"/>
              <a:t>(1325) </a:t>
            </a:r>
            <a:r>
              <a:rPr lang="ar-SA" sz="2800" dirty="0" err="1" smtClean="0"/>
              <a:t>ومسلم </a:t>
            </a:r>
            <a:r>
              <a:rPr lang="ar-SA" sz="2600" dirty="0" smtClean="0"/>
              <a:t>(945) </a:t>
            </a:r>
            <a:r>
              <a:rPr lang="ar-SA" sz="2800" dirty="0" smtClean="0"/>
              <a:t>عن أبي </a:t>
            </a:r>
            <a:r>
              <a:rPr lang="ar-SA" sz="2800" dirty="0" err="1" smtClean="0"/>
              <a:t>هريرة </a:t>
            </a:r>
            <a:r>
              <a:rPr lang="ar-SA" sz="2800" b="1" dirty="0" smtClean="0">
                <a:sym typeface="AGA Arabesque"/>
              </a:rPr>
              <a:t> </a:t>
            </a:r>
            <a:r>
              <a:rPr lang="ar-SA" sz="2800" dirty="0" smtClean="0"/>
              <a:t>قال: قال رسول </a:t>
            </a:r>
            <a:r>
              <a:rPr lang="ar-SA" sz="2800" dirty="0" err="1" smtClean="0"/>
              <a:t>الله </a:t>
            </a:r>
            <a:r>
              <a:rPr lang="ar-SA" sz="2800" b="1" dirty="0" err="1" smtClean="0">
                <a:sym typeface="AGA Arabesque"/>
              </a:rPr>
              <a:t> </a:t>
            </a:r>
            <a:r>
              <a:rPr lang="ar-SA" sz="2800" dirty="0" err="1" smtClean="0"/>
              <a:t>: </a:t>
            </a:r>
            <a:r>
              <a:rPr lang="ar-SA" sz="2800" dirty="0" smtClean="0"/>
              <a:t>«مِنْ شهد الجنازة حتَّى يصلى عليها فله قيراط، ومن شهدها حتَّى تدفن فله قيراطان، قيل: وما </a:t>
            </a:r>
            <a:r>
              <a:rPr lang="ar-SA" sz="2800" dirty="0" err="1" smtClean="0"/>
              <a:t>القيراطان؟</a:t>
            </a:r>
            <a:r>
              <a:rPr lang="ar-SA" sz="2800" dirty="0" smtClean="0"/>
              <a:t> قال: مثل الجبلين </a:t>
            </a:r>
            <a:r>
              <a:rPr lang="ar-SA" sz="2800" dirty="0" err="1" smtClean="0"/>
              <a:t>العظيمين».</a:t>
            </a:r>
            <a:endParaRPr lang="en-US" sz="2800" dirty="0" smtClean="0"/>
          </a:p>
          <a:p>
            <a:pPr rtl="1">
              <a:buFont typeface="Arial" pitchFamily="34" charset="0"/>
              <a:buChar char="•"/>
            </a:pPr>
            <a:r>
              <a:rPr lang="ar-SA" sz="2800" dirty="0" smtClean="0"/>
              <a:t>قال في </a:t>
            </a:r>
            <a:r>
              <a:rPr lang="ar-SA" sz="2800" dirty="0" err="1" smtClean="0"/>
              <a:t>الإقناع: </a:t>
            </a:r>
            <a:r>
              <a:rPr lang="ar-SA" sz="2800" dirty="0" smtClean="0"/>
              <a:t>(</a:t>
            </a:r>
            <a:r>
              <a:rPr lang="ar-SA" sz="2800" dirty="0" err="1" smtClean="0"/>
              <a:t>واتباع</a:t>
            </a:r>
            <a:r>
              <a:rPr lang="ar-SA" sz="2800" dirty="0" smtClean="0"/>
              <a:t> الجنازة سنَّة، وهو حق للميت، وحق لأهله</a:t>
            </a:r>
            <a:r>
              <a:rPr lang="ar-SA" sz="2800" dirty="0" err="1" smtClean="0"/>
              <a:t>).</a:t>
            </a:r>
            <a:endParaRPr lang="en-US" sz="2800" dirty="0" smtClean="0"/>
          </a:p>
          <a:p>
            <a:pPr rtl="1">
              <a:buFont typeface="Arial" pitchFamily="34" charset="0"/>
              <a:buChar char="•"/>
            </a:pPr>
            <a:r>
              <a:rPr lang="ar-SA" sz="2800" dirty="0" smtClean="0"/>
              <a:t>وَمَعْلُومٌ أن تَشْيِيعَ الجِنازَةِ فَرْضُ كِفَايَةٍ متَى قَامَ </a:t>
            </a:r>
            <a:r>
              <a:rPr lang="ar-SA" sz="2800" dirty="0" err="1" smtClean="0"/>
              <a:t>بِهِ</a:t>
            </a:r>
            <a:r>
              <a:rPr lang="ar-SA" sz="2800" dirty="0" smtClean="0"/>
              <a:t> بَعْضُ المسلِمينَ سَقَطَ عَنِ البَاقِينَ ويُسَنُّ للرجال اتّبَاعَ الجنائزِ، ولا يُسَنُّ ذلكَ لِلنِّساءِ ويكره رفع الصوت، والصيحة عند رفعها، ولو بقراءة، أو ذكر، ويسن أنْ يكون </a:t>
            </a:r>
            <a:r>
              <a:rPr lang="ar-SA" sz="2800" dirty="0" err="1" smtClean="0"/>
              <a:t>متخشعًا</a:t>
            </a:r>
            <a:r>
              <a:rPr lang="ar-SA" sz="2800" dirty="0" smtClean="0"/>
              <a:t> متفكِّرًا في حاله، متعظًا بالموت، وبما يصير إليه الميت، ويكره التبسم، والضحك أشد منه، والتحدث بأمر الدنيا.</a:t>
            </a:r>
            <a:endParaRPr lang="en-US" sz="2800" dirty="0" smtClean="0"/>
          </a:p>
          <a:p>
            <a:pPr rtl="1"/>
            <a:endParaRPr lang="en-US" sz="2800" dirty="0" smtClean="0"/>
          </a:p>
          <a:p>
            <a:pPr rtl="1">
              <a:buFont typeface="Arial" pitchFamily="34" charset="0"/>
              <a:buChar char="•"/>
            </a:pPr>
            <a:endParaRPr lang="en-US" sz="2800" dirty="0" smtClean="0"/>
          </a:p>
          <a:p>
            <a:pPr rtl="1"/>
            <a:endParaRPr lang="en-US" sz="2800" dirty="0" smtClean="0"/>
          </a:p>
          <a:p>
            <a:pPr rtl="1"/>
            <a:endParaRPr lang="en-US" sz="2800" dirty="0" smtClean="0"/>
          </a:p>
          <a:p>
            <a:pPr rtl="1"/>
            <a:endParaRPr lang="en-US" sz="2800" dirty="0" smtClean="0"/>
          </a:p>
          <a:p>
            <a:pPr rtl="1"/>
            <a:endParaRPr lang="en-US" sz="2800" dirty="0" smtClean="0"/>
          </a:p>
          <a:p>
            <a:pPr rtl="1"/>
            <a:endParaRPr lang="ar-SA" sz="2800" dirty="0" smtClean="0"/>
          </a:p>
          <a:p>
            <a:pPr rtl="1"/>
            <a:endParaRPr lang="en-US" sz="2800" dirty="0" smtClean="0"/>
          </a:p>
          <a:p>
            <a:pPr rtl="1"/>
            <a:endParaRPr lang="en-US" sz="2800" dirty="0" smtClean="0"/>
          </a:p>
          <a:p>
            <a:pPr rtl="1"/>
            <a:endParaRPr lang="ar-SA" sz="2800" b="1" dirty="0" smtClean="0">
              <a:solidFill>
                <a:srgbClr val="0070C0"/>
              </a:solidFill>
            </a:endParaRPr>
          </a:p>
          <a:p>
            <a:pPr rtl="1"/>
            <a:endParaRPr lang="ar-SA" sz="2800"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16663</TotalTime>
  <Words>2838</Words>
  <Application>Microsoft Office PowerPoint</Application>
  <PresentationFormat>A4 Paper (210x297 mm)‎</PresentationFormat>
  <Paragraphs>222</Paragraphs>
  <Slides>28</Slides>
  <Notes>1</Notes>
  <HiddenSlides>0</HiddenSlides>
  <MMClips>0</MMClips>
  <ScaleCrop>false</ScaleCrop>
  <HeadingPairs>
    <vt:vector size="4" baseType="variant">
      <vt:variant>
        <vt:lpstr>سمة</vt:lpstr>
      </vt:variant>
      <vt:variant>
        <vt:i4>1</vt:i4>
      </vt:variant>
      <vt:variant>
        <vt:lpstr>عناوين الشرائح</vt:lpstr>
      </vt:variant>
      <vt:variant>
        <vt:i4>28</vt:i4>
      </vt:variant>
    </vt:vector>
  </HeadingPairs>
  <TitlesOfParts>
    <vt:vector size="29" baseType="lpstr">
      <vt:lpstr>Office Theme</vt:lpstr>
      <vt:lpstr>الشريحة 1</vt:lpstr>
      <vt:lpstr>المحاضرة التاسعة</vt:lpstr>
      <vt:lpstr>عناصر المحاضرة</vt:lpstr>
      <vt:lpstr>تابع لعناصر المحاضرة</vt:lpstr>
      <vt:lpstr>[1/1] – تعريف الحرمات </vt:lpstr>
      <vt:lpstr>تابع [1/1] </vt:lpstr>
      <vt:lpstr>تابع [1/1] </vt:lpstr>
      <vt:lpstr>[2/1] – تعظيم حرمة المسلم والتحذير من أذيّته</vt:lpstr>
      <vt:lpstr>تابع [2/1]</vt:lpstr>
      <vt:lpstr>تابع [2/1]</vt:lpstr>
      <vt:lpstr>[3/1] – فوائد تعظيم الحرمات</vt:lpstr>
      <vt:lpstr>[4/1] – بيان حقوق المسلم</vt:lpstr>
      <vt:lpstr>[2] دراسة لأحاديث تتعلق بتعظيم حرمة المسلم وبيان حقوقه</vt:lpstr>
      <vt:lpstr>تابع [1/2]</vt:lpstr>
      <vt:lpstr> تابع [1/2]</vt:lpstr>
      <vt:lpstr> تابع [1/2]</vt:lpstr>
      <vt:lpstr> تابع [1/2]</vt:lpstr>
      <vt:lpstr> تابع [1/2]</vt:lpstr>
      <vt:lpstr>تابع [2/2]</vt:lpstr>
      <vt:lpstr> تابع [1/2]</vt:lpstr>
      <vt:lpstr> تابع [1/2]</vt:lpstr>
      <vt:lpstr> تابع [1/2]</vt:lpstr>
      <vt:lpstr> تابع [1/2]</vt:lpstr>
      <vt:lpstr> تابع [1/2]</vt:lpstr>
      <vt:lpstr> تابع [1/2]</vt:lpstr>
      <vt:lpstr> تابع [1/2]</vt:lpstr>
      <vt:lpstr> تابع [1/2]</vt:lpstr>
      <vt:lpstr>الشريحة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323</cp:revision>
  <dcterms:created xsi:type="dcterms:W3CDTF">2009-10-14T19:14:34Z</dcterms:created>
  <dcterms:modified xsi:type="dcterms:W3CDTF">2012-10-16T07:29:24Z</dcterms:modified>
</cp:coreProperties>
</file>