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01" r:id="rId4"/>
    <p:sldId id="267" r:id="rId5"/>
    <p:sldId id="325" r:id="rId6"/>
    <p:sldId id="326" r:id="rId7"/>
    <p:sldId id="313" r:id="rId8"/>
    <p:sldId id="322" r:id="rId9"/>
    <p:sldId id="323" r:id="rId10"/>
    <p:sldId id="344" r:id="rId11"/>
    <p:sldId id="345" r:id="rId12"/>
    <p:sldId id="315" r:id="rId13"/>
    <p:sldId id="327" r:id="rId14"/>
    <p:sldId id="346" r:id="rId15"/>
    <p:sldId id="328" r:id="rId16"/>
    <p:sldId id="329" r:id="rId17"/>
    <p:sldId id="343" r:id="rId18"/>
    <p:sldId id="330" r:id="rId19"/>
    <p:sldId id="33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1002" y="-82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err="1" smtClean="0">
                <a:solidFill>
                  <a:srgbClr val="376092"/>
                </a:solidFill>
                <a:latin typeface="ae_AlMateen" pitchFamily="2" charset="-78"/>
                <a:cs typeface="ae_AlMateen" pitchFamily="2" charset="-78"/>
              </a:rPr>
              <a:t>الحاديةعشر</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ar-SA" b="1" dirty="0"/>
          </a:p>
        </p:txBody>
      </p:sp>
      <p:sp>
        <p:nvSpPr>
          <p:cNvPr id="3" name="عنصر نائب للمحتوى 2"/>
          <p:cNvSpPr>
            <a:spLocks noGrp="1"/>
          </p:cNvSpPr>
          <p:nvPr>
            <p:ph idx="1"/>
          </p:nvPr>
        </p:nvSpPr>
        <p:spPr>
          <a:xfrm>
            <a:off x="495300" y="1447800"/>
            <a:ext cx="8915400" cy="4678363"/>
          </a:xfrm>
        </p:spPr>
        <p:txBody>
          <a:bodyPr/>
          <a:lstStyle/>
          <a:p>
            <a:pPr marL="514350" indent="-514350" rtl="1"/>
            <a:endParaRPr lang="ar-SA" sz="100" b="1" dirty="0" smtClean="0"/>
          </a:p>
          <a:p>
            <a:pPr marL="514350" indent="-514350" rtl="1"/>
            <a:r>
              <a:rPr lang="ar-SA" b="1" dirty="0" err="1" smtClean="0"/>
              <a:t>1-</a:t>
            </a:r>
            <a:r>
              <a:rPr lang="ar-SA" b="1" dirty="0" smtClean="0"/>
              <a:t> </a:t>
            </a:r>
            <a:r>
              <a:rPr lang="en-US" b="1" dirty="0" smtClean="0"/>
              <a:t> </a:t>
            </a:r>
            <a:r>
              <a:rPr lang="ar-SA" b="1" dirty="0" smtClean="0"/>
              <a:t>الكلام عن برّ </a:t>
            </a:r>
            <a:r>
              <a:rPr lang="ar-SA" b="1" dirty="0" err="1" smtClean="0"/>
              <a:t>الوالدين؛</a:t>
            </a:r>
            <a:endParaRPr lang="ar-SA" b="1" dirty="0" smtClean="0"/>
          </a:p>
          <a:p>
            <a:pPr marL="514350" indent="-514350" rtl="1"/>
            <a:r>
              <a:rPr lang="ar-SA" sz="3000" dirty="0" smtClean="0"/>
              <a:t>1/1   تعريفُ البِرّ لغة واصطلاحا</a:t>
            </a:r>
          </a:p>
          <a:p>
            <a:pPr marL="514350" indent="-514350" rtl="1"/>
            <a:r>
              <a:rPr lang="ar-SA" sz="3000" dirty="0" smtClean="0"/>
              <a:t>2/1  المراد ببرّ الولدين اصطلاحا</a:t>
            </a:r>
          </a:p>
          <a:p>
            <a:pPr marL="514350" indent="-514350" rtl="1"/>
            <a:r>
              <a:rPr lang="ar-SA" sz="3000" dirty="0" smtClean="0"/>
              <a:t>3/1  الآيات والأحاديث الواردة في بر الوالدين</a:t>
            </a:r>
          </a:p>
          <a:p>
            <a:pPr marL="514350" indent="-514350" rtl="1"/>
            <a:r>
              <a:rPr lang="ar-SA" sz="3000" dirty="0" smtClean="0"/>
              <a:t>4/1  </a:t>
            </a:r>
            <a:r>
              <a:rPr lang="ar-SA" sz="2800" dirty="0" smtClean="0"/>
              <a:t>من صور بر الوالدين</a:t>
            </a:r>
            <a:endParaRPr lang="ar-SA" sz="3000" dirty="0" smtClean="0"/>
          </a:p>
          <a:p>
            <a:pPr marL="514350" indent="-514350" rtl="1"/>
            <a:r>
              <a:rPr lang="ar-SA" dirty="0" smtClean="0"/>
              <a:t>2- </a:t>
            </a:r>
            <a:r>
              <a:rPr lang="ar-SA" b="1" dirty="0" smtClean="0"/>
              <a:t>دراسة لحديث يتعلق ببر الوالدين، </a:t>
            </a:r>
            <a:r>
              <a:rPr lang="ar-SA" b="1" dirty="0" err="1" smtClean="0"/>
              <a:t>وفيه:</a:t>
            </a:r>
            <a:endParaRPr lang="ar-SA" b="1" dirty="0" smtClean="0"/>
          </a:p>
          <a:p>
            <a:pPr marL="514350" indent="-514350" rtl="1"/>
            <a:endParaRPr lang="ar-SA" sz="1200" b="1" dirty="0" smtClean="0"/>
          </a:p>
          <a:p>
            <a:pPr marL="514350" indent="-514350" rtl="1"/>
            <a:r>
              <a:rPr lang="ar-SA" sz="3000" dirty="0" smtClean="0"/>
              <a:t>1/2  حديث </a:t>
            </a:r>
            <a:r>
              <a:rPr lang="en-US" sz="3000" dirty="0" smtClean="0">
                <a:sym typeface="Arb Hadith"/>
              </a:rPr>
              <a:t></a:t>
            </a:r>
            <a:r>
              <a:rPr lang="ar-SA" sz="3000" dirty="0" smtClean="0"/>
              <a:t> </a:t>
            </a:r>
            <a:r>
              <a:rPr lang="ar-SA" sz="2800" dirty="0" smtClean="0"/>
              <a:t>هل بقي من برّ أبويّ شيء أبرّهما </a:t>
            </a:r>
            <a:r>
              <a:rPr lang="ar-SA" sz="2800" dirty="0" err="1" smtClean="0"/>
              <a:t>به</a:t>
            </a:r>
            <a:r>
              <a:rPr lang="ar-SA" sz="2800" dirty="0" smtClean="0"/>
              <a:t> بعد </a:t>
            </a:r>
            <a:r>
              <a:rPr lang="ar-SA" sz="2800" dirty="0" err="1" smtClean="0"/>
              <a:t>موتهما؟</a:t>
            </a:r>
            <a:r>
              <a:rPr lang="ar-SA" sz="2800" dirty="0" smtClean="0"/>
              <a:t> </a:t>
            </a:r>
            <a:r>
              <a:rPr lang="ar-SA" sz="3000" dirty="0" err="1" smtClean="0"/>
              <a:t>...</a:t>
            </a:r>
            <a:r>
              <a:rPr lang="en-US" sz="3000" dirty="0" smtClean="0">
                <a:sym typeface="Arb Hadith"/>
              </a:rPr>
              <a:t> </a:t>
            </a:r>
            <a:r>
              <a:rPr lang="ar-SA" sz="3000" dirty="0" smtClean="0"/>
              <a:t> </a:t>
            </a:r>
          </a:p>
          <a:p>
            <a:pPr marL="514350" indent="-514350" rtl="1"/>
            <a:r>
              <a:rPr lang="ar-SA" sz="3400" dirty="0" smtClean="0"/>
              <a:t>      </a:t>
            </a:r>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200" dirty="0" smtClean="0">
                <a:solidFill>
                  <a:srgbClr val="C00000"/>
                </a:solidFill>
              </a:rPr>
              <a:t>[1/1</a:t>
            </a:r>
            <a:r>
              <a:rPr lang="ar-SA" sz="4200" dirty="0" err="1" smtClean="0">
                <a:solidFill>
                  <a:srgbClr val="C00000"/>
                </a:solidFill>
              </a:rPr>
              <a:t>] </a:t>
            </a:r>
            <a:r>
              <a:rPr lang="ar-SA" sz="4200" dirty="0" smtClean="0">
                <a:solidFill>
                  <a:srgbClr val="C00000"/>
                </a:solidFill>
              </a:rPr>
              <a:t>– تعريف البرّ لغة واصطلاحا </a:t>
            </a:r>
            <a:endParaRPr lang="en-US" sz="4200" dirty="0">
              <a:solidFill>
                <a:srgbClr val="C00000"/>
              </a:solidFill>
            </a:endParaRPr>
          </a:p>
        </p:txBody>
      </p:sp>
      <p:sp>
        <p:nvSpPr>
          <p:cNvPr id="5" name="عنصر نائب للمحتوى 4"/>
          <p:cNvSpPr>
            <a:spLocks noGrp="1"/>
          </p:cNvSpPr>
          <p:nvPr>
            <p:ph idx="1"/>
          </p:nvPr>
        </p:nvSpPr>
        <p:spPr>
          <a:xfrm>
            <a:off x="304800" y="1447800"/>
            <a:ext cx="9448800" cy="4876800"/>
          </a:xfrm>
        </p:spPr>
        <p:txBody>
          <a:bodyPr/>
          <a:lstStyle/>
          <a:p>
            <a:pPr rtl="1"/>
            <a:endParaRPr lang="ar-SA" sz="1100" b="1" dirty="0" smtClean="0"/>
          </a:p>
          <a:p>
            <a:pPr rtl="1"/>
            <a:r>
              <a:rPr lang="ar-SA" sz="2800" b="1" dirty="0" smtClean="0">
                <a:solidFill>
                  <a:srgbClr val="009900"/>
                </a:solidFill>
              </a:rPr>
              <a:t>1- تعريف البرّ لغة:</a:t>
            </a:r>
            <a:endParaRPr lang="en-US" sz="2800" dirty="0" smtClean="0">
              <a:solidFill>
                <a:srgbClr val="009900"/>
              </a:solidFill>
            </a:endParaRPr>
          </a:p>
          <a:p>
            <a:pPr rtl="1">
              <a:buFont typeface="Arial" pitchFamily="34" charset="0"/>
              <a:buChar char="•"/>
            </a:pPr>
            <a:r>
              <a:rPr lang="ar-SA" sz="2800" dirty="0" smtClean="0"/>
              <a:t>البرّ مصدر مأخوذ من </a:t>
            </a:r>
            <a:r>
              <a:rPr lang="ar-SA" sz="2800" dirty="0" err="1" smtClean="0"/>
              <a:t>مادّة </a:t>
            </a:r>
            <a:r>
              <a:rPr lang="ar-SA" sz="2800" dirty="0" smtClean="0"/>
              <a:t>«ب ر ر»، و لها أربعة معان أصليّة هي: الصّدق، وحكاية صوت، وخلاف البحر، </a:t>
            </a:r>
            <a:r>
              <a:rPr lang="ar-SA" sz="2800" dirty="0" err="1" smtClean="0"/>
              <a:t>ونبت.</a:t>
            </a:r>
            <a:r>
              <a:rPr lang="ar-SA" sz="2800" dirty="0" smtClean="0"/>
              <a:t> ويرجع برّ الوالدين إلى المعنى الأوّل وهو </a:t>
            </a:r>
            <a:r>
              <a:rPr lang="ar-SA" sz="2800" dirty="0" err="1" smtClean="0"/>
              <a:t>الصّدق.</a:t>
            </a:r>
            <a:r>
              <a:rPr lang="ar-SA" sz="2800" dirty="0" smtClean="0"/>
              <a:t> يقول ابن فارس: فأمّا الصّدق فقولهم صدق فلان وبرّ، وبرّت يمينه: صدقت، وأبرّها أمضاها على الصّدق، وتقول برّ اللّه حجّك وأبرّه، وحجّة مبرورة أي قبلت قبول العمل الصّادق، ومن ذلك قولهم: يبرّ ربّه أي يطيعه وهو من الصّدق، ومن هذا الباب قولهم: هو </a:t>
            </a:r>
            <a:r>
              <a:rPr lang="ar-SA" sz="2800" dirty="0" err="1" smtClean="0"/>
              <a:t>يبرّ </a:t>
            </a:r>
            <a:r>
              <a:rPr lang="ar-SA" sz="2800" dirty="0" smtClean="0"/>
              <a:t>(والديه) وذا قرابته.</a:t>
            </a:r>
          </a:p>
          <a:p>
            <a:pPr rtl="1">
              <a:buFont typeface="Arial" pitchFamily="34" charset="0"/>
              <a:buChar char="•"/>
            </a:pPr>
            <a:r>
              <a:rPr lang="ar-SA" sz="2800" dirty="0" smtClean="0"/>
              <a:t>وجاء في الصّحاح للجوهري: البرّ خلاف العقوق تقول بررت </a:t>
            </a:r>
            <a:r>
              <a:rPr lang="ar-SA" sz="2800" dirty="0" err="1" smtClean="0"/>
              <a:t>والدي </a:t>
            </a:r>
            <a:r>
              <a:rPr lang="ar-SA" sz="2800" dirty="0" smtClean="0"/>
              <a:t>(بفتح الرّاء الأولى وكسرها) أبرّه برّا فأنا برّ </a:t>
            </a:r>
            <a:r>
              <a:rPr lang="ar-SA" sz="2800" dirty="0" err="1" smtClean="0"/>
              <a:t>به</a:t>
            </a:r>
            <a:r>
              <a:rPr lang="ar-SA" sz="2800" dirty="0" smtClean="0"/>
              <a:t> وبارّ </a:t>
            </a:r>
            <a:r>
              <a:rPr lang="ar-SA" sz="2800" dirty="0" err="1" smtClean="0"/>
              <a:t>به.</a:t>
            </a:r>
            <a:endParaRPr lang="ar-SA" sz="2800" dirty="0" smtClean="0"/>
          </a:p>
          <a:p>
            <a:pPr rtl="1"/>
            <a:endParaRPr lang="en-US" sz="2800" dirty="0" smtClean="0"/>
          </a:p>
          <a:p>
            <a:pPr rtl="1">
              <a:buFont typeface="Arial" pitchFamily="34" charset="0"/>
              <a:buChar char="•"/>
            </a:pPr>
            <a:endParaRPr lang="en-US" dirty="0" smtClean="0"/>
          </a:p>
          <a:p>
            <a:pPr algn="justLow" rtl="1"/>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C00000"/>
                </a:solidFill>
              </a:rPr>
              <a:t>تابع </a:t>
            </a:r>
            <a:r>
              <a:rPr lang="ar-SA" dirty="0" smtClean="0">
                <a:solidFill>
                  <a:srgbClr val="C00000"/>
                </a:solidFill>
              </a:rPr>
              <a:t>[1/1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524000"/>
            <a:ext cx="9601200" cy="4800600"/>
          </a:xfrm>
        </p:spPr>
        <p:txBody>
          <a:bodyPr/>
          <a:lstStyle/>
          <a:p>
            <a:pPr rtl="1"/>
            <a:endParaRPr lang="ar-SA" sz="1100" b="1" dirty="0" smtClean="0"/>
          </a:p>
          <a:p>
            <a:pPr rtl="1"/>
            <a:r>
              <a:rPr lang="ar-SA" sz="2800" b="1" dirty="0" smtClean="0">
                <a:solidFill>
                  <a:srgbClr val="009900"/>
                </a:solidFill>
              </a:rPr>
              <a:t>2- تعريف البرّ </a:t>
            </a:r>
            <a:r>
              <a:rPr lang="ar-SA" sz="2800" b="1" dirty="0" err="1" smtClean="0">
                <a:solidFill>
                  <a:srgbClr val="009900"/>
                </a:solidFill>
              </a:rPr>
              <a:t>اصطلاحا:</a:t>
            </a:r>
            <a:endParaRPr lang="ar-SA" sz="2800" b="1" dirty="0" smtClean="0">
              <a:solidFill>
                <a:srgbClr val="009900"/>
              </a:solidFill>
            </a:endParaRPr>
          </a:p>
          <a:p>
            <a:pPr rtl="1">
              <a:buFont typeface="Arial" pitchFamily="34" charset="0"/>
              <a:buChar char="•"/>
            </a:pPr>
            <a:r>
              <a:rPr lang="ar-SA" sz="2800" b="1" dirty="0" smtClean="0"/>
              <a:t>البِرّ: </a:t>
            </a:r>
            <a:r>
              <a:rPr lang="ar-SA" sz="2800" dirty="0" smtClean="0"/>
              <a:t>يُطلق بمعنى الصلة، وبمعنى الصدق، وبمعنى اللطف والترحم والتحفي، وحسن الصحبة والعشرة، وبمعنى الطاعة.</a:t>
            </a:r>
          </a:p>
          <a:p>
            <a:pPr rtl="1">
              <a:buFont typeface="Arial" pitchFamily="34" charset="0"/>
              <a:buChar char="•"/>
            </a:pPr>
            <a:r>
              <a:rPr lang="ar-SA" sz="2800" b="1" dirty="0" smtClean="0"/>
              <a:t>والبِرُّ: </a:t>
            </a:r>
            <a:r>
              <a:rPr lang="ar-SA" sz="2800" dirty="0" smtClean="0"/>
              <a:t>بكسر الموحدة هو التوسع في فعل الخير، والبَرُّ: بفتحها المُتوسع في الخيرات وهو من صفات الله تعالى.</a:t>
            </a:r>
          </a:p>
          <a:p>
            <a:pPr rtl="1">
              <a:buFont typeface="Arial" pitchFamily="34" charset="0"/>
              <a:buChar char="•"/>
            </a:pPr>
            <a:r>
              <a:rPr lang="ar-SA" sz="2800" b="1" dirty="0" smtClean="0"/>
              <a:t>والصِلة: </a:t>
            </a:r>
            <a:r>
              <a:rPr lang="ar-SA" sz="2800" dirty="0" smtClean="0"/>
              <a:t>بكسر الصاد المهملة مصدر وصله كوعده، قال ابن الأثير في </a:t>
            </a:r>
            <a:r>
              <a:rPr lang="ar-SA" sz="2800" dirty="0" err="1" smtClean="0"/>
              <a:t>النهاية : </a:t>
            </a:r>
            <a:r>
              <a:rPr lang="ar-SA" sz="2800" dirty="0" smtClean="0"/>
              <a:t>(تكرر في الحديث ذكر صلة الأرحام، وهي كناية عن الإحسان إلى الأقربين من ذوي النسب والأصهار والتعطف عليهم والرفق بهم والرعاية لأحوالهم، وكذلك إن تعدوا وأساءوا، وضد ذلك قطيعة الرحم</a:t>
            </a:r>
            <a:r>
              <a:rPr lang="ar-SA" sz="2800" dirty="0" err="1" smtClean="0"/>
              <a:t>).</a:t>
            </a:r>
            <a:endParaRPr lang="en-US"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[2/1] المراد ببرّ الوالدين</a:t>
            </a:r>
            <a:endParaRPr lang="en-US" dirty="0">
              <a:solidFill>
                <a:srgbClr val="C00000"/>
              </a:solidFill>
            </a:endParaRPr>
          </a:p>
        </p:txBody>
      </p:sp>
      <p:sp>
        <p:nvSpPr>
          <p:cNvPr id="5" name="عنصر نائب للمحتوى 4"/>
          <p:cNvSpPr>
            <a:spLocks noGrp="1"/>
          </p:cNvSpPr>
          <p:nvPr>
            <p:ph idx="1"/>
          </p:nvPr>
        </p:nvSpPr>
        <p:spPr>
          <a:xfrm>
            <a:off x="228600" y="1524000"/>
            <a:ext cx="9525000" cy="4724400"/>
          </a:xfrm>
        </p:spPr>
        <p:txBody>
          <a:bodyPr/>
          <a:lstStyle/>
          <a:p>
            <a:pPr rtl="1"/>
            <a:endParaRPr lang="ar-SA" sz="1100" b="1" dirty="0" smtClean="0"/>
          </a:p>
          <a:p>
            <a:pPr rtl="1">
              <a:buFont typeface="Arial" pitchFamily="34" charset="0"/>
              <a:buChar char="•"/>
            </a:pPr>
            <a:r>
              <a:rPr lang="ar-SA" dirty="0" smtClean="0"/>
              <a:t>المراد ببر الوالدين الإحسان إليهما والتّعطّف عليهما والرّفق </a:t>
            </a:r>
            <a:r>
              <a:rPr lang="ar-SA" dirty="0" err="1" smtClean="0"/>
              <a:t>بهما</a:t>
            </a:r>
            <a:r>
              <a:rPr lang="ar-SA" dirty="0" smtClean="0"/>
              <a:t> والرّعاية لأحوالهما وعدم الإساءة إليهما، وإكرام صديقهما من بعدهما.</a:t>
            </a:r>
          </a:p>
          <a:p>
            <a:pPr rtl="1">
              <a:buFont typeface="Arial" pitchFamily="34" charset="0"/>
              <a:buChar char="•"/>
            </a:pPr>
            <a:r>
              <a:rPr lang="ar-SA" dirty="0" smtClean="0"/>
              <a:t>وقد جاء البرّ في القرآن الكريم بمعنى صلة الرّحم- أيضا- قال اللّه </a:t>
            </a:r>
            <a:r>
              <a:rPr lang="ar-SA" dirty="0" err="1" smtClean="0"/>
              <a:t>تعالى:</a:t>
            </a:r>
            <a:endParaRPr lang="ar-SA" dirty="0" smtClean="0"/>
          </a:p>
          <a:p>
            <a:pPr rtl="1"/>
            <a:r>
              <a:rPr lang="ar-SA" dirty="0" smtClean="0"/>
              <a:t>   لا يَنْهاكُمُ اللَّهُ عَنِ الَّذِينَ لَمْ يُقاتِلُوكُمْ فِي الدِّينِ وَلَمْ يُخْرِجُوكُمْ مِنْ دِيارِكُمْ أَنْ </a:t>
            </a:r>
            <a:r>
              <a:rPr lang="ar-SA" dirty="0" err="1" smtClean="0"/>
              <a:t>تَبَرُّوهُمْ </a:t>
            </a:r>
            <a:r>
              <a:rPr lang="ar-SA" dirty="0" smtClean="0"/>
              <a:t>(الممتحنة/ 8</a:t>
            </a:r>
            <a:r>
              <a:rPr lang="ar-SA" dirty="0" err="1" smtClean="0"/>
              <a:t>).</a:t>
            </a:r>
            <a:r>
              <a:rPr lang="ar-SA" dirty="0" smtClean="0"/>
              <a:t> أي تصلوا أرحامكم.</a:t>
            </a:r>
          </a:p>
          <a:p>
            <a:pPr rtl="1"/>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dirty="0" smtClean="0">
                <a:solidFill>
                  <a:srgbClr val="C00000"/>
                </a:solidFill>
              </a:rPr>
              <a:t>[3/1</a:t>
            </a:r>
            <a:r>
              <a:rPr lang="ar-SA" sz="4000" dirty="0" err="1" smtClean="0">
                <a:solidFill>
                  <a:srgbClr val="C00000"/>
                </a:solidFill>
              </a:rPr>
              <a:t>] </a:t>
            </a:r>
            <a:r>
              <a:rPr lang="ar-SA" sz="4000" dirty="0" smtClean="0">
                <a:solidFill>
                  <a:srgbClr val="C00000"/>
                </a:solidFill>
              </a:rPr>
              <a:t>– الآيات والأحاديث الواردة في برّ الوالدين</a:t>
            </a:r>
            <a:endParaRPr lang="en-US" sz="4000" dirty="0">
              <a:solidFill>
                <a:srgbClr val="C00000"/>
              </a:solidFill>
            </a:endParaRPr>
          </a:p>
        </p:txBody>
      </p:sp>
      <p:sp>
        <p:nvSpPr>
          <p:cNvPr id="5" name="عنصر نائب للمحتوى 4"/>
          <p:cNvSpPr>
            <a:spLocks noGrp="1"/>
          </p:cNvSpPr>
          <p:nvPr>
            <p:ph idx="1"/>
          </p:nvPr>
        </p:nvSpPr>
        <p:spPr>
          <a:xfrm>
            <a:off x="152400" y="1447800"/>
            <a:ext cx="9525000" cy="4800600"/>
          </a:xfrm>
        </p:spPr>
        <p:txBody>
          <a:bodyPr/>
          <a:lstStyle/>
          <a:p>
            <a:pPr rtl="1"/>
            <a:endParaRPr lang="ar-SA" sz="1100" b="1" dirty="0" smtClean="0"/>
          </a:p>
          <a:p>
            <a:pPr rtl="1"/>
            <a:r>
              <a:rPr lang="ar-SA" sz="3000" b="1" dirty="0" smtClean="0">
                <a:solidFill>
                  <a:srgbClr val="009900"/>
                </a:solidFill>
              </a:rPr>
              <a:t>أولا: الآيات الواردة في </a:t>
            </a:r>
            <a:r>
              <a:rPr lang="ar-SA" sz="3000" b="1" dirty="0" err="1" smtClean="0">
                <a:solidFill>
                  <a:srgbClr val="009900"/>
                </a:solidFill>
              </a:rPr>
              <a:t>ذلك:</a:t>
            </a:r>
            <a:endParaRPr lang="ar-SA" sz="3000" b="1" dirty="0" smtClean="0">
              <a:solidFill>
                <a:srgbClr val="009900"/>
              </a:solidFill>
            </a:endParaRPr>
          </a:p>
          <a:p>
            <a:pPr rtl="1">
              <a:buFont typeface="Arial" pitchFamily="34" charset="0"/>
              <a:buChar char="•"/>
            </a:pPr>
            <a:r>
              <a:rPr lang="ar-SA" sz="2800" b="1" dirty="0" smtClean="0"/>
              <a:t>البر بالوالدين أو أحدهما من صفة </a:t>
            </a:r>
            <a:r>
              <a:rPr lang="ar-SA" sz="2800" b="1" dirty="0" err="1" smtClean="0"/>
              <a:t>الأنبياء:</a:t>
            </a:r>
            <a:r>
              <a:rPr lang="ar-SA" sz="2800" b="1" dirty="0" smtClean="0"/>
              <a:t> </a:t>
            </a:r>
          </a:p>
          <a:p>
            <a:pPr rtl="1"/>
            <a:r>
              <a:rPr lang="ar-SA" sz="2800" b="1" dirty="0" smtClean="0"/>
              <a:t>1- </a:t>
            </a:r>
            <a:r>
              <a:rPr lang="ar-SA" sz="2800" dirty="0" smtClean="0"/>
              <a:t>قال تعالى عن سيدنا </a:t>
            </a:r>
            <a:r>
              <a:rPr lang="ar-SA" sz="2800" dirty="0" err="1" smtClean="0"/>
              <a:t>يحي </a:t>
            </a:r>
            <a:r>
              <a:rPr lang="ar-SA" sz="2800" dirty="0" err="1" smtClean="0">
                <a:sym typeface="AGA Arabesque"/>
              </a:rPr>
              <a:t> </a:t>
            </a:r>
            <a:r>
              <a:rPr lang="ar-SA" sz="2800" dirty="0" smtClean="0">
                <a:sym typeface="AGA Arabesque"/>
              </a:rPr>
              <a:t>(</a:t>
            </a:r>
            <a:r>
              <a:rPr lang="ar-SA" sz="2800" dirty="0" smtClean="0"/>
              <a:t>وَبَرًّا بِوالِدَيْهِ وَلَمْ يَكُنْ جَبَّاراً عَصِيًّا</a:t>
            </a:r>
            <a:r>
              <a:rPr lang="ar-SA" sz="2800" dirty="0" err="1" smtClean="0"/>
              <a:t>) </a:t>
            </a:r>
            <a:r>
              <a:rPr lang="ar-SA" sz="2400" dirty="0" smtClean="0"/>
              <a:t>[مريم: 14</a:t>
            </a:r>
            <a:r>
              <a:rPr lang="ar-SA" sz="2400" dirty="0" err="1" smtClean="0"/>
              <a:t>].</a:t>
            </a:r>
            <a:endParaRPr lang="ar-SA" sz="2400" dirty="0" smtClean="0"/>
          </a:p>
          <a:p>
            <a:pPr rtl="1"/>
            <a:r>
              <a:rPr lang="ar-SA" sz="2800" b="1" dirty="0" smtClean="0"/>
              <a:t>2- </a:t>
            </a:r>
            <a:r>
              <a:rPr lang="ar-SA" sz="2800" dirty="0" smtClean="0"/>
              <a:t>وقال تعالى عن سيدنا </a:t>
            </a:r>
            <a:r>
              <a:rPr lang="ar-SA" sz="2800" dirty="0" err="1" smtClean="0"/>
              <a:t>عيسى </a:t>
            </a:r>
            <a:r>
              <a:rPr lang="ar-SA" sz="2800" dirty="0" err="1" smtClean="0">
                <a:sym typeface="AGA Arabesque"/>
              </a:rPr>
              <a:t> </a:t>
            </a:r>
            <a:r>
              <a:rPr lang="ar-SA" sz="2800" dirty="0" smtClean="0">
                <a:sym typeface="AGA Arabesque"/>
              </a:rPr>
              <a:t>(</a:t>
            </a:r>
            <a:r>
              <a:rPr lang="ar-SA" sz="2800" dirty="0" smtClean="0"/>
              <a:t>وَبَرًّا بِوالِدَتِي وَلَمْ يَجْعَلْنِي جَبَّاراً شَقِيًّا</a:t>
            </a:r>
            <a:r>
              <a:rPr lang="ar-SA" sz="2800" dirty="0" err="1" smtClean="0"/>
              <a:t>) </a:t>
            </a:r>
            <a:r>
              <a:rPr lang="ar-SA" sz="2400" dirty="0" smtClean="0"/>
              <a:t>[مريم: 32</a:t>
            </a:r>
            <a:r>
              <a:rPr lang="ar-SA" sz="2400" dirty="0" err="1" smtClean="0"/>
              <a:t>].</a:t>
            </a:r>
            <a:r>
              <a:rPr lang="ar-SA" sz="2400" dirty="0" smtClean="0"/>
              <a:t> </a:t>
            </a:r>
            <a:endParaRPr lang="en-US" sz="2400" dirty="0" smtClean="0"/>
          </a:p>
          <a:p>
            <a:pPr rtl="1">
              <a:buFont typeface="Arial" pitchFamily="34" charset="0"/>
              <a:buChar char="•"/>
            </a:pPr>
            <a:r>
              <a:rPr lang="ar-SA" sz="2800" b="1" dirty="0" smtClean="0"/>
              <a:t>بر الوالدين والإحسان إليهما مما أمر </a:t>
            </a:r>
            <a:r>
              <a:rPr lang="ar-SA" sz="2800" b="1" dirty="0" err="1" smtClean="0"/>
              <a:t>به</a:t>
            </a:r>
            <a:r>
              <a:rPr lang="ar-SA" sz="2800" b="1" dirty="0" smtClean="0"/>
              <a:t> المولى- عز </a:t>
            </a:r>
            <a:r>
              <a:rPr lang="ar-SA" sz="2800" b="1" dirty="0" err="1" smtClean="0"/>
              <a:t>وجل-:</a:t>
            </a:r>
            <a:r>
              <a:rPr lang="ar-SA" sz="2800" dirty="0" smtClean="0"/>
              <a:t>  </a:t>
            </a:r>
            <a:endParaRPr lang="ar-SA" sz="2800" b="1" dirty="0" smtClean="0"/>
          </a:p>
          <a:p>
            <a:pPr algn="justLow" rtl="1"/>
            <a:r>
              <a:rPr lang="ar-SA" sz="2800" b="1" dirty="0" smtClean="0"/>
              <a:t>3-</a:t>
            </a:r>
            <a:r>
              <a:rPr lang="ar-SA" sz="2800" dirty="0" smtClean="0"/>
              <a:t> قال </a:t>
            </a:r>
            <a:r>
              <a:rPr lang="ar-SA" sz="2800" dirty="0" err="1" smtClean="0"/>
              <a:t>تعالى: </a:t>
            </a:r>
            <a:r>
              <a:rPr lang="ar-SA" sz="2800" dirty="0" smtClean="0"/>
              <a:t>( وَإِذْ أَخَذْنا مِيثاقَ بَنِي إِسْرائِيلَ لا تَعْبُدُونَ إِلَّا اللَّهَ وَبِالْوالِدَيْنِ إِحْساناً</a:t>
            </a:r>
            <a:r>
              <a:rPr lang="ar-SA" sz="2800" dirty="0" err="1" smtClean="0"/>
              <a:t>) </a:t>
            </a:r>
            <a:r>
              <a:rPr lang="ar-SA" sz="2400" dirty="0" smtClean="0"/>
              <a:t>[البقرة: 83</a:t>
            </a:r>
            <a:r>
              <a:rPr lang="ar-SA" sz="2400" dirty="0" err="1" smtClean="0"/>
              <a:t>].</a:t>
            </a:r>
            <a:r>
              <a:rPr lang="ar-SA" sz="2400" dirty="0" smtClean="0"/>
              <a:t> </a:t>
            </a:r>
          </a:p>
          <a:p>
            <a:pPr algn="justLow" rtl="1"/>
            <a:r>
              <a:rPr lang="ar-SA" sz="2800" b="1" dirty="0" smtClean="0"/>
              <a:t>4- </a:t>
            </a:r>
            <a:r>
              <a:rPr lang="ar-SA" sz="2800" dirty="0" smtClean="0"/>
              <a:t>وقال </a:t>
            </a:r>
            <a:r>
              <a:rPr lang="ar-SA" sz="2800" dirty="0" err="1" smtClean="0"/>
              <a:t>تعالى: </a:t>
            </a:r>
            <a:r>
              <a:rPr lang="ar-SA" sz="2800" dirty="0" smtClean="0"/>
              <a:t>(وَاعْبُدُوا اللَّهَ وَلا تُشْرِكُوا </a:t>
            </a:r>
            <a:r>
              <a:rPr lang="ar-SA" sz="2800" dirty="0" err="1" smtClean="0"/>
              <a:t>بِهِ</a:t>
            </a:r>
            <a:r>
              <a:rPr lang="ar-SA" sz="2800" dirty="0" smtClean="0"/>
              <a:t> شَيْئاً وَبِالْوالِدَيْنِ إِحْساناً</a:t>
            </a:r>
            <a:r>
              <a:rPr lang="ar-SA" sz="2800" dirty="0" err="1" smtClean="0"/>
              <a:t>) </a:t>
            </a:r>
            <a:r>
              <a:rPr lang="ar-SA" sz="2400" dirty="0" smtClean="0"/>
              <a:t>[النساء: 36</a:t>
            </a:r>
            <a:r>
              <a:rPr lang="ar-SA" sz="2400" dirty="0" err="1" smtClean="0"/>
              <a:t>].</a:t>
            </a:r>
            <a:r>
              <a:rPr lang="ar-SA" sz="2400"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[3/1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676400"/>
            <a:ext cx="9601200" cy="4572000"/>
          </a:xfrm>
        </p:spPr>
        <p:txBody>
          <a:bodyPr/>
          <a:lstStyle/>
          <a:p>
            <a:pPr rtl="1"/>
            <a:r>
              <a:rPr lang="ar-SA" sz="2800" b="1" dirty="0" smtClean="0"/>
              <a:t>5- </a:t>
            </a:r>
            <a:r>
              <a:rPr lang="ar-SA" sz="2800" dirty="0" smtClean="0"/>
              <a:t>وقال </a:t>
            </a:r>
            <a:r>
              <a:rPr lang="ar-SA" sz="2800" dirty="0" err="1" smtClean="0"/>
              <a:t>تعالى: </a:t>
            </a:r>
            <a:r>
              <a:rPr lang="ar-SA" sz="2800" dirty="0" smtClean="0"/>
              <a:t>(وَقَضى رَبُّكَ أَلَّا تَعْبُدُوا إِلَّا إِيَّاهُ وَبِالْوالِدَيْنِ إِحْساناً إِمَّا يَبْلُغَنَّ عِنْدَكَ الْكِبَرَ أَحَدُهُما أَوْ كِلاهُما فَلا تَقُلْ لَهُما أُفٍّ وَلا تَنْهَرْهُما وَقُلْ لَهُما قَوْلًا كَرِيماً وَاخْفِضْ لَهُما جَناحَ الذُّلِّ مِنَ الرَّحْمَةِ وَقُلْ رَبِّ ارْحَمْهُما كَما رَبَّيانِي صَغِيراً</a:t>
            </a:r>
            <a:r>
              <a:rPr lang="ar-SA" sz="2800" dirty="0" err="1" smtClean="0"/>
              <a:t>) </a:t>
            </a:r>
            <a:r>
              <a:rPr lang="ar-SA" sz="2400" dirty="0" smtClean="0"/>
              <a:t>[الإسراء: 23-24</a:t>
            </a:r>
            <a:r>
              <a:rPr lang="ar-SA" sz="2400" dirty="0" err="1" smtClean="0"/>
              <a:t>].</a:t>
            </a:r>
            <a:r>
              <a:rPr lang="ar-SA" sz="2400" dirty="0" smtClean="0"/>
              <a:t> </a:t>
            </a:r>
          </a:p>
          <a:p>
            <a:pPr rtl="1"/>
            <a:r>
              <a:rPr lang="ar-SA" sz="2800" b="1" dirty="0" smtClean="0"/>
              <a:t>6- </a:t>
            </a:r>
            <a:r>
              <a:rPr lang="ar-SA" sz="2800" dirty="0" smtClean="0"/>
              <a:t>وقال </a:t>
            </a:r>
            <a:r>
              <a:rPr lang="ar-SA" sz="2800" dirty="0" err="1" smtClean="0"/>
              <a:t>تعالى: </a:t>
            </a:r>
            <a:r>
              <a:rPr lang="ar-SA" sz="2800" dirty="0" smtClean="0"/>
              <a:t>( وَوَصَّيْنَا الْإِنْسانَ بِوالِدَيْهِ حَمَلَتْهُ أُمُّهُ وَهْناً عَلى وَهْنٍ وَفِصالُهُ فِي عامَيْنِ أَنِ اشْكُرْ لِي وَلِوالِدَيْكَ إِلَيَّ الْمَصِيرُ وَإِنْ جاهَداكَ عَلى أَنْ تُشْرِكَ </a:t>
            </a:r>
            <a:r>
              <a:rPr lang="ar-SA" sz="2800" dirty="0" err="1" smtClean="0"/>
              <a:t>بِي</a:t>
            </a:r>
            <a:r>
              <a:rPr lang="ar-SA" sz="2800" dirty="0" smtClean="0"/>
              <a:t> ما لَيْسَ لَكَ </a:t>
            </a:r>
            <a:r>
              <a:rPr lang="ar-SA" sz="2800" dirty="0" err="1" smtClean="0"/>
              <a:t>بِهِ</a:t>
            </a:r>
            <a:r>
              <a:rPr lang="ar-SA" sz="2800" dirty="0" smtClean="0"/>
              <a:t> عِلْمٌ فَلا تُطِعْهُما وَصاحِبْهُما فِي الدُّنْيا مَعْرُوفاً</a:t>
            </a:r>
            <a:r>
              <a:rPr lang="ar-SA" sz="2800" dirty="0" err="1" smtClean="0"/>
              <a:t>) </a:t>
            </a:r>
            <a:r>
              <a:rPr lang="ar-SA" sz="2800" dirty="0" smtClean="0"/>
              <a:t>[</a:t>
            </a:r>
            <a:r>
              <a:rPr lang="ar-SA" sz="2400" dirty="0" smtClean="0"/>
              <a:t>لقمان: 14-15</a:t>
            </a:r>
            <a:r>
              <a:rPr lang="ar-SA" sz="2400" dirty="0" err="1" smtClean="0"/>
              <a:t>].</a:t>
            </a:r>
            <a:r>
              <a:rPr lang="ar-SA" sz="2400" dirty="0" smtClean="0"/>
              <a:t> </a:t>
            </a:r>
          </a:p>
          <a:p>
            <a:pPr rtl="1"/>
            <a:r>
              <a:rPr lang="ar-SA" sz="2800" b="1" dirty="0" smtClean="0"/>
              <a:t>7- </a:t>
            </a:r>
            <a:r>
              <a:rPr lang="ar-SA" sz="2800" dirty="0" smtClean="0"/>
              <a:t>وقال </a:t>
            </a:r>
            <a:r>
              <a:rPr lang="ar-SA" sz="2800" dirty="0" err="1" smtClean="0"/>
              <a:t>تعالى: </a:t>
            </a:r>
            <a:r>
              <a:rPr lang="ar-SA" sz="2800" dirty="0" smtClean="0"/>
              <a:t>( وَوَصَّيْنَا الْإِنْسانَ بِوالِدَيْهِ إِحْساناً حَمَلَتْهُ أُمُّهُ كُرْهاً وَوَضَعَتْهُ كُرْهاً وَحَمْلُهُ وَفِصالُهُ ثَلاثُونَ شَهْراً</a:t>
            </a:r>
            <a:r>
              <a:rPr lang="ar-SA" sz="2800" dirty="0" err="1" smtClean="0"/>
              <a:t>) </a:t>
            </a:r>
            <a:r>
              <a:rPr lang="ar-SA" sz="2400" dirty="0" smtClean="0"/>
              <a:t>[</a:t>
            </a:r>
            <a:r>
              <a:rPr lang="ar-SA" sz="2400" dirty="0" err="1" smtClean="0"/>
              <a:t>الأحقاف</a:t>
            </a:r>
            <a:r>
              <a:rPr lang="ar-SA" sz="2400" dirty="0" smtClean="0"/>
              <a:t>: 15</a:t>
            </a:r>
            <a:r>
              <a:rPr lang="ar-SA" sz="2400" dirty="0" err="1" smtClean="0"/>
              <a:t>].</a:t>
            </a:r>
            <a:r>
              <a:rPr lang="ar-SA" sz="2400" dirty="0" smtClean="0"/>
              <a:t> </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[3/1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447800"/>
            <a:ext cx="9601200" cy="4724400"/>
          </a:xfrm>
        </p:spPr>
        <p:txBody>
          <a:bodyPr/>
          <a:lstStyle/>
          <a:p>
            <a:pPr rtl="1"/>
            <a:r>
              <a:rPr lang="ar-SA" sz="2800" b="1" dirty="0" smtClean="0">
                <a:solidFill>
                  <a:srgbClr val="009900"/>
                </a:solidFill>
              </a:rPr>
              <a:t>ثانيا: الأحاديث الواردة في </a:t>
            </a:r>
            <a:r>
              <a:rPr lang="ar-SA" sz="2800" b="1" dirty="0" err="1" smtClean="0">
                <a:solidFill>
                  <a:srgbClr val="009900"/>
                </a:solidFill>
              </a:rPr>
              <a:t>ذلك:</a:t>
            </a:r>
            <a:endParaRPr lang="ar-SA" sz="2800" b="1" dirty="0" smtClean="0">
              <a:solidFill>
                <a:srgbClr val="009900"/>
              </a:solidFill>
            </a:endParaRPr>
          </a:p>
          <a:p>
            <a:pPr rtl="1"/>
            <a:r>
              <a:rPr lang="ar-SA" sz="2800" b="1" dirty="0" smtClean="0"/>
              <a:t>1- </a:t>
            </a:r>
            <a:r>
              <a:rPr lang="ar-SA" sz="2800" dirty="0" smtClean="0"/>
              <a:t>عن عبد اللّه بن </a:t>
            </a:r>
            <a:r>
              <a:rPr lang="ar-SA" sz="2800" dirty="0" err="1" smtClean="0"/>
              <a:t>مسعود </a:t>
            </a:r>
            <a:r>
              <a:rPr lang="ar-SA" sz="2800" dirty="0" smtClean="0">
                <a:sym typeface="AGA Arabesque"/>
              </a:rPr>
              <a:t> </a:t>
            </a:r>
            <a:r>
              <a:rPr lang="ar-SA" sz="2800" dirty="0" smtClean="0"/>
              <a:t>قال: سألت النّبيّ </a:t>
            </a:r>
            <a:r>
              <a:rPr lang="en-US" sz="2800" dirty="0" smtClean="0">
                <a:sym typeface="AGA Arabesque"/>
              </a:rPr>
              <a:t></a:t>
            </a:r>
            <a:r>
              <a:rPr lang="ar-SA" sz="2800" b="1" dirty="0" smtClean="0"/>
              <a:t>: أيّ العمل أحبّ إلى اللّه عزّ </a:t>
            </a:r>
            <a:r>
              <a:rPr lang="ar-SA" sz="2800" b="1" dirty="0" err="1" smtClean="0"/>
              <a:t>وجلّ؟</a:t>
            </a:r>
            <a:r>
              <a:rPr lang="ar-SA" sz="2800" b="1" dirty="0" smtClean="0"/>
              <a:t> </a:t>
            </a:r>
            <a:r>
              <a:rPr lang="ar-SA" sz="2800" b="1" dirty="0" err="1" smtClean="0"/>
              <a:t>قال: </a:t>
            </a:r>
            <a:r>
              <a:rPr lang="ar-SA" sz="2800" b="1" dirty="0" smtClean="0"/>
              <a:t>«الصّلاة على </a:t>
            </a:r>
            <a:r>
              <a:rPr lang="ar-SA" sz="2800" b="1" dirty="0" err="1" smtClean="0"/>
              <a:t>وقتها».</a:t>
            </a:r>
            <a:r>
              <a:rPr lang="ar-SA" sz="2800" b="1" dirty="0" smtClean="0"/>
              <a:t> </a:t>
            </a:r>
            <a:r>
              <a:rPr lang="ar-SA" sz="2800" dirty="0" smtClean="0"/>
              <a:t>قال: ثمّ </a:t>
            </a:r>
            <a:r>
              <a:rPr lang="ar-SA" sz="2800" dirty="0" err="1" smtClean="0"/>
              <a:t>أيّ؟</a:t>
            </a:r>
            <a:r>
              <a:rPr lang="ar-SA" sz="2800" dirty="0" smtClean="0"/>
              <a:t> </a:t>
            </a:r>
            <a:r>
              <a:rPr lang="ar-SA" sz="2800" dirty="0" err="1" smtClean="0"/>
              <a:t>قال: </a:t>
            </a:r>
            <a:r>
              <a:rPr lang="ar-SA" sz="2800" b="1" dirty="0" smtClean="0"/>
              <a:t>«برّ </a:t>
            </a:r>
            <a:r>
              <a:rPr lang="ar-SA" sz="2800" b="1" dirty="0" err="1" smtClean="0"/>
              <a:t>الوالدين».</a:t>
            </a:r>
            <a:r>
              <a:rPr lang="ar-SA" sz="2800" b="1" dirty="0" smtClean="0"/>
              <a:t> </a:t>
            </a:r>
            <a:r>
              <a:rPr lang="ar-SA" sz="2800" dirty="0" smtClean="0"/>
              <a:t>قال: ثمّ </a:t>
            </a:r>
            <a:r>
              <a:rPr lang="ar-SA" sz="2800" dirty="0" err="1" smtClean="0"/>
              <a:t>أيّ؟</a:t>
            </a:r>
            <a:r>
              <a:rPr lang="ar-SA" sz="2800" dirty="0" smtClean="0"/>
              <a:t> </a:t>
            </a:r>
            <a:r>
              <a:rPr lang="ar-SA" sz="2800" dirty="0" err="1" smtClean="0"/>
              <a:t>قال: </a:t>
            </a:r>
            <a:r>
              <a:rPr lang="ar-SA" sz="2800" b="1" dirty="0" smtClean="0"/>
              <a:t>«الجهاد في سبيل </a:t>
            </a:r>
            <a:r>
              <a:rPr lang="ar-SA" sz="2800" b="1" dirty="0" err="1" smtClean="0"/>
              <a:t>اللّه».</a:t>
            </a:r>
            <a:r>
              <a:rPr lang="ar-SA" sz="2800" b="1" dirty="0" smtClean="0"/>
              <a:t> </a:t>
            </a:r>
            <a:r>
              <a:rPr lang="ar-SA" sz="2400" dirty="0" smtClean="0"/>
              <a:t>رواه </a:t>
            </a:r>
            <a:r>
              <a:rPr lang="ar-SA" sz="2400" dirty="0" err="1" smtClean="0"/>
              <a:t>البخاري </a:t>
            </a:r>
            <a:r>
              <a:rPr lang="ar-SA" sz="2400" dirty="0" smtClean="0"/>
              <a:t>(5970)، و </a:t>
            </a:r>
            <a:r>
              <a:rPr lang="ar-SA" sz="2400" dirty="0" err="1" smtClean="0"/>
              <a:t>مسلم </a:t>
            </a:r>
            <a:r>
              <a:rPr lang="ar-SA" sz="2400" dirty="0" smtClean="0"/>
              <a:t>(85) واللفظ له.</a:t>
            </a:r>
          </a:p>
          <a:p>
            <a:pPr algn="just" rtl="1"/>
            <a:r>
              <a:rPr lang="ar-SA" sz="2800" b="1" dirty="0" smtClean="0"/>
              <a:t>2-</a:t>
            </a:r>
            <a:r>
              <a:rPr lang="ar-SA" sz="2800" dirty="0" smtClean="0"/>
              <a:t> عن أبي </a:t>
            </a:r>
            <a:r>
              <a:rPr lang="ar-SA" sz="2800" dirty="0" err="1" smtClean="0"/>
              <a:t>هريرة </a:t>
            </a:r>
            <a:r>
              <a:rPr lang="ar-SA" sz="2800" dirty="0" smtClean="0">
                <a:sym typeface="AGA Arabesque"/>
              </a:rPr>
              <a:t></a:t>
            </a:r>
            <a:r>
              <a:rPr lang="ar-SA" sz="2800" dirty="0" smtClean="0"/>
              <a:t> قَالَ: جَاءَ رَجُلٌ إِلَى رَسُول الله </a:t>
            </a:r>
            <a:r>
              <a:rPr lang="en-US" sz="2800" dirty="0" smtClean="0">
                <a:sym typeface="AGA Arabesque"/>
              </a:rPr>
              <a:t></a:t>
            </a:r>
            <a:r>
              <a:rPr lang="ar-SA" sz="2800" dirty="0" smtClean="0">
                <a:sym typeface="AGA Arabesque"/>
              </a:rPr>
              <a:t> ف</a:t>
            </a:r>
            <a:r>
              <a:rPr lang="ar-SA" sz="2800" dirty="0" smtClean="0"/>
              <a:t>قَالَ: يَا رَسُولَ اللَّهِ مَنْ أَحَقُّ النَّاسِ بِحُسْنِ </a:t>
            </a:r>
            <a:r>
              <a:rPr lang="ar-SA" sz="2800" dirty="0" err="1" smtClean="0"/>
              <a:t>صَحَابَتِي؟</a:t>
            </a:r>
            <a:r>
              <a:rPr lang="ar-SA" sz="2800" dirty="0" smtClean="0"/>
              <a:t> </a:t>
            </a:r>
            <a:r>
              <a:rPr lang="ar-SA" sz="2800" dirty="0" err="1" smtClean="0"/>
              <a:t>قال: </a:t>
            </a:r>
            <a:r>
              <a:rPr lang="ar-SA" sz="2800" dirty="0" smtClean="0"/>
              <a:t>«</a:t>
            </a:r>
            <a:r>
              <a:rPr lang="ar-SA" sz="2800" b="1" dirty="0" smtClean="0"/>
              <a:t>أُمُّكَ</a:t>
            </a:r>
            <a:r>
              <a:rPr lang="ar-SA" sz="2800" dirty="0" smtClean="0"/>
              <a:t>» قَالَ: ثُمَّ </a:t>
            </a:r>
            <a:r>
              <a:rPr lang="ar-SA" sz="2800" dirty="0" err="1" smtClean="0"/>
              <a:t>مَنْ؟</a:t>
            </a:r>
            <a:r>
              <a:rPr lang="ar-SA" sz="2800" dirty="0" smtClean="0"/>
              <a:t> </a:t>
            </a:r>
            <a:r>
              <a:rPr lang="ar-SA" sz="2800" dirty="0" err="1" smtClean="0"/>
              <a:t>قَالَ:</a:t>
            </a:r>
            <a:r>
              <a:rPr lang="ar-SA" sz="2800" b="1" dirty="0" err="1" smtClean="0"/>
              <a:t> </a:t>
            </a:r>
            <a:r>
              <a:rPr lang="ar-SA" sz="2800" dirty="0" smtClean="0"/>
              <a:t>«</a:t>
            </a:r>
            <a:r>
              <a:rPr lang="ar-SA" sz="2800" b="1" dirty="0" smtClean="0"/>
              <a:t>ثُمَّ أُمُّكَ</a:t>
            </a:r>
            <a:r>
              <a:rPr lang="ar-SA" sz="2800" dirty="0" smtClean="0"/>
              <a:t>»</a:t>
            </a:r>
            <a:r>
              <a:rPr lang="ar-SA" sz="2800" b="1" dirty="0" smtClean="0"/>
              <a:t> </a:t>
            </a:r>
            <a:r>
              <a:rPr lang="ar-SA" sz="2800" dirty="0" smtClean="0"/>
              <a:t>قَالَ ثُمَّ </a:t>
            </a:r>
            <a:r>
              <a:rPr lang="ar-SA" sz="2800" dirty="0" err="1" smtClean="0"/>
              <a:t>مَنْ؟</a:t>
            </a:r>
            <a:r>
              <a:rPr lang="ar-SA" sz="2800" dirty="0" smtClean="0"/>
              <a:t> </a:t>
            </a:r>
            <a:r>
              <a:rPr lang="ar-SA" sz="2800" dirty="0" err="1" smtClean="0"/>
              <a:t>قَالَ:</a:t>
            </a:r>
            <a:r>
              <a:rPr lang="ar-SA" sz="2800" b="1" dirty="0" err="1" smtClean="0"/>
              <a:t> </a:t>
            </a:r>
            <a:r>
              <a:rPr lang="ar-SA" sz="2800" dirty="0" smtClean="0"/>
              <a:t>«</a:t>
            </a:r>
            <a:r>
              <a:rPr lang="ar-SA" sz="2800" b="1" dirty="0" smtClean="0"/>
              <a:t>ثُمَّ أُمُّكَ</a:t>
            </a:r>
            <a:r>
              <a:rPr lang="ar-SA" sz="2800" dirty="0" smtClean="0"/>
              <a:t>»</a:t>
            </a:r>
            <a:r>
              <a:rPr lang="ar-SA" sz="2800" b="1" dirty="0" smtClean="0"/>
              <a:t> </a:t>
            </a:r>
            <a:r>
              <a:rPr lang="ar-SA" sz="2800" dirty="0" smtClean="0"/>
              <a:t>قَالَ: ثُمَّ </a:t>
            </a:r>
            <a:r>
              <a:rPr lang="ar-SA" sz="2800" dirty="0" err="1" smtClean="0"/>
              <a:t>مَنْ؟</a:t>
            </a:r>
            <a:r>
              <a:rPr lang="ar-SA" sz="2800" dirty="0" smtClean="0"/>
              <a:t> </a:t>
            </a:r>
            <a:r>
              <a:rPr lang="ar-SA" sz="2800" dirty="0" err="1" smtClean="0"/>
              <a:t>قَالَ:</a:t>
            </a:r>
            <a:r>
              <a:rPr lang="ar-SA" sz="2800" b="1" dirty="0" err="1" smtClean="0"/>
              <a:t> </a:t>
            </a:r>
            <a:r>
              <a:rPr lang="ar-SA" sz="2800" dirty="0" smtClean="0"/>
              <a:t>«</a:t>
            </a:r>
            <a:r>
              <a:rPr lang="ar-SA" sz="2800" b="1" dirty="0" smtClean="0"/>
              <a:t>ثُمَّ أَبُوكَ</a:t>
            </a:r>
            <a:r>
              <a:rPr lang="ar-SA" sz="2800" dirty="0" smtClean="0"/>
              <a:t>» </a:t>
            </a:r>
            <a:r>
              <a:rPr lang="ar-SA" sz="2400" dirty="0" smtClean="0"/>
              <a:t>رواه </a:t>
            </a:r>
            <a:r>
              <a:rPr lang="ar-SA" sz="2400" dirty="0" err="1" smtClean="0"/>
              <a:t>البخاري </a:t>
            </a:r>
            <a:r>
              <a:rPr lang="ar-SA" sz="2400" dirty="0" smtClean="0"/>
              <a:t>(5971)، و </a:t>
            </a:r>
            <a:r>
              <a:rPr lang="ar-SA" sz="2400" dirty="0" err="1" smtClean="0"/>
              <a:t>مسلم </a:t>
            </a:r>
            <a:r>
              <a:rPr lang="ar-SA" sz="2400" dirty="0" smtClean="0"/>
              <a:t>(2548</a:t>
            </a:r>
            <a:r>
              <a:rPr lang="ar-SA" sz="2400" dirty="0" err="1" smtClean="0"/>
              <a:t>).</a:t>
            </a:r>
            <a:endParaRPr lang="ar-SA" sz="2400" dirty="0" smtClean="0"/>
          </a:p>
          <a:p>
            <a:pPr algn="just" rtl="1"/>
            <a:r>
              <a:rPr lang="ar-SA" sz="2800" b="1" dirty="0" smtClean="0"/>
              <a:t>3-</a:t>
            </a:r>
            <a:r>
              <a:rPr lang="ar-SA" sz="2400" dirty="0" smtClean="0"/>
              <a:t> </a:t>
            </a:r>
            <a:r>
              <a:rPr lang="ar-SA" sz="2800" dirty="0" smtClean="0"/>
              <a:t>عن عبد الله بن </a:t>
            </a:r>
            <a:r>
              <a:rPr lang="ar-SA" sz="2800" dirty="0" err="1" smtClean="0"/>
              <a:t>عمر </a:t>
            </a:r>
            <a:r>
              <a:rPr lang="ar-SA" sz="2800" dirty="0" smtClean="0">
                <a:sym typeface="AGA Arabesque"/>
              </a:rPr>
              <a:t> </a:t>
            </a:r>
            <a:r>
              <a:rPr lang="ar-SA" sz="2800" dirty="0" smtClean="0"/>
              <a:t>قال: قال رَسُول الله </a:t>
            </a:r>
            <a:r>
              <a:rPr lang="en-US" sz="2800" dirty="0" smtClean="0">
                <a:sym typeface="AGA Arabesque"/>
              </a:rPr>
              <a:t></a:t>
            </a:r>
            <a:r>
              <a:rPr lang="ar-SA" sz="2800" dirty="0" smtClean="0"/>
              <a:t> :«</a:t>
            </a:r>
            <a:r>
              <a:rPr lang="ar-SA" sz="2800" b="1" dirty="0" smtClean="0"/>
              <a:t>برّوا آباءكم تبرّكم أبناؤكم، وعفّوا تعفّ نساؤكم</a:t>
            </a:r>
            <a:r>
              <a:rPr lang="ar-SA" sz="2800" dirty="0" smtClean="0"/>
              <a:t>» </a:t>
            </a:r>
            <a:r>
              <a:rPr lang="ar-SA" sz="2000" dirty="0" smtClean="0"/>
              <a:t>رواه الطبراني في </a:t>
            </a:r>
            <a:r>
              <a:rPr lang="ar-SA" sz="2000" dirty="0" err="1" smtClean="0"/>
              <a:t>الأوسط </a:t>
            </a:r>
            <a:r>
              <a:rPr lang="ar-SA" sz="2000" dirty="0" smtClean="0"/>
              <a:t>(299/1 رقم 1002)، ورجاله رجال </a:t>
            </a:r>
            <a:r>
              <a:rPr lang="ar-SA" sz="2000" dirty="0" err="1" smtClean="0"/>
              <a:t>الصحيح.</a:t>
            </a:r>
            <a:r>
              <a:rPr lang="ar-SA" sz="2000" dirty="0" smtClean="0"/>
              <a:t> وقال المنذري في </a:t>
            </a:r>
            <a:r>
              <a:rPr lang="ar-SA" sz="2000" dirty="0" err="1" smtClean="0"/>
              <a:t>الترغيب </a:t>
            </a:r>
            <a:r>
              <a:rPr lang="ar-SA" sz="2000" dirty="0" smtClean="0"/>
              <a:t>(3/ 317): رواه الطبراني بإسناد حسن.</a:t>
            </a:r>
          </a:p>
          <a:p>
            <a:pPr algn="just" rtl="1"/>
            <a:endParaRPr lang="en-US" sz="2400" dirty="0" smtClean="0"/>
          </a:p>
          <a:p>
            <a:pPr rtl="1"/>
            <a:r>
              <a:rPr lang="ar-SA" b="1" dirty="0" smtClean="0"/>
              <a:t>   </a:t>
            </a:r>
            <a:endParaRPr lang="en-US" sz="2600" dirty="0">
              <a:solidFill>
                <a:srgbClr val="0099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[3/1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447800"/>
            <a:ext cx="9601200" cy="4724400"/>
          </a:xfrm>
        </p:spPr>
        <p:txBody>
          <a:bodyPr/>
          <a:lstStyle/>
          <a:p>
            <a:pPr rtl="1"/>
            <a:r>
              <a:rPr lang="ar-SA" sz="2800" b="1" dirty="0" smtClean="0"/>
              <a:t>4- </a:t>
            </a:r>
            <a:r>
              <a:rPr lang="ar-SA" sz="2800" dirty="0" smtClean="0"/>
              <a:t>عن أبي أسيد </a:t>
            </a:r>
            <a:r>
              <a:rPr lang="ar-SA" sz="2800" dirty="0" err="1" smtClean="0"/>
              <a:t>السّاعديّ </a:t>
            </a:r>
            <a:r>
              <a:rPr lang="ar-SA" sz="2800" dirty="0" smtClean="0">
                <a:sym typeface="AGA Arabesque"/>
              </a:rPr>
              <a:t></a:t>
            </a:r>
            <a:r>
              <a:rPr lang="ar-SA" sz="2800" dirty="0" smtClean="0"/>
              <a:t> قَالَ: فيما نحن عند رسول اللّه </a:t>
            </a:r>
            <a:r>
              <a:rPr lang="en-US" sz="2800" dirty="0" smtClean="0">
                <a:sym typeface="AGA Arabesque"/>
              </a:rPr>
              <a:t> </a:t>
            </a:r>
            <a:r>
              <a:rPr lang="ar-SA" sz="2800" dirty="0" smtClean="0">
                <a:sym typeface="AGA Arabesque"/>
              </a:rPr>
              <a:t> </a:t>
            </a:r>
            <a:r>
              <a:rPr lang="ar-SA" sz="2800" dirty="0" smtClean="0"/>
              <a:t>إذ جاءه رجل من بني </a:t>
            </a:r>
            <a:r>
              <a:rPr lang="ar-SA" sz="2800" dirty="0" err="1" smtClean="0"/>
              <a:t>سلمة</a:t>
            </a:r>
            <a:r>
              <a:rPr lang="ar-SA" sz="2800" dirty="0" smtClean="0"/>
              <a:t> فقال: يا رسول اللّه، هل بقي من برّ أبويّ شيء أبرّهما </a:t>
            </a:r>
            <a:r>
              <a:rPr lang="ar-SA" sz="2800" dirty="0" err="1" smtClean="0"/>
              <a:t>به</a:t>
            </a:r>
            <a:r>
              <a:rPr lang="ar-SA" sz="2800" dirty="0" smtClean="0"/>
              <a:t> بعد </a:t>
            </a:r>
            <a:r>
              <a:rPr lang="ar-SA" sz="2800" dirty="0" err="1" smtClean="0"/>
              <a:t>موتهما؟</a:t>
            </a:r>
            <a:r>
              <a:rPr lang="ar-SA" sz="2800" dirty="0" smtClean="0"/>
              <a:t> </a:t>
            </a:r>
            <a:r>
              <a:rPr lang="ar-SA" sz="2800" dirty="0" err="1" smtClean="0"/>
              <a:t>قَالَ: </a:t>
            </a:r>
            <a:r>
              <a:rPr lang="ar-SA" sz="2800" dirty="0" smtClean="0"/>
              <a:t>«</a:t>
            </a:r>
            <a:r>
              <a:rPr lang="ar-SA" sz="2800" b="1" dirty="0" smtClean="0"/>
              <a:t>نعم، الصّلاة عليهما والاستغفار لهما وإنفاذ عهدهما من بعدهما، وصلة الرّحم الّتي لا توصل إلّا </a:t>
            </a:r>
            <a:r>
              <a:rPr lang="ar-SA" sz="2800" b="1" dirty="0" err="1" smtClean="0"/>
              <a:t>بهما</a:t>
            </a:r>
            <a:r>
              <a:rPr lang="ar-SA" sz="2800" b="1" dirty="0" smtClean="0"/>
              <a:t>، وإكرام صديقهما</a:t>
            </a:r>
            <a:r>
              <a:rPr lang="ar-SA" sz="2800" dirty="0" smtClean="0"/>
              <a:t>» </a:t>
            </a:r>
            <a:r>
              <a:rPr lang="ar-SA" sz="2400" dirty="0" smtClean="0"/>
              <a:t>رواه أبو </a:t>
            </a:r>
            <a:r>
              <a:rPr lang="ar-SA" sz="2400" dirty="0" err="1" smtClean="0"/>
              <a:t>داود </a:t>
            </a:r>
            <a:r>
              <a:rPr lang="ar-SA" sz="2400" dirty="0" smtClean="0"/>
              <a:t>(5142)، وابن </a:t>
            </a:r>
            <a:r>
              <a:rPr lang="ar-SA" sz="2400" dirty="0" err="1" smtClean="0"/>
              <a:t>ماجه </a:t>
            </a:r>
            <a:r>
              <a:rPr lang="ar-SA" sz="2400" dirty="0" smtClean="0"/>
              <a:t>(3664)، </a:t>
            </a:r>
            <a:r>
              <a:rPr lang="ar-SA" sz="2400" dirty="0" err="1" smtClean="0"/>
              <a:t>وأحمد </a:t>
            </a:r>
            <a:r>
              <a:rPr lang="ar-SA" sz="2400" dirty="0" smtClean="0"/>
              <a:t>(3/ 498)، والحاكم في </a:t>
            </a:r>
            <a:r>
              <a:rPr lang="ar-SA" sz="2400" dirty="0" err="1" smtClean="0"/>
              <a:t>المستدرك </a:t>
            </a:r>
            <a:r>
              <a:rPr lang="ar-SA" sz="2400" dirty="0" smtClean="0"/>
              <a:t>(4/ 155) وقال: صحيح الإسناد ولم يخرجاه ووافقه الذهبي.</a:t>
            </a:r>
          </a:p>
          <a:p>
            <a:pPr algn="just" rtl="1"/>
            <a:r>
              <a:rPr lang="ar-SA" sz="2800" b="1" dirty="0" smtClean="0"/>
              <a:t>5-</a:t>
            </a:r>
            <a:r>
              <a:rPr lang="ar-SA" sz="2800" dirty="0" smtClean="0"/>
              <a:t> عن أبي سعيد </a:t>
            </a:r>
            <a:r>
              <a:rPr lang="ar-SA" sz="2800" dirty="0" err="1" smtClean="0"/>
              <a:t>الخدريّ </a:t>
            </a:r>
            <a:r>
              <a:rPr lang="ar-SA" sz="2800" dirty="0" smtClean="0">
                <a:sym typeface="AGA Arabesque"/>
              </a:rPr>
              <a:t></a:t>
            </a:r>
            <a:r>
              <a:rPr lang="ar-SA" sz="2800" dirty="0" smtClean="0"/>
              <a:t> قَالَ: هاجر إلى رسول اللّه</a:t>
            </a:r>
            <a:r>
              <a:rPr lang="en-US" sz="2800" dirty="0" smtClean="0">
                <a:sym typeface="AGA Arabesque"/>
              </a:rPr>
              <a:t> </a:t>
            </a:r>
            <a:r>
              <a:rPr lang="ar-SA" sz="2800" dirty="0" smtClean="0">
                <a:sym typeface="AGA Arabesque"/>
              </a:rPr>
              <a:t> </a:t>
            </a:r>
            <a:r>
              <a:rPr lang="ar-SA" sz="2800" dirty="0" smtClean="0"/>
              <a:t>رجل من اليمن، فقال له رسول اللّه </a:t>
            </a:r>
            <a:r>
              <a:rPr lang="en-US" sz="2800" dirty="0" smtClean="0">
                <a:sym typeface="AGA Arabesque"/>
              </a:rPr>
              <a:t></a:t>
            </a:r>
            <a:r>
              <a:rPr lang="ar-SA" sz="2800" b="1" dirty="0" smtClean="0"/>
              <a:t>:«هجرت الشّرك ولكنّه الجهاد، هل باليمن </a:t>
            </a:r>
            <a:r>
              <a:rPr lang="ar-SA" sz="2800" b="1" dirty="0" err="1" smtClean="0"/>
              <a:t>أبواك؟».</a:t>
            </a:r>
            <a:r>
              <a:rPr lang="ar-SA" sz="2800" b="1" dirty="0" smtClean="0"/>
              <a:t> </a:t>
            </a:r>
            <a:r>
              <a:rPr lang="ar-SA" sz="2800" dirty="0" smtClean="0"/>
              <a:t>قال: </a:t>
            </a:r>
            <a:r>
              <a:rPr lang="ar-SA" sz="2800" dirty="0" err="1" smtClean="0"/>
              <a:t>نعم.</a:t>
            </a:r>
            <a:r>
              <a:rPr lang="ar-SA" sz="2800" dirty="0" smtClean="0"/>
              <a:t> </a:t>
            </a:r>
            <a:r>
              <a:rPr lang="ar-SA" sz="2800" dirty="0" err="1" smtClean="0"/>
              <a:t>قال:</a:t>
            </a:r>
            <a:r>
              <a:rPr lang="ar-SA" sz="2800" b="1" dirty="0" err="1" smtClean="0"/>
              <a:t> </a:t>
            </a:r>
            <a:r>
              <a:rPr lang="ar-SA" sz="2800" b="1" dirty="0" smtClean="0"/>
              <a:t>«أذنا لك؟» </a:t>
            </a:r>
            <a:r>
              <a:rPr lang="ar-SA" sz="2800" dirty="0" smtClean="0"/>
              <a:t>قال: </a:t>
            </a:r>
            <a:r>
              <a:rPr lang="ar-SA" sz="2800" dirty="0" err="1" smtClean="0"/>
              <a:t>لا.</a:t>
            </a:r>
            <a:r>
              <a:rPr lang="ar-SA" sz="2800" dirty="0" smtClean="0"/>
              <a:t> فقال رسول اللّه</a:t>
            </a:r>
            <a:r>
              <a:rPr lang="en-US" sz="2800" dirty="0" smtClean="0">
                <a:sym typeface="AGA Arabesque"/>
              </a:rPr>
              <a:t> </a:t>
            </a:r>
            <a:r>
              <a:rPr lang="ar-SA" sz="2800" b="1" dirty="0" err="1" smtClean="0"/>
              <a:t>: </a:t>
            </a:r>
            <a:r>
              <a:rPr lang="ar-SA" sz="2800" b="1" dirty="0" smtClean="0"/>
              <a:t>«ارجع إلى أبويك فإن فعلا، وإلّا فبرّهما»</a:t>
            </a:r>
            <a:r>
              <a:rPr lang="ar-SA" sz="2800" dirty="0" smtClean="0"/>
              <a:t> </a:t>
            </a:r>
            <a:r>
              <a:rPr lang="ar-SA" sz="2400" dirty="0" smtClean="0"/>
              <a:t>رواه أبو </a:t>
            </a:r>
            <a:r>
              <a:rPr lang="ar-SA" sz="2400" dirty="0" err="1" smtClean="0"/>
              <a:t>داود </a:t>
            </a:r>
            <a:r>
              <a:rPr lang="ar-SA" sz="2400" dirty="0" smtClean="0"/>
              <a:t>(2530)، وقال الهيثمي في </a:t>
            </a:r>
            <a:r>
              <a:rPr lang="ar-SA" sz="2400" dirty="0" err="1" smtClean="0"/>
              <a:t>المجمع </a:t>
            </a:r>
            <a:r>
              <a:rPr lang="ar-SA" sz="2400" dirty="0" smtClean="0"/>
              <a:t>(8/ 138): رواه أحمد وإسناده حسن.</a:t>
            </a:r>
          </a:p>
          <a:p>
            <a:pPr algn="just" rtl="1"/>
            <a:endParaRPr lang="en-US" sz="2400" dirty="0" smtClean="0"/>
          </a:p>
          <a:p>
            <a:pPr rtl="1"/>
            <a:r>
              <a:rPr lang="ar-SA" b="1" dirty="0" smtClean="0"/>
              <a:t>   </a:t>
            </a:r>
            <a:endParaRPr lang="en-US" sz="2600" dirty="0">
              <a:solidFill>
                <a:srgbClr val="0099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dirty="0" smtClean="0">
                <a:solidFill>
                  <a:srgbClr val="C00000"/>
                </a:solidFill>
              </a:rPr>
              <a:t>[4/1</a:t>
            </a:r>
            <a:r>
              <a:rPr lang="ar-SA" sz="4000" dirty="0" err="1" smtClean="0">
                <a:solidFill>
                  <a:srgbClr val="C00000"/>
                </a:solidFill>
              </a:rPr>
              <a:t>] </a:t>
            </a:r>
            <a:r>
              <a:rPr lang="ar-SA" sz="4000" dirty="0" smtClean="0">
                <a:solidFill>
                  <a:srgbClr val="C00000"/>
                </a:solidFill>
              </a:rPr>
              <a:t>– من صور برّ الوالدين</a:t>
            </a:r>
            <a:endParaRPr lang="en-US" sz="4000" dirty="0">
              <a:solidFill>
                <a:srgbClr val="C00000"/>
              </a:solidFill>
            </a:endParaRPr>
          </a:p>
        </p:txBody>
      </p:sp>
      <p:sp>
        <p:nvSpPr>
          <p:cNvPr id="5" name="عنصر نائب للمحتوى 4"/>
          <p:cNvSpPr>
            <a:spLocks noGrp="1"/>
          </p:cNvSpPr>
          <p:nvPr>
            <p:ph idx="1"/>
          </p:nvPr>
        </p:nvSpPr>
        <p:spPr>
          <a:xfrm>
            <a:off x="152400" y="1447800"/>
            <a:ext cx="9525000" cy="4800600"/>
          </a:xfrm>
        </p:spPr>
        <p:txBody>
          <a:bodyPr/>
          <a:lstStyle/>
          <a:p>
            <a:pPr rtl="1"/>
            <a:endParaRPr lang="ar-SA" sz="100" b="1" dirty="0" smtClean="0"/>
          </a:p>
          <a:p>
            <a:pPr rtl="1"/>
            <a:r>
              <a:rPr lang="ar-SA" sz="2400" b="1" dirty="0" smtClean="0"/>
              <a:t>1- أنّ اللّه أمر بعبادته وتوحيده، وجعل برّ الوالدين مقرونا بذلك، كما قرن شكرهما بشكره، فقال: وَقَضى رَبُّكَ أَلَّا تَعْبُدُوا إِلَّا إِيَّاهُ وَبِالْوالِدَيْنِ </a:t>
            </a:r>
            <a:r>
              <a:rPr lang="ar-SA" sz="2400" b="1" dirty="0" err="1" smtClean="0"/>
              <a:t>إِحْساناً </a:t>
            </a:r>
            <a:r>
              <a:rPr lang="ar-SA" sz="2400" b="1" dirty="0" smtClean="0"/>
              <a:t>(الإسراء/ 23)، وقال: أَنِ اشْكُرْ لِي وَلِوالِدَيْكَ إِلَيَّ </a:t>
            </a:r>
            <a:r>
              <a:rPr lang="ar-SA" sz="2400" b="1" dirty="0" err="1" smtClean="0"/>
              <a:t>الْمَصِيرُ </a:t>
            </a:r>
            <a:r>
              <a:rPr lang="ar-SA" sz="2400" b="1" dirty="0" smtClean="0"/>
              <a:t>(لقمان/ 14</a:t>
            </a:r>
            <a:r>
              <a:rPr lang="ar-SA" sz="2400" b="1" dirty="0" err="1" smtClean="0"/>
              <a:t>).</a:t>
            </a:r>
            <a:endParaRPr lang="ar-SA" sz="2400" b="1" dirty="0" smtClean="0"/>
          </a:p>
          <a:p>
            <a:pPr rtl="1"/>
            <a:r>
              <a:rPr lang="ar-SA" sz="2400" b="1" dirty="0" smtClean="0"/>
              <a:t>2- من البرّ </a:t>
            </a:r>
            <a:r>
              <a:rPr lang="ar-SA" sz="2400" b="1" dirty="0" err="1" smtClean="0"/>
              <a:t>بهما</a:t>
            </a:r>
            <a:r>
              <a:rPr lang="ar-SA" sz="2400" b="1" dirty="0" smtClean="0"/>
              <a:t> والإحسان إليهما ألّا يتعرّض لسبّهما ولا يعقّهما.</a:t>
            </a:r>
          </a:p>
          <a:p>
            <a:pPr rtl="1"/>
            <a:r>
              <a:rPr lang="ar-SA" sz="2400" b="1" dirty="0" smtClean="0"/>
              <a:t>3- وعقوق الوالدين مخالفتهما في أغراضهما الجائزة لهما، كما أنّ برّهما موافقتهما على أغراضهما، وعلى هذا إذا أمرا أو أحدهما ولدهما بأمر وجبت طاعتهما فيه، إذا لم يكن ذلك الأمر معصية، وإن كان ذلك المأمور </a:t>
            </a:r>
            <a:r>
              <a:rPr lang="ar-SA" sz="2400" b="1" dirty="0" err="1" smtClean="0"/>
              <a:t>به</a:t>
            </a:r>
            <a:r>
              <a:rPr lang="ar-SA" sz="2400" b="1" dirty="0" smtClean="0"/>
              <a:t> من قبيل المندوب.</a:t>
            </a:r>
          </a:p>
          <a:p>
            <a:pPr rtl="1"/>
            <a:r>
              <a:rPr lang="ar-SA" sz="2400" b="1" dirty="0" smtClean="0"/>
              <a:t>4- أنّ برّ الوالدين متساو عند بعض الفقهاء الشّافعيّة، والمالكيّة، وبعض الفقهاء يرجّح الأمّ على الأب، وإلى هذا ذهب اللّيث بن سعد والمحاسبيّ في </a:t>
            </a:r>
            <a:r>
              <a:rPr lang="ar-SA" sz="2400" b="1" dirty="0" err="1" smtClean="0"/>
              <a:t>كتابه </a:t>
            </a:r>
            <a:r>
              <a:rPr lang="ar-SA" sz="2400" b="1" dirty="0" smtClean="0"/>
              <a:t>(الرّعاية</a:t>
            </a:r>
            <a:r>
              <a:rPr lang="ar-SA" sz="2400" b="1" dirty="0" err="1" smtClean="0"/>
              <a:t>).</a:t>
            </a:r>
            <a:endParaRPr lang="ar-SA" sz="2400" b="1" dirty="0" smtClean="0"/>
          </a:p>
          <a:p>
            <a:pPr rtl="1"/>
            <a:r>
              <a:rPr lang="ar-SA" sz="2400" b="1" dirty="0" smtClean="0"/>
              <a:t>5- لا يختصّ برّ الوالدين بأن يكونا مسلمين بل إن كانا كافرين يبرّهما ويحسن إليهما إذا كان لهما عهد.</a:t>
            </a:r>
          </a:p>
          <a:p>
            <a:pPr rtl="1"/>
            <a:r>
              <a:rPr lang="ar-SA" sz="2400" b="1" dirty="0" smtClean="0"/>
              <a:t>6- من الإحسان إليهما والبرّ </a:t>
            </a:r>
            <a:r>
              <a:rPr lang="ar-SA" sz="2400" b="1" dirty="0" err="1" smtClean="0"/>
              <a:t>بهما</a:t>
            </a:r>
            <a:r>
              <a:rPr lang="ar-SA" sz="2400" b="1" dirty="0" smtClean="0"/>
              <a:t> إذا لم يتعيّن الجهاد ألّا يجاهد إلّا بإذنهما.</a:t>
            </a:r>
            <a:endParaRPr lang="ar-SA" sz="24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C00000"/>
                </a:solidFill>
              </a:rPr>
              <a:t>تابع </a:t>
            </a:r>
            <a:r>
              <a:rPr lang="ar-SA" dirty="0" smtClean="0">
                <a:solidFill>
                  <a:srgbClr val="C00000"/>
                </a:solidFill>
              </a:rPr>
              <a:t>[4/1</a:t>
            </a:r>
            <a:r>
              <a:rPr lang="ar-SA" dirty="0" err="1" smtClean="0">
                <a:solidFill>
                  <a:srgbClr val="C00000"/>
                </a:solidFill>
              </a:rPr>
              <a:t>]</a:t>
            </a:r>
            <a:r>
              <a:rPr lang="ar-SA" dirty="0" smtClean="0">
                <a:solidFill>
                  <a:srgbClr val="C00000"/>
                </a:solidFill>
              </a:rPr>
              <a:t> </a:t>
            </a:r>
            <a:endParaRPr lang="en-US" dirty="0">
              <a:solidFill>
                <a:srgbClr val="C00000"/>
              </a:solidFill>
            </a:endParaRPr>
          </a:p>
        </p:txBody>
      </p:sp>
      <p:sp>
        <p:nvSpPr>
          <p:cNvPr id="5" name="عنصر نائب للمحتوى 4"/>
          <p:cNvSpPr>
            <a:spLocks noGrp="1"/>
          </p:cNvSpPr>
          <p:nvPr>
            <p:ph idx="1"/>
          </p:nvPr>
        </p:nvSpPr>
        <p:spPr>
          <a:xfrm>
            <a:off x="152400" y="1371600"/>
            <a:ext cx="9601200" cy="4876800"/>
          </a:xfrm>
        </p:spPr>
        <p:txBody>
          <a:bodyPr/>
          <a:lstStyle/>
          <a:p>
            <a:pPr rtl="1"/>
            <a:endParaRPr lang="ar-SA" sz="1100" b="1" dirty="0" smtClean="0"/>
          </a:p>
          <a:p>
            <a:pPr rtl="1"/>
            <a:r>
              <a:rPr lang="ar-SA" sz="2400" b="1" dirty="0" smtClean="0"/>
              <a:t>7- ومن تمام البرّ صلة أصحاب الوالدين، فقد كان صلّى اللّه عليه وسلّم يهدي </a:t>
            </a:r>
            <a:r>
              <a:rPr lang="ar-SA" sz="2400" b="1" dirty="0" err="1" smtClean="0"/>
              <a:t>لصدائق</a:t>
            </a:r>
            <a:r>
              <a:rPr lang="ar-SA" sz="2400" b="1" dirty="0" smtClean="0"/>
              <a:t> خديجة برّا </a:t>
            </a:r>
            <a:r>
              <a:rPr lang="ar-SA" sz="2400" b="1" dirty="0" err="1" smtClean="0"/>
              <a:t>بها</a:t>
            </a:r>
            <a:r>
              <a:rPr lang="ar-SA" sz="2400" b="1" dirty="0" smtClean="0"/>
              <a:t>، ووفاء لها وهي زوجته- رضي اللّه عنها- فما ظنّك </a:t>
            </a:r>
            <a:r>
              <a:rPr lang="ar-SA" sz="2400" b="1" dirty="0" err="1" smtClean="0"/>
              <a:t>بالوالدين؟</a:t>
            </a:r>
            <a:endParaRPr lang="ar-SA" sz="2400" b="1" dirty="0" smtClean="0"/>
          </a:p>
          <a:p>
            <a:pPr rtl="1"/>
            <a:r>
              <a:rPr lang="ar-SA" sz="2400" b="1" dirty="0" smtClean="0"/>
              <a:t>8- وخصّ ربّ العزّة حالة الكبر؛ لأنّها الحالة الّتي يحتاجان فيها إلى البرّ لتغيّر الحال عليهما بالضّعف والكبر، فألزم في هذه الحالة مراعاة أحوالهما أكثر ممّا ألزمها من قبل؛ لأنّهما في هذه الحالة قد صارا كلّا عليه، فيحتاجان أن يلي منهما في الكبر ما كان يحتاج إليه في صغره أن يليا منه، فلذلك خصّ هذه الحالة بالذّكر.</a:t>
            </a:r>
          </a:p>
          <a:p>
            <a:pPr rtl="1"/>
            <a:r>
              <a:rPr lang="ar-SA" sz="2400" b="1" dirty="0" smtClean="0"/>
              <a:t>9- ومن برّهما والإحسان إليهما أن لا يقول لهما ما يكون فيه أدنى تبرّم، يقول الحقّ- تبارك وتعالى-: فَلا تَقُلْ لَهُما </a:t>
            </a:r>
            <a:r>
              <a:rPr lang="ar-SA" sz="2400" b="1" dirty="0" err="1" smtClean="0"/>
              <a:t>أُفٍّ </a:t>
            </a:r>
            <a:r>
              <a:rPr lang="ar-SA" sz="2400" b="1" dirty="0" smtClean="0"/>
              <a:t>(الإسراء/ 23) وقوله: أفّ للأبوين أردأ شيء لأنّه رفضهما رفض كفر النّعمة، وجحد التّربية وردّ الوصيّة الإلهيّة.</a:t>
            </a:r>
          </a:p>
          <a:p>
            <a:pPr rtl="1"/>
            <a:r>
              <a:rPr lang="ar-SA" sz="2400" b="1" dirty="0" smtClean="0"/>
              <a:t>10- أن يتلطّف معهما في أقواله، وسكناته ونظره، ولا يحدّ إليهما بصره؛ فإنّ تلك نظرة الغاضب.</a:t>
            </a:r>
          </a:p>
          <a:p>
            <a:pPr rtl="1"/>
            <a:r>
              <a:rPr lang="ar-SA" sz="2400" b="1" dirty="0" smtClean="0"/>
              <a:t>11- ومن برّهما التّرحّم عليهما والدّعاء لهما، وأن ترحمهما كما رحماك، وترفق </a:t>
            </a:r>
            <a:r>
              <a:rPr lang="ar-SA" sz="2400" b="1" dirty="0" err="1" smtClean="0"/>
              <a:t>بهما</a:t>
            </a:r>
            <a:r>
              <a:rPr lang="ar-SA" sz="2400" b="1" dirty="0" smtClean="0"/>
              <a:t> كما رفقا بك، إذ ولياك صغيرا، جاهلا، محتاجا، </a:t>
            </a:r>
            <a:r>
              <a:rPr lang="ar-SA" sz="2400" b="1" dirty="0" err="1" smtClean="0"/>
              <a:t>فاثراك</a:t>
            </a:r>
            <a:r>
              <a:rPr lang="ar-SA" sz="2400" b="1" dirty="0" smtClean="0"/>
              <a:t> على أنفسهما </a:t>
            </a:r>
            <a:r>
              <a:rPr lang="ar-SA" sz="2400" b="1" dirty="0" err="1" smtClean="0"/>
              <a:t>وأسهرا</a:t>
            </a:r>
            <a:r>
              <a:rPr lang="ar-SA" sz="2400" b="1" dirty="0" smtClean="0"/>
              <a:t> ليلهما، وجاعا وأشبعاك.</a:t>
            </a:r>
            <a:endParaRPr lang="en-US" sz="2400" dirty="0" smtClean="0"/>
          </a:p>
          <a:p>
            <a:pPr rtl="1"/>
            <a:endParaRPr lang="ar-SA"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400" b="1" dirty="0" smtClean="0">
                <a:solidFill>
                  <a:srgbClr val="FF0000"/>
                </a:solidFill>
                <a:cs typeface="Arial" pitchFamily="34" charset="0"/>
              </a:rPr>
              <a:t>[2] دراسة لحديث يتعلق ببر </a:t>
            </a:r>
            <a:r>
              <a:rPr lang="ar-SA" sz="3400" b="1" dirty="0" err="1" smtClean="0">
                <a:solidFill>
                  <a:srgbClr val="FF0000"/>
                </a:solidFill>
                <a:cs typeface="Arial" pitchFamily="34" charset="0"/>
              </a:rPr>
              <a:t>الوادين</a:t>
            </a:r>
            <a:endParaRPr lang="ar-SA" sz="3400" b="1" dirty="0" smtClean="0">
              <a:solidFill>
                <a:srgbClr val="FF0000"/>
              </a:solidFill>
              <a:cs typeface="Arial" pitchFamily="34" charset="0"/>
            </a:endParaRPr>
          </a:p>
        </p:txBody>
      </p:sp>
      <p:sp>
        <p:nvSpPr>
          <p:cNvPr id="5" name="عنصر نائب للمحتوى 4"/>
          <p:cNvSpPr>
            <a:spLocks noGrp="1"/>
          </p:cNvSpPr>
          <p:nvPr>
            <p:ph idx="1"/>
          </p:nvPr>
        </p:nvSpPr>
        <p:spPr>
          <a:xfrm>
            <a:off x="304800" y="1752600"/>
            <a:ext cx="9372600" cy="4114800"/>
          </a:xfrm>
        </p:spPr>
        <p:txBody>
          <a:bodyPr/>
          <a:lstStyle/>
          <a:p>
            <a:pPr algn="ctr"/>
            <a:endParaRPr lang="ar-SA" sz="1000" b="1" dirty="0" smtClean="0"/>
          </a:p>
          <a:p>
            <a:pPr algn="ctr"/>
            <a:r>
              <a:rPr lang="en-US" b="1" dirty="0" smtClean="0"/>
              <a:t> </a:t>
            </a:r>
            <a:r>
              <a:rPr lang="ar-SA" b="1" dirty="0" smtClean="0"/>
              <a:t>[1/2] </a:t>
            </a:r>
            <a:r>
              <a:rPr lang="ar-SA" b="1" u="sng" dirty="0" smtClean="0"/>
              <a:t>الحديث الأول سنن أبي </a:t>
            </a:r>
            <a:r>
              <a:rPr lang="ar-SA" b="1" u="sng" dirty="0" err="1" smtClean="0"/>
              <a:t>داود</a:t>
            </a:r>
            <a:r>
              <a:rPr lang="ar-SA" b="1" dirty="0" err="1" smtClean="0"/>
              <a:t>  </a:t>
            </a:r>
            <a:r>
              <a:rPr lang="ar-SA" b="1" dirty="0" smtClean="0"/>
              <a:t>(121/5 رقم 5142</a:t>
            </a:r>
            <a:r>
              <a:rPr lang="ar-SA" b="1" dirty="0" err="1" smtClean="0"/>
              <a:t>)</a:t>
            </a:r>
            <a:endParaRPr lang="ar-SA" dirty="0" smtClean="0"/>
          </a:p>
          <a:p>
            <a:pPr marL="0" algn="justLow" rtl="1"/>
            <a:endParaRPr lang="ar-SA" sz="1400" dirty="0" smtClean="0"/>
          </a:p>
          <a:p>
            <a:pPr marL="0" algn="justLow" rtl="1"/>
            <a:r>
              <a:rPr lang="ar-SA" dirty="0" smtClean="0"/>
              <a:t>عن أبي أسيد </a:t>
            </a:r>
            <a:r>
              <a:rPr lang="ar-SA" dirty="0" err="1" smtClean="0"/>
              <a:t>السّاعديّ </a:t>
            </a:r>
            <a:r>
              <a:rPr lang="ar-SA" b="1" dirty="0" smtClean="0">
                <a:sym typeface="AGA Arabesque"/>
              </a:rPr>
              <a:t></a:t>
            </a:r>
            <a:r>
              <a:rPr lang="ar-SA" dirty="0" smtClean="0"/>
              <a:t> قَالَ: فيما نحن عند رسول اللّه</a:t>
            </a:r>
            <a:r>
              <a:rPr lang="en-US" dirty="0" smtClean="0">
                <a:sym typeface="AGA Arabesque"/>
              </a:rPr>
              <a:t> </a:t>
            </a:r>
            <a:r>
              <a:rPr lang="ar-SA" dirty="0" smtClean="0">
                <a:sym typeface="AGA Arabesque"/>
              </a:rPr>
              <a:t> </a:t>
            </a:r>
            <a:r>
              <a:rPr lang="ar-SA" dirty="0" smtClean="0"/>
              <a:t>إذ جاءه رجل من بني </a:t>
            </a:r>
            <a:r>
              <a:rPr lang="ar-SA" dirty="0" err="1" smtClean="0"/>
              <a:t>سلمة</a:t>
            </a:r>
            <a:r>
              <a:rPr lang="ar-SA" dirty="0" smtClean="0"/>
              <a:t> فقال: يا رسول اللّه، هل بقي من برّ أبويّ شيء أبرّهما </a:t>
            </a:r>
            <a:r>
              <a:rPr lang="ar-SA" dirty="0" err="1" smtClean="0"/>
              <a:t>به</a:t>
            </a:r>
            <a:r>
              <a:rPr lang="ar-SA" dirty="0" smtClean="0"/>
              <a:t> بعد </a:t>
            </a:r>
            <a:r>
              <a:rPr lang="ar-SA" dirty="0" err="1" smtClean="0"/>
              <a:t>موتهما؟</a:t>
            </a:r>
            <a:r>
              <a:rPr lang="ar-SA" dirty="0" smtClean="0"/>
              <a:t> </a:t>
            </a:r>
            <a:r>
              <a:rPr lang="ar-SA" dirty="0" err="1" smtClean="0"/>
              <a:t>قَالَ: </a:t>
            </a:r>
            <a:r>
              <a:rPr lang="ar-SA" dirty="0" smtClean="0"/>
              <a:t>«</a:t>
            </a:r>
            <a:r>
              <a:rPr lang="ar-SA" b="1" dirty="0" smtClean="0"/>
              <a:t>نَعَمِ، الصَّلاَةُ عَلَيْهِمَا وَالاِسْتِغْفَارُ لَهُمَا وَإِنْفَاذُ عَهْدِهِمَا مِنْ بَعْدِهِمَا، وَصِلَةُ الرَّحِمِ الَّتِى لاَ تُوصَلُ إِلاَّ </a:t>
            </a:r>
            <a:r>
              <a:rPr lang="ar-SA" b="1" dirty="0" err="1" smtClean="0"/>
              <a:t>بِهِمَا</a:t>
            </a:r>
            <a:r>
              <a:rPr lang="ar-SA" b="1" dirty="0" smtClean="0"/>
              <a:t>، وَإِكْرَامُ صَدِيقِهِمَا</a:t>
            </a:r>
            <a:r>
              <a:rPr lang="ar-SA" dirty="0" smtClean="0"/>
              <a:t>» </a:t>
            </a:r>
            <a:r>
              <a:rPr lang="ar-SA" sz="2800" dirty="0" smtClean="0"/>
              <a:t>رواه أبو داود.</a:t>
            </a:r>
            <a:endParaRPr lang="ar-SA" sz="700" dirty="0" smtClean="0"/>
          </a:p>
          <a:p>
            <a:pPr marL="0" algn="justLow" rtl="1">
              <a:buFont typeface="Arial" pitchFamily="34" charset="0"/>
              <a:buChar char="•"/>
            </a:pPr>
            <a:endParaRPr lang="ar-SA" sz="2800" dirty="0" smtClean="0"/>
          </a:p>
          <a:p>
            <a:pPr marL="0" algn="justLow" rtl="1"/>
            <a:endParaRPr lang="ar-SA" sz="2800"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724400"/>
          </a:xfrm>
        </p:spPr>
        <p:txBody>
          <a:bodyPr/>
          <a:lstStyle/>
          <a:p>
            <a:pPr rtl="1"/>
            <a:endParaRPr lang="ar-SA" sz="100" b="1" dirty="0" smtClean="0"/>
          </a:p>
          <a:p>
            <a:pPr marL="0" algn="justLow" rtl="1">
              <a:buFont typeface="Arial" pitchFamily="34" charset="0"/>
              <a:buChar char="•"/>
            </a:pPr>
            <a:r>
              <a:rPr lang="ar-SA" sz="2800" b="1" dirty="0" smtClean="0"/>
              <a:t>تخريج الحديث:</a:t>
            </a:r>
            <a:r>
              <a:rPr lang="ar-SA" sz="2800" dirty="0" smtClean="0"/>
              <a:t> رواه </a:t>
            </a:r>
            <a:r>
              <a:rPr lang="ar-SA" sz="2800" dirty="0" err="1" smtClean="0"/>
              <a:t>أبوداود</a:t>
            </a:r>
            <a:r>
              <a:rPr lang="ar-SA" sz="2800" dirty="0" smtClean="0"/>
              <a:t> في كتاب الأدب، باب فِى بِرِّ </a:t>
            </a:r>
            <a:r>
              <a:rPr lang="ar-SA" sz="2800" dirty="0" err="1" smtClean="0"/>
              <a:t>الْوَالِدَيْنِ </a:t>
            </a:r>
            <a:r>
              <a:rPr lang="ar-SA" sz="2800" dirty="0" smtClean="0"/>
              <a:t>(221/5 رقم 5142)، وابن ماجه في في كتاب الأدب، باب صل من كان أبوك يصل(2025/2 رقم 3664)، </a:t>
            </a:r>
            <a:r>
              <a:rPr lang="ar-SA" sz="2800" dirty="0" err="1" smtClean="0"/>
              <a:t>وأحمد </a:t>
            </a:r>
            <a:r>
              <a:rPr lang="ar-SA" sz="2800" dirty="0" smtClean="0"/>
              <a:t>(3/ 498)، والحاكم في </a:t>
            </a:r>
            <a:r>
              <a:rPr lang="ar-SA" sz="2800" dirty="0" err="1" smtClean="0"/>
              <a:t>المستدرك </a:t>
            </a:r>
            <a:r>
              <a:rPr lang="ar-SA" sz="2800" dirty="0" smtClean="0"/>
              <a:t>(4/ 171) وقال: صحيح الإسناد ولم يخرجاه ووافقه </a:t>
            </a:r>
            <a:r>
              <a:rPr lang="ar-SA" sz="2800" dirty="0" err="1" smtClean="0"/>
              <a:t>الذهبي..</a:t>
            </a:r>
            <a:endParaRPr lang="ar-SA" sz="2800" dirty="0" smtClean="0"/>
          </a:p>
          <a:p>
            <a:pPr marL="0" algn="justLow" rtl="1">
              <a:buFont typeface="Arial" pitchFamily="34" charset="0"/>
              <a:buChar char="•"/>
            </a:pPr>
            <a:r>
              <a:rPr lang="ar-SA" sz="2800" dirty="0" smtClean="0"/>
              <a:t>والحديث ضعفه الألباني في السلسلة الضعيفة، لكن يشهد لمتنه أحاديث كثيرة.</a:t>
            </a:r>
          </a:p>
          <a:p>
            <a:pPr marL="0" algn="justLow" rtl="1">
              <a:buFont typeface="Arial" pitchFamily="34" charset="0"/>
              <a:buChar char="•"/>
            </a:pPr>
            <a:r>
              <a:rPr lang="ar-SA" sz="2800" b="1" dirty="0" smtClean="0"/>
              <a:t>ترجمة الصحابي راوي </a:t>
            </a:r>
            <a:r>
              <a:rPr lang="ar-SA" sz="2800" b="1" dirty="0" err="1" smtClean="0"/>
              <a:t>الحديث </a:t>
            </a:r>
            <a:r>
              <a:rPr lang="ar-SA" sz="2800" b="1" dirty="0" smtClean="0"/>
              <a:t>: </a:t>
            </a:r>
            <a:r>
              <a:rPr lang="ar-SA" sz="2800" dirty="0" smtClean="0"/>
              <a:t>هو مالك بن ربيعة بن البَدْن بن عامر بن عوف الساعدي الخزرجي، </a:t>
            </a:r>
            <a:r>
              <a:rPr lang="ar-SA" sz="2800" dirty="0" err="1" smtClean="0"/>
              <a:t>وكنيته </a:t>
            </a:r>
            <a:r>
              <a:rPr lang="ar-SA" sz="2800" dirty="0" smtClean="0"/>
              <a:t>(أبو أُسَيْد) مشهور بهذه الكنية، شهد بدراً وأحداً والمشاهد كلها مع رسول </a:t>
            </a:r>
            <a:r>
              <a:rPr lang="ar-SA" sz="2800" dirty="0" err="1" smtClean="0"/>
              <a:t>الله </a:t>
            </a:r>
            <a:r>
              <a:rPr lang="ar-SA" sz="2800" dirty="0" smtClean="0">
                <a:sym typeface="AGA Arabesque"/>
              </a:rPr>
              <a:t>، </a:t>
            </a:r>
            <a:r>
              <a:rPr lang="ar-SA" sz="2800" dirty="0" smtClean="0"/>
              <a:t>وقد عمي رضي الله عنه قبل مقتل عثمان رضي الله عنه، روى أحاديث كثيرة، توفي أبو أُسيد سنة ستين من </a:t>
            </a:r>
            <a:r>
              <a:rPr lang="ar-SA" sz="2800" dirty="0" err="1" smtClean="0"/>
              <a:t>الهجرة </a:t>
            </a:r>
            <a:r>
              <a:rPr lang="ar-SA" sz="2800" dirty="0" smtClean="0"/>
              <a:t>(</a:t>
            </a:r>
            <a:r>
              <a:rPr lang="ar-SA" sz="2800" dirty="0" err="1" smtClean="0"/>
              <a:t>60هـ</a:t>
            </a:r>
            <a:r>
              <a:rPr lang="ar-SA" sz="2800" dirty="0" smtClean="0"/>
              <a:t>)، وقيل: غير ذلك، وكان عمره خمساً وسبعين </a:t>
            </a:r>
            <a:r>
              <a:rPr lang="ar-SA" sz="2800" dirty="0" err="1" smtClean="0"/>
              <a:t>سنة.</a:t>
            </a:r>
            <a:r>
              <a:rPr lang="ar-SA" sz="2800" dirty="0" smtClean="0"/>
              <a:t> </a:t>
            </a:r>
          </a:p>
          <a:p>
            <a:pPr rtl="1">
              <a:buFont typeface="Arial" pitchFamily="34" charset="0"/>
              <a:buChar char="•"/>
            </a:pPr>
            <a:endParaRPr lang="ar-SA" sz="2800"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00600"/>
          </a:xfrm>
        </p:spPr>
        <p:txBody>
          <a:bodyPr/>
          <a:lstStyle/>
          <a:p>
            <a:pPr rtl="1"/>
            <a:endParaRPr lang="ar-SA" sz="100" b="1" dirty="0" smtClean="0"/>
          </a:p>
          <a:p>
            <a:pPr rtl="1">
              <a:buFont typeface="Arial" pitchFamily="34" charset="0"/>
              <a:buChar char="•"/>
            </a:pPr>
            <a:r>
              <a:rPr lang="ar-SA" sz="3000" b="1" dirty="0" smtClean="0">
                <a:solidFill>
                  <a:srgbClr val="0070C0"/>
                </a:solidFill>
              </a:rPr>
              <a:t>معاني أهم مفردات </a:t>
            </a:r>
            <a:r>
              <a:rPr lang="ar-SA" sz="3000" b="1" dirty="0" err="1" smtClean="0">
                <a:solidFill>
                  <a:srgbClr val="0070C0"/>
                </a:solidFill>
              </a:rPr>
              <a:t>الحديث :</a:t>
            </a:r>
            <a:r>
              <a:rPr lang="ar-SA" sz="3000" b="1" dirty="0" smtClean="0">
                <a:solidFill>
                  <a:srgbClr val="0070C0"/>
                </a:solidFill>
              </a:rPr>
              <a:t> </a:t>
            </a:r>
          </a:p>
          <a:p>
            <a:pPr rtl="1">
              <a:buFont typeface="Arial" pitchFamily="34" charset="0"/>
              <a:buChar char="•"/>
            </a:pPr>
            <a:r>
              <a:rPr lang="ar-SA" sz="3000" b="1" dirty="0" smtClean="0">
                <a:solidFill>
                  <a:srgbClr val="0070C0"/>
                </a:solidFill>
              </a:rPr>
              <a:t>البرّ: </a:t>
            </a:r>
            <a:r>
              <a:rPr lang="ar-SA" sz="3000" dirty="0" smtClean="0"/>
              <a:t>بكسر الموحدة هو التوسع في فعل الخير، والبَرُّ: بفتحها المُتوسع في الخيرات وهو من صفات الله </a:t>
            </a:r>
            <a:r>
              <a:rPr lang="ar-SA" sz="3000" dirty="0" err="1" smtClean="0"/>
              <a:t>تعالى.</a:t>
            </a:r>
            <a:endParaRPr lang="ar-SA" sz="3000" dirty="0" smtClean="0"/>
          </a:p>
          <a:p>
            <a:pPr rtl="1">
              <a:buFont typeface="Arial" pitchFamily="34" charset="0"/>
              <a:buChar char="•"/>
            </a:pPr>
            <a:r>
              <a:rPr lang="ar-SA" sz="3000" b="1" dirty="0" smtClean="0">
                <a:solidFill>
                  <a:srgbClr val="0070C0"/>
                </a:solidFill>
              </a:rPr>
              <a:t>الصلاة عليهما: </a:t>
            </a:r>
            <a:r>
              <a:rPr lang="ar-SA" sz="3000" dirty="0" smtClean="0"/>
              <a:t>الصلاةُ هنا بمعنى </a:t>
            </a:r>
            <a:r>
              <a:rPr lang="ar-SA" sz="3000" dirty="0" err="1" smtClean="0"/>
              <a:t>الدعاء.</a:t>
            </a:r>
            <a:r>
              <a:rPr lang="ar-SA" sz="3000" dirty="0" smtClean="0"/>
              <a:t> </a:t>
            </a:r>
          </a:p>
          <a:p>
            <a:pPr rtl="1">
              <a:buFont typeface="Arial" pitchFamily="34" charset="0"/>
              <a:buChar char="•"/>
            </a:pPr>
            <a:r>
              <a:rPr lang="ar-SA" sz="3000" b="1" dirty="0" smtClean="0">
                <a:solidFill>
                  <a:srgbClr val="0070C0"/>
                </a:solidFill>
              </a:rPr>
              <a:t>إنفاذ عهدهما</a:t>
            </a:r>
            <a:r>
              <a:rPr lang="ar-SA" sz="3000" b="1" dirty="0" smtClean="0">
                <a:solidFill>
                  <a:srgbClr val="3B84AF"/>
                </a:solidFill>
              </a:rPr>
              <a:t>: </a:t>
            </a:r>
            <a:r>
              <a:rPr lang="ar-SA" sz="3000" dirty="0" smtClean="0"/>
              <a:t>أي</a:t>
            </a:r>
            <a:r>
              <a:rPr lang="ar-SA" sz="3000" b="1" dirty="0" smtClean="0">
                <a:solidFill>
                  <a:srgbClr val="3B84AF"/>
                </a:solidFill>
              </a:rPr>
              <a:t> </a:t>
            </a:r>
            <a:r>
              <a:rPr lang="ar-SA" sz="3000" dirty="0" smtClean="0"/>
              <a:t>الوفاء بما التزما </a:t>
            </a:r>
            <a:r>
              <a:rPr lang="ar-SA" sz="3000" dirty="0" err="1" smtClean="0"/>
              <a:t>به</a:t>
            </a:r>
            <a:r>
              <a:rPr lang="ar-SA" sz="3000" dirty="0" smtClean="0"/>
              <a:t> </a:t>
            </a:r>
            <a:r>
              <a:rPr lang="ar-SA" sz="3000" dirty="0" smtClean="0"/>
              <a:t>تجاه </a:t>
            </a:r>
            <a:r>
              <a:rPr lang="ar-SA" sz="3000" dirty="0" smtClean="0"/>
              <a:t>الغير، كأن يكون بين الوالدين وبين أحد عهد في معونة وبرّ، ولم يتمكنا من ذلك حتى ماتا، فيقوم الولد </a:t>
            </a:r>
            <a:r>
              <a:rPr lang="ar-SA" sz="3000" dirty="0" err="1" smtClean="0"/>
              <a:t>به</a:t>
            </a:r>
            <a:r>
              <a:rPr lang="ar-SA" sz="3000" dirty="0" smtClean="0"/>
              <a:t> بعدهما. </a:t>
            </a:r>
          </a:p>
          <a:p>
            <a:pPr rtl="1">
              <a:buFont typeface="Arial" pitchFamily="34" charset="0"/>
              <a:buChar char="•"/>
            </a:pPr>
            <a:r>
              <a:rPr lang="ar-SA" sz="3000" b="1" dirty="0" smtClean="0">
                <a:solidFill>
                  <a:srgbClr val="0070C0"/>
                </a:solidFill>
              </a:rPr>
              <a:t>صلة الرحم</a:t>
            </a:r>
            <a:r>
              <a:rPr lang="ar-SA" sz="3000" b="1" dirty="0" smtClean="0">
                <a:solidFill>
                  <a:srgbClr val="3B84AF"/>
                </a:solidFill>
              </a:rPr>
              <a:t>: </a:t>
            </a:r>
            <a:r>
              <a:rPr lang="ar-SA" sz="3000" dirty="0" smtClean="0"/>
              <a:t>أي صلة الأرحام، وهي كناية عن الإحسان إلى الأقربين من ذوي النسب والأصهار والتعطف عليهم والرفق بهم والرعاية لأحوالهم.</a:t>
            </a:r>
          </a:p>
          <a:p>
            <a:pPr rtl="1"/>
            <a:endParaRPr lang="ar-SA" sz="2800" b="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228600" y="1600200"/>
            <a:ext cx="9525000" cy="4525963"/>
          </a:xfrm>
        </p:spPr>
        <p:txBody>
          <a:bodyPr/>
          <a:lstStyle/>
          <a:p>
            <a:pPr rtl="1">
              <a:buFont typeface="Arial" pitchFamily="34" charset="0"/>
              <a:buChar char="•"/>
            </a:pPr>
            <a:endParaRPr lang="ar-SA" sz="100" b="1" dirty="0" smtClean="0"/>
          </a:p>
          <a:p>
            <a:pPr rtl="1"/>
            <a:r>
              <a:rPr lang="ar-SA" sz="3000" b="1" dirty="0" smtClean="0">
                <a:solidFill>
                  <a:srgbClr val="0070C0"/>
                </a:solidFill>
              </a:rPr>
              <a:t>المعنى العام </a:t>
            </a:r>
            <a:r>
              <a:rPr lang="ar-SA" sz="3000" b="1" dirty="0" err="1" smtClean="0">
                <a:solidFill>
                  <a:srgbClr val="0070C0"/>
                </a:solidFill>
              </a:rPr>
              <a:t>للحديث:</a:t>
            </a:r>
            <a:r>
              <a:rPr lang="ar-SA" sz="3000" b="1" dirty="0" smtClean="0">
                <a:solidFill>
                  <a:srgbClr val="0070C0"/>
                </a:solidFill>
              </a:rPr>
              <a:t> </a:t>
            </a:r>
          </a:p>
          <a:p>
            <a:pPr algn="just" rtl="1">
              <a:buFont typeface="Arial" pitchFamily="34" charset="0"/>
              <a:buChar char="•"/>
            </a:pPr>
            <a:r>
              <a:rPr lang="ar-SA" sz="2800" b="1" dirty="0" smtClean="0"/>
              <a:t> </a:t>
            </a:r>
            <a:r>
              <a:rPr lang="ar-SA" sz="2800" dirty="0" smtClean="0"/>
              <a:t>البر بالوالدين والأقربين وصلة الرحم هو السمة الأساسية في العقيدة الإسلامية وفي دين الله الصحيح، فقد قال رسول الله صلى الله عليه </a:t>
            </a:r>
            <a:r>
              <a:rPr lang="ar-SA" sz="2800" dirty="0" err="1" smtClean="0"/>
              <a:t>وسلم: </a:t>
            </a:r>
            <a:r>
              <a:rPr lang="ar-SA" sz="2800" dirty="0" smtClean="0"/>
              <a:t>«لا يدخل الجنة قاطع </a:t>
            </a:r>
            <a:r>
              <a:rPr lang="ar-SA" sz="2800" dirty="0" err="1" smtClean="0"/>
              <a:t>رحم» .</a:t>
            </a:r>
            <a:r>
              <a:rPr lang="ar-SA" sz="2800" dirty="0" smtClean="0"/>
              <a:t> وكلمة البر تشمل جميع أنواع الخير والسعادة، ولا تكاد الأديان الأخرى تدرك بعض هذه المعاني والواجبات نحو </a:t>
            </a:r>
            <a:r>
              <a:rPr lang="ar-SA" sz="2800" dirty="0" err="1" smtClean="0"/>
              <a:t>الوالدين .</a:t>
            </a:r>
            <a:r>
              <a:rPr lang="ar-SA" sz="2800" dirty="0" smtClean="0"/>
              <a:t> فقد ورد ذكر الوالدين في القرآن الكريم في آيات متعددة، وأغلبها مقرون بالعبادة لله وحده، وقد مرّ معنا عدد من هذه الآيات.</a:t>
            </a:r>
          </a:p>
          <a:p>
            <a:pPr algn="just" rtl="1">
              <a:buFont typeface="Arial" pitchFamily="34" charset="0"/>
              <a:buChar char="•"/>
            </a:pPr>
            <a:r>
              <a:rPr lang="ar-SA" sz="2800" dirty="0" smtClean="0"/>
              <a:t>ومعظم الأوامر الإلهية تتجه إلى التوصية بالوالدين، وكثيراً ما تكون متصلة بذوي القربى ثم تمد فيتسع نطاقها إلى بقة المحتاجين.</a:t>
            </a:r>
            <a:endParaRPr lang="en-US" sz="2800" dirty="0" smtClean="0"/>
          </a:p>
          <a:p>
            <a:pPr algn="just" rtl="1"/>
            <a:endParaRPr lang="ar-SA" sz="2800"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76800"/>
          </a:xfrm>
        </p:spPr>
        <p:txBody>
          <a:bodyPr/>
          <a:lstStyle/>
          <a:p>
            <a:pPr rtl="1">
              <a:buFont typeface="Arial" pitchFamily="34" charset="0"/>
              <a:buChar char="•"/>
            </a:pPr>
            <a:endParaRPr lang="ar-SA" sz="100" b="1" dirty="0" smtClean="0"/>
          </a:p>
          <a:p>
            <a:pPr rtl="1">
              <a:buFont typeface="Arial" pitchFamily="34" charset="0"/>
              <a:buChar char="•"/>
            </a:pPr>
            <a:r>
              <a:rPr lang="ar-SA" sz="2800" dirty="0" smtClean="0"/>
              <a:t>والأحاديث النبوية مليئة بتوضيح وتطبيق أنواع البر نحو الوالدين، كما عدّ النبي </a:t>
            </a:r>
            <a:r>
              <a:rPr lang="en-US" sz="2800" dirty="0" smtClean="0">
                <a:sym typeface="AGA Arabesque"/>
              </a:rPr>
              <a:t> </a:t>
            </a:r>
            <a:r>
              <a:rPr lang="ar-SA" sz="2800" dirty="0" smtClean="0">
                <a:sym typeface="AGA Arabesque"/>
              </a:rPr>
              <a:t> </a:t>
            </a:r>
            <a:r>
              <a:rPr lang="ar-SA" sz="2800" dirty="0" smtClean="0"/>
              <a:t>عقوق الوالدين من أكبر الكبائر، وكما ربطت الآيات بر الوالدين بعبادة الله، ربطت الأحاديث الخاصة بالكبائر عقوق الوالدين بالإشراك بالله، فقال </a:t>
            </a:r>
            <a:r>
              <a:rPr lang="en-US" sz="2800" dirty="0" smtClean="0">
                <a:sym typeface="AGA Arabesque"/>
              </a:rPr>
              <a:t></a:t>
            </a:r>
            <a:r>
              <a:rPr lang="ar-SA" sz="2800" dirty="0" err="1" smtClean="0"/>
              <a:t>: </a:t>
            </a:r>
            <a:r>
              <a:rPr lang="ar-SA" sz="2800" dirty="0" smtClean="0"/>
              <a:t>«ألا أنبئكم بأكبر </a:t>
            </a:r>
            <a:r>
              <a:rPr lang="ar-SA" sz="2800" dirty="0" err="1" smtClean="0"/>
              <a:t>الكبائر؟ </a:t>
            </a:r>
            <a:r>
              <a:rPr lang="ar-SA" sz="2800" dirty="0" smtClean="0"/>
              <a:t>«ثلاثاً» قلنا: بلى يا رسول الله، </a:t>
            </a:r>
            <a:r>
              <a:rPr lang="ar-SA" sz="2800" dirty="0" err="1" smtClean="0"/>
              <a:t>قال: </a:t>
            </a:r>
            <a:r>
              <a:rPr lang="ar-SA" sz="2800" dirty="0" smtClean="0"/>
              <a:t>«الإشراك بالله، وعقوق الوالدين» متفق عليه.</a:t>
            </a:r>
          </a:p>
          <a:p>
            <a:pPr rtl="1">
              <a:buFont typeface="Arial" pitchFamily="34" charset="0"/>
              <a:buChar char="•"/>
            </a:pPr>
            <a:r>
              <a:rPr lang="ar-SA" sz="2800" dirty="0" smtClean="0"/>
              <a:t>ومن هنا جاء سؤال الرجل للنبي </a:t>
            </a:r>
            <a:r>
              <a:rPr lang="en-US" sz="2800" dirty="0" smtClean="0">
                <a:sym typeface="AGA Arabesque"/>
              </a:rPr>
              <a:t> </a:t>
            </a:r>
            <a:r>
              <a:rPr lang="ar-SA" sz="2800" dirty="0" err="1" smtClean="0"/>
              <a:t>مستفهما: </a:t>
            </a:r>
            <a:r>
              <a:rPr lang="ar-SA" sz="2800" dirty="0" smtClean="0"/>
              <a:t>« هل بقي من برّ أبويّ شيء أبرهما بعد موتهما؟» والإجابة الكريمة تأتي في الإثبات </a:t>
            </a:r>
            <a:r>
              <a:rPr lang="ar-SA" sz="2800" dirty="0" err="1" smtClean="0"/>
              <a:t>بنعم، </a:t>
            </a:r>
            <a:r>
              <a:rPr lang="ar-SA" sz="2800" dirty="0" smtClean="0"/>
              <a:t>«نعم بقيت الصلاة عليهما» ومن أبرز معاني الصلاة الدعاء، قال </a:t>
            </a:r>
            <a:r>
              <a:rPr lang="ar-SA" sz="2800" dirty="0" err="1" smtClean="0"/>
              <a:t>تعالى:</a:t>
            </a:r>
            <a:r>
              <a:rPr lang="ar-SA" sz="2800" dirty="0" smtClean="0"/>
              <a:t> </a:t>
            </a:r>
            <a:r>
              <a:rPr lang="en-US" sz="2800" dirty="0" smtClean="0">
                <a:sym typeface="AGA Arabesque"/>
              </a:rPr>
              <a:t></a:t>
            </a:r>
            <a:r>
              <a:rPr lang="en-US" sz="2800" dirty="0" smtClean="0"/>
              <a:t> </a:t>
            </a:r>
            <a:r>
              <a:rPr lang="ar-SA" sz="2800" dirty="0" smtClean="0"/>
              <a:t>رَبَّنَا اغْفِرْ لِى وَلِوَ‌لِدَىَّ وَلِلْمُؤْمِنِينَ</a:t>
            </a:r>
            <a:r>
              <a:rPr lang="en-US" sz="2800" dirty="0" smtClean="0">
                <a:sym typeface="AGA Arabesque"/>
              </a:rPr>
              <a:t> </a:t>
            </a:r>
            <a:r>
              <a:rPr lang="en-US" sz="2800" dirty="0" smtClean="0"/>
              <a:t> </a:t>
            </a:r>
            <a:r>
              <a:rPr lang="ar-SA" sz="2800" dirty="0" smtClean="0"/>
              <a:t>ومن معاني هذا الدعاء الاستغفار لهما، ثم الوفاء بما تعاهدا عليه من حقوق العباد، وما بقي عليهما من حقوق العباد، وما بقي عليهما من حقوق الله من حج </a:t>
            </a:r>
            <a:r>
              <a:rPr lang="ar-SA" sz="2800" dirty="0" err="1" smtClean="0"/>
              <a:t>وصيام ...</a:t>
            </a:r>
            <a:r>
              <a:rPr lang="ar-SA" sz="2800" dirty="0" smtClean="0"/>
              <a:t> </a:t>
            </a:r>
            <a:r>
              <a:rPr lang="ar-SA" sz="2800" dirty="0" err="1" smtClean="0"/>
              <a:t>إلخ</a:t>
            </a:r>
            <a:r>
              <a:rPr lang="ar-SA" sz="2800" dirty="0" smtClean="0"/>
              <a:t> </a:t>
            </a:r>
            <a:r>
              <a:rPr lang="ar-SA" sz="2800" dirty="0" err="1" smtClean="0"/>
              <a:t>.</a:t>
            </a:r>
            <a:endParaRPr lang="ar-SA" sz="2800"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752600"/>
            <a:ext cx="9601200" cy="4343400"/>
          </a:xfrm>
        </p:spPr>
        <p:txBody>
          <a:bodyPr/>
          <a:lstStyle/>
          <a:p>
            <a:pPr rtl="1">
              <a:buFont typeface="Arial" pitchFamily="34" charset="0"/>
              <a:buChar char="•"/>
            </a:pPr>
            <a:r>
              <a:rPr lang="ar-SA" sz="3000" b="1" dirty="0" smtClean="0">
                <a:solidFill>
                  <a:srgbClr val="0070C0"/>
                </a:solidFill>
              </a:rPr>
              <a:t>بعض فوائد الحديث، وما يستنبط </a:t>
            </a:r>
            <a:r>
              <a:rPr lang="ar-SA" sz="3000" b="1" dirty="0" err="1" smtClean="0">
                <a:solidFill>
                  <a:srgbClr val="0070C0"/>
                </a:solidFill>
              </a:rPr>
              <a:t>منه:</a:t>
            </a:r>
            <a:endParaRPr lang="ar-SA" sz="3000" b="1" dirty="0" smtClean="0">
              <a:solidFill>
                <a:srgbClr val="0070C0"/>
              </a:solidFill>
            </a:endParaRPr>
          </a:p>
          <a:p>
            <a:pPr rtl="1">
              <a:buFont typeface="Arial" pitchFamily="34" charset="0"/>
              <a:buChar char="•"/>
            </a:pPr>
            <a:endParaRPr lang="ar-SA" sz="1000" b="1" dirty="0" smtClean="0">
              <a:solidFill>
                <a:srgbClr val="0070C0"/>
              </a:solidFill>
            </a:endParaRPr>
          </a:p>
          <a:p>
            <a:pPr rtl="1"/>
            <a:r>
              <a:rPr lang="ar-SA" sz="2600" b="1" dirty="0" smtClean="0">
                <a:solidFill>
                  <a:srgbClr val="0070C0"/>
                </a:solidFill>
              </a:rPr>
              <a:t>(1) </a:t>
            </a:r>
            <a:r>
              <a:rPr lang="ar-SA" sz="2800" dirty="0" smtClean="0"/>
              <a:t>حرص الصحابة على فهم أنواع البر نحو الوالدين، ورغبتهم الشديدة في تطبيق أنواع الخير.</a:t>
            </a:r>
          </a:p>
          <a:p>
            <a:pPr lvl="0" rtl="1"/>
            <a:r>
              <a:rPr lang="ar-SA" sz="2600" b="1" dirty="0" smtClean="0">
                <a:solidFill>
                  <a:srgbClr val="0070C0"/>
                </a:solidFill>
              </a:rPr>
              <a:t>(2) </a:t>
            </a:r>
            <a:r>
              <a:rPr lang="ar-SA" sz="2800" dirty="0" smtClean="0"/>
              <a:t>ذهب بعض العلماء إلى أن الحديث صريح في انتفاع الوالدين بصدقة ولدهما أو حجّه أو صومه عنهما، ثم قالوا: لا فرق بين الولد وغيره، أي أن الإنسان ينتفع بعد موته بعمل غيره متى أهدى له ثوابه إليه.</a:t>
            </a:r>
            <a:endParaRPr lang="ar-SA" sz="2600" b="1" dirty="0" smtClean="0"/>
          </a:p>
          <a:p>
            <a:pPr rtl="1"/>
            <a:r>
              <a:rPr lang="ar-SA" sz="2600" b="1" dirty="0" smtClean="0">
                <a:solidFill>
                  <a:srgbClr val="0070C0"/>
                </a:solidFill>
              </a:rPr>
              <a:t>(3) </a:t>
            </a:r>
            <a:r>
              <a:rPr lang="ar-SA" sz="2800" dirty="0" smtClean="0"/>
              <a:t>صح عن النبي </a:t>
            </a:r>
            <a:r>
              <a:rPr lang="en-US" sz="2800" dirty="0" smtClean="0">
                <a:sym typeface="AGA Arabesque"/>
              </a:rPr>
              <a:t> </a:t>
            </a:r>
            <a:r>
              <a:rPr lang="ar-SA" sz="2800" dirty="0" smtClean="0">
                <a:sym typeface="AGA Arabesque"/>
              </a:rPr>
              <a:t> </a:t>
            </a:r>
            <a:r>
              <a:rPr lang="ar-SA" sz="2800" dirty="0" smtClean="0"/>
              <a:t>أنه أمر بالصدقة على الميت، وأمر أن يصام عنه الصوم، فالصدقة عن الموتى من الأعمال الصالحة، وكذلك ما جاءت </a:t>
            </a:r>
            <a:r>
              <a:rPr lang="ar-SA" sz="2800" dirty="0" err="1" smtClean="0"/>
              <a:t>به</a:t>
            </a:r>
            <a:r>
              <a:rPr lang="ar-SA" sz="2800" dirty="0" smtClean="0"/>
              <a:t> السنة في الصوم </a:t>
            </a:r>
            <a:r>
              <a:rPr lang="ar-SA" sz="2800" dirty="0" err="1" smtClean="0"/>
              <a:t>عنهم....................</a:t>
            </a:r>
            <a:r>
              <a:rPr lang="ar-SA" sz="2800" dirty="0" smtClean="0"/>
              <a:t>  يتبع</a:t>
            </a:r>
            <a:endParaRPr lang="ar-SA" sz="2600" b="1" dirty="0" smtClean="0"/>
          </a:p>
          <a:p>
            <a:pPr rtl="1"/>
            <a:endParaRPr lang="ar-SA" sz="3000" b="1" dirty="0" smtClean="0"/>
          </a:p>
          <a:p>
            <a:pPr rtl="1"/>
            <a:endParaRPr lang="ar-SA" b="1" dirty="0" smtClean="0"/>
          </a:p>
          <a:p>
            <a:pPr rtl="1"/>
            <a:endParaRPr lang="ar-SA"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524000"/>
            <a:ext cx="9601200" cy="4572000"/>
          </a:xfrm>
        </p:spPr>
        <p:txBody>
          <a:bodyPr/>
          <a:lstStyle/>
          <a:p>
            <a:pPr rtl="1"/>
            <a:endParaRPr lang="ar-SA" sz="1200" b="1" dirty="0" smtClean="0"/>
          </a:p>
          <a:p>
            <a:pPr lvl="0" algn="just" rtl="1"/>
            <a:r>
              <a:rPr lang="ar-SA" sz="3000" b="1" dirty="0" smtClean="0">
                <a:solidFill>
                  <a:srgbClr val="0070C0"/>
                </a:solidFill>
              </a:rPr>
              <a:t>    </a:t>
            </a:r>
            <a:r>
              <a:rPr lang="ar-SA" sz="2800" dirty="0" smtClean="0"/>
              <a:t>وبهذا وغيره احتج من قال من العلماء: إنه يجوز ثواب العبادات </a:t>
            </a:r>
            <a:r>
              <a:rPr lang="ar-SA" sz="2800" dirty="0" err="1" smtClean="0"/>
              <a:t>المالية </a:t>
            </a:r>
            <a:r>
              <a:rPr lang="ar-SA" sz="2800" dirty="0" smtClean="0"/>
              <a:t>(كالصدقات) والعبادات </a:t>
            </a:r>
            <a:r>
              <a:rPr lang="ar-SA" sz="2800" dirty="0" err="1" smtClean="0"/>
              <a:t>البدنية </a:t>
            </a:r>
            <a:r>
              <a:rPr lang="ar-SA" sz="2800" dirty="0" smtClean="0"/>
              <a:t>(كالقراءة والصلاة والصوم) إلى موتى المسلمين وإلى أنها تصل، كما هو مذهب أحمد وأبي حنيفة وطائفة من أصحاب مالك والشافعي، وذهب أكثر أصحاب مالك والشافعي إلى أنها لا تصل، وإنما يشرع في العبادات المالية.</a:t>
            </a:r>
            <a:endParaRPr lang="en-US" sz="2800" dirty="0" smtClean="0"/>
          </a:p>
          <a:p>
            <a:pPr lvl="0" rtl="1">
              <a:buFont typeface="Arial" pitchFamily="34" charset="0"/>
              <a:buChar char="•"/>
            </a:pPr>
            <a:r>
              <a:rPr lang="ar-SA" sz="2800" dirty="0" smtClean="0"/>
              <a:t>ومع هذا فلم يكن من عادة السلف إذا صلّوا تطوعاً وصاموا وحجوا أو قرؤوا القرآن إهداء ثواب ذلك لموتاهم المسلمين ولا لخصوصهم، بل كانت عادتهم الدعاء للميت والاستغفار له، فلا ينبغي للناس أن يعدلوا عن طريق السلف فإنه أفضل وأكمل، والله أعلم.</a:t>
            </a:r>
            <a:endParaRPr lang="en-US" sz="2800" dirty="0" smtClean="0"/>
          </a:p>
          <a:p>
            <a:pPr rtl="1"/>
            <a:endParaRPr lang="ar-SA" b="1" dirty="0" smtClean="0"/>
          </a:p>
          <a:p>
            <a:pPr rtl="1"/>
            <a:endParaRPr lang="ar-SA" b="1"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19340</TotalTime>
  <Words>2203</Words>
  <Application>Microsoft Office PowerPoint</Application>
  <PresentationFormat>A4 Paper (210x297 mm)‎</PresentationFormat>
  <Paragraphs>120</Paragraphs>
  <Slides>20</Slides>
  <Notes>1</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الحاديةعشر</vt:lpstr>
      <vt:lpstr>عناصر المحاضرة</vt:lpstr>
      <vt:lpstr>[1/1] – تعريف البرّ لغة واصطلاحا </vt:lpstr>
      <vt:lpstr>تابع [1/1]</vt:lpstr>
      <vt:lpstr>[2/1] المراد ببرّ الوالدين</vt:lpstr>
      <vt:lpstr>[3/1] – الآيات والأحاديث الواردة في برّ الوالدين</vt:lpstr>
      <vt:lpstr>تابع [3/1]</vt:lpstr>
      <vt:lpstr>تابع [3/1]</vt:lpstr>
      <vt:lpstr>تابع [3/1]</vt:lpstr>
      <vt:lpstr>[4/1] – من صور برّ الوالدين</vt:lpstr>
      <vt:lpstr>تابع [4/1] </vt:lpstr>
      <vt:lpstr>[2] دراسة لحديث يتعلق ببر الوادين</vt:lpstr>
      <vt:lpstr> تابع [1/2]</vt:lpstr>
      <vt:lpstr> تابع [1/2]</vt:lpstr>
      <vt:lpstr> تابع [1/2]</vt:lpstr>
      <vt:lpstr> تابع [1/2]</vt:lpstr>
      <vt:lpstr> تابع [1/2]</vt:lpstr>
      <vt:lpstr> تابع [1/2]</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338</cp:revision>
  <dcterms:created xsi:type="dcterms:W3CDTF">2009-10-14T19:14:34Z</dcterms:created>
  <dcterms:modified xsi:type="dcterms:W3CDTF">2012-11-14T08:04:42Z</dcterms:modified>
</cp:coreProperties>
</file>