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01" r:id="rId4"/>
    <p:sldId id="347" r:id="rId5"/>
    <p:sldId id="267" r:id="rId6"/>
    <p:sldId id="326" r:id="rId7"/>
    <p:sldId id="313" r:id="rId8"/>
    <p:sldId id="323" r:id="rId9"/>
    <p:sldId id="344" r:id="rId10"/>
    <p:sldId id="345" r:id="rId11"/>
    <p:sldId id="315" r:id="rId12"/>
    <p:sldId id="327" r:id="rId13"/>
    <p:sldId id="346" r:id="rId14"/>
    <p:sldId id="329" r:id="rId15"/>
    <p:sldId id="348"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002" y="-8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الثانية عشر</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a:xfrm>
            <a:off x="495300" y="1447800"/>
            <a:ext cx="8915400" cy="4678363"/>
          </a:xfrm>
        </p:spPr>
        <p:txBody>
          <a:bodyPr/>
          <a:lstStyle/>
          <a:p>
            <a:pPr marL="514350" indent="-514350" rtl="1"/>
            <a:endParaRPr lang="ar-SA" sz="100" b="1" dirty="0" smtClean="0"/>
          </a:p>
          <a:p>
            <a:pPr marL="514350" indent="-514350" rtl="1"/>
            <a:r>
              <a:rPr lang="ar-SA" sz="2800" b="1" dirty="0" err="1" smtClean="0"/>
              <a:t>1-</a:t>
            </a:r>
            <a:r>
              <a:rPr lang="ar-SA" sz="2800" b="1" dirty="0" smtClean="0"/>
              <a:t> </a:t>
            </a:r>
            <a:r>
              <a:rPr lang="en-US" sz="2800" b="1" dirty="0" smtClean="0"/>
              <a:t> </a:t>
            </a:r>
            <a:r>
              <a:rPr lang="ar-SA" sz="2800" b="1" dirty="0" smtClean="0"/>
              <a:t>الكلام عن تذكر </a:t>
            </a:r>
            <a:r>
              <a:rPr lang="ar-SA" sz="2800" b="1" dirty="0" err="1" smtClean="0"/>
              <a:t>الموت؛</a:t>
            </a:r>
            <a:endParaRPr lang="ar-SA" sz="2800" b="1" dirty="0" smtClean="0"/>
          </a:p>
          <a:p>
            <a:pPr marL="514350" indent="-514350" rtl="1"/>
            <a:r>
              <a:rPr lang="ar-SA" sz="2800" dirty="0" smtClean="0"/>
              <a:t>1/1   تعريفُ التذكر لغة واصطلاحا</a:t>
            </a:r>
          </a:p>
          <a:p>
            <a:pPr marL="514350" indent="-514350" rtl="1"/>
            <a:r>
              <a:rPr lang="ar-SA" sz="2800" dirty="0" smtClean="0"/>
              <a:t>2/1   تعريفُ الموت لغة واصطلاحا</a:t>
            </a:r>
          </a:p>
          <a:p>
            <a:pPr marL="514350" indent="-514350" rtl="1"/>
            <a:r>
              <a:rPr lang="ar-SA" sz="2800" dirty="0" smtClean="0"/>
              <a:t>3/1   تعريفُ تذكر الموت اصطلاحا</a:t>
            </a:r>
          </a:p>
          <a:p>
            <a:pPr marL="514350" indent="-514350" rtl="1"/>
            <a:r>
              <a:rPr lang="ar-SA" sz="2800" dirty="0" smtClean="0"/>
              <a:t>4/1  الآيات والأحاديث الواردة في تذكر الموت</a:t>
            </a:r>
          </a:p>
          <a:p>
            <a:pPr marL="514350" indent="-514350" rtl="1"/>
            <a:r>
              <a:rPr lang="ar-SA" sz="2800" dirty="0" smtClean="0"/>
              <a:t>5/1  أنواع الموت ومعانيه</a:t>
            </a:r>
          </a:p>
          <a:p>
            <a:pPr marL="514350" indent="-514350" rtl="1"/>
            <a:r>
              <a:rPr lang="ar-SA" sz="2800" dirty="0" smtClean="0"/>
              <a:t>2- </a:t>
            </a:r>
            <a:r>
              <a:rPr lang="ar-SA" sz="2800" b="1" dirty="0" smtClean="0"/>
              <a:t>دراسة لحديث يتعلق بتذكر الموت، </a:t>
            </a:r>
            <a:r>
              <a:rPr lang="ar-SA" sz="2800" b="1" dirty="0" err="1" smtClean="0"/>
              <a:t>وفيه:</a:t>
            </a:r>
            <a:endParaRPr lang="ar-SA" sz="2800" b="1" dirty="0" smtClean="0"/>
          </a:p>
          <a:p>
            <a:pPr marL="514350" indent="-514350" rtl="1"/>
            <a:endParaRPr lang="ar-SA" sz="1000" dirty="0" smtClean="0"/>
          </a:p>
          <a:p>
            <a:pPr marL="514350" indent="-514350" rtl="1"/>
            <a:r>
              <a:rPr lang="ar-SA" sz="2800" dirty="0" smtClean="0"/>
              <a:t>1/2  حديث </a:t>
            </a:r>
            <a:r>
              <a:rPr lang="en-US" sz="2800" dirty="0" smtClean="0">
                <a:sym typeface="Arb Hadith"/>
              </a:rPr>
              <a:t></a:t>
            </a:r>
            <a:r>
              <a:rPr lang="ar-SA" sz="2800" dirty="0" smtClean="0"/>
              <a:t> </a:t>
            </a:r>
            <a:r>
              <a:rPr lang="ar-SA" sz="2800" b="1" dirty="0" smtClean="0"/>
              <a:t>أكثروا من ذكر </a:t>
            </a:r>
            <a:r>
              <a:rPr lang="ar-SA" sz="2800" b="1" dirty="0" err="1" smtClean="0"/>
              <a:t>هاذم</a:t>
            </a:r>
            <a:r>
              <a:rPr lang="ar-SA" sz="2800" b="1" dirty="0" smtClean="0"/>
              <a:t> اللّذّات </a:t>
            </a:r>
            <a:r>
              <a:rPr lang="en-US" sz="2800" b="1" dirty="0" smtClean="0"/>
              <a:t> </a:t>
            </a:r>
            <a:r>
              <a:rPr lang="en-US" sz="2800" dirty="0" smtClean="0"/>
              <a:t> </a:t>
            </a:r>
            <a:r>
              <a:rPr lang="en-US" sz="2800" dirty="0" smtClean="0">
                <a:sym typeface="Arb Hadith"/>
              </a:rPr>
              <a:t> </a:t>
            </a:r>
            <a:r>
              <a:rPr lang="en-US" sz="2400" dirty="0" smtClean="0">
                <a:sym typeface="Arb Hadith"/>
              </a:rPr>
              <a:t></a:t>
            </a:r>
            <a:r>
              <a:rPr lang="ar-SA" sz="2400" dirty="0" smtClean="0"/>
              <a:t> </a:t>
            </a:r>
          </a:p>
          <a:p>
            <a:pPr marL="514350" indent="-514350" rtl="1"/>
            <a:r>
              <a:rPr lang="ar-SA" sz="3400" dirty="0" smtClean="0"/>
              <a:t>      </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200" dirty="0" smtClean="0">
                <a:solidFill>
                  <a:srgbClr val="C00000"/>
                </a:solidFill>
              </a:rPr>
              <a:t> [1/1</a:t>
            </a:r>
            <a:r>
              <a:rPr lang="ar-SA" sz="4200" dirty="0" err="1" smtClean="0">
                <a:solidFill>
                  <a:srgbClr val="C00000"/>
                </a:solidFill>
              </a:rPr>
              <a:t>] </a:t>
            </a:r>
            <a:r>
              <a:rPr lang="ar-SA" sz="4200" dirty="0" smtClean="0">
                <a:solidFill>
                  <a:srgbClr val="C00000"/>
                </a:solidFill>
              </a:rPr>
              <a:t>– تعريف التذكر لغة واصطلاحا</a:t>
            </a:r>
            <a:endParaRPr lang="en-US" sz="4200" dirty="0">
              <a:solidFill>
                <a:srgbClr val="C00000"/>
              </a:solidFill>
            </a:endParaRPr>
          </a:p>
        </p:txBody>
      </p:sp>
      <p:sp>
        <p:nvSpPr>
          <p:cNvPr id="5" name="عنصر نائب للمحتوى 4"/>
          <p:cNvSpPr>
            <a:spLocks noGrp="1"/>
          </p:cNvSpPr>
          <p:nvPr>
            <p:ph idx="1"/>
          </p:nvPr>
        </p:nvSpPr>
        <p:spPr>
          <a:xfrm>
            <a:off x="304800" y="1447800"/>
            <a:ext cx="9448800" cy="4876800"/>
          </a:xfrm>
        </p:spPr>
        <p:txBody>
          <a:bodyPr/>
          <a:lstStyle/>
          <a:p>
            <a:pPr rtl="1"/>
            <a:endParaRPr lang="ar-SA" sz="1100" b="1" dirty="0" smtClean="0"/>
          </a:p>
          <a:p>
            <a:pPr rtl="1"/>
            <a:r>
              <a:rPr lang="ar-SA" sz="2800" b="1" dirty="0" smtClean="0">
                <a:solidFill>
                  <a:srgbClr val="009900"/>
                </a:solidFill>
              </a:rPr>
              <a:t>1- تعريف التذكر لغة:</a:t>
            </a:r>
            <a:endParaRPr lang="en-US" sz="2800" dirty="0" smtClean="0">
              <a:solidFill>
                <a:srgbClr val="009900"/>
              </a:solidFill>
            </a:endParaRPr>
          </a:p>
          <a:p>
            <a:pPr rtl="1">
              <a:buFont typeface="Arial" pitchFamily="34" charset="0"/>
              <a:buChar char="•"/>
            </a:pPr>
            <a:r>
              <a:rPr lang="ar-SA" sz="2800" b="1" dirty="0" smtClean="0"/>
              <a:t>قال ابن منظور: الذّكر: الحفظ للشّيء تذكره، والذّكر جري الشّيء على لسانك.</a:t>
            </a:r>
          </a:p>
          <a:p>
            <a:pPr rtl="1"/>
            <a:r>
              <a:rPr lang="ar-SA" sz="2800" b="1" dirty="0" smtClean="0"/>
              <a:t>واستذكره: </a:t>
            </a:r>
            <a:r>
              <a:rPr lang="ar-SA" sz="2800" b="1" dirty="0" err="1" smtClean="0"/>
              <a:t>كاذّكره</a:t>
            </a:r>
            <a:r>
              <a:rPr lang="ar-SA" sz="2800" b="1" dirty="0" smtClean="0"/>
              <a:t>، وأذكره إيّاه: ذكّره، والاسم الذّكرى.</a:t>
            </a:r>
          </a:p>
          <a:p>
            <a:pPr rtl="1"/>
            <a:r>
              <a:rPr lang="ar-SA" sz="2800" b="1" dirty="0" smtClean="0"/>
              <a:t>  وتكون الذّكرى بمعنى الذّكر ويكون بمعنى التّذكّر، والذّكر والذّكرى بالكسر نقيض النّسيان.</a:t>
            </a:r>
          </a:p>
          <a:p>
            <a:pPr rtl="1"/>
            <a:r>
              <a:rPr lang="ar-SA" sz="2800" b="1" dirty="0" smtClean="0"/>
              <a:t>والتّذكرة: ما تستذكر </a:t>
            </a:r>
            <a:r>
              <a:rPr lang="ar-SA" sz="2800" b="1" dirty="0" err="1" smtClean="0"/>
              <a:t>به</a:t>
            </a:r>
            <a:r>
              <a:rPr lang="ar-SA" sz="2800" b="1" dirty="0" smtClean="0"/>
              <a:t> </a:t>
            </a:r>
            <a:r>
              <a:rPr lang="ar-SA" sz="2800" b="1" dirty="0" err="1" smtClean="0"/>
              <a:t>الحاجة.</a:t>
            </a:r>
            <a:r>
              <a:rPr lang="ar-SA" sz="2800" b="1" dirty="0" smtClean="0"/>
              <a:t> </a:t>
            </a:r>
            <a:endParaRPr lang="en-US" sz="2800" b="1" dirty="0" smtClean="0"/>
          </a:p>
          <a:p>
            <a:pPr rtl="1"/>
            <a:r>
              <a:rPr lang="ar-SA" sz="2800" b="1" dirty="0" smtClean="0">
                <a:solidFill>
                  <a:srgbClr val="009900"/>
                </a:solidFill>
              </a:rPr>
              <a:t>2- تعريف التذكر اصطلاحا:</a:t>
            </a:r>
            <a:endParaRPr lang="en-US" sz="2800" b="1" dirty="0" smtClean="0">
              <a:solidFill>
                <a:srgbClr val="009900"/>
              </a:solidFill>
            </a:endParaRPr>
          </a:p>
          <a:p>
            <a:pPr rtl="1">
              <a:buFont typeface="Arial" pitchFamily="34" charset="0"/>
              <a:buChar char="•"/>
            </a:pPr>
            <a:r>
              <a:rPr lang="ar-SA" sz="2800" b="1" dirty="0" smtClean="0"/>
              <a:t>قال ابن القيم في </a:t>
            </a:r>
            <a:r>
              <a:rPr lang="ar-SA" sz="2800" b="1" dirty="0" err="1" smtClean="0"/>
              <a:t>مدارج</a:t>
            </a:r>
            <a:r>
              <a:rPr lang="ar-SA" sz="2800" b="1" dirty="0" smtClean="0"/>
              <a:t> </a:t>
            </a:r>
            <a:r>
              <a:rPr lang="ar-SA" sz="2800" b="1" dirty="0" err="1" smtClean="0"/>
              <a:t>السالكين: </a:t>
            </a:r>
            <a:r>
              <a:rPr lang="ar-SA" sz="2800" b="1" dirty="0" smtClean="0"/>
              <a:t>” هو حضور صورة المذكور </a:t>
            </a:r>
            <a:r>
              <a:rPr lang="ar-SA" sz="2800" b="1" dirty="0" err="1" smtClean="0"/>
              <a:t>العلميّة </a:t>
            </a:r>
            <a:r>
              <a:rPr lang="ar-SA" sz="2800" b="1" dirty="0" smtClean="0"/>
              <a:t>(أي الّتي يعلم </a:t>
            </a:r>
            <a:r>
              <a:rPr lang="ar-SA" sz="2800" b="1" dirty="0" err="1" smtClean="0"/>
              <a:t>بها</a:t>
            </a:r>
            <a:r>
              <a:rPr lang="ar-SA" sz="2800" b="1" dirty="0" smtClean="0"/>
              <a:t>) في </a:t>
            </a:r>
            <a:r>
              <a:rPr lang="ar-SA" sz="2800" b="1" dirty="0" err="1" smtClean="0"/>
              <a:t>القلب ”.</a:t>
            </a:r>
            <a:endParaRPr lang="en-US" sz="2800" b="1" dirty="0" smtClean="0"/>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200" dirty="0" smtClean="0">
                <a:solidFill>
                  <a:srgbClr val="C00000"/>
                </a:solidFill>
              </a:rPr>
              <a:t>[2/1</a:t>
            </a:r>
            <a:r>
              <a:rPr lang="ar-SA" sz="4200" dirty="0" err="1" smtClean="0">
                <a:solidFill>
                  <a:srgbClr val="C00000"/>
                </a:solidFill>
              </a:rPr>
              <a:t>] </a:t>
            </a:r>
            <a:r>
              <a:rPr lang="ar-SA" sz="4200" dirty="0" smtClean="0">
                <a:solidFill>
                  <a:srgbClr val="C00000"/>
                </a:solidFill>
              </a:rPr>
              <a:t>– تعريف الموت لغة واصطلاحا </a:t>
            </a:r>
            <a:endParaRPr lang="en-US" sz="4200" dirty="0">
              <a:solidFill>
                <a:srgbClr val="C00000"/>
              </a:solidFill>
            </a:endParaRPr>
          </a:p>
        </p:txBody>
      </p:sp>
      <p:sp>
        <p:nvSpPr>
          <p:cNvPr id="5" name="عنصر نائب للمحتوى 4"/>
          <p:cNvSpPr>
            <a:spLocks noGrp="1"/>
          </p:cNvSpPr>
          <p:nvPr>
            <p:ph idx="1"/>
          </p:nvPr>
        </p:nvSpPr>
        <p:spPr>
          <a:xfrm>
            <a:off x="152400" y="1447800"/>
            <a:ext cx="9601200" cy="4876800"/>
          </a:xfrm>
        </p:spPr>
        <p:txBody>
          <a:bodyPr/>
          <a:lstStyle/>
          <a:p>
            <a:pPr rtl="1"/>
            <a:endParaRPr lang="ar-SA" sz="1100" b="1" dirty="0" smtClean="0"/>
          </a:p>
          <a:p>
            <a:pPr rtl="1"/>
            <a:r>
              <a:rPr lang="ar-SA" sz="2800" b="1" dirty="0" smtClean="0">
                <a:solidFill>
                  <a:srgbClr val="009900"/>
                </a:solidFill>
              </a:rPr>
              <a:t>1- تعريف الموت لغة:</a:t>
            </a:r>
            <a:endParaRPr lang="en-US" sz="2800" dirty="0" smtClean="0">
              <a:solidFill>
                <a:srgbClr val="009900"/>
              </a:solidFill>
            </a:endParaRPr>
          </a:p>
          <a:p>
            <a:pPr rtl="1">
              <a:buFont typeface="Arial" pitchFamily="34" charset="0"/>
              <a:buChar char="•"/>
            </a:pPr>
            <a:r>
              <a:rPr lang="ar-SA" sz="2800" b="1" dirty="0" smtClean="0"/>
              <a:t>المَوْتُ </a:t>
            </a:r>
            <a:r>
              <a:rPr lang="ar-SA" sz="2800" b="1" dirty="0" err="1" smtClean="0"/>
              <a:t>والمَوَتانُ</a:t>
            </a:r>
            <a:r>
              <a:rPr lang="ar-SA" sz="2800" b="1" dirty="0" smtClean="0"/>
              <a:t> ضِدُّ الحياة، والمُواتُ بالضم: </a:t>
            </a:r>
            <a:r>
              <a:rPr lang="ar-SA" sz="2800" b="1" dirty="0" err="1" smtClean="0"/>
              <a:t>المَوْتُ.</a:t>
            </a:r>
            <a:r>
              <a:rPr lang="ar-SA" sz="2800" b="1" dirty="0" smtClean="0"/>
              <a:t> يقال: ماتَ يَمُوتُ </a:t>
            </a:r>
            <a:r>
              <a:rPr lang="ar-SA" sz="2800" b="1" dirty="0" err="1" smtClean="0"/>
              <a:t>مَوْتاً.</a:t>
            </a:r>
            <a:r>
              <a:rPr lang="ar-SA" sz="2800" b="1" dirty="0" smtClean="0"/>
              <a:t> </a:t>
            </a:r>
            <a:endParaRPr lang="ar-SA" sz="2800" dirty="0" smtClean="0"/>
          </a:p>
          <a:p>
            <a:pPr rtl="1"/>
            <a:r>
              <a:rPr lang="ar-SA" sz="2800" b="1" dirty="0" smtClean="0"/>
              <a:t>   والموت: خلق من خلق اللّه تعالى.</a:t>
            </a:r>
            <a:endParaRPr lang="en-US" sz="2800" dirty="0" smtClean="0"/>
          </a:p>
          <a:p>
            <a:pPr rtl="1">
              <a:buFont typeface="Arial" pitchFamily="34" charset="0"/>
              <a:buChar char="•"/>
            </a:pPr>
            <a:r>
              <a:rPr lang="ar-SA" sz="2800" b="1" dirty="0" smtClean="0"/>
              <a:t>وحديث دعاء </a:t>
            </a:r>
            <a:r>
              <a:rPr lang="ar-SA" sz="2800" b="1" dirty="0" err="1" smtClean="0"/>
              <a:t>الانتباه: </a:t>
            </a:r>
            <a:r>
              <a:rPr lang="ar-SA" sz="2800" b="1" dirty="0" smtClean="0"/>
              <a:t>«الحمد للّه الّذي أحيانا بعد ما </a:t>
            </a:r>
            <a:r>
              <a:rPr lang="ar-SA" sz="2800" b="1" dirty="0" err="1" smtClean="0"/>
              <a:t>أماتنا</a:t>
            </a:r>
            <a:r>
              <a:rPr lang="ar-SA" sz="2800" b="1" dirty="0" smtClean="0"/>
              <a:t> وإليه النّشور»،سمّي النّوم موتا لزوال العقل والحركة.</a:t>
            </a:r>
            <a:endParaRPr lang="en-US" sz="2800" b="1" dirty="0" smtClean="0"/>
          </a:p>
          <a:p>
            <a:pPr algn="justLow" rtl="1"/>
            <a:r>
              <a:rPr lang="ar-SA" sz="2800" b="1" dirty="0" smtClean="0">
                <a:solidFill>
                  <a:srgbClr val="009900"/>
                </a:solidFill>
              </a:rPr>
              <a:t>1- تعريف الموت اصطلاحا:</a:t>
            </a:r>
            <a:endParaRPr lang="en-US" sz="2800" b="1" dirty="0" smtClean="0">
              <a:solidFill>
                <a:srgbClr val="009900"/>
              </a:solidFill>
            </a:endParaRPr>
          </a:p>
          <a:p>
            <a:pPr algn="justLow" rtl="1">
              <a:buFont typeface="Arial" pitchFamily="34" charset="0"/>
              <a:buChar char="•"/>
            </a:pPr>
            <a:r>
              <a:rPr lang="ar-SA" sz="2800" b="1" dirty="0" smtClean="0"/>
              <a:t>قال الجرجانيّ في </a:t>
            </a:r>
            <a:r>
              <a:rPr lang="ar-SA" sz="2800" b="1" dirty="0" err="1" smtClean="0"/>
              <a:t>التعريفات: </a:t>
            </a:r>
            <a:r>
              <a:rPr lang="ar-SA" sz="2800" b="1" dirty="0" smtClean="0"/>
              <a:t>(الموت: صفة وجوديّة خلقت ضدّا للحياة</a:t>
            </a:r>
            <a:r>
              <a:rPr lang="ar-SA" sz="2800" b="1" dirty="0" err="1" smtClean="0"/>
              <a:t>).</a:t>
            </a:r>
            <a:endParaRPr lang="ar-SA" sz="2800" b="1" dirty="0" smtClean="0"/>
          </a:p>
          <a:p>
            <a:pPr algn="justLow" rtl="1">
              <a:buFont typeface="Arial" pitchFamily="34" charset="0"/>
              <a:buChar char="•"/>
            </a:pPr>
            <a:r>
              <a:rPr lang="ar-SA" sz="2800" b="1" dirty="0" smtClean="0"/>
              <a:t>وقال ابن </a:t>
            </a:r>
            <a:r>
              <a:rPr lang="ar-SA" sz="2800" b="1" dirty="0" err="1" smtClean="0"/>
              <a:t>الجوزيّ</a:t>
            </a:r>
            <a:r>
              <a:rPr lang="ar-SA" sz="2800" b="1" dirty="0" smtClean="0"/>
              <a:t> في كتابه نزهة الأعين </a:t>
            </a:r>
            <a:r>
              <a:rPr lang="ar-SA" sz="2800" b="1" dirty="0" err="1" smtClean="0"/>
              <a:t>النواظر: </a:t>
            </a:r>
            <a:r>
              <a:rPr lang="ar-SA" sz="2800" b="1" dirty="0" smtClean="0"/>
              <a:t>(الموت: حادث تزول معه الحياة</a:t>
            </a:r>
            <a:r>
              <a:rPr lang="ar-SA" sz="2800" b="1" dirty="0" err="1" smtClean="0"/>
              <a:t>).</a:t>
            </a:r>
            <a:endParaRPr lang="ar-SA"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[3/1] تعريف تذكر الموت اصطلاحا </a:t>
            </a:r>
            <a:endParaRPr lang="en-US" dirty="0">
              <a:solidFill>
                <a:srgbClr val="C00000"/>
              </a:solidFill>
            </a:endParaRPr>
          </a:p>
        </p:txBody>
      </p:sp>
      <p:sp>
        <p:nvSpPr>
          <p:cNvPr id="5" name="عنصر نائب للمحتوى 4"/>
          <p:cNvSpPr>
            <a:spLocks noGrp="1"/>
          </p:cNvSpPr>
          <p:nvPr>
            <p:ph idx="1"/>
          </p:nvPr>
        </p:nvSpPr>
        <p:spPr>
          <a:xfrm>
            <a:off x="228600" y="1524000"/>
            <a:ext cx="9525000" cy="4724400"/>
          </a:xfrm>
        </p:spPr>
        <p:txBody>
          <a:bodyPr/>
          <a:lstStyle/>
          <a:p>
            <a:pPr rtl="1"/>
            <a:endParaRPr lang="ar-SA" sz="1100" b="1" dirty="0" smtClean="0"/>
          </a:p>
          <a:p>
            <a:pPr rtl="1">
              <a:buFont typeface="Arial" pitchFamily="34" charset="0"/>
              <a:buChar char="•"/>
            </a:pPr>
            <a:r>
              <a:rPr lang="ar-SA" sz="2800" b="1" dirty="0" smtClean="0"/>
              <a:t>المراد بتذكر الموت هو حضور صورته وأهواله وما بعده في القلب وانعكاسها على الجوارح سلوكا.</a:t>
            </a:r>
          </a:p>
          <a:p>
            <a:pPr rtl="1">
              <a:buFont typeface="Arial" pitchFamily="34" charset="0"/>
              <a:buChar char="•"/>
            </a:pPr>
            <a:r>
              <a:rPr lang="ar-SA" sz="2800" b="1" dirty="0" smtClean="0"/>
              <a:t>قال ابن </a:t>
            </a:r>
            <a:r>
              <a:rPr lang="ar-SA" sz="2800" b="1" dirty="0" err="1" smtClean="0"/>
              <a:t>الجوزيّ</a:t>
            </a:r>
            <a:r>
              <a:rPr lang="ar-SA" sz="2800" b="1" dirty="0" smtClean="0"/>
              <a:t>: الواجب على العاقل أخذ العدّة لرحيله؛ فإنّه لا يعلم متى </a:t>
            </a:r>
            <a:r>
              <a:rPr lang="ar-SA" sz="2800" b="1" dirty="0" err="1" smtClean="0"/>
              <a:t>يفجؤه</a:t>
            </a:r>
            <a:r>
              <a:rPr lang="ar-SA" sz="2800" b="1" dirty="0" smtClean="0"/>
              <a:t> أمر ربّه، ولا يدري متى </a:t>
            </a:r>
            <a:r>
              <a:rPr lang="ar-SA" sz="2800" b="1" dirty="0" err="1" smtClean="0"/>
              <a:t>يُستدعى؟</a:t>
            </a:r>
            <a:r>
              <a:rPr lang="ar-SA" sz="2800" b="1" dirty="0" smtClean="0"/>
              <a:t> وإنّي رأيت خلقا كثيرا غرّهم الشّباب ونسوا فقدان الأقران، وألهاهم طول الأمل.</a:t>
            </a:r>
          </a:p>
          <a:p>
            <a:pPr rtl="1">
              <a:buFont typeface="Arial" pitchFamily="34" charset="0"/>
              <a:buChar char="•"/>
            </a:pPr>
            <a:r>
              <a:rPr lang="ar-SA" sz="2800" b="1" dirty="0" smtClean="0"/>
              <a:t>وقال أيضا: إذا علم الإنسان بأنّ الموت يقطعه عن العمل، عمل في حياته ما يدوم له أجره بعد موته.</a:t>
            </a:r>
            <a:endParaRPr lang="ar-SA"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[4/1</a:t>
            </a:r>
            <a:r>
              <a:rPr lang="ar-SA" sz="4000" dirty="0" err="1" smtClean="0">
                <a:solidFill>
                  <a:srgbClr val="C00000"/>
                </a:solidFill>
              </a:rPr>
              <a:t>] </a:t>
            </a:r>
            <a:r>
              <a:rPr lang="ar-SA" sz="4000" dirty="0" smtClean="0">
                <a:solidFill>
                  <a:srgbClr val="C00000"/>
                </a:solidFill>
              </a:rPr>
              <a:t>– الآيات والأحاديث الواردة في تذكر الموت</a:t>
            </a:r>
            <a:endParaRPr lang="en-US" sz="40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1100" b="1" dirty="0" smtClean="0"/>
          </a:p>
          <a:p>
            <a:pPr rtl="1"/>
            <a:r>
              <a:rPr lang="ar-SA" sz="3000" b="1" dirty="0" smtClean="0">
                <a:solidFill>
                  <a:srgbClr val="009900"/>
                </a:solidFill>
              </a:rPr>
              <a:t>أولا: الآيات الواردة في </a:t>
            </a:r>
            <a:r>
              <a:rPr lang="ar-SA" sz="3000" b="1" dirty="0" err="1" smtClean="0">
                <a:solidFill>
                  <a:srgbClr val="009900"/>
                </a:solidFill>
              </a:rPr>
              <a:t>ذلك:</a:t>
            </a:r>
            <a:endParaRPr lang="ar-SA" sz="3000" b="1" dirty="0" smtClean="0">
              <a:solidFill>
                <a:srgbClr val="009900"/>
              </a:solidFill>
            </a:endParaRPr>
          </a:p>
          <a:p>
            <a:pPr rtl="1"/>
            <a:r>
              <a:rPr lang="ar-SA" sz="2800" b="1" dirty="0" smtClean="0"/>
              <a:t>1- </a:t>
            </a:r>
            <a:r>
              <a:rPr lang="ar-SA" sz="2800" dirty="0" smtClean="0"/>
              <a:t>قال </a:t>
            </a:r>
            <a:r>
              <a:rPr lang="ar-SA" sz="2800" dirty="0" err="1" smtClean="0"/>
              <a:t>تعالى </a:t>
            </a:r>
            <a:r>
              <a:rPr lang="ar-SA" sz="2800" dirty="0" smtClean="0">
                <a:sym typeface="AGA Arabesque"/>
              </a:rPr>
              <a:t>(</a:t>
            </a:r>
            <a:r>
              <a:rPr lang="ar-SA" sz="2700" b="1" dirty="0" smtClean="0"/>
              <a:t>كُلُّ نَفْسٍ ذائِقَةُ الْمَوْتِ وَإِنَّما تُوَفَّوْنَ أُجُورَكُمْ يَوْمَ الْقِيامَةِ فَمَنْ زُحْزِحَ عَنِ النَّارِ وَأُدْخِلَ الْجَنَّةَ فَقَدْ فازَ وَمَا الْحَياةُ الدُّنْيا إِلَّا مَتاعُ الْغُرُور</a:t>
            </a:r>
            <a:r>
              <a:rPr lang="ar-SA" sz="2800" dirty="0" err="1" smtClean="0"/>
              <a:t>) </a:t>
            </a:r>
            <a:r>
              <a:rPr lang="ar-SA" sz="2400" dirty="0" smtClean="0"/>
              <a:t>[آل عمران: 185</a:t>
            </a:r>
            <a:r>
              <a:rPr lang="ar-SA" sz="2400" dirty="0" err="1" smtClean="0"/>
              <a:t>].</a:t>
            </a:r>
            <a:endParaRPr lang="ar-SA" sz="2400" dirty="0" smtClean="0"/>
          </a:p>
          <a:p>
            <a:pPr rtl="1"/>
            <a:r>
              <a:rPr lang="ar-SA" sz="2800" b="1" dirty="0" smtClean="0"/>
              <a:t>2- </a:t>
            </a:r>
            <a:r>
              <a:rPr lang="ar-SA" sz="2800" dirty="0" smtClean="0"/>
              <a:t>وقال </a:t>
            </a:r>
            <a:r>
              <a:rPr lang="ar-SA" sz="2800" dirty="0" err="1" smtClean="0"/>
              <a:t>تعالى </a:t>
            </a:r>
            <a:r>
              <a:rPr lang="ar-SA" sz="2800" dirty="0" smtClean="0"/>
              <a:t>(</a:t>
            </a:r>
            <a:r>
              <a:rPr lang="ar-SA" sz="2800" b="1" dirty="0" smtClean="0"/>
              <a:t>كُلُّ نَفْسٍ ذائِقَةُ الْمَوْتِ ثُمَّ إِلَيْنا تُرْجَعُونَ</a:t>
            </a:r>
            <a:r>
              <a:rPr lang="ar-SA" sz="2800" dirty="0" err="1" smtClean="0"/>
              <a:t>) </a:t>
            </a:r>
            <a:r>
              <a:rPr lang="ar-SA" sz="2400" dirty="0" err="1" smtClean="0"/>
              <a:t>[العنكبوت </a:t>
            </a:r>
            <a:r>
              <a:rPr lang="ar-SA" sz="2400" dirty="0" smtClean="0"/>
              <a:t>: 57</a:t>
            </a:r>
            <a:r>
              <a:rPr lang="ar-SA" sz="2400" dirty="0" err="1" smtClean="0"/>
              <a:t>].</a:t>
            </a:r>
            <a:r>
              <a:rPr lang="ar-SA" sz="2400" dirty="0" smtClean="0"/>
              <a:t> </a:t>
            </a:r>
            <a:endParaRPr lang="ar-SA" sz="2800" b="1" dirty="0" smtClean="0"/>
          </a:p>
          <a:p>
            <a:pPr rtl="1"/>
            <a:r>
              <a:rPr lang="ar-SA" sz="2800" b="1" dirty="0" smtClean="0"/>
              <a:t>3- </a:t>
            </a:r>
            <a:r>
              <a:rPr lang="ar-SA" sz="2800" dirty="0" smtClean="0"/>
              <a:t>وقال </a:t>
            </a:r>
            <a:r>
              <a:rPr lang="ar-SA" sz="2800" dirty="0" err="1" smtClean="0"/>
              <a:t>تعالى </a:t>
            </a:r>
            <a:r>
              <a:rPr lang="ar-SA" sz="2800" dirty="0" smtClean="0">
                <a:sym typeface="AGA Arabesque"/>
              </a:rPr>
              <a:t>(</a:t>
            </a:r>
            <a:r>
              <a:rPr lang="ar-SA" sz="2800" b="1" dirty="0" smtClean="0"/>
              <a:t>أَيْنَما تَكُونُوا يُدْرِكْكُمُ الْمَوْتُ وَلَوْ كُنْتُمْ فِي بُرُوجٍ مُشَيَّدَةٍ</a:t>
            </a:r>
            <a:r>
              <a:rPr lang="ar-SA" sz="2800" dirty="0" err="1" smtClean="0"/>
              <a:t>) </a:t>
            </a:r>
            <a:r>
              <a:rPr lang="ar-SA" sz="2400" dirty="0" smtClean="0"/>
              <a:t>[النساء: 78</a:t>
            </a:r>
            <a:r>
              <a:rPr lang="ar-SA" sz="2400" dirty="0" err="1" smtClean="0"/>
              <a:t>].</a:t>
            </a:r>
            <a:r>
              <a:rPr lang="ar-SA" sz="2400" dirty="0" smtClean="0"/>
              <a:t> </a:t>
            </a:r>
            <a:endParaRPr lang="en-US" sz="2400" dirty="0" smtClean="0"/>
          </a:p>
          <a:p>
            <a:pPr algn="justLow" rtl="1"/>
            <a:r>
              <a:rPr lang="ar-SA" sz="2800" b="1" dirty="0" smtClean="0"/>
              <a:t>4-</a:t>
            </a:r>
            <a:r>
              <a:rPr lang="ar-SA" sz="2800" dirty="0" smtClean="0"/>
              <a:t> وقال </a:t>
            </a:r>
            <a:r>
              <a:rPr lang="ar-SA" sz="2800" dirty="0" err="1" smtClean="0"/>
              <a:t>تعالى </a:t>
            </a:r>
            <a:r>
              <a:rPr lang="ar-SA" sz="2800" dirty="0" smtClean="0"/>
              <a:t>(</a:t>
            </a:r>
            <a:r>
              <a:rPr lang="ar-SA" sz="2700" b="1" dirty="0" smtClean="0"/>
              <a:t>وَما جَعَلْنا لِبَشَرٍ مِنْ قَبْلِكَ الْخُلْدَ أَفَإِنْ مِتَّ فَهُمُ الْخالِدُونَ</a:t>
            </a:r>
            <a:r>
              <a:rPr lang="ar-SA" sz="2800" dirty="0" err="1" smtClean="0"/>
              <a:t>) </a:t>
            </a:r>
            <a:r>
              <a:rPr lang="ar-SA" sz="2400" dirty="0" smtClean="0"/>
              <a:t>[الأنبياء: 34</a:t>
            </a:r>
            <a:r>
              <a:rPr lang="ar-SA" sz="2400" dirty="0" err="1" smtClean="0"/>
              <a:t>].</a:t>
            </a:r>
            <a:r>
              <a:rPr lang="ar-SA" sz="2400" dirty="0" smtClean="0"/>
              <a:t> </a:t>
            </a:r>
          </a:p>
          <a:p>
            <a:pPr algn="justLow" rtl="1"/>
            <a:r>
              <a:rPr lang="ar-SA" sz="2800" b="1" dirty="0" smtClean="0"/>
              <a:t>5- </a:t>
            </a:r>
            <a:r>
              <a:rPr lang="ar-SA" sz="2800" dirty="0" smtClean="0"/>
              <a:t>وقال </a:t>
            </a:r>
            <a:r>
              <a:rPr lang="ar-SA" sz="2800" dirty="0" err="1" smtClean="0"/>
              <a:t>تعالى </a:t>
            </a:r>
            <a:r>
              <a:rPr lang="ar-SA" sz="2800" dirty="0" smtClean="0"/>
              <a:t>(</a:t>
            </a:r>
            <a:r>
              <a:rPr lang="ar-SA" sz="2800" b="1" dirty="0" smtClean="0"/>
              <a:t>وَما تَدْرِي نَفْسٌ ماذا تَكْسِبُ غَداً وَما تَدْرِي نَفْسٌ بِأَيِّ أَرْضٍ تَمُوتُ إِنَّ اللَّهَ عَلِيمٌ خَبِيرٌ</a:t>
            </a:r>
            <a:r>
              <a:rPr lang="ar-SA" sz="2800" dirty="0" err="1" smtClean="0"/>
              <a:t>) </a:t>
            </a:r>
            <a:r>
              <a:rPr lang="ar-SA" sz="2400" dirty="0" smtClean="0"/>
              <a:t>[لقمان: 34</a:t>
            </a:r>
            <a:r>
              <a:rPr lang="ar-SA" sz="2400" dirty="0" err="1" smtClean="0"/>
              <a:t>].</a:t>
            </a:r>
            <a:r>
              <a:rPr lang="ar-SA" sz="2400" dirty="0" smtClean="0"/>
              <a:t> </a:t>
            </a:r>
          </a:p>
          <a:p>
            <a:pPr algn="justLow" rtl="1"/>
            <a:r>
              <a:rPr lang="ar-SA" sz="2800" b="1" dirty="0" smtClean="0"/>
              <a:t>6-</a:t>
            </a:r>
            <a:r>
              <a:rPr lang="ar-SA" sz="2400" dirty="0" smtClean="0"/>
              <a:t> </a:t>
            </a:r>
            <a:r>
              <a:rPr lang="ar-SA" sz="2800" dirty="0" smtClean="0"/>
              <a:t>وقال </a:t>
            </a:r>
            <a:r>
              <a:rPr lang="ar-SA" sz="2800" dirty="0" err="1" smtClean="0"/>
              <a:t>تعالى </a:t>
            </a:r>
            <a:r>
              <a:rPr lang="ar-SA" sz="2800" b="1" dirty="0" smtClean="0"/>
              <a:t>(إِنَّكَ مَيِّتٌ وَإِنَّهُمْ مَيِّتُونَ</a:t>
            </a:r>
            <a:r>
              <a:rPr lang="ar-SA" sz="2800" b="1" dirty="0" err="1" smtClean="0"/>
              <a:t>)</a:t>
            </a:r>
            <a:r>
              <a:rPr lang="ar-SA" sz="2800" dirty="0" err="1" smtClean="0"/>
              <a:t> </a:t>
            </a:r>
            <a:r>
              <a:rPr lang="ar-SA" sz="2400" dirty="0" smtClean="0"/>
              <a:t>[الزمر: 30</a:t>
            </a:r>
            <a:r>
              <a:rPr lang="ar-SA" sz="2400" dirty="0" err="1" smtClean="0"/>
              <a:t>].</a:t>
            </a:r>
            <a:r>
              <a:rPr lang="ar-SA" sz="24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[4/1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447800"/>
            <a:ext cx="9601200" cy="4724400"/>
          </a:xfrm>
        </p:spPr>
        <p:txBody>
          <a:bodyPr/>
          <a:lstStyle/>
          <a:p>
            <a:pPr rtl="1"/>
            <a:r>
              <a:rPr lang="ar-SA" sz="2800" b="1" dirty="0" smtClean="0">
                <a:solidFill>
                  <a:srgbClr val="009900"/>
                </a:solidFill>
              </a:rPr>
              <a:t>ثانيا: الأحاديث الواردة في </a:t>
            </a:r>
            <a:r>
              <a:rPr lang="ar-SA" sz="2800" b="1" dirty="0" err="1" smtClean="0">
                <a:solidFill>
                  <a:srgbClr val="009900"/>
                </a:solidFill>
              </a:rPr>
              <a:t>ذلك:</a:t>
            </a:r>
            <a:endParaRPr lang="ar-SA" sz="2800" b="1" dirty="0" smtClean="0">
              <a:solidFill>
                <a:srgbClr val="009900"/>
              </a:solidFill>
            </a:endParaRPr>
          </a:p>
          <a:p>
            <a:pPr rtl="1"/>
            <a:r>
              <a:rPr lang="ar-SA" sz="2800" b="1" dirty="0" smtClean="0"/>
              <a:t>1- </a:t>
            </a:r>
            <a:r>
              <a:rPr lang="ar-SA" sz="2800" dirty="0" smtClean="0"/>
              <a:t>عن عبد اللّه بن </a:t>
            </a:r>
            <a:r>
              <a:rPr lang="ar-SA" sz="2800" dirty="0" err="1" smtClean="0"/>
              <a:t>عمر </a:t>
            </a:r>
            <a:r>
              <a:rPr lang="ar-SA" sz="2800" dirty="0" smtClean="0">
                <a:sym typeface="AGA Arabesque"/>
              </a:rPr>
              <a:t> </a:t>
            </a:r>
            <a:r>
              <a:rPr lang="ar-SA" sz="2800" dirty="0" smtClean="0"/>
              <a:t>قال: </a:t>
            </a:r>
            <a:r>
              <a:rPr lang="ar-SA" sz="2800" b="1" dirty="0" smtClean="0"/>
              <a:t>أتيت النّبيّ </a:t>
            </a:r>
            <a:r>
              <a:rPr lang="en-US" sz="2800" dirty="0" smtClean="0">
                <a:sym typeface="AGA Arabesque"/>
              </a:rPr>
              <a:t> </a:t>
            </a:r>
            <a:r>
              <a:rPr lang="ar-SA" sz="2800" dirty="0" smtClean="0">
                <a:sym typeface="AGA Arabesque"/>
              </a:rPr>
              <a:t> </a:t>
            </a:r>
            <a:r>
              <a:rPr lang="ar-SA" sz="2800" b="1" dirty="0" smtClean="0"/>
              <a:t>عاشر عشرة، فقام رجل من الأنصار، فقال: يا نبيّ اللّه، من أكيس النّاس وأحزم </a:t>
            </a:r>
            <a:r>
              <a:rPr lang="ar-SA" sz="2800" b="1" dirty="0" err="1" smtClean="0"/>
              <a:t>النّاس</a:t>
            </a:r>
            <a:r>
              <a:rPr lang="ar-SA" sz="2800" dirty="0" err="1" smtClean="0"/>
              <a:t>؟</a:t>
            </a:r>
            <a:r>
              <a:rPr lang="ar-SA" sz="2800" dirty="0" smtClean="0"/>
              <a:t> </a:t>
            </a:r>
            <a:r>
              <a:rPr lang="ar-SA" sz="2800" dirty="0" err="1" smtClean="0"/>
              <a:t>قال: </a:t>
            </a:r>
            <a:r>
              <a:rPr lang="ar-SA" sz="2800" b="1" dirty="0" smtClean="0"/>
              <a:t>«أكثرهم ذكرا للموت، وأكثرهم استعدادا للموت، أولئك الأكياس ذهبوا بشرف الدّنيا وكرامة </a:t>
            </a:r>
            <a:r>
              <a:rPr lang="ar-SA" sz="2800" b="1" dirty="0" err="1" smtClean="0"/>
              <a:t>الاخرة».</a:t>
            </a:r>
            <a:r>
              <a:rPr lang="ar-SA" sz="2800" b="1" dirty="0" smtClean="0"/>
              <a:t> </a:t>
            </a:r>
            <a:r>
              <a:rPr lang="ar-SA" sz="2400" dirty="0" smtClean="0"/>
              <a:t>رواه ابن أبي الدنيا في كتاب الموت والطبراني في الصغير بإسناد </a:t>
            </a:r>
            <a:r>
              <a:rPr lang="ar-SA" sz="2400" dirty="0" err="1" smtClean="0"/>
              <a:t>حسن.</a:t>
            </a:r>
            <a:r>
              <a:rPr lang="ar-SA" sz="2400" dirty="0" smtClean="0"/>
              <a:t> </a:t>
            </a:r>
          </a:p>
          <a:p>
            <a:pPr algn="just" rtl="1"/>
            <a:r>
              <a:rPr lang="ar-SA" sz="2800" b="1" dirty="0" smtClean="0"/>
              <a:t>2-</a:t>
            </a:r>
            <a:r>
              <a:rPr lang="ar-SA" sz="2800" dirty="0" smtClean="0"/>
              <a:t> عن أبي </a:t>
            </a:r>
            <a:r>
              <a:rPr lang="ar-SA" sz="2800" dirty="0" err="1" smtClean="0"/>
              <a:t>هريرة </a:t>
            </a:r>
            <a:r>
              <a:rPr lang="ar-SA" sz="2800" dirty="0" smtClean="0">
                <a:sym typeface="AGA Arabesque"/>
              </a:rPr>
              <a:t></a:t>
            </a:r>
            <a:r>
              <a:rPr lang="ar-SA" sz="2800" dirty="0" smtClean="0"/>
              <a:t> أن رَسُول الله </a:t>
            </a:r>
            <a:r>
              <a:rPr lang="en-US" sz="2800" dirty="0" smtClean="0">
                <a:sym typeface="AGA Arabesque"/>
              </a:rPr>
              <a:t></a:t>
            </a:r>
            <a:r>
              <a:rPr lang="ar-SA" sz="2800" dirty="0" smtClean="0">
                <a:sym typeface="AGA Arabesque"/>
              </a:rPr>
              <a:t> </a:t>
            </a:r>
            <a:r>
              <a:rPr lang="ar-SA" sz="2800" dirty="0" err="1" smtClean="0"/>
              <a:t>قال: </a:t>
            </a:r>
            <a:r>
              <a:rPr lang="ar-SA" sz="2800" dirty="0" smtClean="0"/>
              <a:t>«</a:t>
            </a:r>
            <a:r>
              <a:rPr lang="ar-SA" sz="2800" b="1" dirty="0" smtClean="0"/>
              <a:t>أكثروا من ذكر </a:t>
            </a:r>
            <a:r>
              <a:rPr lang="ar-SA" sz="2800" b="1" dirty="0" err="1" smtClean="0"/>
              <a:t>هاذم</a:t>
            </a:r>
            <a:r>
              <a:rPr lang="ar-SA" sz="2800" b="1" dirty="0" smtClean="0"/>
              <a:t> اللّذّات</a:t>
            </a:r>
            <a:r>
              <a:rPr lang="ar-SA" sz="2800" dirty="0" smtClean="0"/>
              <a:t>» </a:t>
            </a:r>
            <a:r>
              <a:rPr lang="ar-SA" sz="2400" dirty="0" smtClean="0"/>
              <a:t>رواه </a:t>
            </a:r>
            <a:r>
              <a:rPr lang="ar-SA" sz="2400" dirty="0" err="1" smtClean="0"/>
              <a:t>الترمذي </a:t>
            </a:r>
            <a:r>
              <a:rPr lang="ar-SA" sz="2400" dirty="0" smtClean="0"/>
              <a:t>(2307) وقال: حديث حسن غريب، وابن </a:t>
            </a:r>
            <a:r>
              <a:rPr lang="ar-SA" sz="2400" dirty="0" err="1" smtClean="0"/>
              <a:t>ماجه </a:t>
            </a:r>
            <a:r>
              <a:rPr lang="ar-SA" sz="2400" dirty="0" smtClean="0"/>
              <a:t>(4258)، </a:t>
            </a:r>
            <a:r>
              <a:rPr lang="ar-SA" sz="2400" dirty="0" err="1" smtClean="0"/>
              <a:t>والنسائي </a:t>
            </a:r>
            <a:r>
              <a:rPr lang="ar-SA" sz="2400" dirty="0" smtClean="0"/>
              <a:t>(4/ 4)، وقال </a:t>
            </a:r>
            <a:r>
              <a:rPr lang="ar-SA" sz="2400" dirty="0" err="1" smtClean="0"/>
              <a:t>محقق </a:t>
            </a:r>
            <a:r>
              <a:rPr lang="ar-SA" sz="2400" dirty="0" smtClean="0"/>
              <a:t>«جامع </a:t>
            </a:r>
            <a:r>
              <a:rPr lang="ar-SA" sz="2400" dirty="0" err="1" smtClean="0"/>
              <a:t>الأصول» </a:t>
            </a:r>
            <a:r>
              <a:rPr lang="ar-SA" sz="2400" dirty="0" smtClean="0"/>
              <a:t>(11/ 14): وهو حديث حسن لشواهده الكثيرة.</a:t>
            </a:r>
          </a:p>
          <a:p>
            <a:pPr algn="just" rtl="1"/>
            <a:r>
              <a:rPr lang="ar-SA" sz="2800" b="1" dirty="0" smtClean="0"/>
              <a:t>3-</a:t>
            </a:r>
            <a:r>
              <a:rPr lang="ar-SA" sz="2400" dirty="0" smtClean="0"/>
              <a:t> </a:t>
            </a:r>
            <a:r>
              <a:rPr lang="ar-SA" sz="2800" dirty="0" smtClean="0"/>
              <a:t>عن </a:t>
            </a:r>
            <a:r>
              <a:rPr lang="ar-SA" sz="2800" dirty="0" err="1" smtClean="0"/>
              <a:t>بريدة</a:t>
            </a:r>
            <a:r>
              <a:rPr lang="ar-SA" sz="2800" dirty="0" smtClean="0"/>
              <a:t> بن </a:t>
            </a:r>
            <a:r>
              <a:rPr lang="ar-SA" sz="2800" dirty="0" err="1" smtClean="0"/>
              <a:t>الحصيب</a:t>
            </a:r>
            <a:r>
              <a:rPr lang="ar-SA" sz="2800" dirty="0" smtClean="0"/>
              <a:t> </a:t>
            </a:r>
            <a:r>
              <a:rPr lang="ar-SA" sz="2800" dirty="0" smtClean="0">
                <a:sym typeface="AGA Arabesque"/>
              </a:rPr>
              <a:t> </a:t>
            </a:r>
            <a:r>
              <a:rPr lang="ar-SA" sz="2800" dirty="0" smtClean="0"/>
              <a:t>قال: قال رَسُول الله </a:t>
            </a:r>
            <a:r>
              <a:rPr lang="en-US" sz="2800" dirty="0" smtClean="0">
                <a:sym typeface="AGA Arabesque"/>
              </a:rPr>
              <a:t></a:t>
            </a:r>
            <a:r>
              <a:rPr lang="ar-SA" sz="2800" dirty="0" smtClean="0"/>
              <a:t> :«</a:t>
            </a:r>
            <a:r>
              <a:rPr lang="ar-SA" sz="2800" b="1" dirty="0" smtClean="0"/>
              <a:t>قد كنت نهيتكم عن زيارة القبور، فقد أذن لمحمّد في زيارة قبر أمّه، فزوروها، فإنّها تذكّر الآخرة</a:t>
            </a:r>
            <a:r>
              <a:rPr lang="ar-SA" sz="2800" dirty="0" smtClean="0"/>
              <a:t>» </a:t>
            </a:r>
            <a:r>
              <a:rPr lang="ar-SA" sz="2000" b="1" dirty="0" smtClean="0"/>
              <a:t>رواه </a:t>
            </a:r>
            <a:r>
              <a:rPr lang="ar-SA" sz="2000" b="1" dirty="0" err="1" smtClean="0"/>
              <a:t>الترمذي </a:t>
            </a:r>
            <a:r>
              <a:rPr lang="ar-SA" sz="2000" b="1" dirty="0" smtClean="0"/>
              <a:t>(1066)، وأصله عـنـد مسلم وأبي داود والنّسائيّ.</a:t>
            </a:r>
          </a:p>
          <a:p>
            <a:pPr algn="just" rtl="1"/>
            <a:endParaRPr lang="ar-SA" sz="2000" dirty="0" smtClean="0"/>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[4/1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752600"/>
            <a:ext cx="9601200" cy="4419600"/>
          </a:xfrm>
        </p:spPr>
        <p:txBody>
          <a:bodyPr/>
          <a:lstStyle/>
          <a:p>
            <a:pPr rtl="1"/>
            <a:r>
              <a:rPr lang="ar-SA" sz="2800" b="1" dirty="0" smtClean="0"/>
              <a:t>4- </a:t>
            </a:r>
            <a:r>
              <a:rPr lang="ar-SA" sz="2800" dirty="0" smtClean="0"/>
              <a:t>عن عبد اللّه بن </a:t>
            </a:r>
            <a:r>
              <a:rPr lang="ar-SA" sz="2800" dirty="0" err="1" smtClean="0"/>
              <a:t>مسعود </a:t>
            </a:r>
            <a:r>
              <a:rPr lang="ar-SA" sz="2800" dirty="0" smtClean="0">
                <a:sym typeface="AGA Arabesque"/>
              </a:rPr>
              <a:t></a:t>
            </a:r>
            <a:r>
              <a:rPr lang="ar-SA" sz="2800" dirty="0" smtClean="0"/>
              <a:t> أنّ نبيّ اللّه </a:t>
            </a:r>
            <a:r>
              <a:rPr lang="en-US" sz="2800" dirty="0" smtClean="0">
                <a:sym typeface="AGA Arabesque"/>
              </a:rPr>
              <a:t></a:t>
            </a:r>
            <a:r>
              <a:rPr lang="ar-SA" sz="2800" dirty="0" smtClean="0">
                <a:sym typeface="AGA Arabesque"/>
              </a:rPr>
              <a:t> </a:t>
            </a:r>
            <a:r>
              <a:rPr lang="ar-SA" sz="2800" dirty="0" err="1" smtClean="0"/>
              <a:t>قال </a:t>
            </a:r>
            <a:r>
              <a:rPr lang="ar-SA" sz="2800" b="1" dirty="0" smtClean="0"/>
              <a:t>«استحيوا من اللّه حقّ </a:t>
            </a:r>
            <a:r>
              <a:rPr lang="ar-SA" sz="2800" b="1" dirty="0" err="1" smtClean="0"/>
              <a:t>الحياء».</a:t>
            </a:r>
            <a:r>
              <a:rPr lang="ar-SA" sz="2800" b="1" dirty="0" smtClean="0"/>
              <a:t> </a:t>
            </a:r>
            <a:r>
              <a:rPr lang="ar-SA" sz="2800" dirty="0" smtClean="0"/>
              <a:t>فقلنا: يا نبيّ اللّه، إنّا </a:t>
            </a:r>
            <a:r>
              <a:rPr lang="ar-SA" sz="2800" dirty="0" err="1" smtClean="0"/>
              <a:t>لنستحيي.</a:t>
            </a:r>
            <a:r>
              <a:rPr lang="ar-SA" sz="2800" dirty="0" smtClean="0"/>
              <a:t> </a:t>
            </a:r>
            <a:r>
              <a:rPr lang="ar-SA" sz="2800" dirty="0" err="1" smtClean="0"/>
              <a:t>قَالَ: </a:t>
            </a:r>
            <a:r>
              <a:rPr lang="ar-SA" sz="2800" dirty="0" smtClean="0"/>
              <a:t>«</a:t>
            </a:r>
            <a:r>
              <a:rPr lang="ar-SA" sz="2800" b="1" dirty="0" smtClean="0"/>
              <a:t>ليس ذلك، ولكن من استحيا من اللّه حقّ الحياء فليحفظ الرّأس وما حوى، والبطن وما وعى، وليذكر الموت والبلى، ومن أراد الآخرة ترك زينة الدّنيا، ومن فعل ذلك فقد استحيا من اللّه حقّ الحياء</a:t>
            </a:r>
            <a:r>
              <a:rPr lang="ar-SA" sz="2800" dirty="0" smtClean="0"/>
              <a:t>» </a:t>
            </a:r>
            <a:r>
              <a:rPr lang="ar-SA" sz="2400" dirty="0" smtClean="0"/>
              <a:t>رواه </a:t>
            </a:r>
            <a:r>
              <a:rPr lang="ar-SA" sz="2400" dirty="0" err="1" smtClean="0"/>
              <a:t>الترمذي </a:t>
            </a:r>
            <a:r>
              <a:rPr lang="ar-SA" sz="2400" dirty="0" smtClean="0"/>
              <a:t>(2458)، </a:t>
            </a:r>
            <a:r>
              <a:rPr lang="ar-SA" sz="2400" dirty="0" err="1" smtClean="0"/>
              <a:t>وأحمد </a:t>
            </a:r>
            <a:r>
              <a:rPr lang="ar-SA" sz="2400" dirty="0" smtClean="0"/>
              <a:t>(1/ 378)، والحاكم في </a:t>
            </a:r>
            <a:r>
              <a:rPr lang="ar-SA" sz="2400" dirty="0" err="1" smtClean="0"/>
              <a:t>المستدرك </a:t>
            </a:r>
            <a:r>
              <a:rPr lang="ar-SA" sz="2400" dirty="0" smtClean="0"/>
              <a:t>(4/ 323) وقال: صحيح الإسناد ولم يخرجاه ووافقه </a:t>
            </a:r>
            <a:r>
              <a:rPr lang="ar-SA" sz="2400" dirty="0" err="1" smtClean="0"/>
              <a:t>الذهبي.</a:t>
            </a:r>
            <a:r>
              <a:rPr lang="ar-SA" sz="2400" dirty="0" smtClean="0"/>
              <a:t> وحسنه الألباني.</a:t>
            </a:r>
          </a:p>
          <a:p>
            <a:pPr algn="just" rtl="1"/>
            <a:r>
              <a:rPr lang="ar-SA" sz="2800" b="1" dirty="0" smtClean="0"/>
              <a:t>5-</a:t>
            </a:r>
            <a:r>
              <a:rPr lang="ar-SA" sz="2800" dirty="0" smtClean="0"/>
              <a:t> عن عبد الله بن </a:t>
            </a:r>
            <a:r>
              <a:rPr lang="ar-SA" sz="2800" dirty="0" err="1" smtClean="0"/>
              <a:t>عباس </a:t>
            </a:r>
            <a:r>
              <a:rPr lang="ar-SA" sz="2800" dirty="0" smtClean="0">
                <a:sym typeface="AGA Arabesque"/>
              </a:rPr>
              <a:t></a:t>
            </a:r>
            <a:r>
              <a:rPr lang="ar-SA" sz="2800" dirty="0" smtClean="0"/>
              <a:t> قَالَ: سمعت رسول اللّه</a:t>
            </a:r>
            <a:r>
              <a:rPr lang="en-US" sz="2800" dirty="0" smtClean="0">
                <a:sym typeface="AGA Arabesque"/>
              </a:rPr>
              <a:t> </a:t>
            </a:r>
            <a:r>
              <a:rPr lang="ar-SA" sz="2800" dirty="0" smtClean="0">
                <a:sym typeface="AGA Arabesque"/>
              </a:rPr>
              <a:t> </a:t>
            </a:r>
            <a:r>
              <a:rPr lang="ar-SA" sz="2800" dirty="0" err="1" smtClean="0"/>
              <a:t>يقول</a:t>
            </a:r>
            <a:r>
              <a:rPr lang="ar-SA" sz="2800" b="1" dirty="0" err="1" smtClean="0"/>
              <a:t>: </a:t>
            </a:r>
            <a:r>
              <a:rPr lang="ar-SA" sz="2800" b="1" dirty="0" smtClean="0"/>
              <a:t>«ما من رجل مسلم يموت فيقوم على جنازته أربعون رجلا، لا يشركون باللّه شيئا إلّا شفّعهم اللّه فيه» </a:t>
            </a:r>
            <a:r>
              <a:rPr lang="ar-SA" sz="2400" dirty="0" smtClean="0"/>
              <a:t>رواه </a:t>
            </a:r>
            <a:r>
              <a:rPr lang="ar-SA" sz="2400" dirty="0" err="1" smtClean="0"/>
              <a:t>مسلم </a:t>
            </a:r>
            <a:r>
              <a:rPr lang="ar-SA" sz="2400" dirty="0" smtClean="0"/>
              <a:t>(948</a:t>
            </a:r>
            <a:r>
              <a:rPr lang="ar-SA" sz="2400" dirty="0" err="1" smtClean="0"/>
              <a:t>).</a:t>
            </a:r>
            <a:endParaRPr lang="ar-SA" sz="2400" dirty="0" smtClean="0"/>
          </a:p>
          <a:p>
            <a:pPr algn="just" rtl="1"/>
            <a:endParaRPr lang="ar-SA" sz="2400" dirty="0" smtClean="0"/>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[5/1</a:t>
            </a:r>
            <a:r>
              <a:rPr lang="ar-SA" sz="4000" dirty="0" err="1" smtClean="0">
                <a:solidFill>
                  <a:srgbClr val="C00000"/>
                </a:solidFill>
              </a:rPr>
              <a:t>] </a:t>
            </a:r>
            <a:r>
              <a:rPr lang="ar-SA" sz="4000" dirty="0" smtClean="0">
                <a:solidFill>
                  <a:srgbClr val="C00000"/>
                </a:solidFill>
              </a:rPr>
              <a:t>– أنواع الموت ومعانيه</a:t>
            </a:r>
            <a:endParaRPr lang="en-US" sz="40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100" b="1" dirty="0" smtClean="0"/>
          </a:p>
          <a:p>
            <a:pPr rtl="1"/>
            <a:r>
              <a:rPr lang="ar-SA" sz="2800" b="1" dirty="0" smtClean="0">
                <a:solidFill>
                  <a:srgbClr val="009900"/>
                </a:solidFill>
              </a:rPr>
              <a:t>أولا: أنواع </a:t>
            </a:r>
            <a:r>
              <a:rPr lang="ar-SA" sz="2800" b="1" dirty="0" err="1" smtClean="0">
                <a:solidFill>
                  <a:srgbClr val="009900"/>
                </a:solidFill>
              </a:rPr>
              <a:t>الموت:</a:t>
            </a:r>
            <a:r>
              <a:rPr lang="ar-SA" sz="2800" b="1" dirty="0" smtClean="0">
                <a:solidFill>
                  <a:srgbClr val="009900"/>
                </a:solidFill>
              </a:rPr>
              <a:t> </a:t>
            </a:r>
          </a:p>
          <a:p>
            <a:pPr rtl="1"/>
            <a:r>
              <a:rPr lang="ar-SA" sz="2600" b="1" dirty="0" smtClean="0"/>
              <a:t>الموت يقع على أنواع بحسب أنواع </a:t>
            </a:r>
            <a:r>
              <a:rPr lang="ar-SA" sz="2600" b="1" dirty="0" err="1" smtClean="0"/>
              <a:t>الحياة:</a:t>
            </a:r>
            <a:endParaRPr lang="ar-SA" sz="2600" b="1" dirty="0" smtClean="0">
              <a:solidFill>
                <a:srgbClr val="009900"/>
              </a:solidFill>
            </a:endParaRPr>
          </a:p>
          <a:p>
            <a:pPr rtl="1"/>
            <a:r>
              <a:rPr lang="ar-SA" sz="2400" b="1" dirty="0" smtClean="0"/>
              <a:t>1- فمنها ما هو بإزاء القوّة النّامية الموجودة في الحيوان والنّبات كقوله </a:t>
            </a:r>
            <a:r>
              <a:rPr lang="ar-SA" sz="2400" b="1" dirty="0" err="1" smtClean="0"/>
              <a:t>تعالى: </a:t>
            </a:r>
            <a:r>
              <a:rPr lang="ar-SA" sz="2400" b="1" dirty="0" smtClean="0"/>
              <a:t>(يُحْيِ الْأَرْضَ بَعْدَ مَوْتِها</a:t>
            </a:r>
            <a:r>
              <a:rPr lang="ar-SA" sz="2400" b="1" dirty="0" err="1" smtClean="0"/>
              <a:t>) </a:t>
            </a:r>
            <a:r>
              <a:rPr lang="ar-SA" sz="2400" b="1" dirty="0" smtClean="0"/>
              <a:t>(الروم/ 50</a:t>
            </a:r>
            <a:r>
              <a:rPr lang="ar-SA" sz="2400" b="1" dirty="0" err="1" smtClean="0"/>
              <a:t>).</a:t>
            </a:r>
            <a:endParaRPr lang="ar-SA" sz="2400" b="1" dirty="0" smtClean="0"/>
          </a:p>
          <a:p>
            <a:pPr rtl="1"/>
            <a:r>
              <a:rPr lang="ar-SA" sz="2400" b="1" dirty="0" smtClean="0"/>
              <a:t>2- ومنها زوال القوّة الحسّيّة كقوله </a:t>
            </a:r>
            <a:r>
              <a:rPr lang="ar-SA" sz="2400" b="1" dirty="0" err="1" smtClean="0"/>
              <a:t>تعالى: </a:t>
            </a:r>
            <a:r>
              <a:rPr lang="ar-SA" sz="2400" b="1" dirty="0" smtClean="0"/>
              <a:t>(يا </a:t>
            </a:r>
            <a:r>
              <a:rPr lang="ar-SA" sz="2400" b="1" dirty="0" err="1" smtClean="0"/>
              <a:t>لَيْتَنِي</a:t>
            </a:r>
            <a:r>
              <a:rPr lang="ar-SA" sz="2400" b="1" dirty="0" smtClean="0"/>
              <a:t> مِتُّ قَبْلَ هذا</a:t>
            </a:r>
            <a:r>
              <a:rPr lang="ar-SA" sz="2400" b="1" dirty="0" err="1" smtClean="0"/>
              <a:t>) </a:t>
            </a:r>
            <a:r>
              <a:rPr lang="ar-SA" sz="2400" b="1" dirty="0" smtClean="0"/>
              <a:t>(مريم/ 23</a:t>
            </a:r>
            <a:r>
              <a:rPr lang="ar-SA" sz="2400" b="1" dirty="0" err="1" smtClean="0"/>
              <a:t>).</a:t>
            </a:r>
            <a:endParaRPr lang="ar-SA" sz="2400" b="1" dirty="0" smtClean="0"/>
          </a:p>
          <a:p>
            <a:pPr rtl="1"/>
            <a:r>
              <a:rPr lang="ar-SA" sz="2400" b="1" dirty="0" smtClean="0"/>
              <a:t>3- ومنها زوال القوّة العاقلة، وهي الجهالة، كقوله </a:t>
            </a:r>
            <a:r>
              <a:rPr lang="ar-SA" sz="2400" b="1" dirty="0" err="1" smtClean="0"/>
              <a:t>تعالى: </a:t>
            </a:r>
            <a:r>
              <a:rPr lang="ar-SA" sz="2400" b="1" dirty="0" smtClean="0"/>
              <a:t>(أَوَمَنْ كانَ مَيْتاً فَأَحْيَيْناهُ</a:t>
            </a:r>
            <a:r>
              <a:rPr lang="ar-SA" sz="2400" b="1" dirty="0" err="1" smtClean="0"/>
              <a:t>) </a:t>
            </a:r>
            <a:r>
              <a:rPr lang="ar-SA" sz="2400" b="1" dirty="0" smtClean="0"/>
              <a:t>(الأنعام/ 122</a:t>
            </a:r>
            <a:r>
              <a:rPr lang="ar-SA" sz="2400" b="1" dirty="0" err="1" smtClean="0"/>
              <a:t>).</a:t>
            </a:r>
            <a:endParaRPr lang="ar-SA" sz="2400" b="1" dirty="0" smtClean="0"/>
          </a:p>
          <a:p>
            <a:pPr rtl="1"/>
            <a:r>
              <a:rPr lang="ar-SA" sz="2400" b="1" dirty="0" smtClean="0"/>
              <a:t>4- ومنها الحزن والخوف المكدّر للحياة كقوله </a:t>
            </a:r>
            <a:r>
              <a:rPr lang="ar-SA" sz="2400" b="1" dirty="0" err="1" smtClean="0"/>
              <a:t>تعالى: </a:t>
            </a:r>
            <a:r>
              <a:rPr lang="ar-SA" sz="2400" b="1" dirty="0" smtClean="0"/>
              <a:t>(وَيَأْتِيهِ الْمَوْتُ مِنْ كُلِّ مَكانٍ وَما هُوَ بِمَيِّتٍ</a:t>
            </a:r>
            <a:r>
              <a:rPr lang="ar-SA" sz="2400" b="1" dirty="0" err="1" smtClean="0"/>
              <a:t>) </a:t>
            </a:r>
            <a:r>
              <a:rPr lang="ar-SA" sz="2400" b="1" dirty="0" smtClean="0"/>
              <a:t>(إبراهيم/ 17</a:t>
            </a:r>
            <a:r>
              <a:rPr lang="ar-SA" sz="2400" b="1" dirty="0" err="1" smtClean="0"/>
              <a:t>).</a:t>
            </a:r>
            <a:endParaRPr lang="ar-SA" sz="2400" b="1" dirty="0" smtClean="0"/>
          </a:p>
          <a:p>
            <a:pPr rtl="1"/>
            <a:r>
              <a:rPr lang="ar-SA" sz="2400" b="1" dirty="0" smtClean="0"/>
              <a:t>5- ومنها المنام كقوله </a:t>
            </a:r>
            <a:r>
              <a:rPr lang="ar-SA" sz="2400" b="1" dirty="0" err="1" smtClean="0"/>
              <a:t>تعالى: </a:t>
            </a:r>
            <a:r>
              <a:rPr lang="ar-SA" sz="2400" b="1" dirty="0" smtClean="0"/>
              <a:t>(وَالَّتِي لَمْ تَمُتْ فِي مَنامِها</a:t>
            </a:r>
            <a:r>
              <a:rPr lang="ar-SA" sz="2400" b="1" dirty="0" err="1" smtClean="0"/>
              <a:t>) </a:t>
            </a:r>
            <a:r>
              <a:rPr lang="ar-SA" sz="2400" b="1" dirty="0" smtClean="0"/>
              <a:t>(الزمر/ 42)، وقد قيل: المنام الموت الخفيف، والموت: النّوم الثّقيل.</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[5/1</a:t>
            </a:r>
            <a:r>
              <a:rPr lang="ar-SA" dirty="0" err="1" smtClean="0">
                <a:solidFill>
                  <a:srgbClr val="C00000"/>
                </a:solidFill>
              </a:rPr>
              <a:t>]</a:t>
            </a:r>
            <a:r>
              <a:rPr lang="ar-SA" dirty="0" smtClean="0">
                <a:solidFill>
                  <a:srgbClr val="C00000"/>
                </a:solidFill>
              </a:rPr>
              <a:t> </a:t>
            </a:r>
            <a:endParaRPr lang="en-US" dirty="0">
              <a:solidFill>
                <a:srgbClr val="C00000"/>
              </a:solidFill>
            </a:endParaRPr>
          </a:p>
        </p:txBody>
      </p:sp>
      <p:sp>
        <p:nvSpPr>
          <p:cNvPr id="5" name="عنصر نائب للمحتوى 4"/>
          <p:cNvSpPr>
            <a:spLocks noGrp="1"/>
          </p:cNvSpPr>
          <p:nvPr>
            <p:ph idx="1"/>
          </p:nvPr>
        </p:nvSpPr>
        <p:spPr>
          <a:xfrm>
            <a:off x="152400" y="1600200"/>
            <a:ext cx="9601200" cy="4648200"/>
          </a:xfrm>
        </p:spPr>
        <p:txBody>
          <a:bodyPr/>
          <a:lstStyle/>
          <a:p>
            <a:pPr rtl="1"/>
            <a:endParaRPr lang="ar-SA" sz="1100" b="1" dirty="0" smtClean="0"/>
          </a:p>
          <a:p>
            <a:pPr rtl="1"/>
            <a:r>
              <a:rPr lang="ar-SA" sz="2800" b="1" dirty="0" smtClean="0">
                <a:solidFill>
                  <a:srgbClr val="009900"/>
                </a:solidFill>
              </a:rPr>
              <a:t>ثانيا: معاني الموت في </a:t>
            </a:r>
            <a:r>
              <a:rPr lang="ar-SA" sz="2800" b="1" dirty="0" err="1" smtClean="0">
                <a:solidFill>
                  <a:srgbClr val="009900"/>
                </a:solidFill>
              </a:rPr>
              <a:t>القرآن:</a:t>
            </a:r>
            <a:r>
              <a:rPr lang="ar-SA" sz="2800" b="1" dirty="0" smtClean="0">
                <a:solidFill>
                  <a:srgbClr val="009900"/>
                </a:solidFill>
              </a:rPr>
              <a:t> </a:t>
            </a:r>
          </a:p>
          <a:p>
            <a:pPr rtl="1"/>
            <a:r>
              <a:rPr lang="ar-SA" sz="2700" b="1" dirty="0" smtClean="0"/>
              <a:t>قال ابن </a:t>
            </a:r>
            <a:r>
              <a:rPr lang="ar-SA" sz="2700" b="1" dirty="0" err="1" smtClean="0"/>
              <a:t>الجوزيّ</a:t>
            </a:r>
            <a:r>
              <a:rPr lang="ar-SA" sz="2700" b="1" dirty="0" smtClean="0"/>
              <a:t>: ذكر بعض المفسّرين أنّ الموت في القرآن على </a:t>
            </a:r>
            <a:r>
              <a:rPr lang="ar-SA" sz="2700" b="1" dirty="0" err="1" smtClean="0"/>
              <a:t>أوجه:</a:t>
            </a:r>
            <a:endParaRPr lang="ar-SA" sz="2700" b="1" dirty="0" smtClean="0">
              <a:solidFill>
                <a:srgbClr val="009900"/>
              </a:solidFill>
            </a:endParaRPr>
          </a:p>
          <a:p>
            <a:pPr rtl="1"/>
            <a:r>
              <a:rPr lang="ar-SA" sz="2700" b="1" dirty="0" smtClean="0">
                <a:solidFill>
                  <a:srgbClr val="FF0000"/>
                </a:solidFill>
              </a:rPr>
              <a:t>أحدها: </a:t>
            </a:r>
            <a:r>
              <a:rPr lang="ar-SA" sz="2700" b="1" dirty="0" smtClean="0"/>
              <a:t>الموت نفسه، ومنه قوله </a:t>
            </a:r>
            <a:r>
              <a:rPr lang="ar-SA" sz="2700" b="1" dirty="0" err="1" smtClean="0"/>
              <a:t>تعالى: </a:t>
            </a:r>
            <a:r>
              <a:rPr lang="ar-SA" sz="2700" b="1" dirty="0" smtClean="0"/>
              <a:t>(كُلُّ نَفْسٍ ذائِقَةُ الْمَوْتِ</a:t>
            </a:r>
            <a:r>
              <a:rPr lang="ar-SA" sz="2700" b="1" dirty="0" err="1" smtClean="0"/>
              <a:t>) </a:t>
            </a:r>
            <a:r>
              <a:rPr lang="ar-SA" sz="2700" b="1" dirty="0" smtClean="0"/>
              <a:t>(آل عمران/ 185</a:t>
            </a:r>
            <a:r>
              <a:rPr lang="ar-SA" sz="2700" b="1" dirty="0" err="1" smtClean="0"/>
              <a:t>).</a:t>
            </a:r>
            <a:endParaRPr lang="ar-SA" sz="2700" b="1" dirty="0" smtClean="0"/>
          </a:p>
          <a:p>
            <a:pPr rtl="1"/>
            <a:r>
              <a:rPr lang="ar-SA" sz="2700" b="1" dirty="0" smtClean="0">
                <a:solidFill>
                  <a:srgbClr val="FF0000"/>
                </a:solidFill>
              </a:rPr>
              <a:t>الثّاني: </a:t>
            </a:r>
            <a:r>
              <a:rPr lang="ar-SA" sz="2700" b="1" dirty="0" smtClean="0"/>
              <a:t>الضّلال، ومنه قوله </a:t>
            </a:r>
            <a:r>
              <a:rPr lang="ar-SA" sz="2700" b="1" dirty="0" err="1" smtClean="0"/>
              <a:t>تعالى: </a:t>
            </a:r>
            <a:r>
              <a:rPr lang="ar-SA" sz="2700" b="1" dirty="0" smtClean="0"/>
              <a:t>(أَوَمَنْ كانَ مَيْتاً فَأَحْيَيْناهُ</a:t>
            </a:r>
            <a:r>
              <a:rPr lang="ar-SA" sz="2700" b="1" dirty="0" err="1" smtClean="0"/>
              <a:t>) </a:t>
            </a:r>
            <a:r>
              <a:rPr lang="ar-SA" sz="2700" b="1" dirty="0" smtClean="0"/>
              <a:t>(الأنعام/ 122</a:t>
            </a:r>
            <a:r>
              <a:rPr lang="ar-SA" sz="2700" b="1" dirty="0" err="1" smtClean="0"/>
              <a:t>).</a:t>
            </a:r>
            <a:endParaRPr lang="ar-SA" sz="2700" b="1" dirty="0" smtClean="0"/>
          </a:p>
          <a:p>
            <a:pPr rtl="1"/>
            <a:r>
              <a:rPr lang="ar-SA" sz="2700" b="1" dirty="0" smtClean="0">
                <a:solidFill>
                  <a:srgbClr val="FF0000"/>
                </a:solidFill>
              </a:rPr>
              <a:t>الثّالث: </a:t>
            </a:r>
            <a:r>
              <a:rPr lang="ar-SA" sz="2700" b="1" dirty="0" smtClean="0"/>
              <a:t>الجدب، ومنه قوله </a:t>
            </a:r>
            <a:r>
              <a:rPr lang="ar-SA" sz="2700" b="1" dirty="0" err="1" smtClean="0"/>
              <a:t>تعالى: </a:t>
            </a:r>
            <a:r>
              <a:rPr lang="ar-SA" sz="2700" b="1" dirty="0" smtClean="0"/>
              <a:t>(فَسُقْناهُ إِلى بَلَدٍ مَيِّتٍ فَأَحْيَيْنا </a:t>
            </a:r>
            <a:r>
              <a:rPr lang="ar-SA" sz="2700" b="1" dirty="0" err="1" smtClean="0"/>
              <a:t>بِهِ</a:t>
            </a:r>
            <a:r>
              <a:rPr lang="ar-SA" sz="2700" b="1" dirty="0" smtClean="0"/>
              <a:t> الْأَرْضَ</a:t>
            </a:r>
            <a:r>
              <a:rPr lang="ar-SA" sz="2700" b="1" dirty="0" err="1" smtClean="0"/>
              <a:t>) </a:t>
            </a:r>
            <a:r>
              <a:rPr lang="ar-SA" sz="2700" b="1" dirty="0" smtClean="0"/>
              <a:t>(فاطر/ 9</a:t>
            </a:r>
            <a:r>
              <a:rPr lang="ar-SA" sz="2700" b="1" dirty="0" err="1" smtClean="0"/>
              <a:t>).</a:t>
            </a:r>
            <a:endParaRPr lang="ar-SA" sz="2700" b="1" dirty="0" smtClean="0"/>
          </a:p>
          <a:p>
            <a:pPr rtl="1"/>
            <a:r>
              <a:rPr lang="ar-SA" sz="2700" b="1" dirty="0" smtClean="0">
                <a:solidFill>
                  <a:srgbClr val="FF0000"/>
                </a:solidFill>
              </a:rPr>
              <a:t>الرّابع: </a:t>
            </a:r>
            <a:r>
              <a:rPr lang="ar-SA" sz="2700" b="1" dirty="0" smtClean="0"/>
              <a:t>الجماد، ومنه قوله </a:t>
            </a:r>
            <a:r>
              <a:rPr lang="ar-SA" sz="2700" b="1" dirty="0" err="1" smtClean="0"/>
              <a:t>تعالى: </a:t>
            </a:r>
            <a:r>
              <a:rPr lang="ar-SA" sz="2700" b="1" dirty="0" smtClean="0"/>
              <a:t>(أَمْواتٌ غَيْرُ أَحْياءٍ</a:t>
            </a:r>
            <a:r>
              <a:rPr lang="ar-SA" sz="2700" b="1" dirty="0" err="1" smtClean="0"/>
              <a:t>) </a:t>
            </a:r>
            <a:r>
              <a:rPr lang="ar-SA" sz="2700" b="1" dirty="0" smtClean="0"/>
              <a:t>(النحل/ 21) يعني الأوثان.</a:t>
            </a:r>
          </a:p>
          <a:p>
            <a:pPr rtl="1"/>
            <a:r>
              <a:rPr lang="ar-SA" sz="2700" b="1" dirty="0" smtClean="0">
                <a:solidFill>
                  <a:srgbClr val="FF0000"/>
                </a:solidFill>
              </a:rPr>
              <a:t>الخامس: </a:t>
            </a:r>
            <a:r>
              <a:rPr lang="ar-SA" sz="2700" b="1" dirty="0" smtClean="0"/>
              <a:t>الكفر، ومنه قوله </a:t>
            </a:r>
            <a:r>
              <a:rPr lang="ar-SA" sz="2700" b="1" dirty="0" err="1" smtClean="0"/>
              <a:t>تعالى: </a:t>
            </a:r>
            <a:r>
              <a:rPr lang="ar-SA" sz="2700" b="1" dirty="0" smtClean="0"/>
              <a:t>(وَتُخْرِجُ الْحَيَّ مِنَ الْمَيِّتِ وَتُخْرِجُ الْمَيِّتَ مِنَ الْحَيِّ</a:t>
            </a:r>
            <a:r>
              <a:rPr lang="ar-SA" sz="2700" b="1" dirty="0" err="1" smtClean="0"/>
              <a:t>) </a:t>
            </a:r>
            <a:r>
              <a:rPr lang="ar-SA" sz="2700" b="1" dirty="0" smtClean="0"/>
              <a:t>(آل عمران/ 27) وهو الكافر.</a:t>
            </a:r>
            <a:endParaRPr lang="ar-SA" sz="27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400" b="1" dirty="0" smtClean="0">
                <a:solidFill>
                  <a:srgbClr val="FF0000"/>
                </a:solidFill>
                <a:cs typeface="Arial" pitchFamily="34" charset="0"/>
              </a:rPr>
              <a:t>[2] دراسة لحديث يتعلق بتذكر الموت</a:t>
            </a:r>
          </a:p>
        </p:txBody>
      </p:sp>
      <p:sp>
        <p:nvSpPr>
          <p:cNvPr id="5" name="عنصر نائب للمحتوى 4"/>
          <p:cNvSpPr>
            <a:spLocks noGrp="1"/>
          </p:cNvSpPr>
          <p:nvPr>
            <p:ph idx="1"/>
          </p:nvPr>
        </p:nvSpPr>
        <p:spPr>
          <a:xfrm>
            <a:off x="304800" y="1752600"/>
            <a:ext cx="9372600" cy="4114800"/>
          </a:xfrm>
        </p:spPr>
        <p:txBody>
          <a:bodyPr/>
          <a:lstStyle/>
          <a:p>
            <a:pPr algn="ctr"/>
            <a:endParaRPr lang="ar-SA" sz="1000" b="1" dirty="0" smtClean="0"/>
          </a:p>
          <a:p>
            <a:pPr algn="ctr"/>
            <a:r>
              <a:rPr lang="en-US" b="1" dirty="0" smtClean="0"/>
              <a:t> </a:t>
            </a:r>
            <a:r>
              <a:rPr lang="ar-SA" b="1" dirty="0" smtClean="0"/>
              <a:t>[1/2] </a:t>
            </a:r>
            <a:r>
              <a:rPr lang="ar-SA" b="1" u="sng" dirty="0" smtClean="0"/>
              <a:t>الحديث الأول سنن </a:t>
            </a:r>
            <a:r>
              <a:rPr lang="ar-SA" b="1" u="sng" dirty="0" err="1" smtClean="0"/>
              <a:t>الترمذي</a:t>
            </a:r>
            <a:r>
              <a:rPr lang="ar-SA" b="1" dirty="0" err="1" smtClean="0"/>
              <a:t> </a:t>
            </a:r>
            <a:r>
              <a:rPr lang="ar-SA" b="1" dirty="0" smtClean="0"/>
              <a:t>(553/4 رقم 2307</a:t>
            </a:r>
            <a:r>
              <a:rPr lang="ar-SA" b="1" dirty="0" err="1" smtClean="0"/>
              <a:t>)</a:t>
            </a:r>
            <a:endParaRPr lang="ar-SA" dirty="0" smtClean="0"/>
          </a:p>
          <a:p>
            <a:pPr marL="0" algn="justLow" rtl="1"/>
            <a:endParaRPr lang="ar-SA" sz="1200" dirty="0" smtClean="0"/>
          </a:p>
          <a:p>
            <a:pPr marL="0" algn="justLow" rtl="1"/>
            <a:r>
              <a:rPr lang="ar-SA" sz="3000" dirty="0" smtClean="0"/>
              <a:t>عن </a:t>
            </a:r>
            <a:r>
              <a:rPr lang="ar-SA" sz="2800" dirty="0" smtClean="0"/>
              <a:t>أبي </a:t>
            </a:r>
            <a:r>
              <a:rPr lang="ar-SA" sz="2800" dirty="0" err="1" smtClean="0"/>
              <a:t>هريرة </a:t>
            </a:r>
            <a:r>
              <a:rPr lang="ar-SA" sz="3000" b="1" dirty="0" smtClean="0">
                <a:sym typeface="AGA Arabesque"/>
              </a:rPr>
              <a:t></a:t>
            </a:r>
            <a:r>
              <a:rPr lang="ar-SA" sz="3000" dirty="0" smtClean="0"/>
              <a:t> أن رسول اللّه</a:t>
            </a:r>
            <a:r>
              <a:rPr lang="en-US" sz="3000" dirty="0" smtClean="0">
                <a:sym typeface="AGA Arabesque"/>
              </a:rPr>
              <a:t> </a:t>
            </a:r>
            <a:r>
              <a:rPr lang="ar-SA" sz="3000" dirty="0" smtClean="0">
                <a:sym typeface="AGA Arabesque"/>
              </a:rPr>
              <a:t> </a:t>
            </a:r>
            <a:r>
              <a:rPr lang="ar-SA" sz="3000" dirty="0" err="1" smtClean="0"/>
              <a:t>قَالَ: </a:t>
            </a:r>
            <a:r>
              <a:rPr lang="ar-SA" sz="3000" dirty="0" smtClean="0"/>
              <a:t>«</a:t>
            </a:r>
            <a:r>
              <a:rPr lang="ar-SA" sz="3000" b="1" dirty="0" smtClean="0"/>
              <a:t>أكثروا من ذكر </a:t>
            </a:r>
            <a:r>
              <a:rPr lang="ar-SA" sz="3000" b="1" dirty="0" err="1" smtClean="0"/>
              <a:t>هاذم</a:t>
            </a:r>
            <a:r>
              <a:rPr lang="ar-SA" sz="3000" b="1" dirty="0" smtClean="0"/>
              <a:t> اللّذّات</a:t>
            </a:r>
            <a:r>
              <a:rPr lang="ar-SA" sz="3000" dirty="0" smtClean="0"/>
              <a:t>» </a:t>
            </a:r>
            <a:r>
              <a:rPr lang="ar-SA" sz="2800" dirty="0" smtClean="0"/>
              <a:t>رواه الترمذي وقال: هذا حديث حسن غريب.</a:t>
            </a:r>
          </a:p>
          <a:p>
            <a:pPr marL="0" algn="justLow" rtl="1"/>
            <a:endParaRPr lang="ar-SA" sz="100" dirty="0" smtClean="0"/>
          </a:p>
          <a:p>
            <a:pPr marL="0" algn="justLow" rtl="1">
              <a:buFont typeface="Arial" pitchFamily="34" charset="0"/>
              <a:buChar char="•"/>
            </a:pPr>
            <a:r>
              <a:rPr lang="ar-SA" sz="2800" b="1" dirty="0" smtClean="0"/>
              <a:t>تخريج الحديث:</a:t>
            </a:r>
            <a:r>
              <a:rPr lang="ar-SA" sz="2800" dirty="0" smtClean="0"/>
              <a:t> رواه الترمذي في كتاب الزهد، باب فِى ذكر الموت(553/4 رقم 2307)، وابن ماجه في في كتاب الزهد، باب ذكر الموت </a:t>
            </a:r>
            <a:r>
              <a:rPr lang="ar-SA" sz="2800" dirty="0" err="1" smtClean="0"/>
              <a:t>والاستعداد </a:t>
            </a:r>
            <a:r>
              <a:rPr lang="ar-SA" sz="2800" dirty="0" smtClean="0"/>
              <a:t>(1422/2 رقم 4258)، والنسائي في كتاب </a:t>
            </a:r>
            <a:r>
              <a:rPr lang="ar-SA" sz="2800" dirty="0" err="1" smtClean="0"/>
              <a:t>الجنائز </a:t>
            </a:r>
            <a:r>
              <a:rPr lang="ar-SA" sz="2800" dirty="0" smtClean="0"/>
              <a:t>(4/4 رقم 1824)، وقال </a:t>
            </a:r>
            <a:r>
              <a:rPr lang="ar-SA" sz="2800" dirty="0" err="1" smtClean="0"/>
              <a:t>محقق </a:t>
            </a:r>
            <a:r>
              <a:rPr lang="ar-SA" sz="2800" dirty="0" smtClean="0"/>
              <a:t>«جامع </a:t>
            </a:r>
            <a:r>
              <a:rPr lang="ar-SA" sz="2800" dirty="0" err="1" smtClean="0"/>
              <a:t>الأصول» </a:t>
            </a:r>
            <a:r>
              <a:rPr lang="ar-SA" sz="2800" dirty="0" smtClean="0"/>
              <a:t>(11/ 14): وهو حديث حسن لشواهده الكثيرة، وقال الألباني: حسن صحيح.</a:t>
            </a:r>
          </a:p>
          <a:p>
            <a:pPr marL="0" algn="justLow" rtl="1">
              <a:buFont typeface="Arial" pitchFamily="34" charset="0"/>
              <a:buChar char="•"/>
            </a:pPr>
            <a:endParaRPr lang="ar-SA" sz="2800" dirty="0" smtClean="0"/>
          </a:p>
          <a:p>
            <a:pPr marL="0" algn="justLow" rtl="1"/>
            <a:endParaRPr lang="ar-SA" sz="28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724400"/>
          </a:xfrm>
        </p:spPr>
        <p:txBody>
          <a:bodyPr/>
          <a:lstStyle/>
          <a:p>
            <a:pPr rtl="1"/>
            <a:endParaRPr lang="ar-SA" sz="100" b="1" dirty="0" smtClean="0"/>
          </a:p>
          <a:p>
            <a:pPr marL="0" algn="justLow" rtl="1">
              <a:buFont typeface="Arial" pitchFamily="34" charset="0"/>
              <a:buChar char="•"/>
            </a:pPr>
            <a:r>
              <a:rPr lang="ar-SA" sz="2800" b="1" dirty="0" smtClean="0"/>
              <a:t>ترجمة الصحابي راوي </a:t>
            </a:r>
            <a:r>
              <a:rPr lang="ar-SA" sz="2800" b="1" dirty="0" err="1" smtClean="0"/>
              <a:t>الحديث </a:t>
            </a:r>
            <a:r>
              <a:rPr lang="ar-SA" sz="2800" b="1" dirty="0" smtClean="0"/>
              <a:t>: </a:t>
            </a:r>
            <a:r>
              <a:rPr lang="ar-SA" sz="2800" dirty="0" smtClean="0"/>
              <a:t>هو أبو هريرة عبد الرحمن بن صخر </a:t>
            </a:r>
            <a:r>
              <a:rPr lang="ar-SA" sz="2800" dirty="0" err="1" smtClean="0"/>
              <a:t>الدوسي</a:t>
            </a:r>
            <a:r>
              <a:rPr lang="ar-SA" sz="2800" dirty="0" smtClean="0"/>
              <a:t> اليماني، مشهور بكنيته، مات سنة </a:t>
            </a:r>
            <a:r>
              <a:rPr lang="ar-SA" sz="2800" dirty="0" err="1" smtClean="0"/>
              <a:t>57هـ</a:t>
            </a:r>
            <a:r>
              <a:rPr lang="ar-SA" sz="2800" dirty="0" smtClean="0"/>
              <a:t>، تقدمت ترجمته مفصلا عند المحاضرة </a:t>
            </a:r>
            <a:r>
              <a:rPr lang="ar-SA" sz="2800" dirty="0" err="1" smtClean="0"/>
              <a:t>رقم </a:t>
            </a:r>
            <a:r>
              <a:rPr lang="ar-SA" sz="2800" dirty="0" smtClean="0"/>
              <a:t>(3) الشريحة </a:t>
            </a:r>
            <a:r>
              <a:rPr lang="ar-SA" sz="2800" dirty="0" err="1" smtClean="0"/>
              <a:t>رقم </a:t>
            </a:r>
            <a:r>
              <a:rPr lang="ar-SA" sz="2800" dirty="0" smtClean="0"/>
              <a:t>(10</a:t>
            </a:r>
            <a:r>
              <a:rPr lang="ar-SA" sz="2800" dirty="0" err="1" smtClean="0"/>
              <a:t>).</a:t>
            </a:r>
            <a:endParaRPr lang="ar-SA" sz="2800" dirty="0" smtClean="0"/>
          </a:p>
          <a:p>
            <a:pPr rtl="1">
              <a:buFont typeface="Arial" pitchFamily="34" charset="0"/>
              <a:buChar char="•"/>
            </a:pPr>
            <a:r>
              <a:rPr lang="ar-SA" sz="3000" b="1" dirty="0" smtClean="0">
                <a:solidFill>
                  <a:srgbClr val="0070C0"/>
                </a:solidFill>
              </a:rPr>
              <a:t>معاني أهم مفردات </a:t>
            </a:r>
            <a:r>
              <a:rPr lang="ar-SA" sz="3000" b="1" dirty="0" err="1" smtClean="0">
                <a:solidFill>
                  <a:srgbClr val="0070C0"/>
                </a:solidFill>
              </a:rPr>
              <a:t>الحديث :</a:t>
            </a:r>
            <a:r>
              <a:rPr lang="ar-SA" sz="3000" b="1" dirty="0" smtClean="0">
                <a:solidFill>
                  <a:srgbClr val="0070C0"/>
                </a:solidFill>
              </a:rPr>
              <a:t> </a:t>
            </a:r>
          </a:p>
          <a:p>
            <a:pPr rtl="1">
              <a:buFont typeface="Arial" pitchFamily="34" charset="0"/>
              <a:buChar char="•"/>
            </a:pPr>
            <a:r>
              <a:rPr lang="ar-SA" sz="3000" b="1" dirty="0" err="1" smtClean="0">
                <a:solidFill>
                  <a:srgbClr val="0070C0"/>
                </a:solidFill>
              </a:rPr>
              <a:t>هاذم</a:t>
            </a:r>
            <a:r>
              <a:rPr lang="ar-SA" sz="3000" b="1" dirty="0" smtClean="0">
                <a:solidFill>
                  <a:srgbClr val="0070C0"/>
                </a:solidFill>
              </a:rPr>
              <a:t>: </a:t>
            </a:r>
            <a:r>
              <a:rPr lang="ar-SA" sz="2800" dirty="0" smtClean="0"/>
              <a:t>يُروى بالدال المهملة أي دافعها أو مخربها، ويُروى بالذال </a:t>
            </a:r>
            <a:r>
              <a:rPr lang="ar-SA" sz="2800" dirty="0" err="1" smtClean="0"/>
              <a:t>المعجمة</a:t>
            </a:r>
            <a:r>
              <a:rPr lang="ar-SA" sz="2800" dirty="0" smtClean="0"/>
              <a:t> أي قاطعها</a:t>
            </a:r>
            <a:r>
              <a:rPr lang="ar-SA" sz="3000" dirty="0" smtClean="0"/>
              <a:t>،</a:t>
            </a:r>
            <a:r>
              <a:rPr lang="ar-SA" sz="2800" dirty="0" smtClean="0"/>
              <a:t> فمعناه مزيل الشيء من أصله.</a:t>
            </a:r>
            <a:endParaRPr lang="ar-SA" sz="3000" dirty="0" smtClean="0"/>
          </a:p>
          <a:p>
            <a:pPr rtl="1"/>
            <a:r>
              <a:rPr lang="ar-SA" sz="2800" b="1" dirty="0" smtClean="0"/>
              <a:t>   </a:t>
            </a:r>
            <a:r>
              <a:rPr lang="ar-SA" sz="2800" dirty="0" smtClean="0"/>
              <a:t>وقال في القاموس: </a:t>
            </a:r>
            <a:r>
              <a:rPr lang="ar-SA" sz="2800" dirty="0" err="1" smtClean="0"/>
              <a:t>هذم</a:t>
            </a:r>
            <a:r>
              <a:rPr lang="ar-SA" sz="2800" dirty="0" smtClean="0"/>
              <a:t> </a:t>
            </a:r>
            <a:r>
              <a:rPr lang="ar-SA" sz="2800" dirty="0" err="1" smtClean="0"/>
              <a:t>بالمعجمة</a:t>
            </a:r>
            <a:r>
              <a:rPr lang="ar-SA" sz="2800" dirty="0" smtClean="0"/>
              <a:t> قطع وأكل بسرعة، وهدم بالمهملة نقض البناء.</a:t>
            </a:r>
            <a:endParaRPr lang="ar-SA" sz="3000" dirty="0" smtClean="0"/>
          </a:p>
          <a:p>
            <a:pPr rtl="1">
              <a:buFont typeface="Arial" pitchFamily="34" charset="0"/>
              <a:buChar char="•"/>
            </a:pPr>
            <a:r>
              <a:rPr lang="ar-SA" sz="3000" b="1" dirty="0" smtClean="0">
                <a:solidFill>
                  <a:srgbClr val="0070C0"/>
                </a:solidFill>
              </a:rPr>
              <a:t>اللذات: </a:t>
            </a:r>
            <a:r>
              <a:rPr lang="ar-SA" sz="3000" dirty="0" smtClean="0"/>
              <a:t>أي </a:t>
            </a:r>
            <a:r>
              <a:rPr lang="ar-SA" sz="2800" dirty="0" smtClean="0"/>
              <a:t>اللذات الفانية والشهوات </a:t>
            </a:r>
            <a:r>
              <a:rPr lang="ar-SA" sz="2800" dirty="0" err="1" smtClean="0"/>
              <a:t>العاجلة</a:t>
            </a:r>
            <a:r>
              <a:rPr lang="ar-SA" sz="3000" dirty="0" err="1" smtClean="0"/>
              <a:t>.</a:t>
            </a:r>
            <a:r>
              <a:rPr lang="ar-SA" sz="3000" dirty="0" smtClean="0"/>
              <a:t> </a:t>
            </a:r>
          </a:p>
          <a:p>
            <a:pPr rtl="1">
              <a:buFont typeface="Arial" pitchFamily="34" charset="0"/>
              <a:buChar char="•"/>
            </a:pPr>
            <a:r>
              <a:rPr lang="ar-SA" sz="3000" b="1" dirty="0" smtClean="0">
                <a:solidFill>
                  <a:srgbClr val="0070C0"/>
                </a:solidFill>
              </a:rPr>
              <a:t>والمراد بهادم اللذات</a:t>
            </a:r>
            <a:r>
              <a:rPr lang="ar-SA" sz="3000" b="1" dirty="0" smtClean="0">
                <a:solidFill>
                  <a:srgbClr val="3B84AF"/>
                </a:solidFill>
              </a:rPr>
              <a:t>: </a:t>
            </a:r>
            <a:r>
              <a:rPr lang="ar-SA" sz="3000" dirty="0" smtClean="0"/>
              <a:t>هو الموت.</a:t>
            </a:r>
          </a:p>
          <a:p>
            <a:pPr rtl="1">
              <a:buFont typeface="Arial" pitchFamily="34" charset="0"/>
              <a:buChar char="•"/>
            </a:pPr>
            <a:endParaRPr lang="ar-SA" sz="28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228600" y="1447800"/>
            <a:ext cx="9525000" cy="4678363"/>
          </a:xfrm>
        </p:spPr>
        <p:txBody>
          <a:bodyPr/>
          <a:lstStyle/>
          <a:p>
            <a:pPr rtl="1">
              <a:buFont typeface="Arial" pitchFamily="34" charset="0"/>
              <a:buChar char="•"/>
            </a:pPr>
            <a:endParaRPr lang="ar-SA" sz="100" b="1" dirty="0" smtClean="0"/>
          </a:p>
          <a:p>
            <a:pPr rtl="1"/>
            <a:r>
              <a:rPr lang="ar-SA" sz="3000" b="1" dirty="0" smtClean="0">
                <a:solidFill>
                  <a:srgbClr val="0070C0"/>
                </a:solidFill>
              </a:rPr>
              <a:t>المعنى العام </a:t>
            </a:r>
            <a:r>
              <a:rPr lang="ar-SA" sz="3000" b="1" dirty="0" err="1" smtClean="0">
                <a:solidFill>
                  <a:srgbClr val="0070C0"/>
                </a:solidFill>
              </a:rPr>
              <a:t>للحديث:</a:t>
            </a:r>
            <a:r>
              <a:rPr lang="ar-SA" sz="3000" b="1" dirty="0" smtClean="0">
                <a:solidFill>
                  <a:srgbClr val="0070C0"/>
                </a:solidFill>
              </a:rPr>
              <a:t> </a:t>
            </a:r>
          </a:p>
          <a:p>
            <a:pPr algn="just" rtl="1">
              <a:buFont typeface="Arial" pitchFamily="34" charset="0"/>
              <a:buChar char="•"/>
            </a:pPr>
            <a:r>
              <a:rPr lang="ar-SA" sz="2800" b="1" dirty="0" smtClean="0"/>
              <a:t> </a:t>
            </a:r>
            <a:r>
              <a:rPr lang="ar-SA" sz="2800" dirty="0" smtClean="0"/>
              <a:t>هذا حديث عظيم من جوامع كلم الرسول</a:t>
            </a:r>
            <a:r>
              <a:rPr lang="en-US" sz="2800" dirty="0" smtClean="0">
                <a:sym typeface="AGA Arabesque"/>
              </a:rPr>
              <a:t> </a:t>
            </a:r>
            <a:r>
              <a:rPr lang="ar-SA" sz="2800" dirty="0" smtClean="0">
                <a:sym typeface="AGA Arabesque"/>
              </a:rPr>
              <a:t> </a:t>
            </a:r>
            <a:r>
              <a:rPr lang="ar-SA" sz="2800" dirty="0" err="1" smtClean="0">
                <a:sym typeface="AGA Arabesque"/>
              </a:rPr>
              <a:t>يأمرنا</a:t>
            </a:r>
            <a:r>
              <a:rPr lang="ar-SA" sz="2800" dirty="0" smtClean="0">
                <a:sym typeface="AGA Arabesque"/>
              </a:rPr>
              <a:t> فيه بالإكثار من تذكر الموت،</a:t>
            </a:r>
            <a:r>
              <a:rPr lang="ar-SA" sz="2800" b="1" dirty="0" smtClean="0"/>
              <a:t> </a:t>
            </a:r>
            <a:r>
              <a:rPr lang="ar-SA" sz="2800" dirty="0" smtClean="0"/>
              <a:t>والمراد بتذكر الموت هو حضور صورته وأهواله وما بعده في القلب وانعكاسها على الجوارح سلوكا، لأن الإنسان يلهيه طول الأمل وينسيه الموت والاستعداد له، ويشغله عن الآخرة والعمل لها بما ينفعه.</a:t>
            </a:r>
          </a:p>
          <a:p>
            <a:pPr algn="just" rtl="1"/>
            <a:r>
              <a:rPr lang="ar-SA" sz="2800" dirty="0" smtClean="0"/>
              <a:t>    فينبغي للمسلم تذكر الموت دائما؛ ليقل الطمع والشره على جمع الدنيا، ولتؤدى الحقوق كاملة، وليكثر الإنسان من الأعمال الصالحة ادخارا لثواب اللّه، وليقصر الأمل في اتساع الثروة وتشييد القصور، وغيرها مما يجلب الغفلة عن اللّه تعالى.</a:t>
            </a:r>
          </a:p>
          <a:p>
            <a:pPr algn="just" rtl="1">
              <a:buFont typeface="Arial" pitchFamily="34" charset="0"/>
              <a:buChar char="•"/>
            </a:pPr>
            <a:r>
              <a:rPr lang="ar-SA" sz="2800" dirty="0" smtClean="0"/>
              <a:t>يقول الإمام </a:t>
            </a:r>
            <a:r>
              <a:rPr lang="ar-SA" sz="2800" dirty="0" err="1" smtClean="0"/>
              <a:t>السّهيلى</a:t>
            </a:r>
            <a:r>
              <a:rPr lang="ar-SA" sz="2800" dirty="0" smtClean="0"/>
              <a:t>: تذكر(الموت) أزجر عن المعصية وأدعى إلى الطاعة فإكثار ذكره سنة مؤكدة.</a:t>
            </a:r>
            <a:endParaRPr lang="en-US" sz="2800" dirty="0" smtClean="0"/>
          </a:p>
          <a:p>
            <a:pPr algn="just" rtl="1"/>
            <a:endParaRPr lang="ar-SA" sz="28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752600"/>
            <a:ext cx="9601200" cy="4343400"/>
          </a:xfrm>
        </p:spPr>
        <p:txBody>
          <a:bodyPr/>
          <a:lstStyle/>
          <a:p>
            <a:pPr rtl="1">
              <a:buFont typeface="Arial" pitchFamily="34" charset="0"/>
              <a:buChar char="•"/>
            </a:pPr>
            <a:r>
              <a:rPr lang="ar-SA" sz="3000" b="1" dirty="0" smtClean="0">
                <a:solidFill>
                  <a:srgbClr val="0070C0"/>
                </a:solidFill>
              </a:rPr>
              <a:t>بعض فوائد </a:t>
            </a:r>
            <a:r>
              <a:rPr lang="ar-SA" sz="3000" b="1" dirty="0" err="1" smtClean="0">
                <a:solidFill>
                  <a:srgbClr val="0070C0"/>
                </a:solidFill>
              </a:rPr>
              <a:t>الحديث :</a:t>
            </a:r>
            <a:endParaRPr lang="ar-SA" sz="3000" b="1" dirty="0" smtClean="0">
              <a:solidFill>
                <a:srgbClr val="0070C0"/>
              </a:solidFill>
            </a:endParaRPr>
          </a:p>
          <a:p>
            <a:pPr rtl="1">
              <a:buFont typeface="Arial" pitchFamily="34" charset="0"/>
              <a:buChar char="•"/>
            </a:pPr>
            <a:endParaRPr lang="ar-SA" sz="1000" b="1" dirty="0" smtClean="0">
              <a:solidFill>
                <a:srgbClr val="0070C0"/>
              </a:solidFill>
            </a:endParaRPr>
          </a:p>
          <a:p>
            <a:pPr rtl="1"/>
            <a:r>
              <a:rPr lang="ar-SA" sz="2400" b="1" dirty="0" smtClean="0"/>
              <a:t>  </a:t>
            </a:r>
            <a:r>
              <a:rPr lang="ar-SA" sz="2400" b="1" dirty="0" smtClean="0">
                <a:solidFill>
                  <a:srgbClr val="FF0000"/>
                </a:solidFill>
              </a:rPr>
              <a:t>#</a:t>
            </a:r>
            <a:r>
              <a:rPr lang="ar-SA" sz="2400" b="1" dirty="0" smtClean="0"/>
              <a:t> </a:t>
            </a:r>
            <a:r>
              <a:rPr lang="ar-SA" sz="2800" b="1" dirty="0" smtClean="0"/>
              <a:t>فيه الحث على على الإكثار من ذكر الموت، ومن </a:t>
            </a:r>
            <a:r>
              <a:rPr lang="ar-SA" sz="2800" b="1" dirty="0" err="1" smtClean="0"/>
              <a:t>فوائده</a:t>
            </a:r>
            <a:r>
              <a:rPr lang="ar-SA" sz="2800" dirty="0" err="1" smtClean="0"/>
              <a:t>:</a:t>
            </a:r>
            <a:endParaRPr lang="ar-SA" sz="2800" dirty="0" smtClean="0"/>
          </a:p>
          <a:p>
            <a:pPr lvl="0" rtl="1"/>
            <a:r>
              <a:rPr lang="ar-SA" sz="2600" b="1" dirty="0" smtClean="0">
                <a:solidFill>
                  <a:srgbClr val="0070C0"/>
                </a:solidFill>
              </a:rPr>
              <a:t>(1) </a:t>
            </a:r>
            <a:r>
              <a:rPr lang="ar-SA" sz="2800" b="1" dirty="0" smtClean="0"/>
              <a:t>الإكثار من ذكر الموت يرغب في الآخــــرة</a:t>
            </a:r>
            <a:r>
              <a:rPr lang="ar-SA" sz="2800" dirty="0" smtClean="0"/>
              <a:t>.</a:t>
            </a:r>
            <a:endParaRPr lang="ar-SA" sz="2600" b="1" dirty="0" smtClean="0"/>
          </a:p>
          <a:p>
            <a:pPr rtl="1"/>
            <a:r>
              <a:rPr lang="ar-SA" sz="2600" b="1" dirty="0" smtClean="0">
                <a:solidFill>
                  <a:srgbClr val="0070C0"/>
                </a:solidFill>
              </a:rPr>
              <a:t>(2) </a:t>
            </a:r>
            <a:r>
              <a:rPr lang="ar-SA" sz="2800" b="1" dirty="0" smtClean="0"/>
              <a:t>الإكثار من ذكر الموت يزهد في الدنيا</a:t>
            </a:r>
            <a:r>
              <a:rPr lang="ar-SA" sz="2800" dirty="0" smtClean="0"/>
              <a:t>.</a:t>
            </a:r>
          </a:p>
          <a:p>
            <a:pPr rtl="1"/>
            <a:r>
              <a:rPr lang="ar-SA" sz="2800" b="1" dirty="0" smtClean="0">
                <a:solidFill>
                  <a:srgbClr val="0070C0"/>
                </a:solidFill>
              </a:rPr>
              <a:t>(3) </a:t>
            </a:r>
            <a:r>
              <a:rPr lang="ar-SA" sz="2800" b="1" dirty="0" smtClean="0"/>
              <a:t>الإكثار من ذكر الموت ينمي في الإنسان القناعة.</a:t>
            </a:r>
          </a:p>
          <a:p>
            <a:pPr rtl="1"/>
            <a:r>
              <a:rPr lang="ar-SA" sz="2800" b="1" dirty="0" smtClean="0">
                <a:solidFill>
                  <a:srgbClr val="0070C0"/>
                </a:solidFill>
              </a:rPr>
              <a:t>(4) </a:t>
            </a:r>
            <a:r>
              <a:rPr lang="ar-SA" sz="2800" b="1" dirty="0" smtClean="0"/>
              <a:t>الإكثار من ذكر الموت يحمل الإنسان على الأعمال الصالحــة، والاستزادة منها.</a:t>
            </a:r>
          </a:p>
          <a:p>
            <a:pPr rtl="1"/>
            <a:r>
              <a:rPr lang="ar-SA" sz="2800" b="1" dirty="0" smtClean="0">
                <a:solidFill>
                  <a:srgbClr val="0070C0"/>
                </a:solidFill>
              </a:rPr>
              <a:t>(5) </a:t>
            </a:r>
            <a:r>
              <a:rPr lang="ar-SA" sz="2800" b="1" dirty="0" smtClean="0"/>
              <a:t>الإكثار من ذكر الموت يريــح القلب من هم الدنيـــا.</a:t>
            </a:r>
          </a:p>
          <a:p>
            <a:pPr rtl="1">
              <a:buFont typeface="Arial" pitchFamily="34" charset="0"/>
              <a:buChar char="•"/>
            </a:pPr>
            <a:r>
              <a:rPr lang="ar-SA" sz="2800" b="1" dirty="0" smtClean="0">
                <a:solidFill>
                  <a:srgbClr val="FF0000"/>
                </a:solidFill>
              </a:rPr>
              <a:t>قال الحسن </a:t>
            </a:r>
            <a:r>
              <a:rPr lang="ar-SA" sz="2800" b="1" dirty="0" err="1" smtClean="0">
                <a:solidFill>
                  <a:srgbClr val="FF0000"/>
                </a:solidFill>
              </a:rPr>
              <a:t>البصري : </a:t>
            </a:r>
            <a:r>
              <a:rPr lang="ar-SA" sz="2800" b="1" dirty="0" smtClean="0">
                <a:solidFill>
                  <a:srgbClr val="009900"/>
                </a:solidFill>
              </a:rPr>
              <a:t>(من أكثر ذكر الموت هانــت عليـــه الدنيا</a:t>
            </a:r>
            <a:r>
              <a:rPr lang="ar-SA" sz="2800" b="1" dirty="0" err="1" smtClean="0">
                <a:solidFill>
                  <a:srgbClr val="009900"/>
                </a:solidFill>
              </a:rPr>
              <a:t>)</a:t>
            </a:r>
            <a:endParaRPr lang="ar-SA" sz="3000" b="1" dirty="0" smtClean="0">
              <a:solidFill>
                <a:srgbClr val="009900"/>
              </a:solidFill>
            </a:endParaRPr>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20836</TotalTime>
  <Words>1531</Words>
  <Application>Microsoft Office PowerPoint</Application>
  <PresentationFormat>A4 Paper (210x297 mm)‎</PresentationFormat>
  <Paragraphs>122</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الثانية عشر</vt:lpstr>
      <vt:lpstr>عناصر المحاضرة</vt:lpstr>
      <vt:lpstr> [1/1] – تعريف التذكر لغة واصطلاحا</vt:lpstr>
      <vt:lpstr>[2/1] – تعريف الموت لغة واصطلاحا </vt:lpstr>
      <vt:lpstr>[3/1] تعريف تذكر الموت اصطلاحا </vt:lpstr>
      <vt:lpstr>[4/1] – الآيات والأحاديث الواردة في تذكر الموت</vt:lpstr>
      <vt:lpstr>تابع [4/1]</vt:lpstr>
      <vt:lpstr>تابع [4/1]</vt:lpstr>
      <vt:lpstr>[5/1] – أنواع الموت ومعانيه</vt:lpstr>
      <vt:lpstr>تابع [5/1] </vt:lpstr>
      <vt:lpstr>[2] دراسة لحديث يتعلق بتذكر الموت</vt:lpstr>
      <vt:lpstr> تابع [1/2]</vt:lpstr>
      <vt:lpstr> تابع [1/2]</vt:lpstr>
      <vt:lpstr> تابع [1/2]</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347</cp:revision>
  <dcterms:created xsi:type="dcterms:W3CDTF">2009-10-14T19:14:34Z</dcterms:created>
  <dcterms:modified xsi:type="dcterms:W3CDTF">2012-11-20T08:29:28Z</dcterms:modified>
</cp:coreProperties>
</file>