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01" r:id="rId4"/>
    <p:sldId id="347" r:id="rId5"/>
    <p:sldId id="267" r:id="rId6"/>
    <p:sldId id="326" r:id="rId7"/>
    <p:sldId id="313" r:id="rId8"/>
    <p:sldId id="323" r:id="rId9"/>
    <p:sldId id="344" r:id="rId10"/>
    <p:sldId id="345" r:id="rId11"/>
    <p:sldId id="327" r:id="rId12"/>
    <p:sldId id="346" r:id="rId13"/>
    <p:sldId id="348" r:id="rId14"/>
    <p:sldId id="329" r:id="rId15"/>
    <p:sldId id="343"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6" d="100"/>
          <a:sy n="66" d="100"/>
        </p:scale>
        <p:origin x="-1134" y="-91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الثالثة عشر</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idx="1"/>
          </p:nvPr>
        </p:nvSpPr>
        <p:spPr>
          <a:xfrm>
            <a:off x="495300" y="1447800"/>
            <a:ext cx="8915400" cy="4678363"/>
          </a:xfrm>
        </p:spPr>
        <p:txBody>
          <a:bodyPr/>
          <a:lstStyle/>
          <a:p>
            <a:pPr marL="514350" indent="-514350" rtl="1"/>
            <a:endParaRPr lang="ar-SA" sz="100" b="1" dirty="0" smtClean="0"/>
          </a:p>
          <a:p>
            <a:pPr marL="514350" indent="-514350" rtl="1"/>
            <a:r>
              <a:rPr lang="ar-SA" sz="2800" b="1" dirty="0" err="1" smtClean="0"/>
              <a:t>1-</a:t>
            </a:r>
            <a:r>
              <a:rPr lang="ar-SA" sz="2800" b="1" dirty="0" smtClean="0"/>
              <a:t> </a:t>
            </a:r>
            <a:r>
              <a:rPr lang="en-US" sz="2800" b="1" dirty="0" smtClean="0"/>
              <a:t> </a:t>
            </a:r>
            <a:r>
              <a:rPr lang="ar-SA" sz="2800" b="1" dirty="0" smtClean="0"/>
              <a:t>الكلام عن الوصية </a:t>
            </a:r>
            <a:r>
              <a:rPr lang="ar-SA" sz="2800" b="1" dirty="0" err="1" smtClean="0"/>
              <a:t>بالنساء </a:t>
            </a:r>
            <a:r>
              <a:rPr lang="ar-SA" sz="2800" b="1" dirty="0" smtClean="0"/>
              <a:t>(حسن العشرة</a:t>
            </a:r>
            <a:r>
              <a:rPr lang="ar-SA" sz="2800" b="1" dirty="0" err="1" smtClean="0"/>
              <a:t>)؛</a:t>
            </a:r>
            <a:endParaRPr lang="ar-SA" sz="2800" b="1" dirty="0" smtClean="0"/>
          </a:p>
          <a:p>
            <a:pPr marL="514350" indent="-514350" rtl="1"/>
            <a:r>
              <a:rPr lang="ar-SA" sz="2800" dirty="0" smtClean="0"/>
              <a:t>1/1   تعريفُ العشرة لغة واصطلاحا</a:t>
            </a:r>
          </a:p>
          <a:p>
            <a:pPr marL="514350" indent="-514350" rtl="1"/>
            <a:r>
              <a:rPr lang="ar-SA" sz="2800" dirty="0" smtClean="0"/>
              <a:t>2/1   تعريفُ حسن العشرة اصطلاحا</a:t>
            </a:r>
          </a:p>
          <a:p>
            <a:pPr marL="514350" indent="-514350" rtl="1"/>
            <a:r>
              <a:rPr lang="ar-SA" sz="2800" dirty="0" smtClean="0"/>
              <a:t>3/1  الآيات والأحاديث الواردة في </a:t>
            </a:r>
            <a:r>
              <a:rPr lang="ar-SA" sz="2800" dirty="0" smtClean="0"/>
              <a:t>الوصية بالنساء وحسن العشرة</a:t>
            </a:r>
            <a:endParaRPr lang="ar-SA" sz="2800" dirty="0" smtClean="0"/>
          </a:p>
          <a:p>
            <a:pPr marL="514350" indent="-514350" rtl="1"/>
            <a:r>
              <a:rPr lang="ar-SA" sz="2800" dirty="0" smtClean="0"/>
              <a:t>4/1  أمثلة تطبيقية من حياة النبي</a:t>
            </a:r>
            <a:r>
              <a:rPr lang="en-US" sz="2800" dirty="0" smtClean="0">
                <a:sym typeface="AGA Arabesque"/>
              </a:rPr>
              <a:t> </a:t>
            </a:r>
            <a:r>
              <a:rPr lang="ar-SA" sz="2800" dirty="0" smtClean="0">
                <a:sym typeface="AGA Arabesque"/>
              </a:rPr>
              <a:t> </a:t>
            </a:r>
            <a:r>
              <a:rPr lang="ar-SA" sz="2800" dirty="0" err="1" smtClean="0"/>
              <a:t>في </a:t>
            </a:r>
            <a:r>
              <a:rPr lang="ar-SA" sz="2800" dirty="0" smtClean="0"/>
              <a:t>(حسن العشرة</a:t>
            </a:r>
            <a:r>
              <a:rPr lang="ar-SA" sz="2800" dirty="0" err="1" smtClean="0"/>
              <a:t>)</a:t>
            </a:r>
            <a:endParaRPr lang="ar-SA" sz="2800" dirty="0" smtClean="0"/>
          </a:p>
          <a:p>
            <a:pPr marL="514350" indent="-514350" rtl="1"/>
            <a:r>
              <a:rPr lang="ar-SA" sz="2800" dirty="0" smtClean="0"/>
              <a:t>2- </a:t>
            </a:r>
            <a:r>
              <a:rPr lang="ar-SA" sz="2800" b="1" dirty="0" smtClean="0"/>
              <a:t>دراسة لحديث يتعلق بتذكر الموت، </a:t>
            </a:r>
            <a:r>
              <a:rPr lang="ar-SA" sz="2800" b="1" dirty="0" err="1" smtClean="0"/>
              <a:t>وفيه:</a:t>
            </a:r>
            <a:endParaRPr lang="ar-SA" sz="2800" b="1" dirty="0" smtClean="0"/>
          </a:p>
          <a:p>
            <a:pPr marL="514350" indent="-514350" rtl="1"/>
            <a:endParaRPr lang="ar-SA" sz="1200" b="1" dirty="0" smtClean="0"/>
          </a:p>
          <a:p>
            <a:pPr marL="514350" indent="-514350" rtl="1"/>
            <a:r>
              <a:rPr lang="ar-SA" sz="2800" dirty="0" smtClean="0"/>
              <a:t>1/2  حديث </a:t>
            </a:r>
            <a:r>
              <a:rPr lang="en-US" sz="2800" dirty="0" smtClean="0">
                <a:sym typeface="Arb Hadith"/>
              </a:rPr>
              <a:t></a:t>
            </a:r>
            <a:r>
              <a:rPr lang="ar-SA" sz="2800" dirty="0" smtClean="0"/>
              <a:t> </a:t>
            </a:r>
            <a:r>
              <a:rPr lang="ar-SA" sz="2800" b="1" dirty="0" smtClean="0"/>
              <a:t>اسْتَوْصُوا بِالنِّسَاءِ فَإِنَّ الْمَرْأَةَ خُلِقَتْ مِنْ </a:t>
            </a:r>
            <a:r>
              <a:rPr lang="ar-SA" sz="2800" b="1" dirty="0" err="1" smtClean="0"/>
              <a:t>ضِلَعٍ</a:t>
            </a:r>
            <a:r>
              <a:rPr lang="ar-SA" sz="2800" dirty="0" err="1" smtClean="0"/>
              <a:t>...</a:t>
            </a:r>
            <a:r>
              <a:rPr lang="en-US" sz="2800" dirty="0" smtClean="0">
                <a:sym typeface="Arb Hadith"/>
              </a:rPr>
              <a:t> </a:t>
            </a:r>
            <a:r>
              <a:rPr lang="ar-SA" sz="2800" dirty="0" smtClean="0"/>
              <a:t> </a:t>
            </a:r>
          </a:p>
          <a:p>
            <a:pPr marL="514350" indent="-514350" rtl="1"/>
            <a:r>
              <a:rPr lang="ar-SA" sz="3400" dirty="0" smtClean="0"/>
              <a:t>      </a:t>
            </a:r>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200" dirty="0" smtClean="0">
                <a:solidFill>
                  <a:srgbClr val="C00000"/>
                </a:solidFill>
              </a:rPr>
              <a:t> [1/1</a:t>
            </a:r>
            <a:r>
              <a:rPr lang="ar-SA" sz="4200" dirty="0" err="1" smtClean="0">
                <a:solidFill>
                  <a:srgbClr val="C00000"/>
                </a:solidFill>
              </a:rPr>
              <a:t>] </a:t>
            </a:r>
            <a:r>
              <a:rPr lang="ar-SA" sz="4200" dirty="0" smtClean="0">
                <a:solidFill>
                  <a:srgbClr val="C00000"/>
                </a:solidFill>
              </a:rPr>
              <a:t>– تعريف العشرة لغة واصطلاحا</a:t>
            </a:r>
            <a:endParaRPr lang="en-US" sz="4200" dirty="0">
              <a:solidFill>
                <a:srgbClr val="C00000"/>
              </a:solidFill>
            </a:endParaRPr>
          </a:p>
        </p:txBody>
      </p:sp>
      <p:sp>
        <p:nvSpPr>
          <p:cNvPr id="5" name="عنصر نائب للمحتوى 4"/>
          <p:cNvSpPr>
            <a:spLocks noGrp="1"/>
          </p:cNvSpPr>
          <p:nvPr>
            <p:ph idx="1"/>
          </p:nvPr>
        </p:nvSpPr>
        <p:spPr>
          <a:xfrm>
            <a:off x="152400" y="1447800"/>
            <a:ext cx="9601200" cy="4876800"/>
          </a:xfrm>
        </p:spPr>
        <p:txBody>
          <a:bodyPr/>
          <a:lstStyle/>
          <a:p>
            <a:pPr rtl="1"/>
            <a:endParaRPr lang="ar-SA" sz="1100" b="1" dirty="0" smtClean="0"/>
          </a:p>
          <a:p>
            <a:pPr rtl="1"/>
            <a:r>
              <a:rPr lang="ar-SA" sz="2800" b="1" dirty="0" smtClean="0">
                <a:solidFill>
                  <a:srgbClr val="009900"/>
                </a:solidFill>
              </a:rPr>
              <a:t>1- تعريف العشرة لغة:</a:t>
            </a:r>
            <a:endParaRPr lang="en-US" sz="2800" dirty="0" smtClean="0">
              <a:solidFill>
                <a:srgbClr val="009900"/>
              </a:solidFill>
            </a:endParaRPr>
          </a:p>
          <a:p>
            <a:pPr rtl="1">
              <a:buFont typeface="Arial" pitchFamily="34" charset="0"/>
              <a:buChar char="•"/>
            </a:pPr>
            <a:r>
              <a:rPr lang="ar-SA" sz="2800" b="1" dirty="0" smtClean="0"/>
              <a:t>اسم من المعاشرة، والمعاشرة مصدر قولهم عاشرت فلانا إذا خالطته، وكلاهما مأخوذ من </a:t>
            </a:r>
            <a:r>
              <a:rPr lang="ar-SA" sz="2800" b="1" dirty="0" err="1" smtClean="0"/>
              <a:t>مادّة </a:t>
            </a:r>
            <a:r>
              <a:rPr lang="ar-SA" sz="2800" b="1" dirty="0" smtClean="0"/>
              <a:t>(ع ش ر) الّتي تدلّ على المخالطة والمداخلة، قال ابن فارس: وإنّما سمّيت عشيرة الرّجل بذلك لمعاشرة بعضهم بعضا.</a:t>
            </a:r>
          </a:p>
          <a:p>
            <a:pPr rtl="1">
              <a:buFont typeface="Arial" pitchFamily="34" charset="0"/>
              <a:buChar char="•"/>
            </a:pPr>
            <a:r>
              <a:rPr lang="ar-SA" sz="2800" b="1" dirty="0" smtClean="0"/>
              <a:t>وقال النّبيّ </a:t>
            </a:r>
            <a:r>
              <a:rPr lang="en-US" sz="2800" dirty="0" smtClean="0">
                <a:sym typeface="AGA Arabesque"/>
              </a:rPr>
              <a:t> </a:t>
            </a:r>
            <a:r>
              <a:rPr lang="ar-SA" sz="2800" dirty="0" smtClean="0">
                <a:sym typeface="AGA Arabesque"/>
              </a:rPr>
              <a:t> </a:t>
            </a:r>
            <a:r>
              <a:rPr lang="ar-SA" sz="2800" b="1" dirty="0" err="1" smtClean="0"/>
              <a:t>للنّساء: </a:t>
            </a:r>
            <a:r>
              <a:rPr lang="ar-SA" sz="2800" b="1" dirty="0" smtClean="0"/>
              <a:t>«إنّكنّ أكثر أهل النّار»، فقيل: لم يا رسول </a:t>
            </a:r>
            <a:r>
              <a:rPr lang="ar-SA" sz="2800" b="1" dirty="0" err="1" smtClean="0"/>
              <a:t>اللّه؟</a:t>
            </a:r>
            <a:r>
              <a:rPr lang="ar-SA" sz="2800" b="1" dirty="0" smtClean="0"/>
              <a:t> </a:t>
            </a:r>
            <a:r>
              <a:rPr lang="ar-SA" sz="2800" b="1" dirty="0" err="1" smtClean="0"/>
              <a:t>قال: </a:t>
            </a:r>
            <a:r>
              <a:rPr lang="ar-SA" sz="2800" b="1" dirty="0" smtClean="0"/>
              <a:t>«لأنّكنّ تكثرن اللّعن وتكفرن العشير»، </a:t>
            </a:r>
            <a:r>
              <a:rPr lang="ar-SA" sz="2800" b="1" dirty="0" err="1" smtClean="0"/>
              <a:t>والعشير</a:t>
            </a:r>
            <a:r>
              <a:rPr lang="ar-SA" sz="2800" b="1" dirty="0" smtClean="0"/>
              <a:t>: </a:t>
            </a:r>
            <a:r>
              <a:rPr lang="ar-SA" sz="2800" b="1" dirty="0" err="1" smtClean="0"/>
              <a:t>الزّوج.</a:t>
            </a:r>
            <a:r>
              <a:rPr lang="ar-SA" sz="2800" b="1" dirty="0" smtClean="0"/>
              <a:t> وقوله </a:t>
            </a:r>
            <a:r>
              <a:rPr lang="ar-SA" sz="2800" b="1" dirty="0" err="1" smtClean="0"/>
              <a:t>تعالى: </a:t>
            </a:r>
            <a:r>
              <a:rPr lang="ar-SA" sz="2800" b="1" dirty="0" smtClean="0"/>
              <a:t>(</a:t>
            </a:r>
            <a:r>
              <a:rPr lang="ar-SA" sz="2800" b="1" dirty="0" err="1" smtClean="0"/>
              <a:t>لَبِئْسَ</a:t>
            </a:r>
            <a:r>
              <a:rPr lang="ar-SA" sz="2800" b="1" dirty="0" smtClean="0"/>
              <a:t> الْمَوْلى </a:t>
            </a:r>
            <a:r>
              <a:rPr lang="ar-SA" sz="2800" b="1" dirty="0" err="1" smtClean="0"/>
              <a:t>وَلَبِئْسَ</a:t>
            </a:r>
            <a:r>
              <a:rPr lang="ar-SA" sz="2800" b="1" dirty="0" smtClean="0"/>
              <a:t> الْعَشِيرُ</a:t>
            </a:r>
            <a:r>
              <a:rPr lang="ar-SA" sz="2800" b="1" dirty="0" err="1" smtClean="0"/>
              <a:t>) </a:t>
            </a:r>
            <a:r>
              <a:rPr lang="ar-SA" sz="2800" b="1" dirty="0" smtClean="0"/>
              <a:t>(الحج/ 13) أي </a:t>
            </a:r>
            <a:r>
              <a:rPr lang="ar-SA" sz="2800" b="1" dirty="0" err="1" smtClean="0"/>
              <a:t>لبئس</a:t>
            </a:r>
            <a:r>
              <a:rPr lang="ar-SA" sz="2800" b="1" dirty="0" smtClean="0"/>
              <a:t> المعاشر.</a:t>
            </a:r>
            <a:endParaRPr lang="ar-SA"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200" dirty="0" err="1" smtClean="0">
                <a:solidFill>
                  <a:srgbClr val="C00000"/>
                </a:solidFill>
              </a:rPr>
              <a:t>تابع </a:t>
            </a:r>
            <a:r>
              <a:rPr lang="ar-SA" sz="4200" dirty="0" smtClean="0">
                <a:solidFill>
                  <a:srgbClr val="C00000"/>
                </a:solidFill>
              </a:rPr>
              <a:t>[1/1</a:t>
            </a:r>
            <a:r>
              <a:rPr lang="ar-SA" sz="4200" dirty="0" err="1" smtClean="0">
                <a:solidFill>
                  <a:srgbClr val="C00000"/>
                </a:solidFill>
              </a:rPr>
              <a:t>]</a:t>
            </a:r>
            <a:endParaRPr lang="en-US" sz="4200" dirty="0">
              <a:solidFill>
                <a:srgbClr val="C00000"/>
              </a:solidFill>
            </a:endParaRPr>
          </a:p>
        </p:txBody>
      </p:sp>
      <p:sp>
        <p:nvSpPr>
          <p:cNvPr id="5" name="عنصر نائب للمحتوى 4"/>
          <p:cNvSpPr>
            <a:spLocks noGrp="1"/>
          </p:cNvSpPr>
          <p:nvPr>
            <p:ph idx="1"/>
          </p:nvPr>
        </p:nvSpPr>
        <p:spPr>
          <a:xfrm>
            <a:off x="152400" y="1447800"/>
            <a:ext cx="9601200" cy="4876800"/>
          </a:xfrm>
        </p:spPr>
        <p:txBody>
          <a:bodyPr/>
          <a:lstStyle/>
          <a:p>
            <a:pPr rtl="1"/>
            <a:endParaRPr lang="ar-SA" sz="1100" b="1" dirty="0" smtClean="0"/>
          </a:p>
          <a:p>
            <a:pPr algn="justLow" rtl="1"/>
            <a:r>
              <a:rPr lang="ar-SA" sz="2800" b="1" dirty="0" smtClean="0">
                <a:solidFill>
                  <a:srgbClr val="009900"/>
                </a:solidFill>
              </a:rPr>
              <a:t>2- تعريف العشرة اصطلاحا:</a:t>
            </a:r>
            <a:endParaRPr lang="en-US" sz="2800" b="1" dirty="0" smtClean="0">
              <a:solidFill>
                <a:srgbClr val="009900"/>
              </a:solidFill>
            </a:endParaRPr>
          </a:p>
          <a:p>
            <a:pPr algn="justLow" rtl="1">
              <a:buFont typeface="Arial" pitchFamily="34" charset="0"/>
              <a:buChar char="•"/>
            </a:pPr>
            <a:r>
              <a:rPr lang="ar-SA" sz="2800" b="1" dirty="0" smtClean="0"/>
              <a:t>لا تختلف العشرة في الاصطلاح عن معناها في اللّغة الّذي هو المخالطة والمداخلة في أمور الحياة، فإذا تعلّقت العشرة بالنّساء كان المراد </a:t>
            </a:r>
            <a:r>
              <a:rPr lang="ar-SA" sz="2800" b="1" dirty="0" err="1" smtClean="0"/>
              <a:t>بها</a:t>
            </a:r>
            <a:r>
              <a:rPr lang="ar-SA" sz="2800" b="1" dirty="0" smtClean="0"/>
              <a:t> ما يتعلّق بأمور المبيت والنّفقة والتّحدّث مع الزّوج وغير ذلك من أمور الحياة، وتدخل العشرة الحسنة بذلك ضمن التّكاليف المتعلّقة بأحوال النّساء خاصّة، لأنّ القوم قبل الإسلام كانوا يسيئون معاشرة نسائهم.</a:t>
            </a:r>
          </a:p>
          <a:p>
            <a:pPr algn="justLow" rtl="1">
              <a:buFont typeface="Arial" pitchFamily="34" charset="0"/>
              <a:buChar char="•"/>
            </a:pPr>
            <a:r>
              <a:rPr lang="ar-SA" sz="2800" b="1" dirty="0" smtClean="0"/>
              <a:t>يقول القرطبيّ في معنى قوله تعالى وَعاشِرُوهُنَّ </a:t>
            </a:r>
            <a:r>
              <a:rPr lang="ar-SA" sz="2800" b="1" dirty="0" err="1" smtClean="0"/>
              <a:t>بِالْمَعْرُوفِ </a:t>
            </a:r>
            <a:r>
              <a:rPr lang="ar-SA" sz="2800" b="1" dirty="0" smtClean="0"/>
              <a:t>(النساء/ 19) أي على ما أمر اللّه </a:t>
            </a:r>
            <a:r>
              <a:rPr lang="ar-SA" sz="2800" b="1" dirty="0" err="1" smtClean="0"/>
              <a:t>به</a:t>
            </a:r>
            <a:r>
              <a:rPr lang="ar-SA" sz="2800" b="1" dirty="0" smtClean="0"/>
              <a:t> من حسن المعاشرة، والخطاب للجميع، إذ لكلّ أحد عشرة، زوجا كان أو وليّا، ولكنّ المراد بهذا الأمر في الأغلب الأزواج.</a:t>
            </a:r>
            <a:endParaRPr lang="ar-SA"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[2/1] تعريف حسن العشرة اصطلاحا </a:t>
            </a:r>
            <a:endParaRPr lang="en-US" dirty="0">
              <a:solidFill>
                <a:srgbClr val="C00000"/>
              </a:solidFill>
            </a:endParaRPr>
          </a:p>
        </p:txBody>
      </p:sp>
      <p:sp>
        <p:nvSpPr>
          <p:cNvPr id="5" name="عنصر نائب للمحتوى 4"/>
          <p:cNvSpPr>
            <a:spLocks noGrp="1"/>
          </p:cNvSpPr>
          <p:nvPr>
            <p:ph idx="1"/>
          </p:nvPr>
        </p:nvSpPr>
        <p:spPr>
          <a:xfrm>
            <a:off x="304800" y="1524000"/>
            <a:ext cx="9448800" cy="4724400"/>
          </a:xfrm>
        </p:spPr>
        <p:txBody>
          <a:bodyPr/>
          <a:lstStyle/>
          <a:p>
            <a:pPr rtl="1"/>
            <a:endParaRPr lang="ar-SA" sz="1100" b="1" dirty="0" smtClean="0"/>
          </a:p>
          <a:p>
            <a:pPr rtl="1">
              <a:buFont typeface="Arial" pitchFamily="34" charset="0"/>
              <a:buChar char="•"/>
            </a:pPr>
            <a:r>
              <a:rPr lang="ar-SA" sz="2800" b="1" dirty="0" smtClean="0"/>
              <a:t>إذا تعلّقت العشرة بالنّساء فالمراد </a:t>
            </a:r>
            <a:r>
              <a:rPr lang="ar-SA" sz="2800" b="1" dirty="0" err="1" smtClean="0"/>
              <a:t>بها</a:t>
            </a:r>
            <a:r>
              <a:rPr lang="ar-SA" sz="2800" b="1" dirty="0" smtClean="0"/>
              <a:t> (اصطلاحا) </a:t>
            </a:r>
            <a:r>
              <a:rPr lang="ar-SA" sz="2800" b="1" dirty="0" err="1" smtClean="0"/>
              <a:t>توفية</a:t>
            </a:r>
            <a:r>
              <a:rPr lang="ar-SA" sz="2800" b="1" dirty="0" smtClean="0"/>
              <a:t> حقّ المرأة من المهر والنّفقة، وألّا يعبس في وجهها بغير ذنب، وألّا يكون فظّا ولا غليظا، ولا مظهرا ميلا إلى غيرها، وقيل: حسن </a:t>
            </a:r>
            <a:r>
              <a:rPr lang="ar-SA" sz="2800" b="1" dirty="0" err="1" smtClean="0"/>
              <a:t>العشرة </a:t>
            </a:r>
            <a:r>
              <a:rPr lang="ar-SA" sz="2800" b="1" dirty="0" smtClean="0"/>
              <a:t>(مع المرأة) أن يتصنّع لها كما تتصنّع له.</a:t>
            </a:r>
          </a:p>
          <a:p>
            <a:pPr rtl="1">
              <a:buFont typeface="Arial" pitchFamily="34" charset="0"/>
              <a:buChar char="•"/>
            </a:pPr>
            <a:r>
              <a:rPr lang="ar-SA" sz="2800" b="1" dirty="0" smtClean="0"/>
              <a:t>وإذا تعلّقت العشرة بعامّة النّاس فقد قالوا: إذا أردت حسن المعاشرة فعليك </a:t>
            </a:r>
            <a:r>
              <a:rPr lang="ar-SA" sz="2800" b="1" dirty="0" err="1" smtClean="0"/>
              <a:t>بـ</a:t>
            </a:r>
            <a:r>
              <a:rPr lang="ar-SA" sz="2800" b="1" dirty="0" smtClean="0"/>
              <a:t>: الطلاقة والبشاشة في وجه الناس، ولا تنظر في </a:t>
            </a:r>
            <a:r>
              <a:rPr lang="ar-SA" sz="2800" b="1" dirty="0" err="1" smtClean="0"/>
              <a:t>عطفيك</a:t>
            </a:r>
            <a:r>
              <a:rPr lang="ar-SA" sz="2800" b="1" dirty="0" smtClean="0"/>
              <a:t>، ولا تكثر الالتفات ولا تقف على </a:t>
            </a:r>
            <a:r>
              <a:rPr lang="ar-SA" sz="2800" b="1" dirty="0" err="1" smtClean="0"/>
              <a:t>الجماعات.</a:t>
            </a:r>
            <a:r>
              <a:rPr lang="ar-SA" sz="2800" b="1" dirty="0" smtClean="0"/>
              <a:t> وإذا جلست فلا تتكبّر على أحد، تحفّظ من تشبيك أصابعك، ومن العبث بلحيتك، ومن اللّعب بخاتمك، وتخليل أسنانك، وإدخال إصبعك في أنفك، وكثرة بصاقك، وكثرة </a:t>
            </a:r>
            <a:r>
              <a:rPr lang="ar-SA" sz="2800" b="1" dirty="0" err="1" smtClean="0"/>
              <a:t>التّمطّي</a:t>
            </a:r>
            <a:r>
              <a:rPr lang="ar-SA" sz="2800" b="1" dirty="0" smtClean="0"/>
              <a:t> والتّثاؤب في وجوه النّاس وفي الصّلاة، وليكن مجلسك هادئا، وحديثك منظوما مرتّبا </a:t>
            </a:r>
            <a:r>
              <a:rPr lang="ar-SA" sz="2800" b="1" dirty="0" err="1" smtClean="0"/>
              <a:t>واصغ</a:t>
            </a:r>
            <a:r>
              <a:rPr lang="ar-SA" sz="2800" b="1" dirty="0" smtClean="0"/>
              <a:t> إلى كلام مجالسك، ولا تلحّ في الحاجات.</a:t>
            </a:r>
            <a:endParaRPr lang="ar-SA"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dirty="0" smtClean="0">
                <a:solidFill>
                  <a:srgbClr val="C00000"/>
                </a:solidFill>
              </a:rPr>
              <a:t>[3/1] – الآيات والأحاديث الواردة في </a:t>
            </a:r>
            <a:r>
              <a:rPr lang="ar-SA" sz="4000" dirty="0" smtClean="0">
                <a:solidFill>
                  <a:srgbClr val="C00000"/>
                </a:solidFill>
              </a:rPr>
              <a:t>حسن العشرة</a:t>
            </a:r>
            <a:endParaRPr lang="en-US" sz="4000" dirty="0">
              <a:solidFill>
                <a:srgbClr val="C00000"/>
              </a:solidFill>
            </a:endParaRPr>
          </a:p>
        </p:txBody>
      </p:sp>
      <p:sp>
        <p:nvSpPr>
          <p:cNvPr id="5" name="عنصر نائب للمحتوى 4"/>
          <p:cNvSpPr>
            <a:spLocks noGrp="1"/>
          </p:cNvSpPr>
          <p:nvPr>
            <p:ph idx="1"/>
          </p:nvPr>
        </p:nvSpPr>
        <p:spPr>
          <a:xfrm>
            <a:off x="152400" y="1447800"/>
            <a:ext cx="9525000" cy="4800600"/>
          </a:xfrm>
        </p:spPr>
        <p:txBody>
          <a:bodyPr/>
          <a:lstStyle/>
          <a:p>
            <a:pPr rtl="1"/>
            <a:endParaRPr lang="ar-SA" sz="200" b="1" dirty="0" smtClean="0"/>
          </a:p>
          <a:p>
            <a:pPr rtl="1"/>
            <a:r>
              <a:rPr lang="ar-SA" sz="3000" b="1" dirty="0" smtClean="0">
                <a:solidFill>
                  <a:srgbClr val="009900"/>
                </a:solidFill>
              </a:rPr>
              <a:t>أولا: الآيات الواردة في </a:t>
            </a:r>
            <a:r>
              <a:rPr lang="ar-SA" sz="3000" b="1" dirty="0" err="1" smtClean="0">
                <a:solidFill>
                  <a:srgbClr val="009900"/>
                </a:solidFill>
              </a:rPr>
              <a:t>ذلك:</a:t>
            </a:r>
            <a:endParaRPr lang="ar-SA" sz="3000" b="1" dirty="0" smtClean="0">
              <a:solidFill>
                <a:srgbClr val="009900"/>
              </a:solidFill>
            </a:endParaRPr>
          </a:p>
          <a:p>
            <a:pPr rtl="1"/>
            <a:r>
              <a:rPr lang="ar-SA" sz="2800" b="1" dirty="0" smtClean="0"/>
              <a:t>1- </a:t>
            </a:r>
            <a:r>
              <a:rPr lang="ar-SA" sz="2800" dirty="0" smtClean="0"/>
              <a:t>قال </a:t>
            </a:r>
            <a:r>
              <a:rPr lang="ar-SA" sz="2800" dirty="0" err="1" smtClean="0"/>
              <a:t>تعالى </a:t>
            </a:r>
            <a:r>
              <a:rPr lang="ar-SA" sz="2800" dirty="0" smtClean="0">
                <a:sym typeface="AGA Arabesque"/>
              </a:rPr>
              <a:t>(</a:t>
            </a:r>
            <a:r>
              <a:rPr lang="ar-SA" sz="2800" b="1" dirty="0" smtClean="0"/>
              <a:t>يا أَيُّهَا الَّذِينَ آمَنُوا لا يَحِلُّ لَكُمْ أَنْ تَرِثُوا النِّساءَ كَرْهاً وَلا تَعْضُلُوهُنَّ لِتَذْهَبُوا بِبَعْضِ ما آتَيْتُمُوهُنَّ إِلَّا أَنْ يَأْتِينَ بِفاحِشَةٍ مُبَيِّنَةٍ وَعاشِرُوهُنَّ بِالْمَعْرُوفِ فَإِنْ كَرِهْتُمُوهُنَّ فَعَسى أَنْ تَكْرَهُوا شَيْئاً وَيَجْعَلَ اللَّهُ فِيهِ خَيْراً كَثِيراً، وَإِنْ أَرَدْتُمُ اسْتِبْدالَ زَوْجٍ مَكانَ زَوْجٍ وَآتَيْتُمْ إِحْداهُنَّ قِنْطاراً فَلا تَأْخُذُوا مِنْهُ شَيْئاً أَتَأْخُذُونَهُ بُهْتاناً وَإِثْماً مُبِيناً</a:t>
            </a:r>
            <a:r>
              <a:rPr lang="ar-SA" sz="2800" dirty="0" err="1" smtClean="0"/>
              <a:t>) </a:t>
            </a:r>
            <a:r>
              <a:rPr lang="ar-SA" sz="2400" dirty="0" smtClean="0"/>
              <a:t>[النساء: 20-21</a:t>
            </a:r>
            <a:r>
              <a:rPr lang="ar-SA" sz="2400" dirty="0" err="1" smtClean="0"/>
              <a:t>].</a:t>
            </a:r>
            <a:endParaRPr lang="ar-SA" sz="2400" dirty="0" smtClean="0"/>
          </a:p>
          <a:p>
            <a:pPr rtl="1"/>
            <a:r>
              <a:rPr lang="ar-SA" sz="2800" b="1" dirty="0" smtClean="0"/>
              <a:t>2- </a:t>
            </a:r>
            <a:r>
              <a:rPr lang="ar-SA" sz="2800" dirty="0" smtClean="0"/>
              <a:t>وقال </a:t>
            </a:r>
            <a:r>
              <a:rPr lang="ar-SA" sz="2800" dirty="0" err="1" smtClean="0"/>
              <a:t>تعالى </a:t>
            </a:r>
            <a:r>
              <a:rPr lang="ar-SA" sz="2800" dirty="0" smtClean="0"/>
              <a:t>(</a:t>
            </a:r>
            <a:r>
              <a:rPr lang="ar-SA" sz="2800" b="1" dirty="0" smtClean="0"/>
              <a:t>وَمِنْ آياتِهِ أَنْ خَلَقَ لَكُمْ مِنْ أَنْفُسِكُمْ أَزْواجاً لِتَسْكُنُوا إِلَيْها وَجَعَلَ بَيْنَكُمْ مَوَدَّةً وَرَحْمَةً إِنَّ فِي ذلِكَ لَآياتٍ لِقَوْمٍ يَتَفَكَّرُونَ</a:t>
            </a:r>
            <a:r>
              <a:rPr lang="ar-SA" sz="2800" dirty="0" err="1" smtClean="0"/>
              <a:t>) </a:t>
            </a:r>
            <a:r>
              <a:rPr lang="ar-SA" sz="2400" dirty="0" err="1" smtClean="0"/>
              <a:t>[الروم </a:t>
            </a:r>
            <a:r>
              <a:rPr lang="ar-SA" sz="2400" dirty="0" smtClean="0"/>
              <a:t>: 21</a:t>
            </a:r>
            <a:r>
              <a:rPr lang="ar-SA" sz="2400" dirty="0" err="1" smtClean="0"/>
              <a:t>].</a:t>
            </a:r>
            <a:r>
              <a:rPr lang="ar-SA" sz="2400" dirty="0" smtClean="0"/>
              <a:t> </a:t>
            </a:r>
          </a:p>
          <a:p>
            <a:pPr rtl="1"/>
            <a:r>
              <a:rPr lang="ar-SA" sz="2800" b="1" dirty="0" smtClean="0"/>
              <a:t>3- </a:t>
            </a:r>
            <a:r>
              <a:rPr lang="ar-SA" sz="2800" dirty="0" smtClean="0"/>
              <a:t>وقال </a:t>
            </a:r>
            <a:r>
              <a:rPr lang="ar-SA" sz="2800" dirty="0" err="1" smtClean="0"/>
              <a:t>تعالى </a:t>
            </a:r>
            <a:r>
              <a:rPr lang="ar-SA" sz="2800" dirty="0" smtClean="0"/>
              <a:t>(</a:t>
            </a:r>
            <a:r>
              <a:rPr lang="ar-SA" sz="2800" b="1" dirty="0" smtClean="0"/>
              <a:t>فَإِذا بَلَغْنَ أَجَلَهُنَّ فَأَمْسِكُوهُنَّ بِمَعْرُوفٍ أَوْ فارِقُوهُنَّ بِمَعْرُوفٍ وَأَشْهِدُوا ذَوَيْ عَدْلٍ </a:t>
            </a:r>
            <a:r>
              <a:rPr lang="ar-SA" sz="2800" b="1" dirty="0" err="1" smtClean="0"/>
              <a:t>مِنْكُمْ ....</a:t>
            </a:r>
            <a:r>
              <a:rPr lang="ar-SA" sz="2800" dirty="0" err="1" smtClean="0"/>
              <a:t>) </a:t>
            </a:r>
            <a:r>
              <a:rPr lang="ar-SA" sz="2400" dirty="0" err="1" smtClean="0"/>
              <a:t>[الطلاق </a:t>
            </a:r>
            <a:r>
              <a:rPr lang="ar-SA" sz="2400" dirty="0" smtClean="0"/>
              <a:t>: 2</a:t>
            </a:r>
            <a:r>
              <a:rPr lang="ar-SA" sz="2400" dirty="0" err="1" smtClean="0"/>
              <a:t>].</a:t>
            </a:r>
            <a:r>
              <a:rPr lang="ar-SA" sz="2400" dirty="0" smtClean="0"/>
              <a:t> </a:t>
            </a:r>
            <a:endParaRPr lang="ar-SA" sz="2800" b="1" dirty="0" smtClean="0"/>
          </a:p>
          <a:p>
            <a:pPr rtl="1"/>
            <a:endParaRPr lang="ar-SA" sz="28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[3/1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447800"/>
            <a:ext cx="9601200" cy="4724400"/>
          </a:xfrm>
        </p:spPr>
        <p:txBody>
          <a:bodyPr/>
          <a:lstStyle/>
          <a:p>
            <a:pPr rtl="1"/>
            <a:r>
              <a:rPr lang="ar-SA" sz="2800" b="1" dirty="0" smtClean="0">
                <a:solidFill>
                  <a:srgbClr val="009900"/>
                </a:solidFill>
              </a:rPr>
              <a:t>ثانيا: الأحاديث الواردة في </a:t>
            </a:r>
            <a:r>
              <a:rPr lang="ar-SA" sz="2800" b="1" dirty="0" err="1" smtClean="0">
                <a:solidFill>
                  <a:srgbClr val="009900"/>
                </a:solidFill>
              </a:rPr>
              <a:t>ذلك:</a:t>
            </a:r>
            <a:endParaRPr lang="ar-SA" sz="2800" b="1" dirty="0" smtClean="0">
              <a:solidFill>
                <a:srgbClr val="009900"/>
              </a:solidFill>
            </a:endParaRPr>
          </a:p>
          <a:p>
            <a:pPr rtl="1"/>
            <a:r>
              <a:rPr lang="ar-SA" sz="2800" b="1" dirty="0" smtClean="0"/>
              <a:t>1- </a:t>
            </a:r>
            <a:r>
              <a:rPr lang="ar-SA" sz="2800" dirty="0" smtClean="0"/>
              <a:t>عن أبي </a:t>
            </a:r>
            <a:r>
              <a:rPr lang="ar-SA" sz="2800" dirty="0" err="1" smtClean="0"/>
              <a:t>هريرة </a:t>
            </a:r>
            <a:r>
              <a:rPr lang="ar-SA" sz="2800" dirty="0" smtClean="0">
                <a:sym typeface="AGA Arabesque"/>
              </a:rPr>
              <a:t> </a:t>
            </a:r>
            <a:r>
              <a:rPr lang="ar-SA" sz="2800" dirty="0" smtClean="0"/>
              <a:t>قال: قال رَسُول الله </a:t>
            </a:r>
            <a:r>
              <a:rPr lang="en-US" sz="2800" dirty="0" smtClean="0">
                <a:sym typeface="AGA Arabesque"/>
              </a:rPr>
              <a:t> </a:t>
            </a:r>
            <a:r>
              <a:rPr lang="ar-SA" sz="2800" dirty="0" smtClean="0">
                <a:sym typeface="AGA Arabesque"/>
              </a:rPr>
              <a:t> </a:t>
            </a:r>
            <a:r>
              <a:rPr lang="ar-SA" sz="2800" b="1" dirty="0" err="1" smtClean="0"/>
              <a:t>: </a:t>
            </a:r>
            <a:r>
              <a:rPr lang="ar-SA" sz="2800" b="1" dirty="0" smtClean="0"/>
              <a:t>«استوصوا بالنّساء؛ فإنّ المرأة خلقت من ضلع، وإنّ أعوج شيء في الضّلع أعلاه، فإن ذهبت تقيمه كسرته، وإن تركته لم يزل أعوج، فاستوصوا </a:t>
            </a:r>
            <a:r>
              <a:rPr lang="ar-SA" sz="2800" b="1" dirty="0" err="1" smtClean="0"/>
              <a:t>بالنّساء».</a:t>
            </a:r>
            <a:r>
              <a:rPr lang="ar-SA" sz="2800" b="1" dirty="0" smtClean="0"/>
              <a:t> </a:t>
            </a:r>
            <a:r>
              <a:rPr lang="ar-SA" sz="2400" dirty="0" smtClean="0"/>
              <a:t>رواه </a:t>
            </a:r>
            <a:r>
              <a:rPr lang="ar-SA" sz="2400" dirty="0" err="1" smtClean="0"/>
              <a:t>البخاري </a:t>
            </a:r>
            <a:r>
              <a:rPr lang="ar-SA" sz="2400" dirty="0" smtClean="0"/>
              <a:t>(3331) واللفظ له، </a:t>
            </a:r>
            <a:r>
              <a:rPr lang="ar-SA" sz="2400" dirty="0" err="1" smtClean="0"/>
              <a:t>ومسلم </a:t>
            </a:r>
            <a:r>
              <a:rPr lang="ar-SA" sz="2400" dirty="0" smtClean="0"/>
              <a:t>(1468</a:t>
            </a:r>
            <a:r>
              <a:rPr lang="ar-SA" sz="2400" dirty="0" err="1" smtClean="0"/>
              <a:t>).</a:t>
            </a:r>
            <a:r>
              <a:rPr lang="ar-SA" sz="2400" dirty="0" smtClean="0"/>
              <a:t> </a:t>
            </a:r>
          </a:p>
          <a:p>
            <a:pPr algn="just" rtl="1"/>
            <a:r>
              <a:rPr lang="ar-SA" sz="2800" b="1" dirty="0" smtClean="0"/>
              <a:t>2-</a:t>
            </a:r>
            <a:r>
              <a:rPr lang="ar-SA" sz="2800" dirty="0" smtClean="0"/>
              <a:t> عن عبد الله </a:t>
            </a:r>
            <a:r>
              <a:rPr lang="ar-SA" sz="2800" dirty="0" err="1" smtClean="0"/>
              <a:t>الجدلي </a:t>
            </a:r>
            <a:r>
              <a:rPr lang="ar-SA" sz="2800" dirty="0" smtClean="0">
                <a:sym typeface="AGA Arabesque"/>
              </a:rPr>
              <a:t></a:t>
            </a:r>
            <a:r>
              <a:rPr lang="ar-SA" sz="2800" dirty="0" smtClean="0"/>
              <a:t> قال: سألت عائشة عن خلق رسول </a:t>
            </a:r>
            <a:r>
              <a:rPr lang="en-US" sz="2800" dirty="0" smtClean="0">
                <a:sym typeface="AGA Arabesque"/>
              </a:rPr>
              <a:t></a:t>
            </a:r>
            <a:r>
              <a:rPr lang="ar-SA" sz="2800" dirty="0" smtClean="0">
                <a:sym typeface="AGA Arabesque"/>
              </a:rPr>
              <a:t> </a:t>
            </a:r>
            <a:r>
              <a:rPr lang="ar-SA" sz="2800" dirty="0" err="1" smtClean="0"/>
              <a:t>فقالت: </a:t>
            </a:r>
            <a:r>
              <a:rPr lang="ar-SA" sz="2800" dirty="0" smtClean="0"/>
              <a:t>«</a:t>
            </a:r>
            <a:r>
              <a:rPr lang="ar-SA" sz="2800" b="1" dirty="0" smtClean="0"/>
              <a:t>لم يكن فاحشا، ولا </a:t>
            </a:r>
            <a:r>
              <a:rPr lang="ar-SA" sz="2800" b="1" dirty="0" err="1" smtClean="0"/>
              <a:t>متفحّشا</a:t>
            </a:r>
            <a:r>
              <a:rPr lang="ar-SA" sz="2800" b="1" dirty="0" smtClean="0"/>
              <a:t>، ولا </a:t>
            </a:r>
            <a:r>
              <a:rPr lang="ar-SA" sz="2800" b="1" dirty="0" err="1" smtClean="0"/>
              <a:t>صخّابا</a:t>
            </a:r>
            <a:r>
              <a:rPr lang="ar-SA" sz="2800" b="1" dirty="0" smtClean="0"/>
              <a:t> في الأسواق، ولا يجزي بالسّيئة السّيئة ولكن يعفو ويصفح</a:t>
            </a:r>
            <a:r>
              <a:rPr lang="ar-SA" sz="2800" dirty="0" smtClean="0"/>
              <a:t>» </a:t>
            </a:r>
            <a:r>
              <a:rPr lang="ar-SA" sz="2400" dirty="0" smtClean="0"/>
              <a:t>رواه </a:t>
            </a:r>
            <a:r>
              <a:rPr lang="ar-SA" sz="2400" dirty="0" err="1" smtClean="0"/>
              <a:t>الترمذي </a:t>
            </a:r>
            <a:r>
              <a:rPr lang="ar-SA" sz="2400" dirty="0" smtClean="0"/>
              <a:t>(2016) وقال: حديث حسن صحيح، وقال الألباني في تعليقه </a:t>
            </a:r>
            <a:r>
              <a:rPr lang="ar-SA" sz="2400" dirty="0" err="1" smtClean="0"/>
              <a:t>علي </a:t>
            </a:r>
            <a:r>
              <a:rPr lang="ar-SA" sz="2400" dirty="0" smtClean="0"/>
              <a:t>«مشكاة </a:t>
            </a:r>
            <a:r>
              <a:rPr lang="ar-SA" sz="2400" dirty="0" err="1" smtClean="0"/>
              <a:t>المصابيح» </a:t>
            </a:r>
            <a:r>
              <a:rPr lang="ar-SA" sz="2400" dirty="0" smtClean="0"/>
              <a:t>(3/ 1619): سنده صحيح.</a:t>
            </a:r>
          </a:p>
          <a:p>
            <a:pPr algn="just" rtl="1"/>
            <a:r>
              <a:rPr lang="ar-SA" sz="2800" b="1" dirty="0" smtClean="0"/>
              <a:t>3-</a:t>
            </a:r>
            <a:r>
              <a:rPr lang="ar-SA" sz="2400" dirty="0" smtClean="0"/>
              <a:t> </a:t>
            </a:r>
            <a:r>
              <a:rPr lang="ar-SA" sz="2800" dirty="0" smtClean="0"/>
              <a:t>عن عبد الله بن </a:t>
            </a:r>
            <a:r>
              <a:rPr lang="ar-SA" sz="2800" dirty="0" err="1" smtClean="0"/>
              <a:t>عمرو </a:t>
            </a:r>
            <a:r>
              <a:rPr lang="ar-SA" sz="2800" dirty="0" smtClean="0">
                <a:sym typeface="AGA Arabesque"/>
              </a:rPr>
              <a:t> </a:t>
            </a:r>
            <a:r>
              <a:rPr lang="ar-SA" sz="2800" dirty="0" smtClean="0"/>
              <a:t>قال: قال رَسُول الله </a:t>
            </a:r>
            <a:r>
              <a:rPr lang="en-US" sz="2800" dirty="0" smtClean="0">
                <a:sym typeface="AGA Arabesque"/>
              </a:rPr>
              <a:t></a:t>
            </a:r>
            <a:r>
              <a:rPr lang="ar-SA" sz="2800" dirty="0" smtClean="0"/>
              <a:t>:«</a:t>
            </a:r>
            <a:r>
              <a:rPr lang="ar-SA" sz="2800" b="1" dirty="0" smtClean="0"/>
              <a:t>خياركم خياركم لنسائهم</a:t>
            </a:r>
            <a:r>
              <a:rPr lang="ar-SA" sz="2800" dirty="0" smtClean="0"/>
              <a:t>» </a:t>
            </a:r>
            <a:r>
              <a:rPr lang="ar-SA" sz="2000" b="1" dirty="0" smtClean="0"/>
              <a:t>رواه ابن </a:t>
            </a:r>
            <a:r>
              <a:rPr lang="ar-SA" sz="2000" b="1" dirty="0" err="1" smtClean="0"/>
              <a:t>ماجه </a:t>
            </a:r>
            <a:r>
              <a:rPr lang="ar-SA" sz="2000" b="1" dirty="0" smtClean="0"/>
              <a:t>(1978)، وقال </a:t>
            </a:r>
            <a:r>
              <a:rPr lang="ar-SA" sz="2000" b="1" dirty="0" err="1" smtClean="0"/>
              <a:t>البوصيرى</a:t>
            </a:r>
            <a:r>
              <a:rPr lang="ar-SA" sz="2000" b="1" dirty="0" smtClean="0"/>
              <a:t> في مصباح </a:t>
            </a:r>
            <a:r>
              <a:rPr lang="ar-SA" sz="2000" b="1" dirty="0" err="1" smtClean="0"/>
              <a:t>الزجاجة </a:t>
            </a:r>
            <a:r>
              <a:rPr lang="ar-SA" sz="2000" b="1" dirty="0" smtClean="0"/>
              <a:t>(118/2</a:t>
            </a:r>
            <a:r>
              <a:rPr lang="ar-SA" sz="2000" b="1" dirty="0" err="1" smtClean="0"/>
              <a:t>) </a:t>
            </a:r>
            <a:r>
              <a:rPr lang="ar-SA" sz="2000" b="1" dirty="0" smtClean="0"/>
              <a:t>: هذا إسناد صحيح رجاله ثقات.</a:t>
            </a:r>
          </a:p>
          <a:p>
            <a:pPr algn="just" rtl="1"/>
            <a:endParaRPr lang="ar-SA" sz="2000" dirty="0" smtClean="0"/>
          </a:p>
          <a:p>
            <a:pPr algn="just" rtl="1"/>
            <a:endParaRPr lang="en-US" sz="24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[3/1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81000" y="1752600"/>
            <a:ext cx="9372600" cy="4419600"/>
          </a:xfrm>
        </p:spPr>
        <p:txBody>
          <a:bodyPr/>
          <a:lstStyle/>
          <a:p>
            <a:pPr rtl="1"/>
            <a:r>
              <a:rPr lang="ar-SA" sz="2800" b="1" dirty="0" smtClean="0"/>
              <a:t>4- </a:t>
            </a:r>
            <a:r>
              <a:rPr lang="ar-SA" sz="2800" dirty="0" smtClean="0"/>
              <a:t>عن معاوية </a:t>
            </a:r>
            <a:r>
              <a:rPr lang="ar-SA" sz="2800" dirty="0" err="1" smtClean="0"/>
              <a:t>القشيريّ</a:t>
            </a:r>
            <a:r>
              <a:rPr lang="ar-SA" sz="2800" dirty="0" smtClean="0"/>
              <a:t> </a:t>
            </a:r>
            <a:r>
              <a:rPr lang="ar-SA" sz="2800" dirty="0" smtClean="0">
                <a:sym typeface="AGA Arabesque"/>
              </a:rPr>
              <a:t></a:t>
            </a:r>
            <a:r>
              <a:rPr lang="ar-SA" sz="2800" dirty="0" smtClean="0"/>
              <a:t> قال: قلت: يا رسول اللّه، ما حقّ زوجة أحدنا </a:t>
            </a:r>
            <a:r>
              <a:rPr lang="ar-SA" sz="2800" dirty="0" err="1" smtClean="0"/>
              <a:t>عليه</a:t>
            </a:r>
            <a:r>
              <a:rPr lang="ar-SA" sz="2800" b="1" dirty="0" err="1" smtClean="0"/>
              <a:t>؟</a:t>
            </a:r>
            <a:r>
              <a:rPr lang="ar-SA" sz="2800" b="1" dirty="0" smtClean="0"/>
              <a:t> </a:t>
            </a:r>
            <a:r>
              <a:rPr lang="ar-SA" sz="2800" dirty="0" smtClean="0"/>
              <a:t>قال</a:t>
            </a:r>
            <a:r>
              <a:rPr lang="ar-SA" sz="2800" b="1" dirty="0" smtClean="0"/>
              <a:t>«أن تطعمها إذا طعمت، وتكسوها إذا اكتسيت أو اكتسبت، ولا تضرب الوجه، ولا تقبّح، ولا تهجر إلّا في </a:t>
            </a:r>
            <a:r>
              <a:rPr lang="ar-SA" sz="2800" b="1" dirty="0" err="1" smtClean="0"/>
              <a:t>البيت».</a:t>
            </a:r>
            <a:r>
              <a:rPr lang="ar-SA" sz="2800" b="1" dirty="0" smtClean="0"/>
              <a:t> </a:t>
            </a:r>
            <a:r>
              <a:rPr lang="ar-SA" sz="2400" dirty="0" smtClean="0"/>
              <a:t>رواه أبو </a:t>
            </a:r>
            <a:r>
              <a:rPr lang="ar-SA" sz="2400" dirty="0" err="1" smtClean="0"/>
              <a:t>داود </a:t>
            </a:r>
            <a:r>
              <a:rPr lang="ar-SA" sz="2400" dirty="0" smtClean="0"/>
              <a:t>(2142)، وقال الألباني: حسن </a:t>
            </a:r>
            <a:r>
              <a:rPr lang="ar-SA" sz="2400" dirty="0" err="1" smtClean="0"/>
              <a:t>صحيح.</a:t>
            </a:r>
            <a:r>
              <a:rPr lang="ar-SA" sz="2400" dirty="0" smtClean="0"/>
              <a:t> </a:t>
            </a:r>
            <a:r>
              <a:rPr lang="ar-SA" sz="2400" dirty="0" err="1" smtClean="0"/>
              <a:t>ومعنى </a:t>
            </a:r>
            <a:r>
              <a:rPr lang="ar-SA" sz="2400" dirty="0" smtClean="0"/>
              <a:t>(لا تقبح): أي تقول: قبحك </a:t>
            </a:r>
            <a:r>
              <a:rPr lang="ar-SA" sz="2400" dirty="0" err="1" smtClean="0"/>
              <a:t>اللّه.</a:t>
            </a:r>
            <a:r>
              <a:rPr lang="ar-SA" sz="2400" dirty="0" smtClean="0"/>
              <a:t> قاله أبو داود.</a:t>
            </a:r>
          </a:p>
          <a:p>
            <a:pPr rtl="1"/>
            <a:endParaRPr lang="ar-SA" sz="700" dirty="0" smtClean="0"/>
          </a:p>
          <a:p>
            <a:pPr algn="just" rtl="1"/>
            <a:r>
              <a:rPr lang="ar-SA" sz="2800" b="1" dirty="0" smtClean="0"/>
              <a:t>5-</a:t>
            </a:r>
            <a:r>
              <a:rPr lang="ar-SA" sz="2800" dirty="0" smtClean="0"/>
              <a:t> عن جابر بن عبد </a:t>
            </a:r>
            <a:r>
              <a:rPr lang="ar-SA" sz="2800" dirty="0" err="1" smtClean="0"/>
              <a:t>الله </a:t>
            </a:r>
            <a:r>
              <a:rPr lang="ar-SA" sz="2800" dirty="0" smtClean="0">
                <a:sym typeface="AGA Arabesque"/>
              </a:rPr>
              <a:t></a:t>
            </a:r>
            <a:r>
              <a:rPr lang="ar-SA" sz="2800" dirty="0" smtClean="0"/>
              <a:t> </a:t>
            </a:r>
            <a:r>
              <a:rPr lang="ar-SA" sz="2800" dirty="0" err="1" smtClean="0"/>
              <a:t>قَالَ: </a:t>
            </a:r>
            <a:r>
              <a:rPr lang="ar-SA" sz="2800" b="1" dirty="0" smtClean="0"/>
              <a:t>«نهى رسول اللّه </a:t>
            </a:r>
            <a:r>
              <a:rPr lang="en-US" sz="2800" b="1" dirty="0" smtClean="0">
                <a:sym typeface="AGA Arabesque"/>
              </a:rPr>
              <a:t></a:t>
            </a:r>
            <a:r>
              <a:rPr lang="ar-SA" sz="2800" dirty="0" smtClean="0">
                <a:sym typeface="AGA Arabesque"/>
              </a:rPr>
              <a:t> </a:t>
            </a:r>
            <a:r>
              <a:rPr lang="ar-SA" sz="2800" b="1" dirty="0" smtClean="0"/>
              <a:t>أن يطرق الرّجل أهله ليلا، </a:t>
            </a:r>
            <a:r>
              <a:rPr lang="ar-SA" sz="2800" b="1" dirty="0" err="1" smtClean="0"/>
              <a:t>يتخوّنهم</a:t>
            </a:r>
            <a:r>
              <a:rPr lang="ar-SA" sz="2800" b="1" dirty="0" smtClean="0"/>
              <a:t>، أو يلتمس عثراتهم» </a:t>
            </a:r>
            <a:r>
              <a:rPr lang="ar-SA" sz="2400" dirty="0" smtClean="0"/>
              <a:t>رواه </a:t>
            </a:r>
            <a:r>
              <a:rPr lang="ar-SA" sz="2400" dirty="0" err="1" smtClean="0"/>
              <a:t>البخاري </a:t>
            </a:r>
            <a:r>
              <a:rPr lang="ar-SA" sz="2400" dirty="0" smtClean="0"/>
              <a:t>(1801)، </a:t>
            </a:r>
            <a:r>
              <a:rPr lang="ar-SA" sz="2400" dirty="0" err="1" smtClean="0"/>
              <a:t>ومسلم </a:t>
            </a:r>
            <a:r>
              <a:rPr lang="ar-SA" sz="2400" dirty="0" smtClean="0"/>
              <a:t>(1928) واللفظ له.</a:t>
            </a:r>
          </a:p>
          <a:p>
            <a:pPr algn="just" rtl="1"/>
            <a:endParaRPr lang="ar-SA" sz="1100" dirty="0" smtClean="0"/>
          </a:p>
          <a:p>
            <a:pPr algn="just" rtl="1"/>
            <a:r>
              <a:rPr lang="ar-SA" sz="2800" b="1" dirty="0" smtClean="0"/>
              <a:t>6-</a:t>
            </a:r>
            <a:r>
              <a:rPr lang="ar-SA" sz="2400" dirty="0" smtClean="0"/>
              <a:t> </a:t>
            </a:r>
            <a:r>
              <a:rPr lang="ar-SA" sz="2800" dirty="0" smtClean="0"/>
              <a:t>عن إياس بن عبد اللّه بن أبي </a:t>
            </a:r>
            <a:r>
              <a:rPr lang="ar-SA" sz="2800" dirty="0" err="1" smtClean="0"/>
              <a:t>ذباب </a:t>
            </a:r>
            <a:r>
              <a:rPr lang="ar-SA" sz="2800" dirty="0" smtClean="0">
                <a:sym typeface="AGA Arabesque"/>
              </a:rPr>
              <a:t></a:t>
            </a:r>
            <a:r>
              <a:rPr lang="ar-SA" sz="2800" dirty="0" smtClean="0"/>
              <a:t> قَالَ</a:t>
            </a:r>
            <a:r>
              <a:rPr lang="ar-SA" sz="2400" dirty="0" smtClean="0"/>
              <a:t>: </a:t>
            </a:r>
            <a:r>
              <a:rPr lang="ar-SA" sz="2800" dirty="0" smtClean="0"/>
              <a:t>قال رَسُول الله </a:t>
            </a:r>
            <a:r>
              <a:rPr lang="en-US" sz="2800" dirty="0" smtClean="0">
                <a:sym typeface="AGA Arabesque"/>
              </a:rPr>
              <a:t></a:t>
            </a:r>
            <a:r>
              <a:rPr lang="ar-SA" sz="2800" dirty="0" err="1" smtClean="0">
                <a:sym typeface="AGA Arabesque"/>
              </a:rPr>
              <a:t>: </a:t>
            </a:r>
            <a:r>
              <a:rPr lang="ar-SA" sz="2800" b="1" dirty="0" smtClean="0"/>
              <a:t>«لا تضربوا إماء اللّه» </a:t>
            </a:r>
            <a:r>
              <a:rPr lang="ar-SA" sz="2000" dirty="0" smtClean="0"/>
              <a:t>رواه أبو </a:t>
            </a:r>
            <a:r>
              <a:rPr lang="ar-SA" sz="2000" dirty="0" err="1" smtClean="0"/>
              <a:t>داود </a:t>
            </a:r>
            <a:r>
              <a:rPr lang="ar-SA" sz="2000" dirty="0" smtClean="0"/>
              <a:t>(2146)، وقال الألباني في صحيح سنن أبي </a:t>
            </a:r>
            <a:r>
              <a:rPr lang="ar-SA" sz="2000" dirty="0" err="1" smtClean="0"/>
              <a:t>داود </a:t>
            </a:r>
            <a:r>
              <a:rPr lang="ar-SA" sz="2000" dirty="0" smtClean="0"/>
              <a:t>(3/ 403): </a:t>
            </a:r>
            <a:r>
              <a:rPr lang="ar-SA" sz="2000" dirty="0" err="1" smtClean="0"/>
              <a:t>صحيح .</a:t>
            </a:r>
            <a:endParaRPr lang="ar-SA" sz="2000" dirty="0" smtClean="0"/>
          </a:p>
          <a:p>
            <a:pPr algn="just" rtl="1"/>
            <a:endParaRPr lang="en-US" sz="24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dirty="0" smtClean="0">
                <a:solidFill>
                  <a:srgbClr val="C00000"/>
                </a:solidFill>
              </a:rPr>
              <a:t>[4/1</a:t>
            </a:r>
            <a:r>
              <a:rPr lang="ar-SA" sz="3600" dirty="0" err="1" smtClean="0">
                <a:solidFill>
                  <a:srgbClr val="C00000"/>
                </a:solidFill>
              </a:rPr>
              <a:t>] </a:t>
            </a:r>
            <a:r>
              <a:rPr lang="ar-SA" sz="3600" dirty="0" smtClean="0">
                <a:solidFill>
                  <a:srgbClr val="C00000"/>
                </a:solidFill>
              </a:rPr>
              <a:t>– أمثلة تطبيقية من حياة النبيّ في حسن العشرة</a:t>
            </a:r>
            <a:endParaRPr lang="en-US" sz="3600" dirty="0">
              <a:solidFill>
                <a:srgbClr val="C00000"/>
              </a:solidFill>
            </a:endParaRPr>
          </a:p>
        </p:txBody>
      </p:sp>
      <p:sp>
        <p:nvSpPr>
          <p:cNvPr id="5" name="عنصر نائب للمحتوى 4"/>
          <p:cNvSpPr>
            <a:spLocks noGrp="1"/>
          </p:cNvSpPr>
          <p:nvPr>
            <p:ph idx="1"/>
          </p:nvPr>
        </p:nvSpPr>
        <p:spPr>
          <a:xfrm>
            <a:off x="152400" y="1447800"/>
            <a:ext cx="9525000" cy="4800600"/>
          </a:xfrm>
        </p:spPr>
        <p:txBody>
          <a:bodyPr/>
          <a:lstStyle/>
          <a:p>
            <a:pPr rtl="1"/>
            <a:endParaRPr lang="ar-SA" sz="100" b="1" dirty="0" smtClean="0"/>
          </a:p>
          <a:p>
            <a:pPr rtl="1"/>
            <a:r>
              <a:rPr lang="ar-SA" sz="2800" b="1" dirty="0" smtClean="0"/>
              <a:t>1- </a:t>
            </a:r>
            <a:r>
              <a:rPr lang="ar-SA" sz="2800" dirty="0" smtClean="0"/>
              <a:t>عن </a:t>
            </a:r>
            <a:r>
              <a:rPr lang="ar-SA" sz="2800" dirty="0" err="1" smtClean="0"/>
              <a:t>أنس </a:t>
            </a:r>
            <a:r>
              <a:rPr lang="ar-SA" sz="2800" dirty="0" smtClean="0">
                <a:sym typeface="AGA Arabesque"/>
              </a:rPr>
              <a:t> </a:t>
            </a:r>
            <a:r>
              <a:rPr lang="ar-SA" sz="2800" dirty="0" err="1" smtClean="0"/>
              <a:t>قال: </a:t>
            </a:r>
            <a:r>
              <a:rPr lang="ar-SA" sz="2800" b="1" dirty="0" smtClean="0"/>
              <a:t>«خدمت النّبيّ </a:t>
            </a:r>
            <a:r>
              <a:rPr lang="en-US" sz="2800" b="1" dirty="0" smtClean="0">
                <a:sym typeface="AGA Arabesque"/>
              </a:rPr>
              <a:t></a:t>
            </a:r>
            <a:r>
              <a:rPr lang="en-US" sz="2800" dirty="0" smtClean="0">
                <a:sym typeface="AGA Arabesque"/>
              </a:rPr>
              <a:t> </a:t>
            </a:r>
            <a:r>
              <a:rPr lang="ar-SA" sz="2800" dirty="0" smtClean="0">
                <a:sym typeface="AGA Arabesque"/>
              </a:rPr>
              <a:t> </a:t>
            </a:r>
            <a:r>
              <a:rPr lang="ar-SA" sz="2800" b="1" dirty="0" smtClean="0"/>
              <a:t>عشر سنين فما قال لي أفّ قطّ، وما قال لشيء صنعته لم صنعته، ولا لشيء تركته لم تركته، وكان رسول اللّه </a:t>
            </a:r>
            <a:r>
              <a:rPr lang="en-US" sz="2800" b="1" dirty="0" smtClean="0">
                <a:sym typeface="AGA Arabesque"/>
              </a:rPr>
              <a:t></a:t>
            </a:r>
            <a:r>
              <a:rPr lang="ar-SA" sz="2800" b="1" dirty="0" smtClean="0"/>
              <a:t> من أحسن النّاس خلقا، ولا مسست خزّا قطّ ولا حريرا ولا شيئا كان ألين من كفّ رسول اللّه </a:t>
            </a:r>
            <a:r>
              <a:rPr lang="en-US" sz="2800" b="1" dirty="0" smtClean="0">
                <a:sym typeface="AGA Arabesque"/>
              </a:rPr>
              <a:t></a:t>
            </a:r>
            <a:r>
              <a:rPr lang="ar-SA" sz="2800" b="1" dirty="0" smtClean="0"/>
              <a:t>، ولا شممت مسكا قطّ، ولا عطرا كان أطيب من عرق النّبيّ </a:t>
            </a:r>
            <a:r>
              <a:rPr lang="en-US" sz="2800" b="1" dirty="0" smtClean="0">
                <a:sym typeface="AGA Arabesque"/>
              </a:rPr>
              <a:t></a:t>
            </a:r>
            <a:r>
              <a:rPr lang="ar-SA" sz="2800" b="1" dirty="0" err="1" smtClean="0"/>
              <a:t>».</a:t>
            </a:r>
            <a:r>
              <a:rPr lang="ar-SA" sz="2800" b="1" dirty="0" smtClean="0"/>
              <a:t> </a:t>
            </a:r>
            <a:r>
              <a:rPr lang="ar-SA" sz="2400" dirty="0" smtClean="0"/>
              <a:t>رواه </a:t>
            </a:r>
            <a:r>
              <a:rPr lang="ar-SA" sz="2400" dirty="0" err="1" smtClean="0"/>
              <a:t>البخاري </a:t>
            </a:r>
            <a:r>
              <a:rPr lang="ar-SA" sz="2400" dirty="0" smtClean="0"/>
              <a:t>(6038)، </a:t>
            </a:r>
            <a:r>
              <a:rPr lang="ar-SA" sz="2400" dirty="0" err="1" smtClean="0"/>
              <a:t>ومسلم </a:t>
            </a:r>
            <a:r>
              <a:rPr lang="ar-SA" sz="2400" dirty="0" smtClean="0"/>
              <a:t>(2330)، والترمذي واللفظ </a:t>
            </a:r>
            <a:r>
              <a:rPr lang="ar-SA" sz="2400" dirty="0" err="1" smtClean="0"/>
              <a:t>له.</a:t>
            </a:r>
            <a:r>
              <a:rPr lang="ar-SA" sz="2400" dirty="0" smtClean="0"/>
              <a:t> </a:t>
            </a:r>
          </a:p>
          <a:p>
            <a:pPr algn="just" rtl="1"/>
            <a:r>
              <a:rPr lang="ar-SA" sz="2800" b="1" dirty="0" smtClean="0"/>
              <a:t>2-</a:t>
            </a:r>
            <a:r>
              <a:rPr lang="ar-SA" sz="2800" dirty="0" smtClean="0"/>
              <a:t> عن أنس بن </a:t>
            </a:r>
            <a:r>
              <a:rPr lang="ar-SA" sz="2800" dirty="0" err="1" smtClean="0"/>
              <a:t>مالك </a:t>
            </a:r>
            <a:r>
              <a:rPr lang="ar-SA" sz="2800" dirty="0" smtClean="0">
                <a:sym typeface="AGA Arabesque"/>
              </a:rPr>
              <a:t> </a:t>
            </a:r>
            <a:r>
              <a:rPr lang="ar-SA" sz="2800" dirty="0" smtClean="0"/>
              <a:t>قال: بلغ صفيّة أنّ حفصة قالت: بنت يهوديّ، فبكت، فدخل عليها النّبيّ </a:t>
            </a:r>
            <a:r>
              <a:rPr lang="en-US" sz="2800" dirty="0" smtClean="0">
                <a:sym typeface="AGA Arabesque"/>
              </a:rPr>
              <a:t></a:t>
            </a:r>
            <a:r>
              <a:rPr lang="ar-SA" sz="2800" dirty="0" smtClean="0">
                <a:sym typeface="AGA Arabesque"/>
              </a:rPr>
              <a:t> </a:t>
            </a:r>
            <a:r>
              <a:rPr lang="ar-SA" sz="2800" dirty="0" smtClean="0"/>
              <a:t>وهي تبكي، فقال: ما </a:t>
            </a:r>
            <a:r>
              <a:rPr lang="ar-SA" sz="2800" dirty="0" err="1" smtClean="0"/>
              <a:t>يبكيك؟</a:t>
            </a:r>
            <a:r>
              <a:rPr lang="ar-SA" sz="2800" dirty="0" smtClean="0"/>
              <a:t> قالت: قالت لي حفصة: إنّي بنت يهوديّ، فقال النبيّ </a:t>
            </a:r>
            <a:r>
              <a:rPr lang="en-US" sz="2800" dirty="0" smtClean="0">
                <a:sym typeface="AGA Arabesque"/>
              </a:rPr>
              <a:t></a:t>
            </a:r>
            <a:r>
              <a:rPr lang="ar-SA" sz="2800" dirty="0" smtClean="0"/>
              <a:t> </a:t>
            </a:r>
            <a:r>
              <a:rPr lang="ar-SA" sz="2800" dirty="0" err="1" smtClean="0"/>
              <a:t>: </a:t>
            </a:r>
            <a:r>
              <a:rPr lang="ar-SA" sz="2800" dirty="0" smtClean="0"/>
              <a:t>«</a:t>
            </a:r>
            <a:r>
              <a:rPr lang="ar-SA" sz="2800" b="1" dirty="0" smtClean="0"/>
              <a:t>إنّك لابنة نبيّ وإنّ عمّك لنبيّ، وإنّك </a:t>
            </a:r>
            <a:r>
              <a:rPr lang="ar-SA" sz="2800" b="1" dirty="0" err="1" smtClean="0"/>
              <a:t>لتحت</a:t>
            </a:r>
            <a:r>
              <a:rPr lang="ar-SA" sz="2800" b="1" dirty="0" smtClean="0"/>
              <a:t> نبيّ، ففيم تفخر عليك؟</a:t>
            </a:r>
            <a:r>
              <a:rPr lang="ar-SA" sz="2800" dirty="0" smtClean="0"/>
              <a:t>» ثم قال النبيّ </a:t>
            </a:r>
            <a:r>
              <a:rPr lang="en-US" sz="2800" dirty="0" smtClean="0">
                <a:sym typeface="AGA Arabesque"/>
              </a:rPr>
              <a:t></a:t>
            </a:r>
            <a:r>
              <a:rPr lang="ar-SA" sz="2800" dirty="0" smtClean="0"/>
              <a:t> </a:t>
            </a:r>
            <a:r>
              <a:rPr lang="ar-SA" sz="2800" b="1" dirty="0" smtClean="0"/>
              <a:t>:«اتّقي اللّه يا حفصة» </a:t>
            </a:r>
            <a:r>
              <a:rPr lang="ar-SA" sz="2400" dirty="0" smtClean="0"/>
              <a:t>رواه </a:t>
            </a:r>
            <a:r>
              <a:rPr lang="ar-SA" sz="2400" dirty="0" err="1" smtClean="0"/>
              <a:t>الترمذي </a:t>
            </a:r>
            <a:r>
              <a:rPr lang="ar-SA" sz="2400" dirty="0" smtClean="0"/>
              <a:t>(3894) وقال: هذا حديث حسن صحيح غريب من هذا الوجه.</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400" b="1" dirty="0" smtClean="0">
                <a:solidFill>
                  <a:srgbClr val="FF0000"/>
                </a:solidFill>
                <a:cs typeface="Arial" pitchFamily="34" charset="0"/>
              </a:rPr>
              <a:t>[2] دراسة لحديث يتعلق بالوصية بالنساء</a:t>
            </a:r>
          </a:p>
        </p:txBody>
      </p:sp>
      <p:sp>
        <p:nvSpPr>
          <p:cNvPr id="5" name="عنصر نائب للمحتوى 4"/>
          <p:cNvSpPr>
            <a:spLocks noGrp="1"/>
          </p:cNvSpPr>
          <p:nvPr>
            <p:ph idx="1"/>
          </p:nvPr>
        </p:nvSpPr>
        <p:spPr>
          <a:xfrm>
            <a:off x="304800" y="1752600"/>
            <a:ext cx="9372600" cy="4114800"/>
          </a:xfrm>
        </p:spPr>
        <p:txBody>
          <a:bodyPr/>
          <a:lstStyle/>
          <a:p>
            <a:pPr algn="ctr"/>
            <a:endParaRPr lang="ar-SA" sz="1000" b="1" dirty="0" smtClean="0"/>
          </a:p>
          <a:p>
            <a:pPr algn="ctr"/>
            <a:r>
              <a:rPr lang="en-US" b="1" dirty="0" smtClean="0"/>
              <a:t> </a:t>
            </a:r>
            <a:r>
              <a:rPr lang="ar-SA" b="1" dirty="0" smtClean="0"/>
              <a:t>[1/2] </a:t>
            </a:r>
            <a:r>
              <a:rPr lang="ar-SA" b="1" u="sng" dirty="0" smtClean="0"/>
              <a:t>الحديث الأول صحيح </a:t>
            </a:r>
            <a:r>
              <a:rPr lang="ar-SA" b="1" u="sng" dirty="0" err="1" smtClean="0"/>
              <a:t>البخاري</a:t>
            </a:r>
            <a:r>
              <a:rPr lang="ar-SA" b="1" dirty="0" err="1" smtClean="0"/>
              <a:t> </a:t>
            </a:r>
            <a:r>
              <a:rPr lang="ar-SA" b="1" dirty="0" smtClean="0"/>
              <a:t>(604/7 رقم 3331</a:t>
            </a:r>
            <a:r>
              <a:rPr lang="ar-SA" b="1" dirty="0" err="1" smtClean="0"/>
              <a:t>)</a:t>
            </a:r>
            <a:endParaRPr lang="ar-SA" dirty="0" smtClean="0"/>
          </a:p>
          <a:p>
            <a:pPr marL="0" algn="justLow" rtl="1"/>
            <a:endParaRPr lang="ar-SA" sz="1200" dirty="0" smtClean="0"/>
          </a:p>
          <a:p>
            <a:pPr marL="0" algn="justLow" rtl="1"/>
            <a:r>
              <a:rPr lang="ar-SA" sz="3000" dirty="0" smtClean="0"/>
              <a:t>عن </a:t>
            </a:r>
            <a:r>
              <a:rPr lang="ar-SA" sz="2800" dirty="0" smtClean="0"/>
              <a:t>أبي </a:t>
            </a:r>
            <a:r>
              <a:rPr lang="ar-SA" sz="2800" dirty="0" err="1" smtClean="0"/>
              <a:t>هريرة </a:t>
            </a:r>
            <a:r>
              <a:rPr lang="ar-SA" sz="3000" b="1" dirty="0" smtClean="0">
                <a:sym typeface="AGA Arabesque"/>
              </a:rPr>
              <a:t></a:t>
            </a:r>
            <a:r>
              <a:rPr lang="ar-SA" sz="3000" dirty="0" smtClean="0"/>
              <a:t> قال: قال رسول اللّه</a:t>
            </a:r>
            <a:r>
              <a:rPr lang="en-US" sz="3000" dirty="0" smtClean="0">
                <a:sym typeface="AGA Arabesque"/>
              </a:rPr>
              <a:t> </a:t>
            </a:r>
            <a:r>
              <a:rPr lang="ar-SA" sz="3000" dirty="0" smtClean="0">
                <a:sym typeface="AGA Arabesque"/>
              </a:rPr>
              <a:t> </a:t>
            </a:r>
            <a:r>
              <a:rPr lang="ar-SA" sz="3000" dirty="0" err="1" smtClean="0"/>
              <a:t>: </a:t>
            </a:r>
            <a:r>
              <a:rPr lang="ar-SA" sz="3000" dirty="0" smtClean="0"/>
              <a:t>«</a:t>
            </a:r>
            <a:r>
              <a:rPr lang="ar-SA" sz="2800" b="1" dirty="0" smtClean="0"/>
              <a:t>اسْتَوْصُوا بِالنِّسَاءِ فَإِنَّ الْمَرْأَةَ خُلِقَتْ مِنْ ضِلَعٍ وَإِنَّ أَعْوَجَ شَيْءٍ فِي الضِّلَعِ أَعْلَاهُ فَإِنْ ذَهَبْتَ تُقِيمُهُ كَسَرْتَهُ وَإِنْ تَرَكْتَهُ لَمْ يَزَلْ أَعْوَجَ فَاسْتَوْصُوا بِالنِّسَاءِ</a:t>
            </a:r>
            <a:r>
              <a:rPr lang="ar-SA" sz="3000" dirty="0" smtClean="0"/>
              <a:t>» </a:t>
            </a:r>
            <a:r>
              <a:rPr lang="ar-SA" sz="2800" dirty="0" smtClean="0"/>
              <a:t>رواه البخاري واللفظ له، ومسلم.</a:t>
            </a:r>
          </a:p>
          <a:p>
            <a:pPr marL="0" algn="justLow" rtl="1"/>
            <a:endParaRPr lang="ar-SA" sz="100" dirty="0" smtClean="0"/>
          </a:p>
          <a:p>
            <a:pPr marL="0" algn="justLow" rtl="1">
              <a:buFont typeface="Arial" pitchFamily="34" charset="0"/>
              <a:buChar char="•"/>
            </a:pPr>
            <a:r>
              <a:rPr lang="ar-SA" sz="2800" b="1" dirty="0" smtClean="0"/>
              <a:t>تخريج الحديث:</a:t>
            </a:r>
            <a:r>
              <a:rPr lang="ar-SA" sz="2800" dirty="0" smtClean="0"/>
              <a:t> رواه البخاري في كتاب أحاديث الأنبياء، باب خلق آدم </a:t>
            </a:r>
            <a:r>
              <a:rPr lang="ar-SA" sz="2800" dirty="0" err="1" smtClean="0"/>
              <a:t>وذريته </a:t>
            </a:r>
            <a:r>
              <a:rPr lang="ar-SA" sz="2800" dirty="0" smtClean="0"/>
              <a:t>(604/</a:t>
            </a:r>
            <a:r>
              <a:rPr lang="ar-SA" sz="2800" dirty="0" err="1" smtClean="0"/>
              <a:t>7رقم</a:t>
            </a:r>
            <a:r>
              <a:rPr lang="ar-SA" sz="2800" dirty="0" smtClean="0"/>
              <a:t> 3331)، ومسلم في في كتاب الزهد، باب الوصية بالنساء(1090/2 رقم 1468</a:t>
            </a:r>
            <a:r>
              <a:rPr lang="ar-SA" sz="2800" dirty="0" err="1" smtClean="0"/>
              <a:t>).</a:t>
            </a:r>
            <a:endParaRPr lang="ar-SA" sz="2800" dirty="0" smtClean="0"/>
          </a:p>
          <a:p>
            <a:pPr marL="0" algn="justLow" rtl="1">
              <a:buFont typeface="Arial" pitchFamily="34" charset="0"/>
              <a:buChar char="•"/>
            </a:pPr>
            <a:endParaRPr lang="ar-SA" sz="2800" dirty="0" smtClean="0"/>
          </a:p>
          <a:p>
            <a:pPr marL="0" algn="justLow" rtl="1"/>
            <a:endParaRPr lang="ar-SA" sz="28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724400"/>
          </a:xfrm>
        </p:spPr>
        <p:txBody>
          <a:bodyPr/>
          <a:lstStyle/>
          <a:p>
            <a:pPr rtl="1"/>
            <a:endParaRPr lang="ar-SA" sz="100" b="1" dirty="0" smtClean="0"/>
          </a:p>
          <a:p>
            <a:pPr marL="0" algn="justLow" rtl="1">
              <a:buFont typeface="Arial" pitchFamily="34" charset="0"/>
              <a:buChar char="•"/>
            </a:pPr>
            <a:r>
              <a:rPr lang="ar-SA" sz="2800" b="1" dirty="0" smtClean="0"/>
              <a:t>ترجمة الصحابي راوي </a:t>
            </a:r>
            <a:r>
              <a:rPr lang="ar-SA" sz="2800" b="1" dirty="0" err="1" smtClean="0"/>
              <a:t>الحديث </a:t>
            </a:r>
            <a:r>
              <a:rPr lang="ar-SA" sz="2800" b="1" dirty="0" smtClean="0"/>
              <a:t>: </a:t>
            </a:r>
            <a:r>
              <a:rPr lang="ar-SA" sz="2800" dirty="0" smtClean="0"/>
              <a:t>هو أبو هريرة عبد الرحمن بن صخر </a:t>
            </a:r>
            <a:r>
              <a:rPr lang="ar-SA" sz="2800" dirty="0" err="1" smtClean="0"/>
              <a:t>الدوسي</a:t>
            </a:r>
            <a:r>
              <a:rPr lang="ar-SA" sz="2800" dirty="0" smtClean="0"/>
              <a:t> اليماني، مشهور بكنيته، مات سنة </a:t>
            </a:r>
            <a:r>
              <a:rPr lang="ar-SA" sz="2800" dirty="0" err="1" smtClean="0"/>
              <a:t>57هـ</a:t>
            </a:r>
            <a:r>
              <a:rPr lang="ar-SA" sz="2800" dirty="0" smtClean="0"/>
              <a:t>، تقدمت ترجمته مفصلا عند المحاضرة </a:t>
            </a:r>
            <a:r>
              <a:rPr lang="ar-SA" sz="2800" dirty="0" err="1" smtClean="0"/>
              <a:t>رقم </a:t>
            </a:r>
            <a:r>
              <a:rPr lang="ar-SA" sz="2800" dirty="0" smtClean="0"/>
              <a:t>(3) الشريحة </a:t>
            </a:r>
            <a:r>
              <a:rPr lang="ar-SA" sz="2800" dirty="0" err="1" smtClean="0"/>
              <a:t>رقم </a:t>
            </a:r>
            <a:r>
              <a:rPr lang="ar-SA" sz="2800" dirty="0" smtClean="0"/>
              <a:t>(10</a:t>
            </a:r>
            <a:r>
              <a:rPr lang="ar-SA" sz="2800" dirty="0" err="1" smtClean="0"/>
              <a:t>).</a:t>
            </a:r>
            <a:endParaRPr lang="ar-SA" sz="2800" dirty="0" smtClean="0"/>
          </a:p>
          <a:p>
            <a:pPr rtl="1">
              <a:buFont typeface="Arial" pitchFamily="34" charset="0"/>
              <a:buChar char="•"/>
            </a:pPr>
            <a:r>
              <a:rPr lang="ar-SA" sz="3000" b="1" dirty="0" smtClean="0">
                <a:solidFill>
                  <a:srgbClr val="0070C0"/>
                </a:solidFill>
              </a:rPr>
              <a:t>معاني أهم مفردات </a:t>
            </a:r>
            <a:r>
              <a:rPr lang="ar-SA" sz="3000" b="1" dirty="0" err="1" smtClean="0">
                <a:solidFill>
                  <a:srgbClr val="0070C0"/>
                </a:solidFill>
              </a:rPr>
              <a:t>الحديث :</a:t>
            </a:r>
            <a:r>
              <a:rPr lang="ar-SA" sz="3000" b="1" dirty="0" smtClean="0">
                <a:solidFill>
                  <a:srgbClr val="0070C0"/>
                </a:solidFill>
              </a:rPr>
              <a:t> </a:t>
            </a:r>
          </a:p>
          <a:p>
            <a:pPr algn="just" rtl="1">
              <a:buFont typeface="Arial" pitchFamily="34" charset="0"/>
              <a:buChar char="•"/>
            </a:pPr>
            <a:r>
              <a:rPr lang="ar-SA" sz="3000" b="1" dirty="0" smtClean="0">
                <a:solidFill>
                  <a:srgbClr val="0070C0"/>
                </a:solidFill>
              </a:rPr>
              <a:t>استوصوا: </a:t>
            </a:r>
            <a:r>
              <a:rPr lang="ar-SA" sz="2800" dirty="0" smtClean="0"/>
              <a:t>قيل معناه تواصوا </a:t>
            </a:r>
            <a:r>
              <a:rPr lang="ar-SA" sz="2800" dirty="0" err="1" smtClean="0"/>
              <a:t>بهن</a:t>
            </a:r>
            <a:r>
              <a:rPr lang="ar-SA" sz="2800" dirty="0" smtClean="0"/>
              <a:t> والباء للتعدية </a:t>
            </a:r>
            <a:r>
              <a:rPr lang="ar-SA" sz="2800" dirty="0" err="1" smtClean="0"/>
              <a:t>والاستفعال</a:t>
            </a:r>
            <a:r>
              <a:rPr lang="ar-SA" sz="2800" dirty="0" smtClean="0"/>
              <a:t> بمعنى الأفعال كالاستجابة بمعنى الإجابة، وقيل معناه أقبلوا وصيتي فيهن واعملوا </a:t>
            </a:r>
            <a:r>
              <a:rPr lang="ar-SA" sz="2800" dirty="0" err="1" smtClean="0"/>
              <a:t>بها</a:t>
            </a:r>
            <a:r>
              <a:rPr lang="ar-SA" sz="2800" dirty="0" smtClean="0"/>
              <a:t> </a:t>
            </a:r>
            <a:r>
              <a:rPr lang="ar-SA" sz="2800" dirty="0" err="1" smtClean="0"/>
              <a:t>وارفقوا</a:t>
            </a:r>
            <a:r>
              <a:rPr lang="ar-SA" sz="2800" dirty="0" smtClean="0"/>
              <a:t> </a:t>
            </a:r>
            <a:r>
              <a:rPr lang="ar-SA" sz="2800" dirty="0" err="1" smtClean="0"/>
              <a:t>بهن</a:t>
            </a:r>
            <a:r>
              <a:rPr lang="ar-SA" sz="2800" dirty="0" smtClean="0"/>
              <a:t> وأحسنوا عشرتهن، قال ابن حجر: وهذا أوجه الأوجه في نظري.</a:t>
            </a:r>
            <a:endParaRPr lang="ar-SA" sz="3000" dirty="0" smtClean="0"/>
          </a:p>
          <a:p>
            <a:pPr algn="just" rtl="1">
              <a:buFont typeface="Arial" pitchFamily="34" charset="0"/>
              <a:buChar char="•"/>
            </a:pPr>
            <a:r>
              <a:rPr lang="ar-SA" sz="3000" b="1" dirty="0" smtClean="0">
                <a:solidFill>
                  <a:srgbClr val="0070C0"/>
                </a:solidFill>
              </a:rPr>
              <a:t>خلقت من ضِلع: </a:t>
            </a:r>
            <a:r>
              <a:rPr lang="ar-SA" sz="2800" dirty="0" smtClean="0"/>
              <a:t>بكسر </a:t>
            </a:r>
            <a:r>
              <a:rPr lang="ar-SA" sz="2800" dirty="0" err="1" smtClean="0"/>
              <a:t>المعجمة</a:t>
            </a:r>
            <a:r>
              <a:rPr lang="ar-SA" sz="2800" dirty="0" smtClean="0"/>
              <a:t> وفتح اللام ويجوز تسكينها، قيل فيه إشارة إلى أن حواء خلقت من ضلع آدم الأيسر وقيل من ضلعه القصير، ومعنى خلقت أي أخرجت كما تخرج النخلة من النواة، فهي كالضلع.</a:t>
            </a:r>
          </a:p>
          <a:p>
            <a:pPr rtl="1"/>
            <a:endParaRPr lang="ar-SA" sz="28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724400"/>
          </a:xfrm>
        </p:spPr>
        <p:txBody>
          <a:bodyPr/>
          <a:lstStyle/>
          <a:p>
            <a:pPr rtl="1"/>
            <a:endParaRPr lang="ar-SA" sz="100" b="1" dirty="0" smtClean="0"/>
          </a:p>
          <a:p>
            <a:pPr algn="just" rtl="1">
              <a:buFont typeface="Arial" pitchFamily="34" charset="0"/>
              <a:buChar char="•"/>
            </a:pPr>
            <a:r>
              <a:rPr lang="ar-SA" sz="2700" b="1" dirty="0" smtClean="0">
                <a:solidFill>
                  <a:srgbClr val="0070C0"/>
                </a:solidFill>
              </a:rPr>
              <a:t>وَإِنَّ أَعْوَجَ شَيْءٍ فِي الضِّلَعِ </a:t>
            </a:r>
            <a:r>
              <a:rPr lang="ar-SA" sz="2700" b="1" dirty="0" err="1" smtClean="0">
                <a:solidFill>
                  <a:srgbClr val="0070C0"/>
                </a:solidFill>
              </a:rPr>
              <a:t>أَعْلَاهُ </a:t>
            </a:r>
            <a:r>
              <a:rPr lang="ar-SA" sz="2700" b="1" dirty="0" smtClean="0">
                <a:solidFill>
                  <a:srgbClr val="0070C0"/>
                </a:solidFill>
              </a:rPr>
              <a:t>:</a:t>
            </a:r>
            <a:r>
              <a:rPr lang="ar-SA" sz="3000" b="1" dirty="0" smtClean="0">
                <a:solidFill>
                  <a:srgbClr val="0070C0"/>
                </a:solidFill>
              </a:rPr>
              <a:t> </a:t>
            </a:r>
            <a:r>
              <a:rPr lang="ar-SA" sz="2700" dirty="0" smtClean="0"/>
              <a:t>فيه إشارة إلى أن أعوج ما في المرأة لسانها، وفائدة هذه المقدمة أن المرأة خلقت من ضلع أعوج فلا ينكر اعوجاجها أو الإشارة إلى أنها لا تقبل التقويم كما أن الضلع لا </a:t>
            </a:r>
            <a:r>
              <a:rPr lang="ar-SA" sz="2700" dirty="0" err="1" smtClean="0"/>
              <a:t>يقبله.</a:t>
            </a:r>
            <a:r>
              <a:rPr lang="ar-SA" sz="2700" dirty="0" smtClean="0"/>
              <a:t> وذكر ذلك تأكيدا لمعنى الكسر.</a:t>
            </a:r>
          </a:p>
          <a:p>
            <a:pPr algn="just" rtl="1">
              <a:buFont typeface="Arial" pitchFamily="34" charset="0"/>
              <a:buChar char="•"/>
            </a:pPr>
            <a:r>
              <a:rPr lang="ar-SA" sz="2700" b="1" dirty="0" err="1" smtClean="0">
                <a:solidFill>
                  <a:srgbClr val="0070C0"/>
                </a:solidFill>
              </a:rPr>
              <a:t>أعوج </a:t>
            </a:r>
            <a:r>
              <a:rPr lang="ar-SA" sz="2700" b="1" dirty="0" smtClean="0">
                <a:solidFill>
                  <a:srgbClr val="0070C0"/>
                </a:solidFill>
              </a:rPr>
              <a:t>:</a:t>
            </a:r>
            <a:r>
              <a:rPr lang="ar-SA" sz="2800" b="1" dirty="0" smtClean="0"/>
              <a:t> </a:t>
            </a:r>
            <a:r>
              <a:rPr lang="ar-SA" sz="2700" dirty="0" smtClean="0"/>
              <a:t>العَـوَج بالفتح في كل منتصب كالحائط والعود وشبهه، وبالكسر ما كان في بساط أو أرض أو معاش أو دين، ويقال فلان في دينه عوج بالكسر.</a:t>
            </a:r>
            <a:endParaRPr lang="ar-SA" sz="2700" dirty="0" smtClean="0">
              <a:solidFill>
                <a:srgbClr val="0070C0"/>
              </a:solidFill>
            </a:endParaRPr>
          </a:p>
          <a:p>
            <a:pPr rtl="1">
              <a:buFont typeface="Arial" pitchFamily="34" charset="0"/>
              <a:buChar char="•"/>
            </a:pPr>
            <a:r>
              <a:rPr lang="ar-SA" sz="2700" b="1" dirty="0" smtClean="0">
                <a:solidFill>
                  <a:srgbClr val="0070C0"/>
                </a:solidFill>
              </a:rPr>
              <a:t>فَإِنْ ذَهَبْتَ تُقِيمُهُ كَسَرْتَهُ: </a:t>
            </a:r>
            <a:r>
              <a:rPr lang="ar-SA" sz="2700" dirty="0" smtClean="0"/>
              <a:t>قيل هو ضرب مثل للطلاق، أي إن أردت منها أن تترك اعوجاجها أفضى الأمر إلى فراقها، ويؤيده رواية </a:t>
            </a:r>
            <a:r>
              <a:rPr lang="ar-SA" sz="2700" dirty="0" err="1" smtClean="0"/>
              <a:t>مسلم: </a:t>
            </a:r>
            <a:r>
              <a:rPr lang="ar-SA" sz="2700" dirty="0" smtClean="0"/>
              <a:t>(وكسرها طلاقها</a:t>
            </a:r>
            <a:r>
              <a:rPr lang="ar-SA" sz="2700" dirty="0" err="1" smtClean="0"/>
              <a:t>).</a:t>
            </a:r>
            <a:r>
              <a:rPr lang="ar-SA" sz="2700" b="1" dirty="0" smtClean="0"/>
              <a:t> </a:t>
            </a:r>
            <a:r>
              <a:rPr lang="ar-SA" sz="2700" dirty="0" smtClean="0"/>
              <a:t>والضمير في </a:t>
            </a:r>
            <a:r>
              <a:rPr lang="ar-SA" sz="2700" dirty="0" err="1" smtClean="0"/>
              <a:t>قوله </a:t>
            </a:r>
            <a:r>
              <a:rPr lang="ar-SA" sz="2700" dirty="0" smtClean="0"/>
              <a:t>(كَسَرْتَهُ) يعود</a:t>
            </a:r>
            <a:r>
              <a:rPr lang="ar-SA" sz="2700" b="1" dirty="0" smtClean="0">
                <a:solidFill>
                  <a:srgbClr val="0070C0"/>
                </a:solidFill>
              </a:rPr>
              <a:t> </a:t>
            </a:r>
            <a:r>
              <a:rPr lang="ar-SA" sz="2700" dirty="0" smtClean="0"/>
              <a:t>للضلع لا لأعلى الضلع.</a:t>
            </a:r>
          </a:p>
          <a:p>
            <a:pPr rtl="1">
              <a:buFont typeface="Arial" pitchFamily="34" charset="0"/>
              <a:buChar char="•"/>
            </a:pPr>
            <a:r>
              <a:rPr lang="ar-SA" sz="2700" b="1" dirty="0" smtClean="0">
                <a:solidFill>
                  <a:srgbClr val="0070C0"/>
                </a:solidFill>
              </a:rPr>
              <a:t>فَاسْتَوْصُوا بِالنِّسَاءِ </a:t>
            </a:r>
            <a:r>
              <a:rPr lang="ar-SA" sz="2700" b="1" dirty="0" smtClean="0">
                <a:solidFill>
                  <a:srgbClr val="3B84AF"/>
                </a:solidFill>
              </a:rPr>
              <a:t>: </a:t>
            </a:r>
            <a:r>
              <a:rPr lang="ar-SA" sz="2700" dirty="0" smtClean="0"/>
              <a:t>قال ابن حجر: (كأن فيه رمزا إلى التقويم برفق بحيث لا يبالغ فيه فيكسر، ولا يتركه فيستمر على عوجه). </a:t>
            </a:r>
          </a:p>
          <a:p>
            <a:pPr rtl="1">
              <a:buFont typeface="Arial" pitchFamily="34" charset="0"/>
              <a:buChar char="•"/>
            </a:pPr>
            <a:endParaRPr lang="ar-SA" sz="28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228600" y="1447800"/>
            <a:ext cx="9525000" cy="4678363"/>
          </a:xfrm>
        </p:spPr>
        <p:txBody>
          <a:bodyPr/>
          <a:lstStyle/>
          <a:p>
            <a:pPr rtl="1">
              <a:buFont typeface="Arial" pitchFamily="34" charset="0"/>
              <a:buChar char="•"/>
            </a:pPr>
            <a:endParaRPr lang="ar-SA" sz="100" b="1" dirty="0" smtClean="0"/>
          </a:p>
          <a:p>
            <a:pPr rtl="1"/>
            <a:r>
              <a:rPr lang="ar-SA" sz="3000" b="1" dirty="0" smtClean="0">
                <a:solidFill>
                  <a:srgbClr val="0070C0"/>
                </a:solidFill>
              </a:rPr>
              <a:t>المعنى العام </a:t>
            </a:r>
            <a:r>
              <a:rPr lang="ar-SA" sz="3000" b="1" dirty="0" err="1" smtClean="0">
                <a:solidFill>
                  <a:srgbClr val="0070C0"/>
                </a:solidFill>
              </a:rPr>
              <a:t>للحديث:</a:t>
            </a:r>
            <a:r>
              <a:rPr lang="ar-SA" sz="3000" b="1" dirty="0" smtClean="0">
                <a:solidFill>
                  <a:srgbClr val="0070C0"/>
                </a:solidFill>
              </a:rPr>
              <a:t> </a:t>
            </a:r>
          </a:p>
          <a:p>
            <a:pPr algn="just" rtl="1">
              <a:buFont typeface="Arial" pitchFamily="34" charset="0"/>
              <a:buChar char="•"/>
            </a:pPr>
            <a:r>
              <a:rPr lang="ar-SA" sz="2800" b="1" dirty="0" smtClean="0"/>
              <a:t> </a:t>
            </a:r>
            <a:r>
              <a:rPr lang="ar-SA" sz="3000" dirty="0" smtClean="0"/>
              <a:t>هذا أمر للأزواج والآباء والإخوة وغيرهم أن يستوصوا بالنساء خيرا، وأن يحسنوا إليهن، وأن لا يظلموهن، وأن يعطوهن حقوقهن، هذا واجب على الرجال من الآباء والإخوة والأزواج وغيرهم، أن يتقوا الله في النساء ويعطوهن حقوقهن هذا هو الواجب ولهذا </a:t>
            </a:r>
            <a:r>
              <a:rPr lang="ar-SA" sz="3000" dirty="0" err="1" smtClean="0"/>
              <a:t>قال: (</a:t>
            </a:r>
            <a:r>
              <a:rPr lang="ar-SA" sz="3000" dirty="0" smtClean="0"/>
              <a:t>(استوصوا بالنساء خيرا</a:t>
            </a:r>
            <a:r>
              <a:rPr lang="ar-SA" sz="3000" dirty="0" err="1" smtClean="0"/>
              <a:t>)).</a:t>
            </a:r>
            <a:endParaRPr lang="ar-SA" sz="3000" dirty="0" smtClean="0"/>
          </a:p>
          <a:p>
            <a:pPr algn="just" rtl="1">
              <a:buFont typeface="Arial" pitchFamily="34" charset="0"/>
              <a:buChar char="•"/>
            </a:pPr>
            <a:r>
              <a:rPr lang="ar-SA" sz="3000" dirty="0" smtClean="0"/>
              <a:t>وينبغي ألا يمنع من ذلك كونهن قد يسئن إلى أزواجهن وإلى أقاربهن بألسنتهن أو بغير ذلك من التصرفات التي لا تناسب؛ لأنهن خلقن من ضلع، كما قال النبي صلى الله عليه </a:t>
            </a:r>
            <a:r>
              <a:rPr lang="ar-SA" sz="3000" dirty="0" err="1" smtClean="0"/>
              <a:t>وسلم: (</a:t>
            </a:r>
            <a:r>
              <a:rPr lang="ar-SA" sz="3000" dirty="0" smtClean="0"/>
              <a:t>(وإن أعوج ما في الضلع أعلاه</a:t>
            </a:r>
            <a:r>
              <a:rPr lang="ar-SA" sz="3000" dirty="0" err="1" smtClean="0"/>
              <a:t>)).</a:t>
            </a:r>
            <a:endParaRPr lang="ar-SA" sz="30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76800"/>
          </a:xfrm>
        </p:spPr>
        <p:txBody>
          <a:bodyPr/>
          <a:lstStyle/>
          <a:p>
            <a:pPr rtl="1">
              <a:buFont typeface="Arial" pitchFamily="34" charset="0"/>
              <a:buChar char="•"/>
            </a:pPr>
            <a:endParaRPr lang="ar-SA" sz="100" b="1" dirty="0" smtClean="0"/>
          </a:p>
          <a:p>
            <a:pPr algn="just" rtl="1">
              <a:buFont typeface="Arial" pitchFamily="34" charset="0"/>
              <a:buChar char="•"/>
            </a:pPr>
            <a:r>
              <a:rPr lang="ar-SA" sz="3000" dirty="0" smtClean="0"/>
              <a:t>ومعلوم أن أعلاه مما يلي منبت الضلع فإن الضلع يكون فيه اعوجاج، هذا هو المعروف، والمعنى أنه لا بد أن يكون في تصرفاتها شيء من العوج والنقص، ولهذا ثبت في الحديث الآخر في الصحيحين عن النبي </a:t>
            </a:r>
            <a:r>
              <a:rPr lang="en-US" sz="3000" dirty="0" smtClean="0">
                <a:sym typeface="AGA Arabesque"/>
              </a:rPr>
              <a:t> </a:t>
            </a:r>
            <a:r>
              <a:rPr lang="ar-SA" sz="3000" dirty="0" smtClean="0">
                <a:sym typeface="AGA Arabesque"/>
              </a:rPr>
              <a:t> </a:t>
            </a:r>
            <a:r>
              <a:rPr lang="ar-SA" sz="3000" dirty="0" smtClean="0"/>
              <a:t>أنه </a:t>
            </a:r>
            <a:r>
              <a:rPr lang="ar-SA" sz="3000" dirty="0" err="1" smtClean="0"/>
              <a:t>قال: (</a:t>
            </a:r>
            <a:r>
              <a:rPr lang="ar-SA" sz="3000" dirty="0" smtClean="0"/>
              <a:t>(ما رأيت من ناقصات عقل ودين أذهب للب الرجل الحازم من إحداكن</a:t>
            </a:r>
            <a:r>
              <a:rPr lang="ar-SA" sz="3000" dirty="0" err="1" smtClean="0"/>
              <a:t>)).</a:t>
            </a:r>
            <a:endParaRPr lang="ar-SA" sz="3000" b="1" dirty="0" smtClean="0"/>
          </a:p>
          <a:p>
            <a:pPr rtl="1">
              <a:buFont typeface="Arial" pitchFamily="34" charset="0"/>
              <a:buChar char="•"/>
            </a:pPr>
            <a:r>
              <a:rPr lang="ar-SA" sz="3000" dirty="0" smtClean="0"/>
              <a:t>فيجب على المرأة أن تعترف بذلك، وأن تصدق النبي </a:t>
            </a:r>
            <a:r>
              <a:rPr lang="en-US" sz="3000" dirty="0" smtClean="0">
                <a:sym typeface="AGA Arabesque"/>
              </a:rPr>
              <a:t> </a:t>
            </a:r>
            <a:r>
              <a:rPr lang="ar-SA" sz="3000" dirty="0" smtClean="0">
                <a:sym typeface="AGA Arabesque"/>
              </a:rPr>
              <a:t> </a:t>
            </a:r>
            <a:r>
              <a:rPr lang="ar-SA" sz="3000" dirty="0" smtClean="0"/>
              <a:t>فيما قال، وأن تقف عند حدها، وأن تسأل الله التوفيق، وأن تجتهد في الخير، أما أن تحاول مخالفة الشريعة فيما بين الله ورسوله فهذا غلط قبيح، ومنكر عظيم، لا يجوز لها فعله.</a:t>
            </a:r>
            <a:endParaRPr lang="ar-SA" sz="3000"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22187</TotalTime>
  <Words>1682</Words>
  <Application>Microsoft Office PowerPoint</Application>
  <PresentationFormat>A4 Paper (210x297 mm)‎</PresentationFormat>
  <Paragraphs>94</Paragraphs>
  <Slides>16</Slides>
  <Notes>1</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الثالثة عشر</vt:lpstr>
      <vt:lpstr>عناصر المحاضرة</vt:lpstr>
      <vt:lpstr> [1/1] – تعريف العشرة لغة واصطلاحا</vt:lpstr>
      <vt:lpstr>تابع [1/1]</vt:lpstr>
      <vt:lpstr>[2/1] تعريف حسن العشرة اصطلاحا </vt:lpstr>
      <vt:lpstr>[3/1] – الآيات والأحاديث الواردة في حسن العشرة</vt:lpstr>
      <vt:lpstr>تابع [3/1]</vt:lpstr>
      <vt:lpstr>تابع [3/1]</vt:lpstr>
      <vt:lpstr>[4/1] – أمثلة تطبيقية من حياة النبيّ في حسن العشرة</vt:lpstr>
      <vt:lpstr>[2] دراسة لحديث يتعلق بالوصية بالنساء</vt:lpstr>
      <vt:lpstr> تابع [1/2]</vt:lpstr>
      <vt:lpstr> تابع [1/2]</vt:lpstr>
      <vt:lpstr> تابع [1/2]</vt:lpstr>
      <vt:lpstr> تابع [1/2]</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349</cp:revision>
  <dcterms:created xsi:type="dcterms:W3CDTF">2009-10-14T19:14:34Z</dcterms:created>
  <dcterms:modified xsi:type="dcterms:W3CDTF">2012-11-20T09:36:11Z</dcterms:modified>
</cp:coreProperties>
</file>