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01" r:id="rId4"/>
    <p:sldId id="347" r:id="rId5"/>
    <p:sldId id="349" r:id="rId6"/>
    <p:sldId id="267" r:id="rId7"/>
    <p:sldId id="326" r:id="rId8"/>
    <p:sldId id="350" r:id="rId9"/>
    <p:sldId id="351" r:id="rId10"/>
    <p:sldId id="313" r:id="rId11"/>
    <p:sldId id="323" r:id="rId12"/>
    <p:sldId id="344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B84AF"/>
    <a:srgbClr val="709256"/>
    <a:srgbClr val="AD9968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6" d="100"/>
          <a:sy n="66" d="100"/>
        </p:scale>
        <p:origin x="-1134" y="-9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800" y="28956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</a:t>
            </a: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(3</a:t>
            </a:r>
            <a:r>
              <a:rPr lang="ar-SA" sz="36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جمال فرحات </a:t>
            </a:r>
            <a:r>
              <a:rPr lang="ar-SA" sz="3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عشر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عناصر المحاضرة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828801"/>
            <a:ext cx="8915400" cy="3657600"/>
          </a:xfrm>
        </p:spPr>
        <p:txBody>
          <a:bodyPr/>
          <a:lstStyle/>
          <a:p>
            <a:pPr marL="514350" indent="-514350" rtl="1"/>
            <a:endParaRPr lang="ar-SA" sz="100" b="1" dirty="0" smtClean="0"/>
          </a:p>
          <a:p>
            <a:pPr marL="514350" indent="-514350" rtl="1"/>
            <a:r>
              <a:rPr lang="ar-SA" sz="4000" b="1" dirty="0" err="1" smtClean="0"/>
              <a:t>1-</a:t>
            </a:r>
            <a:r>
              <a:rPr lang="ar-SA" sz="4000" b="1" dirty="0" smtClean="0"/>
              <a:t> </a:t>
            </a:r>
            <a:r>
              <a:rPr lang="en-US" sz="4000" b="1" dirty="0" smtClean="0"/>
              <a:t> </a:t>
            </a:r>
            <a:r>
              <a:rPr lang="ar-SA" sz="4000" b="1" dirty="0" smtClean="0"/>
              <a:t>الكلام عن </a:t>
            </a:r>
            <a:r>
              <a:rPr lang="ar-SA" sz="4000" b="1" dirty="0" err="1" smtClean="0"/>
              <a:t>أشراط</a:t>
            </a:r>
            <a:r>
              <a:rPr lang="ar-SA" sz="4000" b="1" dirty="0" smtClean="0"/>
              <a:t> الساعة </a:t>
            </a:r>
            <a:r>
              <a:rPr lang="ar-SA" sz="4000" b="1" dirty="0" err="1" smtClean="0"/>
              <a:t>وعلاماتها؛</a:t>
            </a:r>
            <a:endParaRPr lang="ar-SA" sz="4000" b="1" dirty="0" smtClean="0"/>
          </a:p>
          <a:p>
            <a:pPr marL="514350" indent="-514350" rtl="1"/>
            <a:r>
              <a:rPr lang="ar-SA" sz="4000" dirty="0" smtClean="0"/>
              <a:t>1/1  تعريفُ </a:t>
            </a:r>
            <a:r>
              <a:rPr lang="ar-SA" sz="4000" dirty="0" err="1" smtClean="0"/>
              <a:t>الأشراط</a:t>
            </a:r>
            <a:r>
              <a:rPr lang="ar-SA" sz="4000" dirty="0" smtClean="0"/>
              <a:t> والعلامات لغة واصطلاحا</a:t>
            </a:r>
          </a:p>
          <a:p>
            <a:pPr marL="514350" indent="-514350" rtl="1"/>
            <a:r>
              <a:rPr lang="ar-SA" sz="4000" dirty="0" smtClean="0"/>
              <a:t>2/1  الأدلة من الكتاب والسنة على </a:t>
            </a:r>
            <a:r>
              <a:rPr lang="ar-SA" sz="4000" dirty="0" err="1" smtClean="0"/>
              <a:t>أشراط</a:t>
            </a:r>
            <a:r>
              <a:rPr lang="ar-SA" sz="4000" dirty="0" smtClean="0"/>
              <a:t> الساعة وعلاماتها</a:t>
            </a:r>
          </a:p>
          <a:p>
            <a:pPr marL="514350" indent="-514350" rtl="1"/>
            <a:r>
              <a:rPr lang="ar-SA" sz="4000" dirty="0" smtClean="0"/>
              <a:t>3/1  </a:t>
            </a:r>
            <a:r>
              <a:rPr lang="ar-SA" sz="4000" dirty="0" err="1" smtClean="0"/>
              <a:t>أشراط</a:t>
            </a:r>
            <a:r>
              <a:rPr lang="ar-SA" sz="4000" dirty="0" smtClean="0"/>
              <a:t> الساعة الصغرى والكبرى</a:t>
            </a:r>
          </a:p>
          <a:p>
            <a:pPr marL="514350" indent="-514350" rtl="1"/>
            <a:r>
              <a:rPr lang="ar-SA" sz="3400" dirty="0" smtClean="0"/>
              <a:t>      </a:t>
            </a:r>
            <a:endParaRPr lang="ar-S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000" dirty="0" smtClean="0">
                <a:solidFill>
                  <a:srgbClr val="C00000"/>
                </a:solidFill>
              </a:rPr>
              <a:t> [1/1</a:t>
            </a:r>
            <a:r>
              <a:rPr lang="ar-SA" sz="4000" dirty="0" err="1" smtClean="0">
                <a:solidFill>
                  <a:srgbClr val="C00000"/>
                </a:solidFill>
              </a:rPr>
              <a:t>] </a:t>
            </a:r>
            <a:r>
              <a:rPr lang="ar-SA" sz="4000" dirty="0" smtClean="0">
                <a:solidFill>
                  <a:srgbClr val="C00000"/>
                </a:solidFill>
              </a:rPr>
              <a:t>– تعريف </a:t>
            </a:r>
            <a:r>
              <a:rPr lang="ar-SA" sz="4000" dirty="0" err="1" smtClean="0">
                <a:solidFill>
                  <a:srgbClr val="FF0000"/>
                </a:solidFill>
              </a:rPr>
              <a:t>الأشراط</a:t>
            </a:r>
            <a:r>
              <a:rPr lang="ar-SA" sz="4000" dirty="0" smtClean="0">
                <a:solidFill>
                  <a:srgbClr val="FF0000"/>
                </a:solidFill>
              </a:rPr>
              <a:t> والعلامات </a:t>
            </a:r>
            <a:r>
              <a:rPr lang="ar-SA" sz="4000" dirty="0" smtClean="0">
                <a:solidFill>
                  <a:srgbClr val="C00000"/>
                </a:solidFill>
              </a:rPr>
              <a:t>لغة واصطلاحا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8768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1- تعريف </a:t>
            </a:r>
            <a:r>
              <a:rPr lang="ar-SA" sz="2800" b="1" dirty="0" err="1" smtClean="0">
                <a:solidFill>
                  <a:srgbClr val="009900"/>
                </a:solidFill>
              </a:rPr>
              <a:t>الأشراط</a:t>
            </a:r>
            <a:r>
              <a:rPr lang="ar-SA" sz="2800" b="1" dirty="0" smtClean="0">
                <a:solidFill>
                  <a:srgbClr val="009900"/>
                </a:solidFill>
              </a:rPr>
              <a:t> والعلامات لغة:</a:t>
            </a:r>
            <a:endParaRPr lang="en-US" sz="2800" dirty="0" smtClean="0">
              <a:solidFill>
                <a:srgbClr val="009900"/>
              </a:solidFill>
            </a:endParaRPr>
          </a:p>
          <a:p>
            <a:pPr rtl="1">
              <a:buFont typeface="Arial" pitchFamily="34" charset="0"/>
              <a:buChar char="•"/>
            </a:pPr>
            <a:r>
              <a:rPr lang="ar-SA" sz="2800" b="1" dirty="0" err="1" smtClean="0"/>
              <a:t>الأشراط</a:t>
            </a:r>
            <a:r>
              <a:rPr lang="ar-SA" sz="2800" b="1" dirty="0" smtClean="0"/>
              <a:t> جمع شرط </a:t>
            </a:r>
            <a:r>
              <a:rPr lang="ar-SA" sz="2800" b="1" dirty="0" err="1" smtClean="0"/>
              <a:t>بالتحريك </a:t>
            </a:r>
            <a:r>
              <a:rPr lang="ar-SA" sz="2800" b="1" dirty="0" smtClean="0"/>
              <a:t>، والشرط </a:t>
            </a:r>
            <a:r>
              <a:rPr lang="ar-SA" sz="2800" b="1" dirty="0" err="1" smtClean="0"/>
              <a:t>العلامة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وأشراط</a:t>
            </a:r>
            <a:r>
              <a:rPr lang="ar-SA" sz="2800" b="1" dirty="0" smtClean="0"/>
              <a:t> الساعة أي </a:t>
            </a:r>
            <a:r>
              <a:rPr lang="ar-SA" sz="2800" b="1" dirty="0" err="1" smtClean="0"/>
              <a:t>علاماتها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وأشراط</a:t>
            </a:r>
            <a:r>
              <a:rPr lang="ar-SA" sz="2800" b="1" dirty="0" smtClean="0"/>
              <a:t> الشيء </a:t>
            </a:r>
            <a:r>
              <a:rPr lang="ar-SA" sz="2800" b="1" dirty="0" err="1" smtClean="0"/>
              <a:t>أوائله</a:t>
            </a:r>
            <a:r>
              <a:rPr lang="ar-SA" sz="2800" b="1" dirty="0" smtClean="0"/>
              <a:t> ، ومنه شرط السلطان وهم نخبة أصحابه الذين يقدمهم على غيرهم من مجموع جنده.</a:t>
            </a:r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قال </a:t>
            </a:r>
            <a:r>
              <a:rPr lang="ar-SA" sz="2800" b="1" dirty="0" err="1" smtClean="0"/>
              <a:t>القرطبي: </a:t>
            </a:r>
            <a:r>
              <a:rPr lang="ar-SA" sz="2800" b="1" dirty="0" smtClean="0"/>
              <a:t>" </a:t>
            </a:r>
            <a:r>
              <a:rPr lang="ar-SA" sz="2800" b="1" dirty="0" err="1" smtClean="0"/>
              <a:t>أشراط</a:t>
            </a:r>
            <a:r>
              <a:rPr lang="ar-SA" sz="2800" b="1" dirty="0" smtClean="0"/>
              <a:t> الساعة أي أماراتها </a:t>
            </a:r>
            <a:r>
              <a:rPr lang="ar-SA" sz="2800" b="1" dirty="0" err="1" smtClean="0"/>
              <a:t>وعلاماتها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وقيل </a:t>
            </a:r>
            <a:r>
              <a:rPr lang="ar-SA" sz="2800" b="1" dirty="0" smtClean="0"/>
              <a:t>: </a:t>
            </a:r>
            <a:r>
              <a:rPr lang="ar-SA" sz="2800" b="1" dirty="0" err="1" smtClean="0"/>
              <a:t>أشراط</a:t>
            </a:r>
            <a:r>
              <a:rPr lang="ar-SA" sz="2800" b="1" dirty="0" smtClean="0"/>
              <a:t> الساعة أسبابها التي هي دون </a:t>
            </a:r>
            <a:r>
              <a:rPr lang="ar-SA" sz="2800" b="1" dirty="0" err="1" smtClean="0"/>
              <a:t>معظمها </a:t>
            </a:r>
            <a:r>
              <a:rPr lang="ar-SA" sz="2800" b="1" dirty="0" smtClean="0"/>
              <a:t>، وفيه يقال للدون من الناس </a:t>
            </a:r>
            <a:r>
              <a:rPr lang="ar-SA" sz="2800" b="1" dirty="0" err="1" smtClean="0"/>
              <a:t>الشرط 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</a:t>
            </a:r>
            <a:r>
              <a:rPr lang="ar-SA" sz="2800" b="1" dirty="0" smtClean="0"/>
              <a:t> إلى أن </a:t>
            </a:r>
            <a:r>
              <a:rPr lang="ar-SA" sz="2800" b="1" dirty="0" err="1" smtClean="0"/>
              <a:t>قال </a:t>
            </a:r>
            <a:r>
              <a:rPr lang="ar-SA" sz="2800" b="1" dirty="0" smtClean="0"/>
              <a:t>: وواحد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شرط </a:t>
            </a:r>
            <a:r>
              <a:rPr lang="ar-SA" sz="2800" b="1" dirty="0" smtClean="0"/>
              <a:t>، وأصله </a:t>
            </a:r>
            <a:r>
              <a:rPr lang="ar-SA" sz="2800" b="1" dirty="0" err="1" smtClean="0"/>
              <a:t>الأعلام </a:t>
            </a:r>
            <a:r>
              <a:rPr lang="ar-SA" sz="2800" b="1" dirty="0" smtClean="0"/>
              <a:t>، ومنه قيل </a:t>
            </a:r>
            <a:r>
              <a:rPr lang="ar-SA" sz="2800" b="1" dirty="0" err="1" smtClean="0"/>
              <a:t>الشرط </a:t>
            </a:r>
            <a:r>
              <a:rPr lang="ar-SA" sz="2800" b="1" dirty="0" smtClean="0"/>
              <a:t>؛ لأنهم جعلوا لأنفسهم علامة يعرفون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، ومنه الشرط في البيع </a:t>
            </a:r>
            <a:r>
              <a:rPr lang="ar-SA" sz="2800" b="1" dirty="0" err="1" smtClean="0"/>
              <a:t>وغيره ”.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200" dirty="0" err="1" smtClean="0">
                <a:solidFill>
                  <a:srgbClr val="C00000"/>
                </a:solidFill>
              </a:rPr>
              <a:t>تابع </a:t>
            </a:r>
            <a:r>
              <a:rPr lang="ar-SA" sz="4200" dirty="0" smtClean="0">
                <a:solidFill>
                  <a:srgbClr val="C00000"/>
                </a:solidFill>
              </a:rPr>
              <a:t>[1/1</a:t>
            </a:r>
            <a:r>
              <a:rPr lang="ar-SA" sz="4200" dirty="0" err="1" smtClean="0">
                <a:solidFill>
                  <a:srgbClr val="C00000"/>
                </a:solidFill>
              </a:rPr>
              <a:t>]</a:t>
            </a:r>
            <a:endParaRPr lang="en-US" sz="4200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8768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algn="justLow" rtl="1">
              <a:buFont typeface="Arial" pitchFamily="34" charset="0"/>
              <a:buChar char="•"/>
            </a:pPr>
            <a:r>
              <a:rPr lang="ar-SA" sz="2800" b="1" dirty="0" smtClean="0"/>
              <a:t>فتبين من هذا أن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في اللغة هي علامات الشيء المتقدمة عليه والدالة </a:t>
            </a:r>
            <a:r>
              <a:rPr lang="ar-SA" sz="2800" b="1" dirty="0" err="1" smtClean="0"/>
              <a:t>عليه </a:t>
            </a:r>
            <a:r>
              <a:rPr lang="ar-SA" sz="2800" b="1" dirty="0" smtClean="0"/>
              <a:t>، ومما يدل على تسمية هذه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في السنة بالعلامات ما جاء في حديث جبريل المشهور عند </a:t>
            </a:r>
            <a:r>
              <a:rPr lang="ar-SA" sz="2800" b="1" dirty="0" err="1" smtClean="0"/>
              <a:t>النسائي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قال : </a:t>
            </a:r>
            <a:r>
              <a:rPr lang="ar-SA" sz="2800" b="1" dirty="0" smtClean="0"/>
              <a:t>« يا </a:t>
            </a:r>
            <a:r>
              <a:rPr lang="ar-SA" sz="2800" b="1" dirty="0" err="1" smtClean="0"/>
              <a:t>محمد </a:t>
            </a:r>
            <a:r>
              <a:rPr lang="ar-SA" sz="2800" b="1" dirty="0" smtClean="0"/>
              <a:t>، أخبرني متى </a:t>
            </a:r>
            <a:r>
              <a:rPr lang="ar-SA" sz="2800" b="1" dirty="0" err="1" smtClean="0"/>
              <a:t>الساعة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قال </a:t>
            </a:r>
            <a:r>
              <a:rPr lang="ar-SA" sz="2800" b="1" dirty="0" smtClean="0"/>
              <a:t>: </a:t>
            </a:r>
            <a:r>
              <a:rPr lang="ar-SA" sz="2800" b="1" dirty="0" err="1" smtClean="0"/>
              <a:t>فنكس </a:t>
            </a:r>
            <a:r>
              <a:rPr lang="ar-SA" sz="2800" b="1" dirty="0" smtClean="0"/>
              <a:t>، فلم يجبه شيئا ثم أعاد فلم يجبه شيئا ثم أعاد فلم يجبه شيئا ورفع رأسه </a:t>
            </a:r>
            <a:r>
              <a:rPr lang="ar-SA" sz="2800" b="1" dirty="0" err="1" smtClean="0"/>
              <a:t>فقال : </a:t>
            </a:r>
            <a:r>
              <a:rPr lang="ar-SA" sz="2800" b="1" dirty="0" smtClean="0"/>
              <a:t>" ما </a:t>
            </a:r>
            <a:r>
              <a:rPr lang="ar-SA" sz="2800" b="1" dirty="0" err="1" smtClean="0"/>
              <a:t>المسؤول</a:t>
            </a:r>
            <a:r>
              <a:rPr lang="ar-SA" sz="2800" b="1" dirty="0" smtClean="0"/>
              <a:t> عنها بأعلم من السائل ولكن لها علامات تعرف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.»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err="1" smtClean="0"/>
              <a:t>والساعة </a:t>
            </a:r>
            <a:r>
              <a:rPr lang="ar-SA" sz="2800" b="1" dirty="0" smtClean="0"/>
              <a:t>: هي جزء من أجزاء الليل أو النهار وجمعها ساعات </a:t>
            </a:r>
            <a:r>
              <a:rPr lang="ar-SA" sz="2800" b="1" dirty="0" err="1" smtClean="0"/>
              <a:t>وساع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err="1" smtClean="0"/>
              <a:t>والساعة </a:t>
            </a:r>
            <a:r>
              <a:rPr lang="ar-SA" sz="2800" b="1" dirty="0" smtClean="0"/>
              <a:t>: الوقت الذي تقوم فيه القيامة، وقد سميت بذلك لسرعة الحساب فيها، أو لأنها تفاجئ الناس في ساعة فيموت الخلق كلهم بصيحة </a:t>
            </a:r>
            <a:r>
              <a:rPr lang="ar-SA" sz="2800" b="1" dirty="0" err="1" smtClean="0"/>
              <a:t>واحدة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200" dirty="0" err="1" smtClean="0">
                <a:solidFill>
                  <a:srgbClr val="C00000"/>
                </a:solidFill>
              </a:rPr>
              <a:t>تابع </a:t>
            </a:r>
            <a:r>
              <a:rPr lang="ar-SA" sz="4200" dirty="0" smtClean="0">
                <a:solidFill>
                  <a:srgbClr val="C00000"/>
                </a:solidFill>
              </a:rPr>
              <a:t>[1/1</a:t>
            </a:r>
            <a:r>
              <a:rPr lang="ar-SA" sz="4200" dirty="0" err="1" smtClean="0">
                <a:solidFill>
                  <a:srgbClr val="C00000"/>
                </a:solidFill>
              </a:rPr>
              <a:t>]</a:t>
            </a:r>
            <a:endParaRPr lang="en-US" sz="4200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447800"/>
            <a:ext cx="9601200" cy="48768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algn="justLow" rtl="1"/>
            <a:r>
              <a:rPr lang="ar-SA" sz="2800" b="1" dirty="0" smtClean="0">
                <a:solidFill>
                  <a:srgbClr val="009900"/>
                </a:solidFill>
              </a:rPr>
              <a:t>2- تعريف </a:t>
            </a:r>
            <a:r>
              <a:rPr lang="ar-SA" sz="2800" b="1" dirty="0" err="1" smtClean="0">
                <a:solidFill>
                  <a:srgbClr val="009900"/>
                </a:solidFill>
              </a:rPr>
              <a:t>الأشراط</a:t>
            </a:r>
            <a:r>
              <a:rPr lang="ar-SA" sz="2800" b="1" dirty="0" smtClean="0">
                <a:solidFill>
                  <a:srgbClr val="009900"/>
                </a:solidFill>
              </a:rPr>
              <a:t> والعلامات اصطلاحا:</a:t>
            </a:r>
            <a:endParaRPr lang="en-US" sz="2800" b="1" dirty="0" smtClean="0">
              <a:solidFill>
                <a:srgbClr val="009900"/>
              </a:solidFill>
            </a:endParaRPr>
          </a:p>
          <a:p>
            <a:pPr rtl="1">
              <a:buFont typeface="Arial" pitchFamily="34" charset="0"/>
              <a:buChar char="•"/>
            </a:pPr>
            <a:r>
              <a:rPr lang="ar-SA" sz="2800" b="1" dirty="0" err="1" smtClean="0"/>
              <a:t>أشراط</a:t>
            </a:r>
            <a:r>
              <a:rPr lang="ar-SA" sz="2800" b="1" dirty="0" smtClean="0"/>
              <a:t> الساعة </a:t>
            </a:r>
            <a:r>
              <a:rPr lang="ar-SA" sz="2800" b="1" dirty="0" err="1" smtClean="0"/>
              <a:t>اصطلاحا </a:t>
            </a:r>
            <a:r>
              <a:rPr lang="ar-SA" sz="2800" b="1" dirty="0" smtClean="0"/>
              <a:t>: هي العلامات التي تسبق يوم القيامة وتدل على </a:t>
            </a:r>
            <a:r>
              <a:rPr lang="ar-SA" sz="2800" b="1" dirty="0" err="1" smtClean="0"/>
              <a:t>قدومها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يقول </a:t>
            </a:r>
            <a:r>
              <a:rPr lang="ar-SA" sz="2800" b="1" dirty="0" err="1" smtClean="0"/>
              <a:t>الحليمي: </a:t>
            </a:r>
            <a:r>
              <a:rPr lang="ar-SA" sz="2800" b="1" dirty="0" smtClean="0"/>
              <a:t>" أما انتهاء الحياة الأولى فإن لها مقدمات تسمى </a:t>
            </a:r>
            <a:r>
              <a:rPr lang="ar-SA" sz="2800" b="1" dirty="0" err="1" smtClean="0"/>
              <a:t>أشراط</a:t>
            </a:r>
            <a:r>
              <a:rPr lang="ar-SA" sz="2800" b="1" dirty="0" smtClean="0"/>
              <a:t> الساعة وهي </a:t>
            </a:r>
            <a:r>
              <a:rPr lang="ar-SA" sz="2800" b="1" dirty="0" err="1" smtClean="0"/>
              <a:t>أعلامها "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ويقول </a:t>
            </a:r>
            <a:r>
              <a:rPr lang="ar-SA" sz="2800" b="1" dirty="0" err="1" smtClean="0"/>
              <a:t>البيهقي</a:t>
            </a:r>
            <a:r>
              <a:rPr lang="ar-SA" sz="2800" b="1" dirty="0" smtClean="0"/>
              <a:t> في تحديد المراد من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: </a:t>
            </a:r>
            <a:r>
              <a:rPr lang="ar-SA" sz="2800" b="1" dirty="0" smtClean="0"/>
              <a:t>" أي ما </a:t>
            </a:r>
            <a:r>
              <a:rPr lang="ar-SA" sz="2800" b="1" dirty="0" err="1" smtClean="0"/>
              <a:t>يتقدمها</a:t>
            </a:r>
            <a:r>
              <a:rPr lang="ar-SA" sz="2800" b="1" dirty="0" smtClean="0"/>
              <a:t> من العلامات الدالة على قرب </a:t>
            </a:r>
            <a:r>
              <a:rPr lang="ar-SA" sz="2800" b="1" dirty="0" err="1" smtClean="0"/>
              <a:t>حينها ”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ويقول ابن </a:t>
            </a:r>
            <a:r>
              <a:rPr lang="ar-SA" sz="2800" b="1" dirty="0" err="1" smtClean="0"/>
              <a:t>حجر : </a:t>
            </a:r>
            <a:r>
              <a:rPr lang="ar-SA" sz="2800" b="1" dirty="0" smtClean="0"/>
              <a:t>" المراد </a:t>
            </a:r>
            <a:r>
              <a:rPr lang="ar-SA" sz="2800" b="1" dirty="0" err="1" smtClean="0"/>
              <a:t>بالأشراط</a:t>
            </a:r>
            <a:r>
              <a:rPr lang="ar-SA" sz="2800" b="1" dirty="0" smtClean="0"/>
              <a:t> العلامات التي يعقبها قيام </a:t>
            </a:r>
            <a:r>
              <a:rPr lang="ar-SA" sz="2800" b="1" dirty="0" err="1" smtClean="0"/>
              <a:t>الساعة ".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3600" dirty="0" smtClean="0">
                <a:solidFill>
                  <a:srgbClr val="C00000"/>
                </a:solidFill>
              </a:rPr>
              <a:t>[2/1] </a:t>
            </a:r>
            <a:r>
              <a:rPr lang="ar-SA" sz="3200" b="1" dirty="0" smtClean="0">
                <a:solidFill>
                  <a:srgbClr val="FF0000"/>
                </a:solidFill>
              </a:rPr>
              <a:t>الأدلة من الكتاب والسنة على </a:t>
            </a:r>
            <a:r>
              <a:rPr lang="ar-SA" sz="3200" b="1" dirty="0" err="1" smtClean="0">
                <a:solidFill>
                  <a:srgbClr val="FF0000"/>
                </a:solidFill>
              </a:rPr>
              <a:t>أشراط</a:t>
            </a:r>
            <a:r>
              <a:rPr lang="ar-SA" sz="3200" b="1" dirty="0" smtClean="0">
                <a:solidFill>
                  <a:srgbClr val="FF0000"/>
                </a:solidFill>
              </a:rPr>
              <a:t> الساعة </a:t>
            </a:r>
            <a:r>
              <a:rPr lang="ar-SA" sz="3600" b="1" dirty="0" smtClean="0">
                <a:solidFill>
                  <a:srgbClr val="FF0000"/>
                </a:solidFill>
              </a:rPr>
              <a:t>وعلاماتها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1524000"/>
            <a:ext cx="9448800" cy="47244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موعد قيام الساعة من الغيب الذي استأثر الله عز وجل </a:t>
            </a:r>
            <a:r>
              <a:rPr lang="ar-SA" sz="2800" b="1" dirty="0" err="1" smtClean="0"/>
              <a:t>بعلمه </a:t>
            </a:r>
            <a:r>
              <a:rPr lang="ar-SA" sz="2800" b="1" dirty="0" smtClean="0"/>
              <a:t>، قال </a:t>
            </a:r>
            <a:r>
              <a:rPr lang="ar-SA" sz="2800" b="1" dirty="0" err="1" smtClean="0"/>
              <a:t>تعالى : </a:t>
            </a:r>
            <a:r>
              <a:rPr lang="ar-SA" sz="2800" b="1" dirty="0" smtClean="0"/>
              <a:t>{ يَسْأَلُونَكَ عَنِ السَّاعَةِ أَيَّانَ مُرْسَاهَا قُلْ إِنَّمَا عِلْمُهَا عِنْدَ رَبِّي لَا يُجَلِّيهَا لِوَقْتِهَا إِلَّا هُوَ ثَقُلَتْ فِي السَّمَاوَاتِ وَالْأَرْضِ لَا تَأْتِيكُمْ إِلَّا </a:t>
            </a:r>
            <a:r>
              <a:rPr lang="ar-SA" sz="2800" b="1" dirty="0" err="1" smtClean="0"/>
              <a:t>بَغْتَةً }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وإذا كان الله سبحانه وتعالى قد أخفى الساعة عن </a:t>
            </a:r>
            <a:r>
              <a:rPr lang="ar-SA" sz="2800" b="1" dirty="0" err="1" smtClean="0"/>
              <a:t>الخلق </a:t>
            </a:r>
            <a:r>
              <a:rPr lang="ar-SA" sz="2800" b="1" dirty="0" smtClean="0"/>
              <a:t>، فقد جعل لها عز وجل علامات تدل على قرب </a:t>
            </a:r>
            <a:r>
              <a:rPr lang="ar-SA" sz="2800" b="1" dirty="0" err="1" smtClean="0"/>
              <a:t>وقوعها </a:t>
            </a:r>
            <a:r>
              <a:rPr lang="ar-SA" sz="2800" b="1" dirty="0" smtClean="0"/>
              <a:t>، ومن الآيات الدالة على ذكر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قوله </a:t>
            </a:r>
            <a:r>
              <a:rPr lang="ar-SA" sz="2800" b="1" dirty="0" err="1" smtClean="0"/>
              <a:t>تعالى : </a:t>
            </a:r>
            <a:r>
              <a:rPr lang="ar-SA" sz="2800" b="1" dirty="0" smtClean="0"/>
              <a:t>{ فَهَلْ يَنْظُرُونَ إِلَّا السَّاعَةَ أَنْ تَأْتِيَهُمْ بَغْتَةً فَقَدْ جَاءَ </a:t>
            </a:r>
            <a:r>
              <a:rPr lang="ar-SA" sz="2800" b="1" dirty="0" err="1" smtClean="0"/>
              <a:t>أَشْرَاطُهَا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} .</a:t>
            </a:r>
            <a:endParaRPr lang="ar-SA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وقد ورد في القرآن الكريم ذكر الأدلة على بعض </a:t>
            </a:r>
            <a:r>
              <a:rPr lang="ar-SA" sz="2800" b="1" dirty="0" err="1" smtClean="0"/>
              <a:t>أشراط</a:t>
            </a:r>
            <a:r>
              <a:rPr lang="ar-SA" sz="2800" b="1" dirty="0" smtClean="0"/>
              <a:t> الساعة </a:t>
            </a:r>
            <a:r>
              <a:rPr lang="ar-SA" sz="2800" b="1" dirty="0" err="1" smtClean="0"/>
              <a:t>مثل </a:t>
            </a:r>
            <a:r>
              <a:rPr lang="ar-SA" sz="2800" b="1" dirty="0" smtClean="0"/>
              <a:t>: خروج يأجوج </a:t>
            </a:r>
            <a:r>
              <a:rPr lang="ar-SA" sz="2800" b="1" dirty="0" err="1" smtClean="0"/>
              <a:t>ومأجوج </a:t>
            </a:r>
            <a:r>
              <a:rPr lang="ar-SA" sz="2800" b="1" dirty="0" smtClean="0"/>
              <a:t>، ونزول عيسى ابن </a:t>
            </a:r>
            <a:r>
              <a:rPr lang="ar-SA" sz="2800" b="1" dirty="0" err="1" smtClean="0"/>
              <a:t>مريم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وغيرها </a:t>
            </a:r>
            <a:r>
              <a:rPr lang="ar-SA" sz="2800" b="1" dirty="0" smtClean="0"/>
              <a:t>، وسيأتي ذكر هذه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إن شاء الله </a:t>
            </a:r>
            <a:r>
              <a:rPr lang="ar-SA" sz="2800" b="1" dirty="0" err="1" smtClean="0"/>
              <a:t>تعالى .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000" dirty="0" err="1" smtClean="0">
                <a:solidFill>
                  <a:srgbClr val="C00000"/>
                </a:solidFill>
              </a:rPr>
              <a:t>تابع </a:t>
            </a:r>
            <a:r>
              <a:rPr lang="ar-SA" sz="4000" dirty="0" smtClean="0">
                <a:solidFill>
                  <a:srgbClr val="C00000"/>
                </a:solidFill>
              </a:rPr>
              <a:t>[2/1</a:t>
            </a:r>
            <a:r>
              <a:rPr lang="ar-SA" sz="4000" dirty="0" err="1" smtClean="0">
                <a:solidFill>
                  <a:srgbClr val="C00000"/>
                </a:solidFill>
              </a:rPr>
              <a:t>]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04800" y="1524000"/>
            <a:ext cx="9448800" cy="47244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700" b="1" dirty="0" smtClean="0"/>
              <a:t>وأما في السنة فقد وردت أحاديث كثيرة عن رسول الله </a:t>
            </a:r>
            <a:r>
              <a:rPr lang="en-US" sz="2700" b="1" dirty="0" smtClean="0">
                <a:sym typeface="AGA Arabesque"/>
              </a:rPr>
              <a:t></a:t>
            </a:r>
            <a:r>
              <a:rPr lang="en-US" sz="2700" dirty="0" smtClean="0">
                <a:sym typeface="AGA Arabesque"/>
              </a:rPr>
              <a:t> </a:t>
            </a:r>
            <a:r>
              <a:rPr lang="ar-SA" sz="2700" dirty="0" smtClean="0">
                <a:sym typeface="AGA Arabesque"/>
              </a:rPr>
              <a:t> </a:t>
            </a:r>
            <a:r>
              <a:rPr lang="ar-SA" sz="2700" b="1" dirty="0" smtClean="0"/>
              <a:t>فيها ذكر جملة من </a:t>
            </a:r>
            <a:r>
              <a:rPr lang="ar-SA" sz="2700" b="1" dirty="0" err="1" smtClean="0"/>
              <a:t>أشراط</a:t>
            </a:r>
            <a:r>
              <a:rPr lang="ar-SA" sz="2700" b="1" dirty="0" smtClean="0"/>
              <a:t> الساعة </a:t>
            </a:r>
            <a:r>
              <a:rPr lang="ar-SA" sz="2700" b="1" dirty="0" err="1" smtClean="0"/>
              <a:t>وعلاماتها </a:t>
            </a:r>
            <a:r>
              <a:rPr lang="ar-SA" sz="2700" b="1" dirty="0" smtClean="0"/>
              <a:t>، ومن ذلك حديث عمر بن </a:t>
            </a:r>
            <a:r>
              <a:rPr lang="ar-SA" sz="2700" b="1" dirty="0" err="1" smtClean="0"/>
              <a:t>الخطاب </a:t>
            </a:r>
            <a:r>
              <a:rPr lang="ar-SA" sz="2400" b="1" dirty="0" smtClean="0">
                <a:sym typeface="AGA Arabesque"/>
              </a:rPr>
              <a:t></a:t>
            </a:r>
            <a:r>
              <a:rPr lang="ar-SA" sz="2700" b="1" dirty="0" smtClean="0"/>
              <a:t>، المشهور بحديث </a:t>
            </a:r>
            <a:r>
              <a:rPr lang="ar-SA" sz="2700" b="1" dirty="0" err="1" smtClean="0"/>
              <a:t>جبريل </a:t>
            </a:r>
            <a:r>
              <a:rPr lang="ar-SA" sz="2700" b="1" dirty="0" smtClean="0"/>
              <a:t>، حيث سئل فيه </a:t>
            </a:r>
            <a:r>
              <a:rPr lang="en-US" sz="2700" b="1" dirty="0" smtClean="0">
                <a:sym typeface="AGA Arabesque"/>
              </a:rPr>
              <a:t> </a:t>
            </a:r>
            <a:r>
              <a:rPr lang="ar-SA" sz="2700" b="1" dirty="0" smtClean="0">
                <a:sym typeface="AGA Arabesque"/>
              </a:rPr>
              <a:t> </a:t>
            </a:r>
            <a:r>
              <a:rPr lang="ar-SA" sz="2700" b="1" dirty="0" smtClean="0"/>
              <a:t>عن الإسلام والإيمان والإحسان ووقت </a:t>
            </a:r>
            <a:r>
              <a:rPr lang="ar-SA" sz="2700" b="1" dirty="0" err="1" smtClean="0"/>
              <a:t>الساعة </a:t>
            </a:r>
            <a:r>
              <a:rPr lang="ar-SA" sz="2700" b="1" dirty="0" smtClean="0"/>
              <a:t>، وفيه قال </a:t>
            </a:r>
            <a:r>
              <a:rPr lang="ar-SA" sz="2700" b="1" dirty="0" err="1" smtClean="0"/>
              <a:t>جبريل </a:t>
            </a:r>
            <a:r>
              <a:rPr lang="ar-SA" sz="2700" b="1" dirty="0" smtClean="0">
                <a:sym typeface="AGA Arabesque"/>
              </a:rPr>
              <a:t> </a:t>
            </a:r>
            <a:r>
              <a:rPr lang="ar-SA" sz="2700" b="1" dirty="0" smtClean="0"/>
              <a:t>لرسول الله </a:t>
            </a:r>
            <a:r>
              <a:rPr lang="en-US" sz="2700" b="1" dirty="0" smtClean="0">
                <a:sym typeface="AGA Arabesque"/>
              </a:rPr>
              <a:t>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: « .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.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.</a:t>
            </a:r>
            <a:r>
              <a:rPr lang="ar-SA" sz="2700" b="1" dirty="0" smtClean="0"/>
              <a:t> فأخبرني عن </a:t>
            </a:r>
            <a:r>
              <a:rPr lang="ar-SA" sz="2700" b="1" dirty="0" err="1" smtClean="0"/>
              <a:t>الساعة ؟</a:t>
            </a:r>
            <a:r>
              <a:rPr lang="ar-SA" sz="2700" b="1" dirty="0" smtClean="0"/>
              <a:t> فقال </a:t>
            </a:r>
            <a:r>
              <a:rPr lang="en-US" sz="2700" b="1" dirty="0" smtClean="0">
                <a:sym typeface="AGA Arabesque"/>
              </a:rPr>
              <a:t> </a:t>
            </a:r>
            <a:r>
              <a:rPr lang="ar-SA" sz="2700" b="1" dirty="0" smtClean="0"/>
              <a:t>: ما </a:t>
            </a:r>
            <a:r>
              <a:rPr lang="ar-SA" sz="2700" b="1" dirty="0" err="1" smtClean="0"/>
              <a:t>المسؤول</a:t>
            </a:r>
            <a:r>
              <a:rPr lang="ar-SA" sz="2700" b="1" dirty="0" smtClean="0"/>
              <a:t> عنها بأعلم من </a:t>
            </a:r>
            <a:r>
              <a:rPr lang="ar-SA" sz="2700" b="1" dirty="0" err="1" smtClean="0"/>
              <a:t>السائل </a:t>
            </a:r>
            <a:r>
              <a:rPr lang="ar-SA" sz="2700" b="1" dirty="0" smtClean="0"/>
              <a:t>، </a:t>
            </a:r>
            <a:r>
              <a:rPr lang="ar-SA" sz="2700" b="1" dirty="0" err="1" smtClean="0"/>
              <a:t>قال </a:t>
            </a:r>
            <a:r>
              <a:rPr lang="ar-SA" sz="2700" b="1" dirty="0" smtClean="0"/>
              <a:t>: فأخبرني عن </a:t>
            </a:r>
            <a:r>
              <a:rPr lang="ar-SA" sz="2700" b="1" dirty="0" err="1" smtClean="0"/>
              <a:t>أماراتها ؟</a:t>
            </a:r>
            <a:r>
              <a:rPr lang="ar-SA" sz="2700" b="1" dirty="0" smtClean="0"/>
              <a:t> ، </a:t>
            </a:r>
            <a:r>
              <a:rPr lang="ar-SA" sz="2700" b="1" dirty="0" err="1" smtClean="0"/>
              <a:t>قال </a:t>
            </a:r>
            <a:r>
              <a:rPr lang="ar-SA" sz="2700" b="1" dirty="0" smtClean="0"/>
              <a:t>: أن تلد الأمة </a:t>
            </a:r>
            <a:r>
              <a:rPr lang="ar-SA" sz="2700" b="1" dirty="0" err="1" smtClean="0"/>
              <a:t>ربتها </a:t>
            </a:r>
            <a:r>
              <a:rPr lang="ar-SA" sz="2700" b="1" dirty="0" smtClean="0"/>
              <a:t>، وأن ترى الحفاة العراة العالة </a:t>
            </a:r>
            <a:r>
              <a:rPr lang="ar-SA" sz="2700" b="1" dirty="0" err="1" smtClean="0"/>
              <a:t>رعاء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الشاء</a:t>
            </a:r>
            <a:r>
              <a:rPr lang="ar-SA" sz="2700" b="1" dirty="0" smtClean="0"/>
              <a:t> ، يتطاولون في </a:t>
            </a:r>
            <a:r>
              <a:rPr lang="ar-SA" sz="2700" b="1" dirty="0" err="1" smtClean="0"/>
              <a:t>البنيان ».</a:t>
            </a:r>
            <a:endParaRPr lang="ar-SA" sz="27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700" b="1" dirty="0" smtClean="0"/>
              <a:t>ومنها حديث أبي </a:t>
            </a:r>
            <a:r>
              <a:rPr lang="ar-SA" sz="2700" b="1" dirty="0" err="1" smtClean="0"/>
              <a:t>هريرة </a:t>
            </a:r>
            <a:r>
              <a:rPr lang="ar-SA" sz="2800" b="1" dirty="0" smtClean="0">
                <a:sym typeface="AGA Arabesque"/>
              </a:rPr>
              <a:t> </a:t>
            </a:r>
            <a:r>
              <a:rPr lang="ar-SA" sz="2700" b="1" dirty="0" smtClean="0"/>
              <a:t>أن رسول الله </a:t>
            </a:r>
            <a:r>
              <a:rPr lang="en-US" sz="2700" b="1" dirty="0" smtClean="0">
                <a:sym typeface="AGA Arabesque"/>
              </a:rPr>
              <a:t> </a:t>
            </a:r>
            <a:r>
              <a:rPr lang="ar-SA" sz="2700" b="1" dirty="0" smtClean="0">
                <a:sym typeface="AGA Arabesque"/>
              </a:rPr>
              <a:t> </a:t>
            </a:r>
            <a:r>
              <a:rPr lang="ar-SA" sz="2700" b="1" dirty="0" err="1" smtClean="0"/>
              <a:t>قال: </a:t>
            </a:r>
            <a:r>
              <a:rPr lang="ar-SA" sz="2700" b="1" dirty="0" smtClean="0"/>
              <a:t>« لا تقوم الساعة حتى تقتتل فئتان عظيمتان تكون بينهما مقتلة عظيمة، دعوتهما واحدة، وحتى يبعث دجالون كذابون قريب من ثلاثين، كلهم يزعم أنه رسول </a:t>
            </a:r>
            <a:r>
              <a:rPr lang="ar-SA" sz="2700" b="1" dirty="0" err="1" smtClean="0"/>
              <a:t>الله </a:t>
            </a:r>
            <a:r>
              <a:rPr lang="ar-SA" sz="2700" b="1" dirty="0" smtClean="0"/>
              <a:t>، وحتى يقبض </a:t>
            </a:r>
            <a:r>
              <a:rPr lang="ar-SA" sz="2700" b="1" dirty="0" err="1" smtClean="0"/>
              <a:t>العلم </a:t>
            </a:r>
            <a:r>
              <a:rPr lang="ar-SA" sz="2700" b="1" dirty="0" smtClean="0"/>
              <a:t>، وتكثر </a:t>
            </a:r>
            <a:r>
              <a:rPr lang="ar-SA" sz="2700" b="1" dirty="0" err="1" smtClean="0"/>
              <a:t>الزلازل </a:t>
            </a:r>
            <a:r>
              <a:rPr lang="ar-SA" sz="2700" b="1" dirty="0" smtClean="0"/>
              <a:t>، ويتقارب الزمان، وتظهر الفتن  ويكثر الهرج وهو </a:t>
            </a:r>
            <a:r>
              <a:rPr lang="ar-SA" sz="2700" b="1" dirty="0" err="1" smtClean="0"/>
              <a:t>القتل ...</a:t>
            </a:r>
            <a:r>
              <a:rPr lang="ar-SA" sz="2700" b="1" dirty="0" smtClean="0"/>
              <a:t> يتبع</a:t>
            </a:r>
            <a:endParaRPr lang="ar-SA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000" dirty="0" err="1" smtClean="0">
                <a:solidFill>
                  <a:srgbClr val="C00000"/>
                </a:solidFill>
              </a:rPr>
              <a:t>تابع </a:t>
            </a:r>
            <a:r>
              <a:rPr lang="ar-SA" sz="4000" dirty="0" smtClean="0">
                <a:solidFill>
                  <a:srgbClr val="C00000"/>
                </a:solidFill>
              </a:rPr>
              <a:t>[2/1</a:t>
            </a:r>
            <a:r>
              <a:rPr lang="ar-SA" sz="4000" dirty="0" err="1" smtClean="0">
                <a:solidFill>
                  <a:srgbClr val="C00000"/>
                </a:solidFill>
              </a:rPr>
              <a:t>]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228600" y="1447800"/>
            <a:ext cx="9525000" cy="4953000"/>
          </a:xfrm>
        </p:spPr>
        <p:txBody>
          <a:bodyPr/>
          <a:lstStyle/>
          <a:p>
            <a:pPr rtl="1"/>
            <a:endParaRPr lang="ar-SA" sz="1100" b="1" dirty="0" smtClean="0"/>
          </a:p>
          <a:p>
            <a:pPr rtl="1"/>
            <a:r>
              <a:rPr lang="ar-SA" sz="2800" b="1" dirty="0" smtClean="0"/>
              <a:t>    وحتى يكثر فيكم المال فيفيض حتى يهم رب المال من يقبل صدقته، وحتى يعرضه فيقول الذي يعرضه عليه: لا </a:t>
            </a:r>
            <a:r>
              <a:rPr lang="ar-SA" sz="2800" b="1" dirty="0" smtClean="0"/>
              <a:t>إرب </a:t>
            </a:r>
            <a:r>
              <a:rPr lang="ar-SA" sz="2800" b="1" dirty="0" smtClean="0"/>
              <a:t>لي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، وحتى يتطاول الناس في البنيان، وحتى يمر الرجل بقبر الرجل فيقول: يا </a:t>
            </a:r>
            <a:r>
              <a:rPr lang="ar-SA" sz="2800" b="1" dirty="0" err="1" smtClean="0"/>
              <a:t>ليتني</a:t>
            </a:r>
            <a:r>
              <a:rPr lang="ar-SA" sz="2800" b="1" dirty="0" smtClean="0"/>
              <a:t> مكانه، وحتى تطلع الشمس من مغربها، فإذا طلعت ورآها الناس آمنوا أجمعون، فذلك حين لا    ينفع نفسا إيمانها لم تكن آمنت من قبل أو كسبت في إيمانها خيرا ».</a:t>
            </a:r>
          </a:p>
          <a:p>
            <a:pPr rtl="1">
              <a:buFont typeface="Arial" pitchFamily="34" charset="0"/>
              <a:buChar char="•"/>
            </a:pPr>
            <a:r>
              <a:rPr lang="ar-SA" sz="2700" b="1" dirty="0" smtClean="0"/>
              <a:t>ومنها حديث حذيفة بن أسيد </a:t>
            </a:r>
            <a:r>
              <a:rPr lang="ar-SA" sz="2700" b="1" dirty="0" err="1" smtClean="0"/>
              <a:t>الغفاري </a:t>
            </a:r>
            <a:r>
              <a:rPr lang="ar-SA" sz="2700" b="1" dirty="0" smtClean="0">
                <a:sym typeface="AGA Arabesque"/>
              </a:rPr>
              <a:t> </a:t>
            </a:r>
            <a:r>
              <a:rPr lang="ar-SA" sz="2700" b="1" dirty="0" err="1" smtClean="0"/>
              <a:t>قال : </a:t>
            </a:r>
            <a:r>
              <a:rPr lang="ar-SA" sz="2700" b="1" dirty="0" smtClean="0"/>
              <a:t>« طلع النبي </a:t>
            </a:r>
            <a:r>
              <a:rPr lang="en-US" sz="2700" b="1" dirty="0" smtClean="0">
                <a:sym typeface="AGA Arabesque"/>
              </a:rPr>
              <a:t></a:t>
            </a:r>
            <a:r>
              <a:rPr lang="ar-SA" sz="2700" b="1" dirty="0" smtClean="0"/>
              <a:t> علينا ونحن نتذاكر </a:t>
            </a:r>
            <a:r>
              <a:rPr lang="ar-SA" sz="2700" b="1" dirty="0" err="1" smtClean="0"/>
              <a:t>فقال : </a:t>
            </a:r>
            <a:r>
              <a:rPr lang="ar-SA" sz="2700" b="1" dirty="0" smtClean="0"/>
              <a:t>" ما </a:t>
            </a:r>
            <a:r>
              <a:rPr lang="ar-SA" sz="2700" b="1" dirty="0" err="1" smtClean="0"/>
              <a:t>تذاكرون " ؟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قالوا </a:t>
            </a:r>
            <a:r>
              <a:rPr lang="ar-SA" sz="2700" b="1" dirty="0" smtClean="0"/>
              <a:t>: نذكر </a:t>
            </a:r>
            <a:r>
              <a:rPr lang="ar-SA" sz="2700" b="1" dirty="0" err="1" smtClean="0"/>
              <a:t>الساعة </a:t>
            </a:r>
            <a:r>
              <a:rPr lang="ar-SA" sz="2700" b="1" dirty="0" smtClean="0"/>
              <a:t>، </a:t>
            </a:r>
            <a:r>
              <a:rPr lang="ar-SA" sz="2700" b="1" dirty="0" err="1" smtClean="0"/>
              <a:t>قال : </a:t>
            </a:r>
            <a:r>
              <a:rPr lang="ar-SA" sz="2700" b="1" dirty="0" smtClean="0"/>
              <a:t>" إنها لن تقوم حتى تروا قبلها عشر </a:t>
            </a:r>
            <a:r>
              <a:rPr lang="ar-SA" sz="2700" b="1" dirty="0" err="1" smtClean="0"/>
              <a:t>آيات ".</a:t>
            </a:r>
            <a:r>
              <a:rPr lang="ar-SA" sz="2700" b="1" dirty="0" smtClean="0"/>
              <a:t> فذكر الدخان والدجال والدابة، وطلوع الشمس من مغربها، ونزول عيسى بن </a:t>
            </a:r>
            <a:r>
              <a:rPr lang="ar-SA" sz="2700" b="1" dirty="0" err="1" smtClean="0"/>
              <a:t>مريم </a:t>
            </a:r>
            <a:r>
              <a:rPr lang="ar-SA" sz="2700" b="1" dirty="0" smtClean="0">
                <a:sym typeface="AGA Arabesque"/>
              </a:rPr>
              <a:t></a:t>
            </a:r>
            <a:r>
              <a:rPr lang="ar-SA" sz="2700" b="1" dirty="0" smtClean="0"/>
              <a:t>، ويأجوج </a:t>
            </a:r>
            <a:r>
              <a:rPr lang="ar-SA" sz="2700" b="1" dirty="0" err="1" smtClean="0"/>
              <a:t>ومأجوج </a:t>
            </a:r>
            <a:r>
              <a:rPr lang="ar-SA" sz="2700" b="1" dirty="0" smtClean="0"/>
              <a:t>، وثلاثة خسوف: خسف بالمشرق وخسف بالمغرب وخسف بجزيرة </a:t>
            </a:r>
            <a:r>
              <a:rPr lang="ar-SA" sz="2700" b="1" dirty="0" err="1" smtClean="0"/>
              <a:t>العرب </a:t>
            </a:r>
            <a:r>
              <a:rPr lang="ar-SA" sz="2700" b="1" dirty="0" smtClean="0"/>
              <a:t>، وآخر ذلك نار تخرج من اليمن تطرد الناس إلى </a:t>
            </a:r>
            <a:r>
              <a:rPr lang="ar-SA" sz="2700" b="1" dirty="0" err="1" smtClean="0"/>
              <a:t>محشرهم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».</a:t>
            </a:r>
            <a:r>
              <a:rPr lang="ar-SA" sz="2700" b="1" dirty="0" smtClean="0"/>
              <a:t> </a:t>
            </a:r>
            <a:r>
              <a:rPr lang="ar-SA" sz="2800" b="1" dirty="0" smtClean="0"/>
              <a:t>إلى غير ذلك من الأحاديث، وهي كثيرة </a:t>
            </a:r>
            <a:r>
              <a:rPr lang="ar-SA" sz="2800" b="1" dirty="0" err="1" smtClean="0"/>
              <a:t>جدا .</a:t>
            </a:r>
            <a:endParaRPr lang="ar-SA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000" dirty="0" smtClean="0">
                <a:solidFill>
                  <a:srgbClr val="FF0000"/>
                </a:solidFill>
              </a:rPr>
              <a:t>[3/1</a:t>
            </a:r>
            <a:r>
              <a:rPr lang="ar-SA" sz="4000" dirty="0" err="1" smtClean="0">
                <a:solidFill>
                  <a:srgbClr val="FF0000"/>
                </a:solidFill>
              </a:rPr>
              <a:t>] </a:t>
            </a:r>
            <a:r>
              <a:rPr lang="ar-SA" sz="4000" dirty="0" smtClean="0">
                <a:solidFill>
                  <a:srgbClr val="FF0000"/>
                </a:solidFill>
              </a:rPr>
              <a:t>– </a:t>
            </a:r>
            <a:r>
              <a:rPr lang="ar-SA" sz="4000" b="1" dirty="0" err="1" smtClean="0">
                <a:solidFill>
                  <a:srgbClr val="FF0000"/>
                </a:solidFill>
              </a:rPr>
              <a:t>أشراط</a:t>
            </a:r>
            <a:r>
              <a:rPr lang="ar-SA" sz="4000" b="1" dirty="0" smtClean="0">
                <a:solidFill>
                  <a:srgbClr val="FF0000"/>
                </a:solidFill>
              </a:rPr>
              <a:t> الساعة الصغرى والكبرى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447800"/>
            <a:ext cx="9525000" cy="4800600"/>
          </a:xfrm>
        </p:spPr>
        <p:txBody>
          <a:bodyPr/>
          <a:lstStyle/>
          <a:p>
            <a:pPr rtl="1"/>
            <a:endParaRPr lang="ar-SA" sz="200" b="1" dirty="0" smtClean="0"/>
          </a:p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وهذه </a:t>
            </a:r>
            <a:r>
              <a:rPr lang="ar-SA" sz="2800" b="1" dirty="0" err="1" smtClean="0"/>
              <a:t>الأشراط</a:t>
            </a:r>
            <a:r>
              <a:rPr lang="ar-SA" sz="2800" b="1" dirty="0" smtClean="0"/>
              <a:t> والعلامات منها ما هو قريب من قيام </a:t>
            </a:r>
            <a:r>
              <a:rPr lang="ar-SA" sz="2800" b="1" dirty="0" err="1" smtClean="0"/>
              <a:t>الساعة </a:t>
            </a:r>
            <a:r>
              <a:rPr lang="ar-SA" sz="2800" b="1" dirty="0" smtClean="0"/>
              <a:t>، وهو ما يسمى بعلامات الساعة </a:t>
            </a:r>
            <a:r>
              <a:rPr lang="ar-SA" sz="2800" b="1" dirty="0" err="1" smtClean="0"/>
              <a:t>الكبرى </a:t>
            </a:r>
            <a:r>
              <a:rPr lang="ar-SA" sz="2800" b="1" dirty="0" smtClean="0"/>
              <a:t>، </a:t>
            </a:r>
            <a:r>
              <a:rPr lang="ar-SA" sz="2800" b="1" dirty="0" err="1" smtClean="0"/>
              <a:t>مثل </a:t>
            </a:r>
            <a:r>
              <a:rPr lang="ar-SA" sz="2800" b="1" dirty="0" smtClean="0"/>
              <a:t>: نزول عيسى عليه </a:t>
            </a:r>
            <a:r>
              <a:rPr lang="ar-SA" sz="2800" b="1" dirty="0" err="1" smtClean="0"/>
              <a:t>السلام </a:t>
            </a:r>
            <a:r>
              <a:rPr lang="ar-SA" sz="2800" b="1" dirty="0" smtClean="0"/>
              <a:t>، وخروج </a:t>
            </a:r>
            <a:r>
              <a:rPr lang="ar-SA" sz="2800" b="1" dirty="0" err="1" smtClean="0"/>
              <a:t>الدجال </a:t>
            </a:r>
            <a:r>
              <a:rPr lang="ar-SA" sz="2800" b="1" dirty="0" smtClean="0"/>
              <a:t>، وطلوع الشمس من مغربها </a:t>
            </a:r>
            <a:r>
              <a:rPr lang="ar-SA" sz="2800" b="1" dirty="0" err="1" smtClean="0"/>
              <a:t>وغيرها </a:t>
            </a:r>
            <a:r>
              <a:rPr lang="ar-SA" sz="2800" b="1" dirty="0" smtClean="0"/>
              <a:t>، ومنها ما يكون قبل ذلك وهو ما يسمى بعلامات الساعة </a:t>
            </a:r>
            <a:r>
              <a:rPr lang="ar-SA" sz="2800" b="1" dirty="0" err="1" smtClean="0"/>
              <a:t>الصغرى .</a:t>
            </a:r>
            <a:endParaRPr lang="ar-SA" sz="2800" b="1" dirty="0" smtClean="0"/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أولا: </a:t>
            </a:r>
            <a:r>
              <a:rPr lang="ar-SA" sz="2800" b="1" dirty="0" err="1" smtClean="0">
                <a:solidFill>
                  <a:srgbClr val="009900"/>
                </a:solidFill>
              </a:rPr>
              <a:t>أشراط</a:t>
            </a:r>
            <a:r>
              <a:rPr lang="ar-SA" sz="2800" b="1" dirty="0" smtClean="0">
                <a:solidFill>
                  <a:srgbClr val="009900"/>
                </a:solidFill>
              </a:rPr>
              <a:t> الساعة </a:t>
            </a:r>
            <a:r>
              <a:rPr lang="ar-SA" sz="2800" b="1" dirty="0" err="1" smtClean="0">
                <a:solidFill>
                  <a:srgbClr val="009900"/>
                </a:solidFill>
              </a:rPr>
              <a:t>الصغرى: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1- </a:t>
            </a:r>
            <a:r>
              <a:rPr lang="ar-SA" sz="2800" b="1" dirty="0" smtClean="0"/>
              <a:t>بعثة الرسول صلى الله عليه وسلم 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2- </a:t>
            </a:r>
            <a:r>
              <a:rPr lang="ar-SA" sz="2800" b="1" dirty="0" smtClean="0"/>
              <a:t>انشقاق القمر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3- </a:t>
            </a:r>
            <a:r>
              <a:rPr lang="ar-SA" sz="2800" b="1" dirty="0" smtClean="0"/>
              <a:t>نار الحجاز التي أضاءت أعناق الإبل ببصرى لها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4- </a:t>
            </a:r>
            <a:r>
              <a:rPr lang="ar-SA" sz="2800" b="1" dirty="0" smtClean="0"/>
              <a:t>الفتن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endParaRPr lang="ar-SA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err="1" smtClean="0">
                <a:solidFill>
                  <a:srgbClr val="FF0000"/>
                </a:solidFill>
              </a:rPr>
              <a:t>تابع</a:t>
            </a:r>
            <a:r>
              <a:rPr lang="ar-SA" dirty="0" err="1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[3/1</a:t>
            </a:r>
            <a:r>
              <a:rPr lang="ar-SA" dirty="0" err="1" smtClean="0">
                <a:solidFill>
                  <a:srgbClr val="C00000"/>
                </a:solidFill>
              </a:rPr>
              <a:t>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152400" y="1524000"/>
            <a:ext cx="9601200" cy="4495800"/>
          </a:xfrm>
        </p:spPr>
        <p:txBody>
          <a:bodyPr/>
          <a:lstStyle/>
          <a:p>
            <a:pPr rtl="1"/>
            <a:endParaRPr lang="ar-SA" sz="1200" b="1" dirty="0" smtClean="0">
              <a:solidFill>
                <a:srgbClr val="009900"/>
              </a:solidFill>
            </a:endParaRP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5- </a:t>
            </a:r>
            <a:r>
              <a:rPr lang="ar-SA" sz="3000" b="1" dirty="0" smtClean="0"/>
              <a:t>خروج الدجالين الكذابين أدعياء النبوة</a:t>
            </a:r>
            <a:endParaRPr lang="ar-SA" sz="3000" b="1" dirty="0" smtClean="0">
              <a:solidFill>
                <a:srgbClr val="009900"/>
              </a:solidFill>
            </a:endParaRP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6- </a:t>
            </a:r>
            <a:r>
              <a:rPr lang="ar-SA" sz="3000" b="1" dirty="0" smtClean="0"/>
              <a:t>ولادة الأمة ربتها وتطاول الحفاة العراة رعاة الشاة في البنيان</a:t>
            </a:r>
            <a:endParaRPr lang="ar-SA" sz="3000" b="1" dirty="0" smtClean="0">
              <a:solidFill>
                <a:srgbClr val="009900"/>
              </a:solidFill>
            </a:endParaRP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7- </a:t>
            </a:r>
            <a:r>
              <a:rPr lang="ar-SA" sz="3000" b="1" dirty="0" smtClean="0"/>
              <a:t>قبض العلم وظهور الجهل</a:t>
            </a:r>
            <a:endParaRPr lang="ar-SA" sz="3000" b="1" dirty="0" smtClean="0">
              <a:solidFill>
                <a:srgbClr val="009900"/>
              </a:solidFill>
            </a:endParaRP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8- </a:t>
            </a:r>
            <a:r>
              <a:rPr lang="ar-SA" sz="3000" b="1" dirty="0" smtClean="0"/>
              <a:t>تكليم السباع والجماد للإنس</a:t>
            </a: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9- </a:t>
            </a:r>
            <a:r>
              <a:rPr lang="ar-SA" sz="3000" b="1" dirty="0" smtClean="0"/>
              <a:t>قطع الأرحام وسوء الجوار وظهور الفساد</a:t>
            </a:r>
            <a:endParaRPr lang="ar-SA" sz="3000" b="1" dirty="0" smtClean="0">
              <a:solidFill>
                <a:srgbClr val="009900"/>
              </a:solidFill>
            </a:endParaRP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10- </a:t>
            </a:r>
            <a:r>
              <a:rPr lang="ar-SA" sz="3000" b="1" dirty="0" smtClean="0"/>
              <a:t>كثرة الزلازل وظهور الخسف والقذف والمسخ الذي يعاقب الله </a:t>
            </a:r>
            <a:r>
              <a:rPr lang="ar-SA" sz="3000" b="1" dirty="0" err="1" smtClean="0"/>
              <a:t>به</a:t>
            </a:r>
            <a:r>
              <a:rPr lang="ar-SA" sz="3000" b="1" dirty="0" smtClean="0"/>
              <a:t> بعض هذه الأمة</a:t>
            </a:r>
          </a:p>
          <a:p>
            <a:pPr rtl="1"/>
            <a:r>
              <a:rPr lang="ar-SA" sz="3000" b="1" dirty="0" smtClean="0">
                <a:solidFill>
                  <a:srgbClr val="009900"/>
                </a:solidFill>
              </a:rPr>
              <a:t>11- </a:t>
            </a:r>
            <a:r>
              <a:rPr lang="ar-SA" sz="3000" b="1" dirty="0" smtClean="0"/>
              <a:t>فتح بيت المقدس</a:t>
            </a:r>
            <a:endParaRPr lang="ar-SA" sz="3000" b="1" dirty="0" smtClean="0">
              <a:solidFill>
                <a:srgbClr val="009900"/>
              </a:solidFill>
            </a:endParaRPr>
          </a:p>
          <a:p>
            <a:pPr algn="just" rtl="1"/>
            <a:endParaRPr lang="ar-SA" sz="2000" dirty="0" smtClean="0"/>
          </a:p>
          <a:p>
            <a:pPr algn="just" rtl="1"/>
            <a:endParaRPr lang="en-US" sz="2400" dirty="0" smtClean="0"/>
          </a:p>
          <a:p>
            <a:pPr rtl="1"/>
            <a:r>
              <a:rPr lang="ar-SA" b="1" dirty="0" smtClean="0"/>
              <a:t>   </a:t>
            </a:r>
            <a:endParaRPr lang="en-US" sz="26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err="1" smtClean="0">
                <a:solidFill>
                  <a:srgbClr val="FF0000"/>
                </a:solidFill>
              </a:rPr>
              <a:t>تابع</a:t>
            </a:r>
            <a:r>
              <a:rPr lang="ar-SA" dirty="0" err="1" smtClean="0"/>
              <a:t> </a:t>
            </a:r>
            <a:r>
              <a:rPr lang="ar-SA" dirty="0" smtClean="0">
                <a:solidFill>
                  <a:srgbClr val="C00000"/>
                </a:solidFill>
              </a:rPr>
              <a:t>[3/1</a:t>
            </a:r>
            <a:r>
              <a:rPr lang="ar-SA" dirty="0" err="1" smtClean="0">
                <a:solidFill>
                  <a:srgbClr val="C00000"/>
                </a:solidFill>
              </a:rPr>
              <a:t>]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381000" y="1371600"/>
            <a:ext cx="9372600" cy="4800600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ثالثا: </a:t>
            </a:r>
            <a:r>
              <a:rPr lang="ar-SA" sz="2800" b="1" dirty="0" err="1" smtClean="0">
                <a:solidFill>
                  <a:srgbClr val="009900"/>
                </a:solidFill>
              </a:rPr>
              <a:t>أشراط</a:t>
            </a:r>
            <a:r>
              <a:rPr lang="ar-SA" sz="2800" b="1" dirty="0" smtClean="0">
                <a:solidFill>
                  <a:srgbClr val="009900"/>
                </a:solidFill>
              </a:rPr>
              <a:t> الساعة </a:t>
            </a:r>
            <a:r>
              <a:rPr lang="ar-SA" sz="2800" b="1" dirty="0" err="1" smtClean="0">
                <a:solidFill>
                  <a:srgbClr val="009900"/>
                </a:solidFill>
              </a:rPr>
              <a:t>الكبرى:</a:t>
            </a:r>
            <a:endParaRPr lang="ar-SA" sz="2800" b="1" dirty="0" smtClean="0">
              <a:solidFill>
                <a:srgbClr val="009900"/>
              </a:solidFill>
            </a:endParaRPr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1-</a:t>
            </a:r>
            <a:r>
              <a:rPr lang="ar-SA" sz="2700" b="1" dirty="0" smtClean="0"/>
              <a:t> ظهور </a:t>
            </a:r>
            <a:r>
              <a:rPr lang="ar-SA" sz="2700" b="1" dirty="0" err="1" smtClean="0"/>
              <a:t>المهدي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2-</a:t>
            </a:r>
            <a:r>
              <a:rPr lang="ar-SA" sz="2700" b="1" dirty="0" smtClean="0"/>
              <a:t> فتنة المسيح </a:t>
            </a:r>
            <a:r>
              <a:rPr lang="ar-SA" sz="2700" b="1" dirty="0" err="1" smtClean="0"/>
              <a:t>الدجال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3-</a:t>
            </a:r>
            <a:r>
              <a:rPr lang="ar-SA" sz="2700" b="1" dirty="0" smtClean="0"/>
              <a:t> نزول عيسى بن مريم عليه </a:t>
            </a:r>
            <a:r>
              <a:rPr lang="ar-SA" sz="2700" b="1" dirty="0" err="1" smtClean="0"/>
              <a:t>السلام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4-</a:t>
            </a:r>
            <a:r>
              <a:rPr lang="ar-SA" sz="2700" b="1" dirty="0" smtClean="0"/>
              <a:t> خروج يأجوج </a:t>
            </a:r>
            <a:r>
              <a:rPr lang="ar-SA" sz="2700" b="1" dirty="0" err="1" smtClean="0"/>
              <a:t>ومأجوج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5-</a:t>
            </a:r>
            <a:r>
              <a:rPr lang="ar-SA" sz="2700" b="1" dirty="0" smtClean="0"/>
              <a:t> طلوع الشمس من </a:t>
            </a:r>
            <a:r>
              <a:rPr lang="ar-SA" sz="2700" b="1" dirty="0" err="1" smtClean="0"/>
              <a:t>مغربها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6- </a:t>
            </a:r>
            <a:r>
              <a:rPr lang="ar-SA" sz="2700" b="1" dirty="0" smtClean="0"/>
              <a:t>خروج </a:t>
            </a:r>
            <a:r>
              <a:rPr lang="ar-SA" sz="2700" b="1" dirty="0" err="1" smtClean="0"/>
              <a:t>الدابة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7-</a:t>
            </a:r>
            <a:r>
              <a:rPr lang="ar-SA" sz="2700" b="1" dirty="0" smtClean="0"/>
              <a:t> الدخان الذي يكون في آخر </a:t>
            </a:r>
            <a:r>
              <a:rPr lang="ar-SA" sz="2700" b="1" dirty="0" err="1" smtClean="0"/>
              <a:t>الزمان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8-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الخسوفات</a:t>
            </a:r>
            <a:r>
              <a:rPr lang="ar-SA" sz="2700" b="1" dirty="0" smtClean="0"/>
              <a:t> </a:t>
            </a:r>
            <a:r>
              <a:rPr lang="ar-SA" sz="2700" b="1" dirty="0" err="1" smtClean="0"/>
              <a:t>الثلاثة .</a:t>
            </a:r>
            <a:endParaRPr lang="ar-SA" sz="2700" b="1" dirty="0" smtClean="0"/>
          </a:p>
          <a:p>
            <a:pPr rtl="1"/>
            <a:r>
              <a:rPr lang="ar-SA" sz="2700" b="1" dirty="0" smtClean="0">
                <a:solidFill>
                  <a:srgbClr val="009900"/>
                </a:solidFill>
              </a:rPr>
              <a:t>9-</a:t>
            </a:r>
            <a:r>
              <a:rPr lang="ar-SA" sz="2700" b="1" dirty="0" smtClean="0"/>
              <a:t> النار التي تحشر </a:t>
            </a:r>
            <a:r>
              <a:rPr lang="ar-SA" sz="2700" b="1" dirty="0" err="1" smtClean="0"/>
              <a:t>الناس .</a:t>
            </a:r>
            <a:endParaRPr lang="en-US" sz="2700" dirty="0" smtClean="0"/>
          </a:p>
          <a:p>
            <a:pPr rtl="1"/>
            <a:r>
              <a:rPr lang="ar-SA" b="1" dirty="0" smtClean="0"/>
              <a:t>   </a:t>
            </a:r>
            <a:endParaRPr lang="en-US" sz="26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22349</TotalTime>
  <Words>1014</Words>
  <Application>Microsoft Office PowerPoint</Application>
  <PresentationFormat>A4 Paper (210x297 mm)‎</PresentationFormat>
  <Paragraphs>81</Paragraphs>
  <Slides>13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الرابعة عشر</vt:lpstr>
      <vt:lpstr>عناصر المحاضرة</vt:lpstr>
      <vt:lpstr> [1/1] – تعريف الأشراط والعلامات لغة واصطلاحا</vt:lpstr>
      <vt:lpstr>تابع [1/1]</vt:lpstr>
      <vt:lpstr>تابع [1/1]</vt:lpstr>
      <vt:lpstr>[2/1] الأدلة من الكتاب والسنة على أشراط الساعة وعلاماتها</vt:lpstr>
      <vt:lpstr>تابع [2/1]</vt:lpstr>
      <vt:lpstr>تابع [2/1]</vt:lpstr>
      <vt:lpstr>[3/1] – أشراط الساعة الصغرى والكبرى</vt:lpstr>
      <vt:lpstr>تابع [3/1]</vt:lpstr>
      <vt:lpstr>تابع [3/1]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354</cp:revision>
  <dcterms:created xsi:type="dcterms:W3CDTF">2009-10-14T19:14:34Z</dcterms:created>
  <dcterms:modified xsi:type="dcterms:W3CDTF">2012-11-23T15:18:12Z</dcterms:modified>
</cp:coreProperties>
</file>