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مستطيل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عنصر نائب للمحتوى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عنصر نائب للمحتوى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محتوى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شكل بيضاوي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شكل بيضاوي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وان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عنصر نائب للمحتوى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شكل بيضاوي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شكل بيضاوي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مستطيل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رابط مستقيم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مستطيل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2" name="مستطيل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مستطيل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مستطيل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مستطيل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03/11/1433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شكل بيضاوي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467544" y="1978745"/>
            <a:ext cx="2600325" cy="252412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Subtitle 2"/>
          <p:cNvSpPr txBox="1">
            <a:spLocks/>
          </p:cNvSpPr>
          <p:nvPr/>
        </p:nvSpPr>
        <p:spPr>
          <a:xfrm>
            <a:off x="3779912" y="2708920"/>
            <a:ext cx="4486746" cy="2452642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الدراسات </a:t>
            </a:r>
            <a:r>
              <a:rPr lang="ar-SA" sz="2600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الإسلامية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5500" dirty="0" smtClean="0">
                <a:solidFill>
                  <a:srgbClr val="00B050"/>
                </a:solidFill>
              </a:rPr>
              <a:t>الكتاب المقرر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5500" dirty="0" smtClean="0">
                <a:solidFill>
                  <a:srgbClr val="FF0000"/>
                </a:solidFill>
              </a:rPr>
              <a:t>مدخل الى دراسة الاعجاز العلمي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5500" dirty="0" smtClean="0">
                <a:solidFill>
                  <a:srgbClr val="FF0000"/>
                </a:solidFill>
              </a:rPr>
              <a:t>في القراَن الكريم والسنة النبوية المطهرة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5500" dirty="0" smtClean="0">
                <a:solidFill>
                  <a:srgbClr val="0070C0"/>
                </a:solidFill>
              </a:rPr>
              <a:t>للدكتور زغلول راغب النجار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115616" y="322054"/>
            <a:ext cx="7715304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</a:t>
            </a:r>
            <a:r>
              <a:rPr lang="ar-SA" sz="3600" dirty="0" smtClean="0">
                <a:solidFill>
                  <a:srgbClr val="FFC000"/>
                </a:solidFill>
              </a:rPr>
              <a:t>أســــم المقرر :</a:t>
            </a:r>
          </a:p>
          <a:p>
            <a:r>
              <a:rPr lang="ar-SA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الإعجاز في الكتاب والسنة(38545) </a:t>
            </a:r>
          </a:p>
          <a:p>
            <a:endParaRPr lang="ar-SA" sz="4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ar-SA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857224" y="5786454"/>
            <a:ext cx="750099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rgbClr val="FF6600"/>
                </a:solidFill>
              </a:rPr>
              <a:t>د/ </a:t>
            </a:r>
            <a:r>
              <a:rPr lang="ar-SA" sz="4400" dirty="0" err="1" smtClean="0">
                <a:solidFill>
                  <a:srgbClr val="FF6600"/>
                </a:solidFill>
              </a:rPr>
              <a:t>عبدالرحمن</a:t>
            </a:r>
            <a:r>
              <a:rPr lang="ar-SA" sz="4400" dirty="0" smtClean="0">
                <a:solidFill>
                  <a:srgbClr val="FF6600"/>
                </a:solidFill>
              </a:rPr>
              <a:t> بن محمد </a:t>
            </a:r>
            <a:r>
              <a:rPr lang="ar-SA" sz="4400" dirty="0" err="1" smtClean="0">
                <a:solidFill>
                  <a:srgbClr val="FF6600"/>
                </a:solidFill>
              </a:rPr>
              <a:t>هشبول</a:t>
            </a:r>
            <a:r>
              <a:rPr lang="ar-SA" sz="4400" dirty="0" smtClean="0">
                <a:solidFill>
                  <a:srgbClr val="FF6600"/>
                </a:solidFill>
              </a:rPr>
              <a:t> الشهري</a:t>
            </a:r>
            <a:endParaRPr lang="ar-SA" sz="4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34400" cy="758952"/>
          </a:xfrm>
        </p:spPr>
        <p:txBody>
          <a:bodyPr>
            <a:normAutofit/>
          </a:bodyPr>
          <a:lstStyle/>
          <a:p>
            <a:r>
              <a:rPr lang="ar-SA" dirty="0" smtClean="0"/>
              <a:t>محتويات المقرر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المحاضرة </a:t>
            </a:r>
            <a:r>
              <a:rPr lang="ar-SA" dirty="0" err="1" smtClean="0"/>
              <a:t>الاولى</a:t>
            </a:r>
            <a:r>
              <a:rPr lang="ar-SA" dirty="0" smtClean="0"/>
              <a:t> :</a:t>
            </a:r>
          </a:p>
          <a:p>
            <a:pPr>
              <a:buNone/>
            </a:pPr>
            <a:r>
              <a:rPr lang="ar-SA" dirty="0" smtClean="0"/>
              <a:t>                        أوجه الإعجاز في القرآن الكريم</a:t>
            </a:r>
          </a:p>
          <a:p>
            <a:pPr>
              <a:buNone/>
            </a:pPr>
            <a:r>
              <a:rPr lang="ar-SA" dirty="0" smtClean="0"/>
              <a:t>المحاضرة الثانية :</a:t>
            </a:r>
          </a:p>
          <a:p>
            <a:pPr>
              <a:buNone/>
            </a:pPr>
            <a:r>
              <a:rPr lang="ar-SA" dirty="0" smtClean="0"/>
              <a:t>                       مواقف العلماء من قضيتي التفسير العلمي للقرآن الكريم</a:t>
            </a:r>
          </a:p>
          <a:p>
            <a:pPr>
              <a:buNone/>
            </a:pPr>
            <a:r>
              <a:rPr lang="ar-SA" dirty="0" smtClean="0"/>
              <a:t>                        والإعجاز العلمي فيه</a:t>
            </a:r>
          </a:p>
          <a:p>
            <a:pPr>
              <a:buNone/>
            </a:pPr>
            <a:r>
              <a:rPr lang="ar-SA" dirty="0" smtClean="0"/>
              <a:t>المحاضرة الثالثة :</a:t>
            </a:r>
          </a:p>
          <a:p>
            <a:pPr>
              <a:buNone/>
            </a:pPr>
            <a:r>
              <a:rPr lang="ar-SA" dirty="0" smtClean="0"/>
              <a:t>                     من المحاضرة الثالثة حتى المحاضرة الرابعة عشره</a:t>
            </a:r>
          </a:p>
          <a:p>
            <a:pPr>
              <a:buNone/>
            </a:pPr>
            <a:r>
              <a:rPr lang="ar-SA" dirty="0" smtClean="0"/>
              <a:t>                      (نماذج مختارة من أوجه الإعجاز البياني , </a:t>
            </a:r>
            <a:r>
              <a:rPr lang="ar-SA" dirty="0" err="1" smtClean="0"/>
              <a:t>و</a:t>
            </a:r>
            <a:r>
              <a:rPr lang="ar-SA" dirty="0" smtClean="0"/>
              <a:t> التشريعي ,</a:t>
            </a:r>
          </a:p>
          <a:p>
            <a:pPr>
              <a:buNone/>
            </a:pPr>
            <a:r>
              <a:rPr lang="ar-SA" dirty="0" smtClean="0"/>
              <a:t>                                                    و العلمي)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534400" cy="7589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4400" dirty="0" smtClean="0"/>
              <a:t>المحاضرة الأولى </a:t>
            </a:r>
            <a:endParaRPr lang="ar-SA" sz="4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285852" y="1428736"/>
            <a:ext cx="578647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accent1">
                    <a:lumMod val="75000"/>
                  </a:schemeClr>
                </a:solidFill>
              </a:rPr>
              <a:t>أوجه الإعجاز في القرآن الكريم</a:t>
            </a:r>
          </a:p>
          <a:p>
            <a:r>
              <a:rPr lang="ar-SA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ar-SA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 rot="10800000" flipV="1">
            <a:off x="428594" y="1960214"/>
            <a:ext cx="7929617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600" dirty="0" smtClean="0"/>
              <a:t>تعريف المعجزة .</a:t>
            </a:r>
          </a:p>
          <a:p>
            <a:pPr>
              <a:buFontTx/>
              <a:buChar char="-"/>
            </a:pPr>
            <a:r>
              <a:rPr lang="ar-SA" sz="3600" dirty="0" smtClean="0"/>
              <a:t>من أوجه الإعجاز :</a:t>
            </a:r>
          </a:p>
          <a:p>
            <a:pPr>
              <a:buFontTx/>
              <a:buChar char="-"/>
            </a:pPr>
            <a:r>
              <a:rPr lang="ar-SA" sz="3600" dirty="0" smtClean="0"/>
              <a:t>1 الإعجاز البياني والبلاغي .</a:t>
            </a:r>
          </a:p>
          <a:p>
            <a:pPr>
              <a:buFontTx/>
              <a:buChar char="-"/>
            </a:pPr>
            <a:r>
              <a:rPr lang="ar-SA" sz="3600" dirty="0" smtClean="0"/>
              <a:t>2 الإعجاز التشريعي .</a:t>
            </a:r>
          </a:p>
          <a:p>
            <a:pPr>
              <a:buFontTx/>
              <a:buChar char="-"/>
            </a:pPr>
            <a:r>
              <a:rPr lang="ar-SA" sz="3600" dirty="0" smtClean="0"/>
              <a:t>3 الإعجاز الغيبي .</a:t>
            </a:r>
          </a:p>
          <a:p>
            <a:pPr>
              <a:buFontTx/>
              <a:buChar char="-"/>
            </a:pPr>
            <a:r>
              <a:rPr lang="ar-SA" sz="3600" dirty="0" smtClean="0"/>
              <a:t>4 الإعجاز العلمي .</a:t>
            </a:r>
          </a:p>
          <a:p>
            <a:pPr>
              <a:buFontTx/>
              <a:buChar char="-"/>
            </a:pPr>
            <a:r>
              <a:rPr lang="ar-SA" sz="3600" dirty="0" smtClean="0"/>
              <a:t>تأصيل التعامل مع قضية الإعجاز العلمي في القرآن الكريم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تعريف المعجزة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هي </a:t>
            </a:r>
            <a:r>
              <a:rPr lang="ar-SA" dirty="0" err="1" smtClean="0"/>
              <a:t>امر</a:t>
            </a:r>
            <a:r>
              <a:rPr lang="ar-SA" dirty="0" smtClean="0"/>
              <a:t> خارق للعادة , غير جارية على ما اعتاد الناس من سنن الكون والظواهر الطبيعية , ولهذا فهي غير قابلة لتفسيرها على نحو ما يجري عادة في الحياة .</a:t>
            </a:r>
          </a:p>
          <a:p>
            <a:r>
              <a:rPr lang="ar-SA" dirty="0" smtClean="0"/>
              <a:t>ولا بد </a:t>
            </a:r>
            <a:r>
              <a:rPr lang="ar-SA" dirty="0" err="1" smtClean="0"/>
              <a:t>ان</a:t>
            </a:r>
            <a:r>
              <a:rPr lang="ar-SA" dirty="0" smtClean="0"/>
              <a:t> تكون مقرونة بالتحدي . تحدي المكذبين أو الشاكين .</a:t>
            </a:r>
          </a:p>
          <a:p>
            <a:r>
              <a:rPr lang="ar-SA" dirty="0" smtClean="0"/>
              <a:t>سليمة من المعارضة فمتى </a:t>
            </a:r>
            <a:r>
              <a:rPr lang="ar-SA" dirty="0" err="1" smtClean="0"/>
              <a:t>امكن</a:t>
            </a:r>
            <a:r>
              <a:rPr lang="ar-SA" dirty="0" smtClean="0"/>
              <a:t> </a:t>
            </a:r>
            <a:r>
              <a:rPr lang="ar-SA" dirty="0" err="1" smtClean="0"/>
              <a:t>لاحد</a:t>
            </a:r>
            <a:r>
              <a:rPr lang="ar-SA" dirty="0" smtClean="0"/>
              <a:t> </a:t>
            </a:r>
            <a:r>
              <a:rPr lang="ar-SA" dirty="0" err="1" smtClean="0"/>
              <a:t>ان</a:t>
            </a:r>
            <a:r>
              <a:rPr lang="ar-SA" dirty="0" smtClean="0"/>
              <a:t> يعارض هذا ويأتي بمثله بطل </a:t>
            </a:r>
            <a:r>
              <a:rPr lang="ar-SA" dirty="0" err="1" smtClean="0"/>
              <a:t>ان</a:t>
            </a:r>
            <a:r>
              <a:rPr lang="ar-SA" dirty="0" smtClean="0"/>
              <a:t> يكون معجزة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المعجزة نوعان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ar-SA" dirty="0" smtClean="0"/>
              <a:t>حسية – عقليه .</a:t>
            </a:r>
          </a:p>
          <a:p>
            <a:r>
              <a:rPr lang="ar-SA" dirty="0" smtClean="0"/>
              <a:t>وأكثر معجزات </a:t>
            </a:r>
            <a:r>
              <a:rPr lang="ar-SA" dirty="0" err="1" smtClean="0"/>
              <a:t>الانبياء</a:t>
            </a:r>
            <a:r>
              <a:rPr lang="ar-SA" dirty="0" smtClean="0"/>
              <a:t> حسية – بينما نجد </a:t>
            </a:r>
            <a:r>
              <a:rPr lang="ar-SA" dirty="0" err="1" smtClean="0"/>
              <a:t>ان</a:t>
            </a:r>
            <a:r>
              <a:rPr lang="ar-SA" dirty="0" smtClean="0"/>
              <a:t> معجزة نبينا عقلية , وهي القرآن الكريم – وهناك بعض معجزات حسية لهُ صلى الله عليه وسلم .</a:t>
            </a:r>
          </a:p>
          <a:p>
            <a:r>
              <a:rPr lang="ar-SA" dirty="0" smtClean="0"/>
              <a:t>وسبب أنها عقلية :</a:t>
            </a:r>
          </a:p>
          <a:p>
            <a:r>
              <a:rPr lang="ar-SA" dirty="0" smtClean="0"/>
              <a:t>لأن هذه المعجزة </a:t>
            </a:r>
            <a:r>
              <a:rPr lang="ar-SA" dirty="0" err="1" smtClean="0"/>
              <a:t>باقيه</a:t>
            </a:r>
            <a:r>
              <a:rPr lang="ar-SA" dirty="0" smtClean="0"/>
              <a:t> إلى قيام الساعة وليست مرهونة بوقت معين </a:t>
            </a:r>
            <a:r>
              <a:rPr lang="ar-SA" dirty="0" err="1" smtClean="0"/>
              <a:t>او</a:t>
            </a:r>
            <a:r>
              <a:rPr lang="ar-SA" dirty="0" smtClean="0"/>
              <a:t> زمن معين .</a:t>
            </a:r>
          </a:p>
          <a:p>
            <a:r>
              <a:rPr lang="ar-SA" dirty="0" smtClean="0"/>
              <a:t>فالمعجزة الحسية : تنقرض بانقراض </a:t>
            </a:r>
            <a:r>
              <a:rPr lang="ar-SA" dirty="0" err="1" smtClean="0"/>
              <a:t>اعصارها</a:t>
            </a:r>
            <a:r>
              <a:rPr lang="ar-SA" dirty="0" smtClean="0"/>
              <a:t> التي وجدت فيها . بينما القران باقي </a:t>
            </a:r>
            <a:r>
              <a:rPr lang="ar-SA" dirty="0" err="1" smtClean="0"/>
              <a:t>الى</a:t>
            </a:r>
            <a:r>
              <a:rPr lang="ar-SA" dirty="0" smtClean="0"/>
              <a:t> يوم القيامة .</a:t>
            </a:r>
          </a:p>
          <a:p>
            <a:r>
              <a:rPr lang="ar-SA" dirty="0" err="1" smtClean="0"/>
              <a:t>والقرأن</a:t>
            </a:r>
            <a:r>
              <a:rPr lang="ar-SA" dirty="0" smtClean="0"/>
              <a:t> الكريم :</a:t>
            </a:r>
          </a:p>
          <a:p>
            <a:r>
              <a:rPr lang="ar-SA" dirty="0" err="1" smtClean="0"/>
              <a:t>معجزفي</a:t>
            </a:r>
            <a:r>
              <a:rPr lang="ar-SA" dirty="0" smtClean="0"/>
              <a:t> </a:t>
            </a:r>
            <a:r>
              <a:rPr lang="ar-SA" dirty="0" err="1" smtClean="0"/>
              <a:t>الفاظه</a:t>
            </a:r>
            <a:r>
              <a:rPr lang="ar-SA" dirty="0" smtClean="0"/>
              <a:t> </a:t>
            </a:r>
            <a:r>
              <a:rPr lang="ar-SA" dirty="0" err="1" smtClean="0"/>
              <a:t>واسلوبة</a:t>
            </a:r>
            <a:r>
              <a:rPr lang="ar-SA" dirty="0" smtClean="0"/>
              <a:t> , وفي بيانه ونظمه , وفي علومه ومعارفه , وفي تشريعاته وصيانته لحقوق </a:t>
            </a:r>
            <a:r>
              <a:rPr lang="ar-SA" dirty="0" err="1" smtClean="0"/>
              <a:t>الانسان</a:t>
            </a:r>
            <a:r>
              <a:rPr lang="ar-SA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من أوجه الإعجاز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1- الإعجاز البياني والبلاغي .</a:t>
            </a:r>
          </a:p>
          <a:p>
            <a:r>
              <a:rPr lang="ar-SA" dirty="0" smtClean="0"/>
              <a:t>2- </a:t>
            </a:r>
            <a:r>
              <a:rPr lang="ar-SA" dirty="0" err="1" smtClean="0"/>
              <a:t>الاعجاز</a:t>
            </a:r>
            <a:r>
              <a:rPr lang="ar-SA" dirty="0" smtClean="0"/>
              <a:t> التشريعي .</a:t>
            </a:r>
          </a:p>
          <a:p>
            <a:r>
              <a:rPr lang="ar-SA" dirty="0" smtClean="0"/>
              <a:t>عرفت البشرية في عصور التاريخ ألواناً </a:t>
            </a:r>
            <a:r>
              <a:rPr lang="ar-SA" dirty="0" err="1" smtClean="0"/>
              <a:t>مختلفه</a:t>
            </a:r>
            <a:r>
              <a:rPr lang="ar-SA" dirty="0" smtClean="0"/>
              <a:t> من المذاهب والنظريات والنظم والتشريعات التي تستهدف سعادة الفرد في مجتمع فاضل . ولكن واحداً منها لم يبلغ من الروعة والإجلال مبلغ </a:t>
            </a:r>
            <a:r>
              <a:rPr lang="ar-SA" dirty="0" err="1" smtClean="0"/>
              <a:t>القرأن</a:t>
            </a:r>
            <a:r>
              <a:rPr lang="ar-SA" dirty="0" smtClean="0"/>
              <a:t> الكريم في </a:t>
            </a:r>
            <a:r>
              <a:rPr lang="ar-SA" dirty="0" err="1" smtClean="0"/>
              <a:t>إعجازة</a:t>
            </a:r>
            <a:r>
              <a:rPr lang="ar-SA" dirty="0" smtClean="0"/>
              <a:t> التشريعي .</a:t>
            </a:r>
          </a:p>
          <a:p>
            <a:r>
              <a:rPr lang="ar-SA" dirty="0" smtClean="0"/>
              <a:t>القرآن يبدأ بتربية الفرد وتحرير </a:t>
            </a:r>
            <a:r>
              <a:rPr lang="ar-SA" dirty="0" err="1" smtClean="0"/>
              <a:t>وجدانة</a:t>
            </a:r>
            <a:r>
              <a:rPr lang="ar-SA" dirty="0" smtClean="0"/>
              <a:t> بعقيدة صافيه .</a:t>
            </a:r>
          </a:p>
          <a:p>
            <a:r>
              <a:rPr lang="ar-SA" dirty="0" smtClean="0"/>
              <a:t>والصلاة تنهى عن الفحشاء والمنكر .</a:t>
            </a:r>
          </a:p>
          <a:p>
            <a:r>
              <a:rPr lang="ar-SA" dirty="0" smtClean="0"/>
              <a:t>والزكاة تربي النفس وتقتلع جذور الشح .</a:t>
            </a:r>
          </a:p>
          <a:p>
            <a:r>
              <a:rPr lang="ar-SA" dirty="0" smtClean="0"/>
              <a:t>والحج سياحة تروض النفس على </a:t>
            </a:r>
            <a:r>
              <a:rPr lang="ar-SA" dirty="0" err="1" smtClean="0"/>
              <a:t>المشقه</a:t>
            </a:r>
            <a:r>
              <a:rPr lang="ar-SA" dirty="0" smtClean="0"/>
              <a:t> .</a:t>
            </a:r>
          </a:p>
          <a:p>
            <a:r>
              <a:rPr lang="ar-SA" dirty="0" smtClean="0"/>
              <a:t>و الصيام ضبط للنفس وشحذ لعزيمتها..... وحبس الشهوات .</a:t>
            </a:r>
          </a:p>
          <a:p>
            <a:r>
              <a:rPr lang="ar-SA" dirty="0" err="1" smtClean="0"/>
              <a:t>واحكام</a:t>
            </a:r>
            <a:r>
              <a:rPr lang="ar-SA" dirty="0" smtClean="0"/>
              <a:t> الأسرة ,رابط قوي بين الفرد </a:t>
            </a:r>
            <a:r>
              <a:rPr lang="ar-SA" dirty="0" err="1" smtClean="0"/>
              <a:t>والجماعه</a:t>
            </a:r>
            <a:r>
              <a:rPr lang="ar-SA" dirty="0" smtClean="0"/>
              <a:t>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الإعجاز الغيبي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3- الإعجاز الغيبي :</a:t>
            </a:r>
          </a:p>
          <a:p>
            <a:r>
              <a:rPr lang="ar-SA" dirty="0" smtClean="0"/>
              <a:t>هو أيضاً معجزة فيما حدثنا من علوم الغيب سواءً كان في الماضي </a:t>
            </a:r>
            <a:r>
              <a:rPr lang="ar-SA" dirty="0" err="1" smtClean="0"/>
              <a:t>ام</a:t>
            </a:r>
            <a:r>
              <a:rPr lang="ar-SA" dirty="0" smtClean="0"/>
              <a:t> المستقبل مما وقع ومما </a:t>
            </a:r>
            <a:r>
              <a:rPr lang="ar-SA" dirty="0" err="1" smtClean="0"/>
              <a:t>هوواقع</a:t>
            </a:r>
            <a:r>
              <a:rPr lang="ar-SA" dirty="0" smtClean="0"/>
              <a:t> و مما سيقع .</a:t>
            </a:r>
          </a:p>
          <a:p>
            <a:r>
              <a:rPr lang="ar-SA" dirty="0" smtClean="0"/>
              <a:t>4- الإعجاز العلمي :</a:t>
            </a:r>
          </a:p>
          <a:p>
            <a:r>
              <a:rPr lang="ar-SA" dirty="0" smtClean="0"/>
              <a:t>هو الآخر وجه من وجوه الإعجاز الكريم المتعددة .</a:t>
            </a:r>
          </a:p>
          <a:p>
            <a:r>
              <a:rPr lang="ar-SA" dirty="0" smtClean="0"/>
              <a:t>فالقران الكريم يزخر بالعديد من الآيات التي تشير إلى الكون </a:t>
            </a:r>
            <a:r>
              <a:rPr lang="ar-SA" dirty="0" err="1" smtClean="0"/>
              <a:t>و</a:t>
            </a:r>
            <a:r>
              <a:rPr lang="ar-SA" dirty="0" smtClean="0"/>
              <a:t> ما </a:t>
            </a:r>
            <a:r>
              <a:rPr lang="ar-SA" dirty="0" err="1" smtClean="0"/>
              <a:t>به</a:t>
            </a:r>
            <a:r>
              <a:rPr lang="ar-SA" dirty="0" smtClean="0"/>
              <a:t> من كائنات , أحياء وجمادات .. والى صور من نشأتها ومراحل تكوينها . والى العديد من الظواهر الكونية التي تصاحبها . والسنن الإلهية التي تحكمها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01752" y="357166"/>
            <a:ext cx="8503920" cy="5741882"/>
          </a:xfrm>
        </p:spPr>
        <p:txBody>
          <a:bodyPr/>
          <a:lstStyle/>
          <a:p>
            <a:r>
              <a:rPr lang="ar-SA" dirty="0" smtClean="0"/>
              <a:t>لقد </a:t>
            </a:r>
            <a:r>
              <a:rPr lang="ar-SA" dirty="0" err="1" smtClean="0"/>
              <a:t>احصى</a:t>
            </a:r>
            <a:r>
              <a:rPr lang="ar-SA" dirty="0" smtClean="0"/>
              <a:t> الدارسون </a:t>
            </a:r>
            <a:r>
              <a:rPr lang="ar-SA" dirty="0" err="1" smtClean="0"/>
              <a:t>الاشارات</a:t>
            </a:r>
            <a:r>
              <a:rPr lang="ar-SA" dirty="0" smtClean="0"/>
              <a:t> </a:t>
            </a:r>
            <a:r>
              <a:rPr lang="ar-SA" dirty="0" err="1" smtClean="0"/>
              <a:t>الكونيه</a:t>
            </a:r>
            <a:r>
              <a:rPr lang="ar-SA" dirty="0" smtClean="0"/>
              <a:t> بحوالي </a:t>
            </a:r>
            <a:r>
              <a:rPr lang="ar-SA" dirty="0" err="1" smtClean="0"/>
              <a:t>الف</a:t>
            </a:r>
            <a:r>
              <a:rPr lang="ar-SA" dirty="0" smtClean="0"/>
              <a:t> آية </a:t>
            </a:r>
            <a:r>
              <a:rPr lang="ar-SA" dirty="0" err="1" smtClean="0"/>
              <a:t>صريحه</a:t>
            </a:r>
            <a:r>
              <a:rPr lang="ar-SA" dirty="0" smtClean="0"/>
              <a:t> </a:t>
            </a:r>
            <a:r>
              <a:rPr lang="ar-SA" dirty="0" err="1" smtClean="0"/>
              <a:t>بالاضافه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ايات</a:t>
            </a:r>
            <a:r>
              <a:rPr lang="ar-SA" dirty="0" smtClean="0"/>
              <a:t> </a:t>
            </a:r>
            <a:r>
              <a:rPr lang="ar-SA" dirty="0" err="1" smtClean="0"/>
              <a:t>اخرى</a:t>
            </a:r>
            <a:r>
              <a:rPr lang="ar-SA" dirty="0" smtClean="0"/>
              <a:t> </a:t>
            </a:r>
            <a:r>
              <a:rPr lang="ar-SA" dirty="0" err="1" smtClean="0"/>
              <a:t>عديده</a:t>
            </a:r>
            <a:r>
              <a:rPr lang="ar-SA" dirty="0" smtClean="0"/>
              <a:t>.تقرب دلالاتها من </a:t>
            </a:r>
            <a:r>
              <a:rPr lang="ar-SA" dirty="0" err="1" smtClean="0"/>
              <a:t>الصراحه</a:t>
            </a:r>
            <a:r>
              <a:rPr lang="ar-SA" dirty="0" smtClean="0"/>
              <a:t>.</a:t>
            </a:r>
          </a:p>
          <a:p>
            <a:r>
              <a:rPr lang="ar-SA" dirty="0" smtClean="0"/>
              <a:t>في حين </a:t>
            </a:r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 err="1" smtClean="0"/>
              <a:t>ايات</a:t>
            </a:r>
            <a:r>
              <a:rPr lang="ar-SA" dirty="0" smtClean="0"/>
              <a:t> </a:t>
            </a:r>
            <a:r>
              <a:rPr lang="ar-SA" dirty="0" err="1" smtClean="0"/>
              <a:t>الاحكام</a:t>
            </a:r>
            <a:r>
              <a:rPr lang="ar-SA" dirty="0" smtClean="0"/>
              <a:t> في حدود </a:t>
            </a:r>
            <a:r>
              <a:rPr lang="ar-SA" dirty="0" err="1" smtClean="0"/>
              <a:t>مئتي</a:t>
            </a:r>
            <a:r>
              <a:rPr lang="ar-SA" dirty="0" smtClean="0"/>
              <a:t> آية .</a:t>
            </a:r>
          </a:p>
          <a:p>
            <a:r>
              <a:rPr lang="ar-SA" dirty="0" smtClean="0"/>
              <a:t>وقد تباينت مواقف العلماء حول هذا الوجه من وجوه إعجاز القران الكريم مابين معارض ومؤيد ومتحفظ.</a:t>
            </a:r>
          </a:p>
          <a:p>
            <a:r>
              <a:rPr lang="ar-SA" dirty="0" smtClean="0"/>
              <a:t>5-تأصيل التعامل مع قضية </a:t>
            </a:r>
            <a:r>
              <a:rPr lang="ar-SA" dirty="0" err="1" smtClean="0"/>
              <a:t>الاعجاز</a:t>
            </a:r>
            <a:r>
              <a:rPr lang="ar-SA" dirty="0" smtClean="0"/>
              <a:t> العلمي في القران الكريم :</a:t>
            </a:r>
          </a:p>
          <a:p>
            <a:r>
              <a:rPr lang="ar-SA" dirty="0" smtClean="0"/>
              <a:t>لابد من </a:t>
            </a:r>
            <a:r>
              <a:rPr lang="ar-SA" dirty="0" err="1" smtClean="0"/>
              <a:t>اتباع</a:t>
            </a:r>
            <a:r>
              <a:rPr lang="ar-SA" dirty="0" smtClean="0"/>
              <a:t> الخطوات </a:t>
            </a:r>
            <a:r>
              <a:rPr lang="ar-SA" dirty="0" err="1" smtClean="0"/>
              <a:t>التاليه</a:t>
            </a:r>
            <a:r>
              <a:rPr lang="ar-SA" dirty="0" smtClean="0"/>
              <a:t> في التأصيل :</a:t>
            </a:r>
          </a:p>
          <a:p>
            <a:r>
              <a:rPr lang="ar-SA" dirty="0" smtClean="0"/>
              <a:t>1- حسن فهم النص </a:t>
            </a:r>
            <a:r>
              <a:rPr lang="ar-SA" dirty="0" err="1" smtClean="0"/>
              <a:t>القراني</a:t>
            </a:r>
            <a:r>
              <a:rPr lang="ar-SA" dirty="0" smtClean="0"/>
              <a:t> وفق دلالات </a:t>
            </a:r>
            <a:r>
              <a:rPr lang="ar-SA" dirty="0" err="1" smtClean="0"/>
              <a:t>الالفاظ</a:t>
            </a:r>
            <a:r>
              <a:rPr lang="ar-SA" dirty="0" smtClean="0"/>
              <a:t> في </a:t>
            </a:r>
            <a:r>
              <a:rPr lang="ar-SA" dirty="0" err="1" smtClean="0"/>
              <a:t>اللغه</a:t>
            </a:r>
            <a:r>
              <a:rPr lang="ar-SA" dirty="0" smtClean="0"/>
              <a:t> </a:t>
            </a:r>
            <a:r>
              <a:rPr lang="ar-SA" dirty="0" err="1" smtClean="0"/>
              <a:t>العربيه</a:t>
            </a:r>
            <a:r>
              <a:rPr lang="ar-SA" dirty="0" smtClean="0"/>
              <a:t> وفق قواعد تلك </a:t>
            </a:r>
            <a:r>
              <a:rPr lang="ar-SA" dirty="0" err="1" smtClean="0"/>
              <a:t>اللغه</a:t>
            </a:r>
            <a:r>
              <a:rPr lang="ar-SA" dirty="0" smtClean="0"/>
              <a:t> .</a:t>
            </a:r>
            <a:r>
              <a:rPr lang="ar-SA" dirty="0" err="1" smtClean="0"/>
              <a:t>واساليب</a:t>
            </a:r>
            <a:r>
              <a:rPr lang="ar-SA" dirty="0" smtClean="0"/>
              <a:t> التعبير فيها .</a:t>
            </a:r>
          </a:p>
          <a:p>
            <a:r>
              <a:rPr lang="ar-SA" dirty="0" smtClean="0"/>
              <a:t>2- فهم </a:t>
            </a:r>
            <a:r>
              <a:rPr lang="ar-SA" dirty="0" err="1" smtClean="0"/>
              <a:t>اسباب</a:t>
            </a:r>
            <a:r>
              <a:rPr lang="ar-SA" dirty="0" smtClean="0"/>
              <a:t> النزول الناسخ والمنسوخ والتفريق بين العام والخاص .</a:t>
            </a:r>
          </a:p>
          <a:p>
            <a:r>
              <a:rPr lang="ar-SA" dirty="0" smtClean="0"/>
              <a:t>3- فهم المأثور من تفسير النبي والرجوع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اقوال</a:t>
            </a:r>
            <a:r>
              <a:rPr lang="ar-SA" dirty="0" smtClean="0"/>
              <a:t> </a:t>
            </a:r>
            <a:r>
              <a:rPr lang="ar-SA" dirty="0" err="1" smtClean="0"/>
              <a:t>الصحابه</a:t>
            </a:r>
            <a:r>
              <a:rPr lang="ar-SA" dirty="0" smtClean="0"/>
              <a:t> والتابعين .</a:t>
            </a:r>
          </a:p>
          <a:p>
            <a:r>
              <a:rPr lang="ar-SA" dirty="0" smtClean="0"/>
              <a:t>4- جمع القراءات </a:t>
            </a:r>
            <a:r>
              <a:rPr lang="ar-SA" dirty="0" err="1" smtClean="0"/>
              <a:t>الصحيحه</a:t>
            </a:r>
            <a:r>
              <a:rPr lang="ar-SA" dirty="0" smtClean="0"/>
              <a:t> </a:t>
            </a:r>
            <a:r>
              <a:rPr lang="ar-SA" dirty="0" err="1" smtClean="0"/>
              <a:t>المتعلقه</a:t>
            </a:r>
            <a:r>
              <a:rPr lang="ar-SA" dirty="0" smtClean="0"/>
              <a:t> </a:t>
            </a:r>
            <a:r>
              <a:rPr lang="ar-SA" dirty="0" err="1" smtClean="0"/>
              <a:t>بالايات</a:t>
            </a:r>
            <a:r>
              <a:rPr lang="ar-SA" dirty="0" smtClean="0"/>
              <a:t> </a:t>
            </a:r>
            <a:r>
              <a:rPr lang="ar-SA" dirty="0" err="1" smtClean="0"/>
              <a:t>القرانيه</a:t>
            </a:r>
            <a:r>
              <a:rPr lang="ar-SA" dirty="0" smtClean="0"/>
              <a:t> </a:t>
            </a:r>
            <a:r>
              <a:rPr lang="ar-SA" dirty="0" err="1" smtClean="0"/>
              <a:t>الكريمه</a:t>
            </a:r>
            <a:r>
              <a:rPr lang="ar-SA" dirty="0" smtClean="0"/>
              <a:t> إن وجدت .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01752" y="214290"/>
            <a:ext cx="8503920" cy="5884758"/>
          </a:xfrm>
        </p:spPr>
        <p:txBody>
          <a:bodyPr>
            <a:normAutofit lnSpcReduction="10000"/>
          </a:bodyPr>
          <a:lstStyle/>
          <a:p>
            <a:r>
              <a:rPr lang="ar-SA" dirty="0" smtClean="0"/>
              <a:t>5- جمع النصوص </a:t>
            </a:r>
            <a:r>
              <a:rPr lang="ar-SA" dirty="0" err="1" smtClean="0"/>
              <a:t>القرانيه</a:t>
            </a:r>
            <a:r>
              <a:rPr lang="ar-SA" dirty="0" smtClean="0"/>
              <a:t> </a:t>
            </a:r>
            <a:r>
              <a:rPr lang="ar-SA" dirty="0" err="1" smtClean="0"/>
              <a:t>المتعلقه</a:t>
            </a:r>
            <a:r>
              <a:rPr lang="ar-SA" dirty="0" smtClean="0"/>
              <a:t> بالموضوع الواحد لان القران يفسر بعضه ببعض .</a:t>
            </a:r>
          </a:p>
          <a:p>
            <a:r>
              <a:rPr lang="ar-SA" dirty="0" smtClean="0"/>
              <a:t>6- مراعاة السياق </a:t>
            </a:r>
            <a:r>
              <a:rPr lang="ar-SA" dirty="0" err="1" smtClean="0"/>
              <a:t>القراني</a:t>
            </a:r>
            <a:r>
              <a:rPr lang="ar-SA" dirty="0" smtClean="0"/>
              <a:t> </a:t>
            </a:r>
            <a:r>
              <a:rPr lang="ar-SA" dirty="0" err="1" smtClean="0"/>
              <a:t>للايات</a:t>
            </a:r>
            <a:r>
              <a:rPr lang="ar-SA" dirty="0" smtClean="0"/>
              <a:t> </a:t>
            </a:r>
            <a:r>
              <a:rPr lang="ar-SA" dirty="0" err="1" smtClean="0"/>
              <a:t>المتعلقه</a:t>
            </a:r>
            <a:r>
              <a:rPr lang="ar-SA" dirty="0" smtClean="0"/>
              <a:t> بإحدى القضايا </a:t>
            </a:r>
            <a:r>
              <a:rPr lang="ar-SA" dirty="0" err="1" smtClean="0"/>
              <a:t>الكونيه</a:t>
            </a:r>
            <a:r>
              <a:rPr lang="ar-SA" dirty="0" smtClean="0"/>
              <a:t> .</a:t>
            </a:r>
          </a:p>
          <a:p>
            <a:r>
              <a:rPr lang="ar-SA" dirty="0" smtClean="0"/>
              <a:t>7- </a:t>
            </a:r>
            <a:r>
              <a:rPr lang="ar-SA" dirty="0" err="1" smtClean="0"/>
              <a:t>مراعدة</a:t>
            </a:r>
            <a:r>
              <a:rPr lang="ar-SA" dirty="0" smtClean="0"/>
              <a:t> , قاعدة , </a:t>
            </a:r>
            <a:r>
              <a:rPr lang="ar-SA" dirty="0" err="1" smtClean="0"/>
              <a:t>العبره</a:t>
            </a:r>
            <a:r>
              <a:rPr lang="ar-SA" dirty="0" smtClean="0"/>
              <a:t> بعموم الفظ لا بخصوص السبب .</a:t>
            </a:r>
          </a:p>
          <a:p>
            <a:r>
              <a:rPr lang="ar-SA" dirty="0" smtClean="0"/>
              <a:t>8- عدم التكلف </a:t>
            </a:r>
            <a:r>
              <a:rPr lang="ar-SA" dirty="0" err="1" smtClean="0"/>
              <a:t>او</a:t>
            </a:r>
            <a:r>
              <a:rPr lang="ar-SA" dirty="0" smtClean="0"/>
              <a:t> محاولة لي </a:t>
            </a:r>
            <a:r>
              <a:rPr lang="ar-SA" dirty="0" err="1" smtClean="0"/>
              <a:t>اعناق</a:t>
            </a:r>
            <a:r>
              <a:rPr lang="ar-SA" dirty="0" smtClean="0"/>
              <a:t> </a:t>
            </a:r>
            <a:r>
              <a:rPr lang="ar-SA" dirty="0" err="1" smtClean="0"/>
              <a:t>الايات</a:t>
            </a:r>
            <a:r>
              <a:rPr lang="ar-SA" dirty="0" smtClean="0"/>
              <a:t> .</a:t>
            </a:r>
          </a:p>
          <a:p>
            <a:r>
              <a:rPr lang="ar-SA" dirty="0" smtClean="0"/>
              <a:t>9- الحرص على عدم الدخول في التفاصيل </a:t>
            </a:r>
            <a:r>
              <a:rPr lang="ar-SA" dirty="0" err="1" smtClean="0"/>
              <a:t>العلميه</a:t>
            </a:r>
            <a:r>
              <a:rPr lang="ar-SA" dirty="0" smtClean="0"/>
              <a:t> </a:t>
            </a:r>
            <a:r>
              <a:rPr lang="ar-SA" dirty="0" err="1" smtClean="0"/>
              <a:t>الدقيقه</a:t>
            </a:r>
            <a:r>
              <a:rPr lang="ar-SA" dirty="0" smtClean="0"/>
              <a:t> مثل المعادلات </a:t>
            </a:r>
            <a:r>
              <a:rPr lang="ar-SA" dirty="0" err="1" smtClean="0"/>
              <a:t>الرياضيه</a:t>
            </a:r>
            <a:r>
              <a:rPr lang="ar-SA" dirty="0" smtClean="0"/>
              <a:t> </a:t>
            </a:r>
            <a:r>
              <a:rPr lang="ar-SA" dirty="0" err="1" smtClean="0"/>
              <a:t>المعقده</a:t>
            </a:r>
            <a:r>
              <a:rPr lang="ar-SA" dirty="0" smtClean="0"/>
              <a:t> والرموز </a:t>
            </a:r>
            <a:r>
              <a:rPr lang="ar-SA" dirty="0" err="1" smtClean="0"/>
              <a:t>الكيميائيه</a:t>
            </a:r>
            <a:r>
              <a:rPr lang="ar-SA" dirty="0" smtClean="0"/>
              <a:t> </a:t>
            </a:r>
            <a:r>
              <a:rPr lang="ar-SA" dirty="0" err="1" smtClean="0"/>
              <a:t>الدقيقه</a:t>
            </a:r>
            <a:r>
              <a:rPr lang="ar-SA" dirty="0" smtClean="0"/>
              <a:t> </a:t>
            </a:r>
            <a:r>
              <a:rPr lang="ar-SA" dirty="0" err="1" smtClean="0"/>
              <a:t>الا</a:t>
            </a:r>
            <a:r>
              <a:rPr lang="ar-SA" dirty="0" smtClean="0"/>
              <a:t> في </a:t>
            </a:r>
            <a:r>
              <a:rPr lang="ar-SA" dirty="0" err="1" smtClean="0"/>
              <a:t>اضيق</a:t>
            </a:r>
            <a:r>
              <a:rPr lang="ar-SA" dirty="0" smtClean="0"/>
              <a:t> </a:t>
            </a:r>
            <a:r>
              <a:rPr lang="ar-SA" dirty="0" err="1" smtClean="0"/>
              <a:t>الحدودا</a:t>
            </a:r>
            <a:r>
              <a:rPr lang="ar-SA" dirty="0" smtClean="0"/>
              <a:t> لازمه لذلك .</a:t>
            </a:r>
          </a:p>
          <a:p>
            <a:r>
              <a:rPr lang="ar-SA" dirty="0" smtClean="0"/>
              <a:t>10- عدم الخوض في القضايا الغيبية –غيبية مطلقه كالروح </a:t>
            </a:r>
            <a:r>
              <a:rPr lang="ar-SA" dirty="0" err="1" smtClean="0"/>
              <a:t>والملائكه</a:t>
            </a:r>
            <a:r>
              <a:rPr lang="ar-SA" dirty="0" smtClean="0"/>
              <a:t> والجن والبرزخ وحساب القبر وقيام </a:t>
            </a:r>
            <a:r>
              <a:rPr lang="ar-SA" dirty="0" err="1" smtClean="0"/>
              <a:t>الساعه</a:t>
            </a:r>
            <a:r>
              <a:rPr lang="ar-SA" dirty="0" smtClean="0"/>
              <a:t> </a:t>
            </a:r>
            <a:r>
              <a:rPr lang="ar-SA" dirty="0" err="1" smtClean="0"/>
              <a:t>والجنه</a:t>
            </a:r>
            <a:r>
              <a:rPr lang="ar-SA" dirty="0" smtClean="0"/>
              <a:t> والنار .</a:t>
            </a:r>
          </a:p>
          <a:p>
            <a:r>
              <a:rPr lang="ar-SA" dirty="0" smtClean="0"/>
              <a:t>11- التأكيد على </a:t>
            </a:r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 err="1" smtClean="0"/>
              <a:t>الاخره</a:t>
            </a:r>
            <a:r>
              <a:rPr lang="ar-SA" dirty="0" smtClean="0"/>
              <a:t> لها من السنن والقوانين ما يغاير سنن الدنيا مغايره </a:t>
            </a:r>
            <a:r>
              <a:rPr lang="ar-SA" dirty="0" err="1" smtClean="0"/>
              <a:t>كامله</a:t>
            </a:r>
            <a:r>
              <a:rPr lang="ar-SA" dirty="0" smtClean="0"/>
              <a:t> .</a:t>
            </a:r>
          </a:p>
          <a:p>
            <a:r>
              <a:rPr lang="ar-SA" dirty="0" smtClean="0"/>
              <a:t>12- التأكيد على </a:t>
            </a:r>
            <a:r>
              <a:rPr lang="ar-SA" dirty="0" err="1" smtClean="0"/>
              <a:t>ان</a:t>
            </a:r>
            <a:r>
              <a:rPr lang="ar-SA" dirty="0" smtClean="0"/>
              <a:t> ما توصل </a:t>
            </a:r>
            <a:r>
              <a:rPr lang="ar-SA" dirty="0" err="1" smtClean="0"/>
              <a:t>اليه</a:t>
            </a:r>
            <a:r>
              <a:rPr lang="ar-SA" dirty="0" smtClean="0"/>
              <a:t> المحقق العلمي في فهم دلالات </a:t>
            </a:r>
            <a:r>
              <a:rPr lang="ar-SA" dirty="0" err="1" smtClean="0"/>
              <a:t>الايه</a:t>
            </a:r>
            <a:r>
              <a:rPr lang="ar-SA" dirty="0" smtClean="0"/>
              <a:t> ليس منتهي الفهم لها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28596" y="1785926"/>
            <a:ext cx="8503920" cy="5813320"/>
          </a:xfrm>
        </p:spPr>
        <p:txBody>
          <a:bodyPr>
            <a:noAutofit/>
          </a:bodyPr>
          <a:lstStyle/>
          <a:p>
            <a:r>
              <a:rPr lang="ar-SA" sz="3200" dirty="0" smtClean="0"/>
              <a:t>13- عدم التقليل من جهود العلماء السابقين .</a:t>
            </a:r>
          </a:p>
          <a:p>
            <a:r>
              <a:rPr lang="ar-SA" sz="3200" dirty="0" smtClean="0"/>
              <a:t>14- ضرورة التفريق بين </a:t>
            </a:r>
            <a:r>
              <a:rPr lang="ar-SA" sz="3200" dirty="0" err="1" smtClean="0"/>
              <a:t>الاعجاز</a:t>
            </a:r>
            <a:r>
              <a:rPr lang="ar-SA" sz="3200" dirty="0" smtClean="0"/>
              <a:t> العلمي والتفسير العلمي , </a:t>
            </a:r>
            <a:r>
              <a:rPr lang="ar-SA" sz="3200" dirty="0" err="1" smtClean="0"/>
              <a:t>فالاعجاز</a:t>
            </a:r>
            <a:r>
              <a:rPr lang="ar-SA" sz="3200" dirty="0" smtClean="0"/>
              <a:t> العلمي هو : إثبات سبق القران الكريم بالإشارة </a:t>
            </a:r>
            <a:r>
              <a:rPr lang="ar-SA" sz="3200" dirty="0" err="1" smtClean="0"/>
              <a:t>الى</a:t>
            </a:r>
            <a:r>
              <a:rPr lang="ar-SA" sz="3200" dirty="0" smtClean="0"/>
              <a:t> حقيقة من </a:t>
            </a:r>
            <a:r>
              <a:rPr lang="ar-SA" sz="3200" dirty="0" err="1" smtClean="0"/>
              <a:t>حقايق</a:t>
            </a:r>
            <a:r>
              <a:rPr lang="ar-SA" sz="3200" dirty="0" smtClean="0"/>
              <a:t> الكون </a:t>
            </a:r>
            <a:r>
              <a:rPr lang="ar-SA" sz="3200" dirty="0" err="1" smtClean="0"/>
              <a:t>او</a:t>
            </a:r>
            <a:r>
              <a:rPr lang="ar-SA" sz="3200" dirty="0" smtClean="0"/>
              <a:t> تفسير ظاهره من ظواهره قبل وصول العلم المكتسب </a:t>
            </a:r>
            <a:r>
              <a:rPr lang="ar-SA" sz="3200" dirty="0" err="1" smtClean="0"/>
              <a:t>اليها</a:t>
            </a:r>
            <a:r>
              <a:rPr lang="ar-SA" sz="3200" dirty="0" smtClean="0"/>
              <a:t> بعدد متطاول من القرون في زمن لم يكن لأي من البشر </a:t>
            </a:r>
            <a:r>
              <a:rPr lang="ar-SA" sz="3200" dirty="0" err="1" smtClean="0"/>
              <a:t>إمكانيه</a:t>
            </a:r>
            <a:r>
              <a:rPr lang="ar-SA" sz="3200" dirty="0" smtClean="0"/>
              <a:t> الوصول لتلك </a:t>
            </a:r>
            <a:r>
              <a:rPr lang="ar-SA" sz="3200" dirty="0" err="1" smtClean="0"/>
              <a:t>الحقيقه</a:t>
            </a:r>
            <a:r>
              <a:rPr lang="ar-SA" sz="3200" dirty="0" smtClean="0"/>
              <a:t> عن طريق العلوم </a:t>
            </a:r>
            <a:r>
              <a:rPr lang="ar-SA" sz="3200" dirty="0" err="1" smtClean="0"/>
              <a:t>المكتسبه</a:t>
            </a:r>
            <a:r>
              <a:rPr lang="ar-SA" sz="3200" dirty="0" smtClean="0"/>
              <a:t> </a:t>
            </a:r>
            <a:r>
              <a:rPr lang="ar-SA" sz="3200" dirty="0" err="1" smtClean="0"/>
              <a:t>ابداً</a:t>
            </a:r>
            <a:r>
              <a:rPr lang="ar-SA" sz="3200" dirty="0" smtClean="0"/>
              <a:t> </a:t>
            </a:r>
            <a:r>
              <a:rPr lang="ar-SA" sz="3200" dirty="0" err="1" smtClean="0"/>
              <a:t>واما</a:t>
            </a:r>
            <a:r>
              <a:rPr lang="ar-SA" sz="3200" dirty="0" smtClean="0"/>
              <a:t> التفسير العلمي فهو محاوله بشريه لمن فهم دلالة </a:t>
            </a:r>
            <a:r>
              <a:rPr lang="ar-SA" sz="3200" dirty="0" err="1" smtClean="0"/>
              <a:t>الايه</a:t>
            </a:r>
            <a:r>
              <a:rPr lang="ar-SA" sz="3200" dirty="0" smtClean="0"/>
              <a:t> </a:t>
            </a:r>
            <a:r>
              <a:rPr lang="ar-SA" sz="3200" dirty="0" err="1" smtClean="0"/>
              <a:t>القرانيه</a:t>
            </a:r>
            <a:r>
              <a:rPr lang="ar-SA" sz="3200" dirty="0" smtClean="0"/>
              <a:t> إن </a:t>
            </a:r>
            <a:r>
              <a:rPr lang="ar-SA" sz="3200" dirty="0" err="1" smtClean="0"/>
              <a:t>اصاب</a:t>
            </a:r>
            <a:r>
              <a:rPr lang="ar-SA" sz="3200" dirty="0" smtClean="0"/>
              <a:t> المفسر له </a:t>
            </a:r>
            <a:r>
              <a:rPr lang="ar-SA" sz="3200" dirty="0" err="1" smtClean="0"/>
              <a:t>اجران</a:t>
            </a:r>
            <a:r>
              <a:rPr lang="ar-SA" sz="3200" dirty="0" smtClean="0"/>
              <a:t> وإن اخطأ فله اجر واحد .  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01752" y="1357298"/>
            <a:ext cx="8503920" cy="4741750"/>
          </a:xfrm>
        </p:spPr>
        <p:txBody>
          <a:bodyPr/>
          <a:lstStyle/>
          <a:p>
            <a:r>
              <a:rPr lang="ar-SA" dirty="0" smtClean="0"/>
              <a:t> والخطاء في التفسير ينسحب على </a:t>
            </a:r>
            <a:r>
              <a:rPr lang="ar-SA" dirty="0" err="1" smtClean="0"/>
              <a:t>المفسرولا</a:t>
            </a:r>
            <a:r>
              <a:rPr lang="ar-SA" dirty="0" smtClean="0"/>
              <a:t> يمس جلال القران الكريم .</a:t>
            </a:r>
          </a:p>
          <a:p>
            <a:r>
              <a:rPr lang="ar-SA" dirty="0" smtClean="0"/>
              <a:t> 15- يجب تحري </a:t>
            </a:r>
            <a:r>
              <a:rPr lang="ar-SA" dirty="0" err="1" smtClean="0"/>
              <a:t>الدقه</a:t>
            </a:r>
            <a:r>
              <a:rPr lang="ar-SA" dirty="0" smtClean="0"/>
              <a:t> القصوى </a:t>
            </a:r>
            <a:r>
              <a:rPr lang="ar-SA" dirty="0" err="1" smtClean="0"/>
              <a:t>والمتناهيه</a:t>
            </a:r>
            <a:r>
              <a:rPr lang="ar-SA" dirty="0" smtClean="0"/>
              <a:t> في التعامل مع كتاب الله </a:t>
            </a:r>
            <a:r>
              <a:rPr lang="ar-SA" dirty="0" err="1" smtClean="0"/>
              <a:t>واخلاص</a:t>
            </a:r>
            <a:r>
              <a:rPr lang="ar-SA" dirty="0" smtClean="0"/>
              <a:t> </a:t>
            </a:r>
            <a:r>
              <a:rPr lang="ar-SA" dirty="0" err="1" smtClean="0"/>
              <a:t>النيه</a:t>
            </a:r>
            <a:r>
              <a:rPr lang="ar-SA" dirty="0" smtClean="0"/>
              <a:t> لله .</a:t>
            </a:r>
          </a:p>
          <a:p>
            <a:r>
              <a:rPr lang="ar-SA" dirty="0" smtClean="0"/>
              <a:t>واليقين </a:t>
            </a:r>
            <a:r>
              <a:rPr lang="ar-SA" dirty="0" err="1" smtClean="0"/>
              <a:t>المطلف</a:t>
            </a:r>
            <a:r>
              <a:rPr lang="ar-SA" dirty="0" smtClean="0"/>
              <a:t> في صحة كل ما جاء في القران الكريم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643438" y="1571612"/>
            <a:ext cx="2600325" cy="252412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Subtitle 2"/>
          <p:cNvSpPr txBox="1">
            <a:spLocks/>
          </p:cNvSpPr>
          <p:nvPr/>
        </p:nvSpPr>
        <p:spPr>
          <a:xfrm>
            <a:off x="4143372" y="4357694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1643042" y="2000240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" y="3500438"/>
            <a:ext cx="421481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5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دني">
  <a:themeElements>
    <a:clrScheme name="مدني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مدني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دني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307</TotalTime>
  <Words>827</Words>
  <Application>Microsoft Office PowerPoint</Application>
  <PresentationFormat>عرض على الشاشة (3:4)‏</PresentationFormat>
  <Paragraphs>80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مدني</vt:lpstr>
      <vt:lpstr>عرض تقديمي في PowerPoint</vt:lpstr>
      <vt:lpstr>محتويات المقرر</vt:lpstr>
      <vt:lpstr>المحاضرة الأولى </vt:lpstr>
      <vt:lpstr>تعريف المعجزة</vt:lpstr>
      <vt:lpstr>المعجزة نوعان :</vt:lpstr>
      <vt:lpstr>من أوجه الإعجاز </vt:lpstr>
      <vt:lpstr>الإعجاز الغيبي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Fadel Ali Alsabagh</cp:lastModifiedBy>
  <cp:revision>31</cp:revision>
  <dcterms:created xsi:type="dcterms:W3CDTF">2012-09-14T17:31:02Z</dcterms:created>
  <dcterms:modified xsi:type="dcterms:W3CDTF">2012-09-18T15:52:09Z</dcterms:modified>
</cp:coreProperties>
</file>