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6" r:id="rId3"/>
    <p:sldId id="257" r:id="rId4"/>
    <p:sldId id="264" r:id="rId5"/>
    <p:sldId id="263" r:id="rId6"/>
    <p:sldId id="262" r:id="rId7"/>
    <p:sldId id="261" r:id="rId8"/>
    <p:sldId id="265"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22/11/1433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file:///K:\&#1593;&#1575;&#1604;&#1605;%20&#1575;&#1604;&#1576;&#1585;&#1575;&#1603;&#1610;&#1606;.FLV%20-%20YouTube.flv"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5994889" y="1981201"/>
            <a:ext cx="2400300" cy="2524125"/>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itle 1"/>
          <p:cNvSpPr txBox="1">
            <a:spLocks/>
          </p:cNvSpPr>
          <p:nvPr/>
        </p:nvSpPr>
        <p:spPr>
          <a:xfrm>
            <a:off x="422031" y="2895600"/>
            <a:ext cx="4706815" cy="1470025"/>
          </a:xfrm>
          <a:prstGeom prst="rect">
            <a:avLst/>
          </a:prstGeom>
        </p:spPr>
        <p:txBody>
          <a:bodyPr anchor="ctr">
            <a:normAutofit/>
          </a:bodyPr>
          <a:lstStyle/>
          <a:p>
            <a:pPr rtl="1" fontAlgn="auto">
              <a:spcAft>
                <a:spcPts val="0"/>
              </a:spcAft>
              <a:defRPr/>
            </a:pPr>
            <a:r>
              <a:rPr lang="ar-SA" sz="4000" b="1" dirty="0" smtClean="0">
                <a:solidFill>
                  <a:schemeClr val="accent1">
                    <a:lumMod val="75000"/>
                  </a:schemeClr>
                </a:solidFill>
                <a:latin typeface="AYM Wadiy S_U normal." pitchFamily="2" charset="0"/>
                <a:ea typeface="+mj-ea"/>
                <a:cs typeface="+mj-cs"/>
              </a:rPr>
              <a:t>الإعجاز </a:t>
            </a:r>
            <a:r>
              <a:rPr lang="ar-SA" sz="4000" b="1" smtClean="0">
                <a:solidFill>
                  <a:schemeClr val="accent1">
                    <a:lumMod val="75000"/>
                  </a:schemeClr>
                </a:solidFill>
                <a:latin typeface="AYM Wadiy S_U normal." pitchFamily="2" charset="0"/>
                <a:ea typeface="+mj-ea"/>
                <a:cs typeface="+mj-cs"/>
              </a:rPr>
              <a:t>في الكتاب </a:t>
            </a:r>
            <a:r>
              <a:rPr lang="ar-SA" sz="4000" b="1" dirty="0" smtClean="0">
                <a:solidFill>
                  <a:schemeClr val="accent1">
                    <a:lumMod val="75000"/>
                  </a:schemeClr>
                </a:solidFill>
                <a:latin typeface="AYM Wadiy S_U normal." pitchFamily="2" charset="0"/>
                <a:ea typeface="+mj-ea"/>
                <a:cs typeface="+mj-cs"/>
              </a:rPr>
              <a:t>والسنة</a:t>
            </a:r>
            <a:endParaRPr lang="en-US" sz="4400" dirty="0">
              <a:solidFill>
                <a:schemeClr val="tx1">
                  <a:lumMod val="50000"/>
                  <a:lumOff val="50000"/>
                </a:schemeClr>
              </a:solidFill>
              <a:latin typeface="+mj-lt"/>
              <a:ea typeface="+mj-ea"/>
              <a:cs typeface="+mj-cs"/>
            </a:endParaRPr>
          </a:p>
        </p:txBody>
      </p:sp>
      <p:sp>
        <p:nvSpPr>
          <p:cNvPr id="10" name="Subtitle 2"/>
          <p:cNvSpPr txBox="1">
            <a:spLocks/>
          </p:cNvSpPr>
          <p:nvPr/>
        </p:nvSpPr>
        <p:spPr>
          <a:xfrm>
            <a:off x="5556738" y="4648200"/>
            <a:ext cx="3276600" cy="1066800"/>
          </a:xfrm>
          <a:prstGeom prst="rect">
            <a:avLst/>
          </a:prstGeom>
        </p:spPr>
        <p:txBody>
          <a:bodyPr>
            <a:normAutofit/>
          </a:bodyPr>
          <a:lstStyle/>
          <a:p>
            <a:pPr algn="ctr" fontAlgn="auto">
              <a:spcBef>
                <a:spcPct val="20000"/>
              </a:spcBef>
              <a:spcAft>
                <a:spcPts val="0"/>
              </a:spcAft>
              <a:buFont typeface="Arial" pitchFamily="34" charset="0"/>
              <a:buNone/>
              <a:defRPr/>
            </a:pPr>
            <a:r>
              <a:rPr lang="ar-EG" sz="2600" dirty="0">
                <a:solidFill>
                  <a:schemeClr val="tx1">
                    <a:tint val="75000"/>
                  </a:schemeClr>
                </a:solidFill>
                <a:latin typeface="+mn-lt"/>
                <a:cs typeface="+mn-cs"/>
              </a:rPr>
              <a:t>كلية الآداب – قسم </a:t>
            </a:r>
            <a:r>
              <a:rPr lang="ar-SA" sz="2600" dirty="0">
                <a:solidFill>
                  <a:schemeClr val="tx1">
                    <a:tint val="75000"/>
                  </a:schemeClr>
                </a:solidFill>
                <a:latin typeface="+mn-lt"/>
                <a:cs typeface="+mn-cs"/>
              </a:rPr>
              <a:t>الدراسات الإسلامية</a:t>
            </a:r>
            <a:endParaRPr lang="en-US" sz="2600" dirty="0">
              <a:solidFill>
                <a:schemeClr val="tx1">
                  <a:tint val="75000"/>
                </a:schemeClr>
              </a:solidFill>
              <a:latin typeface="+mn-lt"/>
              <a:cs typeface="+mn-cs"/>
            </a:endParaRPr>
          </a:p>
        </p:txBody>
      </p:sp>
      <p:sp>
        <p:nvSpPr>
          <p:cNvPr id="11" name="مربع نص 10"/>
          <p:cNvSpPr txBox="1"/>
          <p:nvPr/>
        </p:nvSpPr>
        <p:spPr>
          <a:xfrm>
            <a:off x="571472" y="5572140"/>
            <a:ext cx="5429288" cy="584775"/>
          </a:xfrm>
          <a:prstGeom prst="rect">
            <a:avLst/>
          </a:prstGeom>
          <a:noFill/>
        </p:spPr>
        <p:txBody>
          <a:bodyPr wrap="square" rtlCol="1">
            <a:spAutoFit/>
          </a:bodyPr>
          <a:lstStyle/>
          <a:p>
            <a:r>
              <a:rPr lang="ar-SA" sz="3200" dirty="0" smtClean="0"/>
              <a:t>د / </a:t>
            </a:r>
            <a:r>
              <a:rPr lang="ar-SA" sz="3200" dirty="0" err="1" smtClean="0"/>
              <a:t>عبدالرحمن</a:t>
            </a:r>
            <a:r>
              <a:rPr lang="ar-SA" sz="3200" dirty="0" smtClean="0"/>
              <a:t> بن محمد </a:t>
            </a:r>
            <a:r>
              <a:rPr lang="ar-SA" sz="3200" dirty="0" err="1" smtClean="0"/>
              <a:t>هشبول</a:t>
            </a:r>
            <a:r>
              <a:rPr lang="ar-SA" sz="3200" dirty="0" smtClean="0"/>
              <a:t> الشهري </a:t>
            </a:r>
            <a:endParaRPr lang="ar-SA"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r>
              <a:rPr lang="ar-SA" sz="3600" dirty="0" smtClean="0"/>
              <a:t>المحاضرة الثالثة</a:t>
            </a:r>
            <a:endParaRPr lang="en-US" sz="3600" dirty="0"/>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ربع نص 7"/>
          <p:cNvSpPr txBox="1"/>
          <p:nvPr/>
        </p:nvSpPr>
        <p:spPr>
          <a:xfrm>
            <a:off x="2143108" y="2928934"/>
            <a:ext cx="4286280" cy="1323439"/>
          </a:xfrm>
          <a:prstGeom prst="rect">
            <a:avLst/>
          </a:prstGeom>
          <a:noFill/>
        </p:spPr>
        <p:txBody>
          <a:bodyPr wrap="square" rtlCol="1">
            <a:spAutoFit/>
          </a:bodyPr>
          <a:lstStyle/>
          <a:p>
            <a:r>
              <a:rPr lang="ar-SA" sz="4000" dirty="0" err="1" smtClean="0">
                <a:solidFill>
                  <a:schemeClr val="tx2">
                    <a:lumMod val="60000"/>
                    <a:lumOff val="40000"/>
                  </a:schemeClr>
                </a:solidFill>
              </a:rPr>
              <a:t>دحو</a:t>
            </a:r>
            <a:r>
              <a:rPr lang="ar-SA" sz="4000" dirty="0" smtClean="0">
                <a:solidFill>
                  <a:schemeClr val="tx2">
                    <a:lumMod val="60000"/>
                    <a:lumOff val="40000"/>
                  </a:schemeClr>
                </a:solidFill>
              </a:rPr>
              <a:t> الأرض ..</a:t>
            </a:r>
          </a:p>
          <a:p>
            <a:endParaRPr lang="ar-SA" sz="4000" dirty="0">
              <a:solidFill>
                <a:schemeClr val="tx2">
                  <a:lumMod val="60000"/>
                  <a:lumOff val="40000"/>
                </a:schemeClr>
              </a:solidFill>
            </a:endParaRPr>
          </a:p>
        </p:txBody>
      </p:sp>
      <p:sp>
        <p:nvSpPr>
          <p:cNvPr id="9" name="مستطيل 8"/>
          <p:cNvSpPr/>
          <p:nvPr/>
        </p:nvSpPr>
        <p:spPr>
          <a:xfrm>
            <a:off x="428596" y="4000504"/>
            <a:ext cx="8518678" cy="646331"/>
          </a:xfrm>
          <a:prstGeom prst="rect">
            <a:avLst/>
          </a:prstGeom>
        </p:spPr>
        <p:txBody>
          <a:bodyPr wrap="none">
            <a:spAutoFit/>
          </a:bodyPr>
          <a:lstStyle/>
          <a:p>
            <a:pPr lvl="0" eaLnBrk="0" fontAlgn="base" hangingPunct="0">
              <a:spcBef>
                <a:spcPct val="0"/>
              </a:spcBef>
              <a:spcAft>
                <a:spcPct val="0"/>
              </a:spcAft>
            </a:pPr>
            <a:r>
              <a:rPr lang="ar-SA" sz="3600" dirty="0" smtClean="0">
                <a:solidFill>
                  <a:schemeClr val="tx2">
                    <a:lumMod val="60000"/>
                    <a:lumOff val="40000"/>
                  </a:schemeClr>
                </a:solidFill>
                <a:latin typeface="Calibri" pitchFamily="34" charset="0"/>
                <a:ea typeface="Calibri" pitchFamily="34" charset="0"/>
                <a:cs typeface="Arial" pitchFamily="34" charset="0"/>
              </a:rPr>
              <a:t>" والأرض بعد ذلك دحاها * أخرج منها ماءها ومرعاها "</a:t>
            </a:r>
            <a:endParaRPr lang="en-US" sz="3600" dirty="0" smtClean="0">
              <a:solidFill>
                <a:schemeClr val="tx2">
                  <a:lumMod val="60000"/>
                  <a:lumOff val="40000"/>
                </a:schemeClr>
              </a:solidFill>
              <a:latin typeface="Arial" pitchFamily="34" charset="0"/>
              <a:cs typeface="Arial" pitchFamily="34" charset="0"/>
            </a:endParaRPr>
          </a:p>
        </p:txBody>
      </p:sp>
      <p:pic>
        <p:nvPicPr>
          <p:cNvPr id="1026" name="Picture 2" descr="C:\Users\Microsoft\AppData\Local\Microsoft\Windows\Temporary Internet Files\Content.IE5\WVETR7DE\MP900402154[1].jpg">
            <a:hlinkClick r:id="rId3" action="ppaction://hlinkfile"/>
          </p:cNvPr>
          <p:cNvPicPr>
            <a:picLocks noChangeAspect="1" noChangeArrowheads="1"/>
          </p:cNvPicPr>
          <p:nvPr/>
        </p:nvPicPr>
        <p:blipFill>
          <a:blip r:embed="rId4" cstate="print"/>
          <a:srcRect/>
          <a:stretch>
            <a:fillRect/>
          </a:stretch>
        </p:blipFill>
        <p:spPr bwMode="auto">
          <a:xfrm>
            <a:off x="7215206" y="5143512"/>
            <a:ext cx="1107424" cy="114298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r>
              <a:rPr lang="ar-SA" sz="4000" dirty="0" smtClean="0"/>
              <a:t>المحاضرة الرابعة</a:t>
            </a:r>
            <a:endParaRPr lang="en-US" sz="4000" dirty="0"/>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ربع نص 7"/>
          <p:cNvSpPr txBox="1"/>
          <p:nvPr/>
        </p:nvSpPr>
        <p:spPr>
          <a:xfrm>
            <a:off x="1928794" y="2786058"/>
            <a:ext cx="6000792" cy="1323439"/>
          </a:xfrm>
          <a:prstGeom prst="rect">
            <a:avLst/>
          </a:prstGeom>
          <a:noFill/>
        </p:spPr>
        <p:txBody>
          <a:bodyPr wrap="square" rtlCol="1">
            <a:spAutoFit/>
          </a:bodyPr>
          <a:lstStyle/>
          <a:p>
            <a:r>
              <a:rPr lang="ar-SA" sz="4000" dirty="0" smtClean="0">
                <a:solidFill>
                  <a:schemeClr val="tx2">
                    <a:lumMod val="60000"/>
                    <a:lumOff val="40000"/>
                  </a:schemeClr>
                </a:solidFill>
              </a:rPr>
              <a:t>إجابة العلماء عن سؤال من أين جاءت كميات المياه على الأرض ؟</a:t>
            </a:r>
            <a:endParaRPr lang="ar-SA" sz="4000"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ستطيل 7"/>
          <p:cNvSpPr/>
          <p:nvPr/>
        </p:nvSpPr>
        <p:spPr>
          <a:xfrm>
            <a:off x="928662" y="1285860"/>
            <a:ext cx="8001024" cy="461665"/>
          </a:xfrm>
          <a:prstGeom prst="rect">
            <a:avLst/>
          </a:prstGeom>
        </p:spPr>
        <p:txBody>
          <a:bodyPr wrap="square">
            <a:spAutoFit/>
          </a:bodyPr>
          <a:lstStyle/>
          <a:p>
            <a:pPr lvl="0" eaLnBrk="0" fontAlgn="base" hangingPunct="0">
              <a:spcBef>
                <a:spcPct val="0"/>
              </a:spcBef>
              <a:spcAft>
                <a:spcPct val="0"/>
              </a:spcAft>
              <a:buFontTx/>
              <a:buChar char="•"/>
            </a:pPr>
            <a:r>
              <a:rPr lang="ar-SA" sz="2400" dirty="0" smtClean="0">
                <a:latin typeface="Calibri" pitchFamily="34" charset="0"/>
                <a:ea typeface="Calibri" pitchFamily="34" charset="0"/>
                <a:cs typeface="Arial" pitchFamily="34" charset="0"/>
              </a:rPr>
              <a:t>تساءل العلماء عن كمية هذه المياه على الأرض من أين جاءت وكيف نشأت </a:t>
            </a:r>
            <a:endParaRPr lang="ar-SA" sz="2400" dirty="0" smtClean="0">
              <a:latin typeface="Arial" pitchFamily="34" charset="0"/>
              <a:cs typeface="Arial" pitchFamily="34" charset="0"/>
            </a:endParaRPr>
          </a:p>
        </p:txBody>
      </p:sp>
      <p:sp>
        <p:nvSpPr>
          <p:cNvPr id="9" name="Rectangle 1"/>
          <p:cNvSpPr>
            <a:spLocks noChangeArrowheads="1"/>
          </p:cNvSpPr>
          <p:nvPr/>
        </p:nvSpPr>
        <p:spPr bwMode="auto">
          <a:xfrm>
            <a:off x="1428728" y="1571612"/>
            <a:ext cx="750095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وضعت نظريات عديدة لتفسير ذلك منها :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نشأته في المراحل الأولى من خلق الأرض . وذلك بتفاعل كل من غازي الأيدروجين والأوكسجين في حالتهما الذرية في الغلاف الغازي المحيط بالأرض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إن ماء الأرض أصله من جليد المذنبات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إن كل ماء الأرض قد اخرج أصلا من داخل الأرض وهذا تؤكده .الشواهد العديدة لدى العلماء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إخراج الغلاف الغازي للأرض من داخلها.</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143108" y="4714884"/>
            <a:ext cx="678661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بتحليل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الابخره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المتصاعدة من فوهات البراكين في أماكن مختلفة من الأرض . اتضح أن بخار الماء يشكل نسبه 70% من مجموعة تلك الغازات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والابخره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البركانية . والباقي من أخلاط مختلفة من الغازات . مثل : ثاني أكسيد الكربون والإيدروجين وحمض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الكلور</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والنيتروجين .... الخ .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1"/>
          <p:cNvSpPr>
            <a:spLocks noChangeArrowheads="1"/>
          </p:cNvSpPr>
          <p:nvPr/>
        </p:nvSpPr>
        <p:spPr bwMode="auto">
          <a:xfrm>
            <a:off x="0" y="1142984"/>
            <a:ext cx="9144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مصدر مياه وغازات الأرض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ثبت أخيرا أن المياه تحت سطح الأرض توجد على أعماق تفوق كثيرا جميع التقديرات السابقة 65-150كم</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يتسرب الماء إلى الغلاف الصخري عبر شبكة من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الصدوع</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الصخرية والشقوق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تخرج المياه من باطن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الارض</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عبر البراكين والثورات . حامله معها كثيرا من غازات الغلاف الجوي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دورة الماء حول الأرض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اقتضت قدرة الله . أن تكفي المياه الموجودة على وجه الأرض . جميع متطلبات الحياة . على هذا الكوكب ويحفظ التوازن الحراري على سطحه . ويقلل فروق درجة الحرارة  بين كل من الصيف والشتاء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والقدر الموجود من الماء على الأرض قدر موزون بدقه بالغه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2"/>
          <p:cNvSpPr>
            <a:spLocks noChangeArrowheads="1"/>
          </p:cNvSpPr>
          <p:nvPr/>
        </p:nvSpPr>
        <p:spPr bwMode="auto">
          <a:xfrm>
            <a:off x="285720" y="5572140"/>
            <a:ext cx="885828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ونسبة التبخر ثابتة – لزم من ذلك .ثبات نسبة الأمطار على الأرض وإن تباينت أماكن وكميات السقوط على الأرض .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1"/>
          <p:cNvSpPr>
            <a:spLocks noChangeArrowheads="1"/>
          </p:cNvSpPr>
          <p:nvPr/>
        </p:nvSpPr>
        <p:spPr bwMode="auto">
          <a:xfrm>
            <a:off x="285720" y="1214423"/>
            <a:ext cx="885828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قال صلى الله عليه وسلم " ما من عام اقل مطرا من عام "  أخرجه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البييهقي</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في السنن</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الكبرى حديث رقم (6275)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دحو</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الأرض معناه – إخراج غلافيها المائي والغازي من داخلها.</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ثبت أن كل ماء الأرض قد أخرجه ربنا من داخل الأرض عن طريق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الانشطه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البركانية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ثاني أكسيد الكربون هو الأخر اخرج من داخل الأرض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ثاني أكسيد الكربون من لوازم عملية التمثيل الضوئي . التي تقوم بتنفيذها النباتات الخضراء . مستخدمه هذا الغاز مع الماء وعددا من عناصر الأرض. لبناء خلايا النبات وأنسجته . وزهوره وثماره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ومن هنا عبر القران الكريم : عن إخراج هذا الغاز المهم وغيره من الغازات </a:t>
            </a:r>
            <a:r>
              <a:rPr lang="ar-SA" sz="2400" dirty="0" smtClean="0">
                <a:latin typeface="Calibri" pitchFamily="34" charset="0"/>
                <a:ea typeface="Calibri" pitchFamily="34" charset="0"/>
                <a:cs typeface="Arial" pitchFamily="34" charset="0"/>
              </a:rPr>
              <a:t>اللا</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زمة لإنبات الأرض من داخلها تعبيرا مجازيا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بإخراج المرعى .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2"/>
          <p:cNvSpPr>
            <a:spLocks noChangeArrowheads="1"/>
          </p:cNvSpPr>
          <p:nvPr/>
        </p:nvSpPr>
        <p:spPr bwMode="auto">
          <a:xfrm>
            <a:off x="1428728" y="5357826"/>
            <a:ext cx="771527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لأنه لولا ثاني أكسيد الكربون ما أنبتت الأرض ولا كستها الخضرة.</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الإشارة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القرأنيه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لتلك الحقائق العلمية بلغه سهله وجزلة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0" y="0"/>
            <a:ext cx="9144000" cy="1214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1" y="1"/>
            <a:ext cx="1214414" cy="1214422"/>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1"/>
          <p:cNvSpPr>
            <a:spLocks noChangeArrowheads="1"/>
          </p:cNvSpPr>
          <p:nvPr/>
        </p:nvSpPr>
        <p:spPr bwMode="auto">
          <a:xfrm>
            <a:off x="214282" y="2357430"/>
            <a:ext cx="892971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على عادة القران الكريم فانه عبر عن تلك الحقائق الكونية المتضمنة إخراج كل من الغلافين المائي والغازي للأرض من داخل الأرض بأسلوب لا يفزع العقلية البدوية في صحراء الجزيرة العربية وقت تنزله . فقال تعالى ( والأرض بعد ذلك دحاها * أخرج منها ماءها ومرعاها )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B2AB83-AFA0-45BD-91DE-8A30D2C2A5AE}" type="slidenum">
              <a:rPr lang="en-US" smtClean="0"/>
              <a:pPr fontAlgn="base">
                <a:spcBef>
                  <a:spcPct val="0"/>
                </a:spcBef>
                <a:spcAft>
                  <a:spcPct val="0"/>
                </a:spcAft>
                <a:defRPr/>
              </a:pPr>
              <a:t>8</a:t>
            </a:fld>
            <a:endParaRPr lang="en-US" smtClean="0"/>
          </a:p>
        </p:txBody>
      </p:sp>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380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3797" name="Rectangle 8"/>
          <p:cNvSpPr>
            <a:spLocks noChangeArrowheads="1"/>
          </p:cNvSpPr>
          <p:nvPr/>
        </p:nvSpPr>
        <p:spPr bwMode="auto">
          <a:xfrm>
            <a:off x="2180492" y="3352800"/>
            <a:ext cx="2602523" cy="923330"/>
          </a:xfrm>
          <a:prstGeom prst="rect">
            <a:avLst/>
          </a:prstGeom>
          <a:noFill/>
          <a:ln w="9525">
            <a:noFill/>
            <a:miter lim="800000"/>
            <a:headEnd/>
            <a:tailEnd/>
          </a:ln>
        </p:spPr>
        <p:txBody>
          <a:bodyPr>
            <a:spAutoFit/>
          </a:bodyPr>
          <a:lstStyle/>
          <a:p>
            <a:r>
              <a:rPr lang="ar-EG" sz="5400" dirty="0">
                <a:solidFill>
                  <a:schemeClr val="bg1"/>
                </a:solidFill>
                <a:latin typeface="Calibri" pitchFamily="34" charset="0"/>
              </a:rPr>
              <a:t>بحمد الله</a:t>
            </a:r>
            <a:endParaRPr lang="en-US" sz="5400" dirty="0">
              <a:solidFill>
                <a:schemeClr val="bg1"/>
              </a:solidFill>
              <a:latin typeface="Calibri" pitchFamily="34" charset="0"/>
            </a:endParaRPr>
          </a:p>
        </p:txBody>
      </p:sp>
      <p:sp>
        <p:nvSpPr>
          <p:cNvPr id="33798"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478</Words>
  <Application>Microsoft Office PowerPoint</Application>
  <PresentationFormat>عرض على الشاشة (3:4)‏</PresentationFormat>
  <Paragraphs>35</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Microsoft</dc:creator>
  <cp:lastModifiedBy>balsabbgh</cp:lastModifiedBy>
  <cp:revision>3</cp:revision>
  <dcterms:created xsi:type="dcterms:W3CDTF">2012-10-06T16:23:56Z</dcterms:created>
  <dcterms:modified xsi:type="dcterms:W3CDTF">2012-10-07T09:20:18Z</dcterms:modified>
</cp:coreProperties>
</file>