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7" d="100"/>
          <a:sy n="67" d="100"/>
        </p:scale>
        <p:origin x="-60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22/11/1433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22/11/1433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22/11/1433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22/11/1433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22/11/1433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22/11/1433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22/11/1433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22/11/1433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22/11/1433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22/11/1433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22/11/1433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22/11/1433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0" y="0"/>
            <a:ext cx="9144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5994889" y="1981201"/>
            <a:ext cx="2400300" cy="2524125"/>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Title 1"/>
          <p:cNvSpPr txBox="1">
            <a:spLocks/>
          </p:cNvSpPr>
          <p:nvPr/>
        </p:nvSpPr>
        <p:spPr>
          <a:xfrm>
            <a:off x="422031" y="2895600"/>
            <a:ext cx="4706815" cy="1470025"/>
          </a:xfrm>
          <a:prstGeom prst="rect">
            <a:avLst/>
          </a:prstGeom>
        </p:spPr>
        <p:txBody>
          <a:bodyPr anchor="ctr">
            <a:normAutofit/>
          </a:bodyPr>
          <a:lstStyle/>
          <a:p>
            <a:pPr rtl="1" fontAlgn="auto">
              <a:spcAft>
                <a:spcPts val="0"/>
              </a:spcAft>
              <a:defRPr/>
            </a:pPr>
            <a:r>
              <a:rPr lang="ar-SA" sz="4000" b="1" dirty="0" smtClean="0">
                <a:solidFill>
                  <a:schemeClr val="accent1">
                    <a:lumMod val="75000"/>
                  </a:schemeClr>
                </a:solidFill>
                <a:latin typeface="AYM Wadiy S_U normal." pitchFamily="2" charset="0"/>
                <a:ea typeface="+mj-ea"/>
                <a:cs typeface="+mj-cs"/>
              </a:rPr>
              <a:t>الإعجاز </a:t>
            </a:r>
            <a:r>
              <a:rPr lang="ar-SA" sz="4000" b="1" smtClean="0">
                <a:solidFill>
                  <a:schemeClr val="accent1">
                    <a:lumMod val="75000"/>
                  </a:schemeClr>
                </a:solidFill>
                <a:latin typeface="AYM Wadiy S_U normal." pitchFamily="2" charset="0"/>
                <a:ea typeface="+mj-ea"/>
                <a:cs typeface="+mj-cs"/>
              </a:rPr>
              <a:t>في الكتاب </a:t>
            </a:r>
            <a:r>
              <a:rPr lang="ar-SA" sz="4000" b="1" dirty="0" smtClean="0">
                <a:solidFill>
                  <a:schemeClr val="accent1">
                    <a:lumMod val="75000"/>
                  </a:schemeClr>
                </a:solidFill>
                <a:latin typeface="AYM Wadiy S_U normal." pitchFamily="2" charset="0"/>
                <a:ea typeface="+mj-ea"/>
                <a:cs typeface="+mj-cs"/>
              </a:rPr>
              <a:t>والسنة</a:t>
            </a:r>
            <a:endParaRPr lang="en-US" sz="4400" dirty="0">
              <a:solidFill>
                <a:schemeClr val="tx1">
                  <a:lumMod val="50000"/>
                  <a:lumOff val="50000"/>
                </a:schemeClr>
              </a:solidFill>
              <a:latin typeface="+mj-lt"/>
              <a:ea typeface="+mj-ea"/>
              <a:cs typeface="+mj-cs"/>
            </a:endParaRPr>
          </a:p>
        </p:txBody>
      </p:sp>
      <p:sp>
        <p:nvSpPr>
          <p:cNvPr id="10" name="Subtitle 2"/>
          <p:cNvSpPr txBox="1">
            <a:spLocks/>
          </p:cNvSpPr>
          <p:nvPr/>
        </p:nvSpPr>
        <p:spPr>
          <a:xfrm>
            <a:off x="5556738" y="4648200"/>
            <a:ext cx="3276600" cy="1066800"/>
          </a:xfrm>
          <a:prstGeom prst="rect">
            <a:avLst/>
          </a:prstGeom>
        </p:spPr>
        <p:txBody>
          <a:bodyPr>
            <a:normAutofit/>
          </a:bodyPr>
          <a:lstStyle/>
          <a:p>
            <a:pPr algn="ctr" fontAlgn="auto">
              <a:spcBef>
                <a:spcPct val="20000"/>
              </a:spcBef>
              <a:spcAft>
                <a:spcPts val="0"/>
              </a:spcAft>
              <a:buFont typeface="Arial" pitchFamily="34" charset="0"/>
              <a:buNone/>
              <a:defRPr/>
            </a:pPr>
            <a:r>
              <a:rPr lang="ar-EG" sz="2600" dirty="0">
                <a:solidFill>
                  <a:schemeClr val="tx1">
                    <a:tint val="75000"/>
                  </a:schemeClr>
                </a:solidFill>
                <a:latin typeface="+mn-lt"/>
                <a:cs typeface="+mn-cs"/>
              </a:rPr>
              <a:t>كلية الآداب – قسم </a:t>
            </a:r>
            <a:r>
              <a:rPr lang="ar-SA" sz="2600" dirty="0">
                <a:solidFill>
                  <a:schemeClr val="tx1">
                    <a:tint val="75000"/>
                  </a:schemeClr>
                </a:solidFill>
                <a:latin typeface="+mn-lt"/>
                <a:cs typeface="+mn-cs"/>
              </a:rPr>
              <a:t>الدراسات الإسلامية</a:t>
            </a:r>
            <a:endParaRPr lang="en-US" sz="2600" dirty="0">
              <a:solidFill>
                <a:schemeClr val="tx1">
                  <a:tint val="75000"/>
                </a:schemeClr>
              </a:solidFill>
              <a:latin typeface="+mn-lt"/>
              <a:cs typeface="+mn-cs"/>
            </a:endParaRPr>
          </a:p>
        </p:txBody>
      </p:sp>
      <p:sp>
        <p:nvSpPr>
          <p:cNvPr id="11" name="مربع نص 10"/>
          <p:cNvSpPr txBox="1"/>
          <p:nvPr/>
        </p:nvSpPr>
        <p:spPr>
          <a:xfrm>
            <a:off x="571472" y="5572140"/>
            <a:ext cx="5429288" cy="584775"/>
          </a:xfrm>
          <a:prstGeom prst="rect">
            <a:avLst/>
          </a:prstGeom>
          <a:noFill/>
        </p:spPr>
        <p:txBody>
          <a:bodyPr wrap="square" rtlCol="1">
            <a:spAutoFit/>
          </a:bodyPr>
          <a:lstStyle/>
          <a:p>
            <a:r>
              <a:rPr lang="ar-SA" sz="3200" dirty="0" smtClean="0"/>
              <a:t>د / </a:t>
            </a:r>
            <a:r>
              <a:rPr lang="ar-SA" sz="3200" dirty="0" err="1" smtClean="0"/>
              <a:t>عبدالرحمن</a:t>
            </a:r>
            <a:r>
              <a:rPr lang="ar-SA" sz="3200" dirty="0" smtClean="0"/>
              <a:t> بن محمد </a:t>
            </a:r>
            <a:r>
              <a:rPr lang="ar-SA" sz="3200" dirty="0" err="1" smtClean="0"/>
              <a:t>هشبول</a:t>
            </a:r>
            <a:r>
              <a:rPr lang="ar-SA" sz="3200" dirty="0" smtClean="0"/>
              <a:t> الشهري </a:t>
            </a:r>
            <a:endParaRPr lang="ar-SA" sz="3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0" y="0"/>
            <a:ext cx="9144000" cy="12144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r>
              <a:rPr lang="ar-SA" sz="4000" dirty="0" smtClean="0"/>
              <a:t>المحاضرة </a:t>
            </a:r>
            <a:r>
              <a:rPr lang="ar-SA" sz="4000" dirty="0" smtClean="0"/>
              <a:t>السادسة</a:t>
            </a:r>
            <a:endParaRPr lang="en-US" sz="4000" dirty="0"/>
          </a:p>
        </p:txBody>
      </p:sp>
      <p:grpSp>
        <p:nvGrpSpPr>
          <p:cNvPr id="2" name="Group 7"/>
          <p:cNvGrpSpPr>
            <a:grpSpLocks/>
          </p:cNvGrpSpPr>
          <p:nvPr/>
        </p:nvGrpSpPr>
        <p:grpSpPr bwMode="auto">
          <a:xfrm>
            <a:off x="1" y="1"/>
            <a:ext cx="1214414" cy="1214422"/>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مربع نص 7"/>
          <p:cNvSpPr txBox="1"/>
          <p:nvPr/>
        </p:nvSpPr>
        <p:spPr>
          <a:xfrm>
            <a:off x="357158" y="3500438"/>
            <a:ext cx="8429684" cy="2554545"/>
          </a:xfrm>
          <a:prstGeom prst="rect">
            <a:avLst/>
          </a:prstGeom>
          <a:noFill/>
        </p:spPr>
        <p:txBody>
          <a:bodyPr wrap="square" rtlCol="1">
            <a:spAutoFit/>
          </a:bodyPr>
          <a:lstStyle/>
          <a:p>
            <a:r>
              <a:rPr lang="ar-SA" sz="3200" dirty="0" smtClean="0">
                <a:solidFill>
                  <a:schemeClr val="accent3">
                    <a:lumMod val="75000"/>
                  </a:schemeClr>
                </a:solidFill>
                <a:latin typeface="Calibri" pitchFamily="34" charset="0"/>
                <a:ea typeface="Calibri" pitchFamily="34" charset="0"/>
                <a:cs typeface="Arial" pitchFamily="34" charset="0"/>
              </a:rPr>
              <a:t>قال تعالى </a:t>
            </a:r>
            <a:r>
              <a:rPr lang="ar-SA" sz="4000" dirty="0" smtClean="0">
                <a:solidFill>
                  <a:schemeClr val="accent3">
                    <a:lumMod val="75000"/>
                  </a:schemeClr>
                </a:solidFill>
                <a:latin typeface="Calibri" pitchFamily="34" charset="0"/>
                <a:ea typeface="Calibri" pitchFamily="34" charset="0"/>
                <a:cs typeface="Arial" pitchFamily="34" charset="0"/>
              </a:rPr>
              <a:t>:[ أو كظلمات في بحر لجي يغشاه موج من فوقه موج من فوقه سحاب ظلمات بعضها فوق بعض إذا اخرج يده لم يكد يرها ومن لم يجعل الله له نورا فماله من نور] </a:t>
            </a:r>
            <a:r>
              <a:rPr lang="ar-SA" sz="3200" dirty="0" smtClean="0">
                <a:solidFill>
                  <a:schemeClr val="accent3">
                    <a:lumMod val="75000"/>
                  </a:schemeClr>
                </a:solidFill>
                <a:latin typeface="Calibri" pitchFamily="34" charset="0"/>
                <a:ea typeface="Calibri" pitchFamily="34" charset="0"/>
                <a:cs typeface="Arial" pitchFamily="34" charset="0"/>
              </a:rPr>
              <a:t>" النور </a:t>
            </a:r>
            <a:r>
              <a:rPr lang="ar-SA" sz="3200" dirty="0" err="1" smtClean="0">
                <a:solidFill>
                  <a:schemeClr val="accent3">
                    <a:lumMod val="75000"/>
                  </a:schemeClr>
                </a:solidFill>
                <a:latin typeface="Calibri" pitchFamily="34" charset="0"/>
                <a:ea typeface="Calibri" pitchFamily="34" charset="0"/>
                <a:cs typeface="Arial" pitchFamily="34" charset="0"/>
              </a:rPr>
              <a:t>اية</a:t>
            </a:r>
            <a:r>
              <a:rPr lang="ar-SA" sz="3200" dirty="0" smtClean="0">
                <a:solidFill>
                  <a:schemeClr val="accent3">
                    <a:lumMod val="75000"/>
                  </a:schemeClr>
                </a:solidFill>
                <a:latin typeface="Calibri" pitchFamily="34" charset="0"/>
                <a:ea typeface="Calibri" pitchFamily="34" charset="0"/>
                <a:cs typeface="Arial" pitchFamily="34" charset="0"/>
              </a:rPr>
              <a:t> 40</a:t>
            </a:r>
            <a:endParaRPr lang="ar-SA" sz="3200" dirty="0">
              <a:solidFill>
                <a:schemeClr val="accent3">
                  <a:lumMod val="75000"/>
                </a:schemeClr>
              </a:solidFill>
            </a:endParaRPr>
          </a:p>
        </p:txBody>
      </p:sp>
      <p:sp>
        <p:nvSpPr>
          <p:cNvPr id="9" name="مربع نص 8"/>
          <p:cNvSpPr txBox="1"/>
          <p:nvPr/>
        </p:nvSpPr>
        <p:spPr>
          <a:xfrm>
            <a:off x="2643174" y="2214554"/>
            <a:ext cx="3571900" cy="830997"/>
          </a:xfrm>
          <a:prstGeom prst="rect">
            <a:avLst/>
          </a:prstGeom>
          <a:noFill/>
        </p:spPr>
        <p:txBody>
          <a:bodyPr wrap="square" rtlCol="1">
            <a:spAutoFit/>
          </a:bodyPr>
          <a:lstStyle/>
          <a:p>
            <a:r>
              <a:rPr lang="ar-SA" sz="4800" dirty="0" smtClean="0">
                <a:solidFill>
                  <a:schemeClr val="tx2">
                    <a:lumMod val="60000"/>
                    <a:lumOff val="40000"/>
                  </a:schemeClr>
                </a:solidFill>
              </a:rPr>
              <a:t>ظلمات البحار </a:t>
            </a:r>
            <a:endParaRPr lang="ar-SA" sz="4800" dirty="0">
              <a:solidFill>
                <a:schemeClr val="tx2">
                  <a:lumMod val="60000"/>
                  <a:lumOff val="4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0" y="0"/>
            <a:ext cx="9144000" cy="12144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1" y="1"/>
            <a:ext cx="1214414" cy="1214422"/>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5841" name="Rectangle 1"/>
          <p:cNvSpPr>
            <a:spLocks noChangeArrowheads="1"/>
          </p:cNvSpPr>
          <p:nvPr/>
        </p:nvSpPr>
        <p:spPr bwMode="auto">
          <a:xfrm>
            <a:off x="0" y="1142984"/>
            <a:ext cx="914400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أو كظلمات في بحر لجي يغشاه موج من فوقه موج من فوقه سحاب ظلمات بعضها فوق بعض إذا اخرج يده لم يكد يرها ومن لم يجعل الله له نورا فماله من نور " النور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اية</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40</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الدلاله</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العلمية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للاية</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الكريمه</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الظلمات فوق قيعان كل من البحار العميقة والمحيطات .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الظلمة الأولى وسببها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الظلمة الثانية وسببها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الظلمة الثالثة وسببها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التوافق بين العلم الحديث والقران الكريم </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35842" name="Rectangle 2"/>
          <p:cNvSpPr>
            <a:spLocks noChangeArrowheads="1"/>
          </p:cNvSpPr>
          <p:nvPr/>
        </p:nvSpPr>
        <p:spPr bwMode="auto">
          <a:xfrm>
            <a:off x="0" y="4500570"/>
            <a:ext cx="91440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الدلاله</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العلمية للأيه الكريمة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تشير هذه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الاية</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إلى الظلمة التامة فوق قيعان البحار العميقة والمحيطات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lang="ar-SA" sz="2400" dirty="0" smtClean="0">
                <a:latin typeface="Calibri" pitchFamily="34" charset="0"/>
                <a:ea typeface="Calibri" pitchFamily="34" charset="0"/>
                <a:cs typeface="Arial" pitchFamily="34" charset="0"/>
              </a:rPr>
              <a:t>ت</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لعب كل من السحب , والأمواج السطحية , والأمواج الداخلية دورا أساسيا في إحداثها </a:t>
            </a:r>
            <a:r>
              <a:rPr kumimoji="0" lang="ar-SA" sz="1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0" y="0"/>
            <a:ext cx="9144000" cy="12144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1" y="1"/>
            <a:ext cx="1214414" cy="1214422"/>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4817" name="Rectangle 1"/>
          <p:cNvSpPr>
            <a:spLocks noChangeArrowheads="1"/>
          </p:cNvSpPr>
          <p:nvPr/>
        </p:nvSpPr>
        <p:spPr bwMode="auto">
          <a:xfrm>
            <a:off x="0" y="1214422"/>
            <a:ext cx="91440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هذه الظلمات حقيقية لم يدركها الإنسان إلا في مطلع القرن العشرين.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الشمس مصدر الحرارة والضوء ومختلف صور الطاقة على سطح الأرض . لذلك : علينا الرجوع إلى المسافة الفاصلة بين الشمس والأرض للتعرف على الحواجز التي يمكن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ان</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تعترض أشعة الشمس في طريق وصولها إلى الأرض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من أهم هذه الحواجز : الغلاف الجوي للأرض خاصة جزأه السفلي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ومابه</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من سحب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الظلمة الأولى : تسببها السحب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تتكون الأشعة الصادرة من الشمس من كل الموجات الكهرومغناطيسية . ابتداء من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الراديويه</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إلى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الاشعه</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السينية . إلا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ان</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الغالب عليها هو الضوء المرئي . وكل من الأشعة الحمراء .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والاشعه</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فوق البنفسجية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بالاضافه</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إلى بعض الجسيمات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الاوليه</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المتسارعه</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مثل الالكترونات .</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34818" name="Rectangle 2"/>
          <p:cNvSpPr>
            <a:spLocks noChangeArrowheads="1"/>
          </p:cNvSpPr>
          <p:nvPr/>
        </p:nvSpPr>
        <p:spPr bwMode="auto">
          <a:xfrm>
            <a:off x="0" y="4714884"/>
            <a:ext cx="91440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أغلب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الاشعه</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فوق البنفسجية يردها غاز الأوزون إلى الأعلى.</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وعند وصول بقية أشعة الشمس على الجزء السفلي من الغلاف الغازي للأرض .فإن السحب تعكس وتشتت نحو (30%) منها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مكونات الغلاف الغازي للأرض مثل بخار الماء وجزيئات الهواء .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وهباءات</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الغبار وغيرها من نوى التكثيف الأخرى تحجب حوالي 19% من أشعة الشمس المارة من خلاله .</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0" y="0"/>
            <a:ext cx="9144000" cy="12144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1" y="1"/>
            <a:ext cx="1214414" cy="1214422"/>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3793" name="Rectangle 1"/>
          <p:cNvSpPr>
            <a:spLocks noChangeArrowheads="1"/>
          </p:cNvSpPr>
          <p:nvPr/>
        </p:nvSpPr>
        <p:spPr bwMode="auto">
          <a:xfrm>
            <a:off x="0" y="1214422"/>
            <a:ext cx="91440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وعلى ذلك : فإن الغلاف الغازي بمكوناته وسحبه يحجب بالانعكاس, والتشتيت , والامتصاص حوالي 49% من أشعة الشمس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تحدث قدرا من الظلمة النسبية على سطح الأرض بما في ذلك اليابسة وأسطح البحار والمحيطات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الظلمة الثانية وسببها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تسبب الأمواج السطحية في كل من البحار والمحيطات الظلمة الثانية.</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عند وصول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ماتبقى</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من أشعة الشمس إلى أسطح البحار والمحيطات . فإن حوالي 35% من الأشعة فيها تستهلك في تبخير الماء من اجل تكوين السحب . وفي عمليات التمثل الضوئي . التي تقوم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بها</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النباتات </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33794" name="Rectangle 2"/>
          <p:cNvSpPr>
            <a:spLocks noChangeArrowheads="1"/>
          </p:cNvSpPr>
          <p:nvPr/>
        </p:nvSpPr>
        <p:spPr bwMode="auto">
          <a:xfrm>
            <a:off x="0" y="4549676"/>
            <a:ext cx="91440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ما يصل على سطح البحار والمحيطات مما تبقى من الأشعة المرئية . أو الضوء الأبيض .فإن الأمواج السطحية للبحار تعكس 5% أخرى منها فتحدث قدرا أخر من الظلمة النسبية في البحار والمحيطات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ضعف ضوء الشمس المرئي . بمروره في ماء البحار والمحيطات:</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يتعرض الضوء المرئي : النافذ على مياه البحار والمحيطات لعمليات كثيرة من الانكسار والتحليل إلى الأطياف المختلفة </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0" y="0"/>
            <a:ext cx="9144000" cy="12144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1" y="1"/>
            <a:ext cx="1214414" cy="1214422"/>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2769" name="Rectangle 1"/>
          <p:cNvSpPr>
            <a:spLocks noChangeArrowheads="1"/>
          </p:cNvSpPr>
          <p:nvPr/>
        </p:nvSpPr>
        <p:spPr bwMode="auto">
          <a:xfrm>
            <a:off x="0" y="1142984"/>
            <a:ext cx="914400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يمتص هذا الضوء بواسطة كل من جزيئات الماء وجزيئات الأملاح المذابة فيه والمواد الصلبة والعالقة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به</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ولذلك يضعف الضوء المار في الماء بالتدريج مع العمق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الطيف الأحمر هو أول ما يمتص من أطياف الضوء الأبيض حيث يمتص بالكامل على عمق لا يكاد يتجاوز 10 أمتار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يليه في الامتصاص الطيف البرتقالي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يليه في الامتصاص الطيف الأصفر حيث يتم امتصاصه على عمق لا يتجاوز 50 متر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يليه الطيف الأخضر حيث يتم امتصاصه بالكامل على عمق 100 متر في المتوسط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ويستمر الطيف الأزرق بعد ذلك ليتم امتصاصه على عمق يزيد قليلا على 200 متر ولذلك يبدو ماء البحار والمحيطات باللون الأزرق لتشتت هذا الطيف من أطياف الضوء الأبيض في 200 متر العليا من تلك الكتل المائية </a:t>
            </a:r>
            <a:r>
              <a:rPr kumimoji="0" lang="ar-SA" sz="1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2770" name="Rectangle 2"/>
          <p:cNvSpPr>
            <a:spLocks noChangeArrowheads="1"/>
          </p:cNvSpPr>
          <p:nvPr/>
        </p:nvSpPr>
        <p:spPr bwMode="auto">
          <a:xfrm>
            <a:off x="0" y="5143512"/>
            <a:ext cx="91440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إذا امتص أي طيف فإن أي لون من ألوان ذلك الطيف لا يمكن رؤيته بعد ذلك مثل اللون البرتقالي والأصفر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و</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بعد عمق 200 متر تقريبا يبدأ الظلام شبه الكامل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هذا يعني أن أعماق البحار والمحيطات تغرق في ظلام دامس </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0" y="0"/>
            <a:ext cx="9144000" cy="12144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1" y="1"/>
            <a:ext cx="1214414" cy="1214422"/>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مستطيل 7"/>
          <p:cNvSpPr/>
          <p:nvPr/>
        </p:nvSpPr>
        <p:spPr>
          <a:xfrm>
            <a:off x="1714480" y="2274838"/>
            <a:ext cx="7143800" cy="2677656"/>
          </a:xfrm>
          <a:prstGeom prst="rect">
            <a:avLst/>
          </a:prstGeom>
        </p:spPr>
        <p:txBody>
          <a:bodyPr wrap="square">
            <a:spAutoFit/>
          </a:bodyPr>
          <a:lstStyle/>
          <a:p>
            <a:pPr lvl="0" fontAlgn="base">
              <a:spcBef>
                <a:spcPct val="0"/>
              </a:spcBef>
              <a:spcAft>
                <a:spcPct val="0"/>
              </a:spcAft>
              <a:buFontTx/>
              <a:buChar char="•"/>
            </a:pPr>
            <a:r>
              <a:rPr lang="ar-SA" sz="2400" dirty="0" smtClean="0">
                <a:latin typeface="Calibri" pitchFamily="34" charset="0"/>
                <a:ea typeface="Calibri" pitchFamily="34" charset="0"/>
                <a:cs typeface="Arial" pitchFamily="34" charset="0"/>
              </a:rPr>
              <a:t>الظلمة </a:t>
            </a:r>
            <a:r>
              <a:rPr lang="ar-SA" sz="2400" dirty="0" err="1" smtClean="0">
                <a:latin typeface="Calibri" pitchFamily="34" charset="0"/>
                <a:ea typeface="Calibri" pitchFamily="34" charset="0"/>
                <a:cs typeface="Arial" pitchFamily="34" charset="0"/>
              </a:rPr>
              <a:t>الثالثه</a:t>
            </a:r>
            <a:r>
              <a:rPr lang="ar-SA" sz="2400" dirty="0" smtClean="0">
                <a:latin typeface="Calibri" pitchFamily="34" charset="0"/>
                <a:ea typeface="Calibri" pitchFamily="34" charset="0"/>
                <a:cs typeface="Arial" pitchFamily="34" charset="0"/>
              </a:rPr>
              <a:t> وسببها :</a:t>
            </a:r>
            <a:endParaRPr lang="en-US" sz="2400" dirty="0" smtClean="0">
              <a:latin typeface="Arial" pitchFamily="34" charset="0"/>
              <a:cs typeface="Arial" pitchFamily="34" charset="0"/>
            </a:endParaRPr>
          </a:p>
          <a:p>
            <a:pPr lvl="0" eaLnBrk="0" fontAlgn="base" hangingPunct="0">
              <a:spcBef>
                <a:spcPct val="0"/>
              </a:spcBef>
              <a:spcAft>
                <a:spcPct val="0"/>
              </a:spcAft>
              <a:buFontTx/>
              <a:buChar char="•"/>
            </a:pPr>
            <a:r>
              <a:rPr lang="ar-SA" sz="2400" dirty="0" smtClean="0">
                <a:latin typeface="Calibri" pitchFamily="34" charset="0"/>
                <a:ea typeface="Calibri" pitchFamily="34" charset="0"/>
                <a:cs typeface="Arial" pitchFamily="34" charset="0"/>
              </a:rPr>
              <a:t>الأمواج الداخلية هي سبب الظلمة الثالثة فوق قيعان كل من البحار العميقة والمحيطات .</a:t>
            </a:r>
            <a:endParaRPr lang="en-US" sz="2400" dirty="0" smtClean="0">
              <a:latin typeface="Arial" pitchFamily="34" charset="0"/>
              <a:cs typeface="Arial" pitchFamily="34" charset="0"/>
            </a:endParaRPr>
          </a:p>
          <a:p>
            <a:pPr lvl="0" eaLnBrk="0" fontAlgn="base" hangingPunct="0">
              <a:spcBef>
                <a:spcPct val="0"/>
              </a:spcBef>
              <a:spcAft>
                <a:spcPct val="0"/>
              </a:spcAft>
              <a:buFontTx/>
              <a:buChar char="•"/>
            </a:pPr>
            <a:r>
              <a:rPr lang="ar-SA" sz="2400" dirty="0" smtClean="0">
                <a:latin typeface="Calibri" pitchFamily="34" charset="0"/>
                <a:ea typeface="Calibri" pitchFamily="34" charset="0"/>
                <a:cs typeface="Arial" pitchFamily="34" charset="0"/>
              </a:rPr>
              <a:t>الأمواج الداخلية لا يمكن رؤيتها بطريقه مباشره وإن أمكن إدراك حركتها </a:t>
            </a:r>
            <a:r>
              <a:rPr lang="ar-SA" sz="2400" dirty="0" err="1" smtClean="0">
                <a:latin typeface="Calibri" pitchFamily="34" charset="0"/>
                <a:ea typeface="Calibri" pitchFamily="34" charset="0"/>
                <a:cs typeface="Arial" pitchFamily="34" charset="0"/>
              </a:rPr>
              <a:t>باجهزه</a:t>
            </a:r>
            <a:r>
              <a:rPr lang="ar-SA" sz="2400" dirty="0" smtClean="0">
                <a:latin typeface="Calibri" pitchFamily="34" charset="0"/>
                <a:ea typeface="Calibri" pitchFamily="34" charset="0"/>
                <a:cs typeface="Arial" pitchFamily="34" charset="0"/>
              </a:rPr>
              <a:t> ميكانيكيه .</a:t>
            </a:r>
            <a:endParaRPr lang="en-US" sz="2400" dirty="0" smtClean="0">
              <a:latin typeface="Arial" pitchFamily="34" charset="0"/>
              <a:cs typeface="Arial" pitchFamily="34" charset="0"/>
            </a:endParaRPr>
          </a:p>
          <a:p>
            <a:pPr lvl="0" eaLnBrk="0" fontAlgn="base" hangingPunct="0">
              <a:spcBef>
                <a:spcPct val="0"/>
              </a:spcBef>
              <a:spcAft>
                <a:spcPct val="0"/>
              </a:spcAft>
              <a:buFontTx/>
              <a:buChar char="•"/>
            </a:pPr>
            <a:r>
              <a:rPr lang="ar-SA" sz="2400" dirty="0" smtClean="0">
                <a:latin typeface="Calibri" pitchFamily="34" charset="0"/>
                <a:ea typeface="Calibri" pitchFamily="34" charset="0"/>
                <a:cs typeface="Arial" pitchFamily="34" charset="0"/>
              </a:rPr>
              <a:t>يبدأ تكون الأملاح الداخلية على عمق 40متر من مستوى سطح البحر </a:t>
            </a:r>
            <a:endParaRPr lang="en-US" sz="2400" dirty="0" smtClean="0">
              <a:latin typeface="Arial" pitchFamily="34" charset="0"/>
              <a:cs typeface="Arial" pitchFamily="34" charset="0"/>
            </a:endParaRPr>
          </a:p>
          <a:p>
            <a:pPr lvl="0" eaLnBrk="0" fontAlgn="base" hangingPunct="0">
              <a:spcBef>
                <a:spcPct val="0"/>
              </a:spcBef>
              <a:spcAft>
                <a:spcPct val="0"/>
              </a:spcAft>
              <a:buFontTx/>
              <a:buChar char="•"/>
            </a:pPr>
            <a:r>
              <a:rPr lang="ar-SA" sz="2400" dirty="0" smtClean="0">
                <a:latin typeface="Calibri" pitchFamily="34" charset="0"/>
                <a:ea typeface="Calibri" pitchFamily="34" charset="0"/>
                <a:cs typeface="Arial" pitchFamily="34" charset="0"/>
              </a:rPr>
              <a:t>التوافق بين القران والعلم الحديث </a:t>
            </a:r>
            <a:endParaRPr lang="en-US" sz="2400" dirty="0" smtClean="0">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3B2AB83-AFA0-45BD-91DE-8A30D2C2A5AE}" type="slidenum">
              <a:rPr lang="en-US" smtClean="0"/>
              <a:pPr fontAlgn="base">
                <a:spcBef>
                  <a:spcPct val="0"/>
                </a:spcBef>
                <a:spcAft>
                  <a:spcPct val="0"/>
                </a:spcAft>
                <a:defRPr/>
              </a:pPr>
              <a:t>8</a:t>
            </a:fld>
            <a:endParaRPr lang="en-US" smtClean="0"/>
          </a:p>
        </p:txBody>
      </p:sp>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grpSp>
        <p:nvGrpSpPr>
          <p:cNvPr id="2" name="Group 5"/>
          <p:cNvGrpSpPr>
            <a:grpSpLocks/>
          </p:cNvGrpSpPr>
          <p:nvPr/>
        </p:nvGrpSpPr>
        <p:grpSpPr bwMode="auto">
          <a:xfrm>
            <a:off x="4783016" y="1981201"/>
            <a:ext cx="2400300"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3800"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3797" name="Rectangle 8"/>
          <p:cNvSpPr>
            <a:spLocks noChangeArrowheads="1"/>
          </p:cNvSpPr>
          <p:nvPr/>
        </p:nvSpPr>
        <p:spPr bwMode="auto">
          <a:xfrm>
            <a:off x="2180492" y="3352800"/>
            <a:ext cx="2602523" cy="923330"/>
          </a:xfrm>
          <a:prstGeom prst="rect">
            <a:avLst/>
          </a:prstGeom>
          <a:noFill/>
          <a:ln w="9525">
            <a:noFill/>
            <a:miter lim="800000"/>
            <a:headEnd/>
            <a:tailEnd/>
          </a:ln>
        </p:spPr>
        <p:txBody>
          <a:bodyPr>
            <a:spAutoFit/>
          </a:bodyPr>
          <a:lstStyle/>
          <a:p>
            <a:r>
              <a:rPr lang="ar-EG" sz="5400" dirty="0">
                <a:solidFill>
                  <a:schemeClr val="bg1"/>
                </a:solidFill>
                <a:latin typeface="Calibri" pitchFamily="34" charset="0"/>
              </a:rPr>
              <a:t>بحمد الله</a:t>
            </a:r>
            <a:endParaRPr lang="en-US" sz="5400" dirty="0">
              <a:solidFill>
                <a:schemeClr val="bg1"/>
              </a:solidFill>
              <a:latin typeface="Calibri" pitchFamily="34" charset="0"/>
            </a:endParaRPr>
          </a:p>
        </p:txBody>
      </p:sp>
      <p:sp>
        <p:nvSpPr>
          <p:cNvPr id="33798" name="Freeform 6"/>
          <p:cNvSpPr>
            <a:spLocks noEditPoints="1"/>
          </p:cNvSpPr>
          <p:nvPr/>
        </p:nvSpPr>
        <p:spPr bwMode="auto">
          <a:xfrm>
            <a:off x="2180493"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690</Words>
  <Application>Microsoft Office PowerPoint</Application>
  <PresentationFormat>عرض على الشاشة (3:4)‏</PresentationFormat>
  <Paragraphs>49</Paragraphs>
  <Slides>8</Slides>
  <Notes>0</Notes>
  <HiddenSlides>0</HiddenSlides>
  <MMClips>0</MMClips>
  <ScaleCrop>false</ScaleCrop>
  <HeadingPairs>
    <vt:vector size="4" baseType="variant">
      <vt:variant>
        <vt:lpstr>سمة</vt:lpstr>
      </vt:variant>
      <vt:variant>
        <vt:i4>1</vt:i4>
      </vt:variant>
      <vt:variant>
        <vt:lpstr>عناوين الشرائح</vt:lpstr>
      </vt:variant>
      <vt:variant>
        <vt:i4>8</vt:i4>
      </vt:variant>
    </vt:vector>
  </HeadingPairs>
  <TitlesOfParts>
    <vt:vector size="9" baseType="lpstr">
      <vt:lpstr>سمة Office</vt:lpstr>
      <vt:lpstr>الشريحة 1</vt:lpstr>
      <vt:lpstr>الشريحة 2</vt:lpstr>
      <vt:lpstr>الشريحة 3</vt:lpstr>
      <vt:lpstr>الشريحة 4</vt:lpstr>
      <vt:lpstr>الشريحة 5</vt:lpstr>
      <vt:lpstr>الشريحة 6</vt:lpstr>
      <vt:lpstr>الشريحة 7</vt:lpstr>
      <vt:lpstr>الشريحة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Microsoft</dc:creator>
  <cp:lastModifiedBy>balsabbgh</cp:lastModifiedBy>
  <cp:revision>2</cp:revision>
  <dcterms:created xsi:type="dcterms:W3CDTF">2012-10-06T16:49:03Z</dcterms:created>
  <dcterms:modified xsi:type="dcterms:W3CDTF">2012-10-07T10:19:29Z</dcterms:modified>
</cp:coreProperties>
</file>