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69" r:id="rId4"/>
    <p:sldId id="268" r:id="rId5"/>
    <p:sldId id="270" r:id="rId6"/>
    <p:sldId id="274" r:id="rId7"/>
    <p:sldId id="273" r:id="rId8"/>
    <p:sldId id="272" r:id="rId9"/>
    <p:sldId id="271" r:id="rId10"/>
    <p:sldId id="264" r:id="rId11"/>
    <p:sldId id="263" r:id="rId12"/>
    <p:sldId id="267" r:id="rId13"/>
    <p:sldId id="266" r:id="rId14"/>
    <p:sldId id="275"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559" autoAdjust="0"/>
    <p:restoredTop sz="94660"/>
  </p:normalViewPr>
  <p:slideViewPr>
    <p:cSldViewPr>
      <p:cViewPr varScale="1">
        <p:scale>
          <a:sx n="67" d="100"/>
          <a:sy n="67"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19/12/33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19/12/33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19/12/33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19/12/33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19/12/33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19/12/33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19/12/33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19/12/33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19/12/33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19/12/33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19/12/33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19/12/33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5994889" y="1981201"/>
            <a:ext cx="2400300" cy="2524125"/>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itle 1"/>
          <p:cNvSpPr txBox="1">
            <a:spLocks/>
          </p:cNvSpPr>
          <p:nvPr/>
        </p:nvSpPr>
        <p:spPr>
          <a:xfrm>
            <a:off x="422031" y="2895600"/>
            <a:ext cx="4706815" cy="1470025"/>
          </a:xfrm>
          <a:prstGeom prst="rect">
            <a:avLst/>
          </a:prstGeom>
        </p:spPr>
        <p:txBody>
          <a:bodyPr anchor="ctr">
            <a:normAutofit/>
          </a:bodyPr>
          <a:lstStyle/>
          <a:p>
            <a:pPr rtl="1" fontAlgn="auto">
              <a:spcAft>
                <a:spcPts val="0"/>
              </a:spcAft>
              <a:defRPr/>
            </a:pPr>
            <a:r>
              <a:rPr lang="ar-SA" sz="4000" b="1" dirty="0" smtClean="0">
                <a:solidFill>
                  <a:schemeClr val="accent1">
                    <a:lumMod val="75000"/>
                  </a:schemeClr>
                </a:solidFill>
                <a:latin typeface="AYM Wadiy S_U normal." pitchFamily="2" charset="0"/>
                <a:ea typeface="+mj-ea"/>
                <a:cs typeface="+mj-cs"/>
              </a:rPr>
              <a:t>الإعجاز </a:t>
            </a:r>
            <a:r>
              <a:rPr lang="ar-SA" sz="4000" b="1" smtClean="0">
                <a:solidFill>
                  <a:schemeClr val="accent1">
                    <a:lumMod val="75000"/>
                  </a:schemeClr>
                </a:solidFill>
                <a:latin typeface="AYM Wadiy S_U normal." pitchFamily="2" charset="0"/>
                <a:ea typeface="+mj-ea"/>
                <a:cs typeface="+mj-cs"/>
              </a:rPr>
              <a:t>في الكتاب </a:t>
            </a:r>
            <a:r>
              <a:rPr lang="ar-SA" sz="4000" b="1" dirty="0" smtClean="0">
                <a:solidFill>
                  <a:schemeClr val="accent1">
                    <a:lumMod val="75000"/>
                  </a:schemeClr>
                </a:solidFill>
                <a:latin typeface="AYM Wadiy S_U normal." pitchFamily="2" charset="0"/>
                <a:ea typeface="+mj-ea"/>
                <a:cs typeface="+mj-cs"/>
              </a:rPr>
              <a:t>والسنة</a:t>
            </a:r>
            <a:endParaRPr lang="en-US" sz="4400" dirty="0">
              <a:solidFill>
                <a:schemeClr val="tx1">
                  <a:lumMod val="50000"/>
                  <a:lumOff val="50000"/>
                </a:schemeClr>
              </a:solidFill>
              <a:latin typeface="+mj-lt"/>
              <a:ea typeface="+mj-ea"/>
              <a:cs typeface="+mj-cs"/>
            </a:endParaRPr>
          </a:p>
        </p:txBody>
      </p:sp>
      <p:sp>
        <p:nvSpPr>
          <p:cNvPr id="10" name="Subtitle 2"/>
          <p:cNvSpPr txBox="1">
            <a:spLocks/>
          </p:cNvSpPr>
          <p:nvPr/>
        </p:nvSpPr>
        <p:spPr>
          <a:xfrm>
            <a:off x="5556738" y="4648200"/>
            <a:ext cx="3276600" cy="1066800"/>
          </a:xfrm>
          <a:prstGeom prst="rect">
            <a:avLst/>
          </a:prstGeom>
        </p:spPr>
        <p:txBody>
          <a:bodyPr>
            <a:normAutofit/>
          </a:bodyPr>
          <a:lstStyle/>
          <a:p>
            <a:pPr algn="ctr" fontAlgn="auto">
              <a:spcBef>
                <a:spcPct val="20000"/>
              </a:spcBef>
              <a:spcAft>
                <a:spcPts val="0"/>
              </a:spcAft>
              <a:buFont typeface="Arial" pitchFamily="34" charset="0"/>
              <a:buNone/>
              <a:defRPr/>
            </a:pPr>
            <a:r>
              <a:rPr lang="ar-EG" sz="2600" dirty="0">
                <a:solidFill>
                  <a:schemeClr val="tx1">
                    <a:tint val="75000"/>
                  </a:schemeClr>
                </a:solidFill>
                <a:latin typeface="+mn-lt"/>
                <a:cs typeface="+mn-cs"/>
              </a:rPr>
              <a:t>كلية الآداب – قسم </a:t>
            </a:r>
            <a:r>
              <a:rPr lang="ar-SA" sz="2600" dirty="0">
                <a:solidFill>
                  <a:schemeClr val="tx1">
                    <a:tint val="75000"/>
                  </a:schemeClr>
                </a:solidFill>
                <a:latin typeface="+mn-lt"/>
                <a:cs typeface="+mn-cs"/>
              </a:rPr>
              <a:t>الدراسات الإسلامية</a:t>
            </a:r>
            <a:endParaRPr lang="en-US" sz="2600" dirty="0">
              <a:solidFill>
                <a:schemeClr val="tx1">
                  <a:tint val="75000"/>
                </a:schemeClr>
              </a:solidFill>
              <a:latin typeface="+mn-lt"/>
              <a:cs typeface="+mn-cs"/>
            </a:endParaRPr>
          </a:p>
        </p:txBody>
      </p:sp>
      <p:sp>
        <p:nvSpPr>
          <p:cNvPr id="11" name="مربع نص 10"/>
          <p:cNvSpPr txBox="1"/>
          <p:nvPr/>
        </p:nvSpPr>
        <p:spPr>
          <a:xfrm>
            <a:off x="571472" y="5572140"/>
            <a:ext cx="5429288" cy="584775"/>
          </a:xfrm>
          <a:prstGeom prst="rect">
            <a:avLst/>
          </a:prstGeom>
          <a:noFill/>
        </p:spPr>
        <p:txBody>
          <a:bodyPr wrap="square" rtlCol="1">
            <a:spAutoFit/>
          </a:bodyPr>
          <a:lstStyle/>
          <a:p>
            <a:r>
              <a:rPr lang="ar-SA" sz="3200" dirty="0" smtClean="0"/>
              <a:t>د / </a:t>
            </a:r>
            <a:r>
              <a:rPr lang="ar-SA" sz="3200" dirty="0" err="1" smtClean="0"/>
              <a:t>عبدالرحمن</a:t>
            </a:r>
            <a:r>
              <a:rPr lang="ar-SA" sz="3200" dirty="0" smtClean="0"/>
              <a:t> بن محمد </a:t>
            </a:r>
            <a:r>
              <a:rPr lang="ar-SA" sz="3200" dirty="0" err="1" smtClean="0"/>
              <a:t>هشبول</a:t>
            </a:r>
            <a:r>
              <a:rPr lang="ar-SA" sz="3200" dirty="0" smtClean="0"/>
              <a:t> الشهري </a:t>
            </a:r>
            <a:endParaRPr lang="ar-SA"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ربع نص 7"/>
          <p:cNvSpPr txBox="1"/>
          <p:nvPr/>
        </p:nvSpPr>
        <p:spPr>
          <a:xfrm>
            <a:off x="2428860" y="1285860"/>
            <a:ext cx="4857784" cy="830997"/>
          </a:xfrm>
          <a:prstGeom prst="rect">
            <a:avLst/>
          </a:prstGeom>
          <a:noFill/>
        </p:spPr>
        <p:txBody>
          <a:bodyPr wrap="square" rtlCol="1">
            <a:spAutoFit/>
          </a:bodyPr>
          <a:lstStyle/>
          <a:p>
            <a:pPr algn="ctr"/>
            <a:r>
              <a:rPr lang="ar-SA" sz="4800" dirty="0" smtClean="0"/>
              <a:t>الشمـــس</a:t>
            </a:r>
            <a:endParaRPr lang="ar-SA" sz="4800" dirty="0"/>
          </a:p>
        </p:txBody>
      </p:sp>
      <p:sp>
        <p:nvSpPr>
          <p:cNvPr id="9" name="مربع نص 8"/>
          <p:cNvSpPr txBox="1"/>
          <p:nvPr/>
        </p:nvSpPr>
        <p:spPr>
          <a:xfrm>
            <a:off x="1285852" y="3000372"/>
            <a:ext cx="6572296" cy="1384995"/>
          </a:xfrm>
          <a:prstGeom prst="rect">
            <a:avLst/>
          </a:prstGeom>
          <a:noFill/>
        </p:spPr>
        <p:txBody>
          <a:bodyPr wrap="square" rtlCol="1">
            <a:spAutoFit/>
          </a:bodyPr>
          <a:lstStyle/>
          <a:p>
            <a:r>
              <a:rPr lang="ar-SA" sz="2800" dirty="0" smtClean="0"/>
              <a:t>قوله تعالى</a:t>
            </a:r>
            <a:r>
              <a:rPr lang="ar-SA" sz="2800" dirty="0" smtClean="0">
                <a:solidFill>
                  <a:schemeClr val="accent3">
                    <a:lumMod val="75000"/>
                  </a:schemeClr>
                </a:solidFill>
              </a:rPr>
              <a:t>:[هو الذي جعل الشمس ضياءً والقمر نوراً وقدره منازل لتعلموا عدد السنين والحساب *ما خلق الله ذلك إلا بالحق يفصل الآيات لقوم يعلمون] </a:t>
            </a:r>
            <a:r>
              <a:rPr lang="ar-SA" sz="2400" dirty="0" smtClean="0"/>
              <a:t>يونس آية 5 </a:t>
            </a:r>
            <a:r>
              <a:rPr lang="ar-SA" sz="2800" dirty="0" smtClean="0"/>
              <a:t>.</a:t>
            </a:r>
            <a:endParaRPr lang="ar-SA" sz="2800" dirty="0"/>
          </a:p>
        </p:txBody>
      </p:sp>
      <p:sp>
        <p:nvSpPr>
          <p:cNvPr id="10" name="مربع نص 9"/>
          <p:cNvSpPr txBox="1"/>
          <p:nvPr/>
        </p:nvSpPr>
        <p:spPr>
          <a:xfrm>
            <a:off x="2643174" y="2285992"/>
            <a:ext cx="4357718" cy="400110"/>
          </a:xfrm>
          <a:prstGeom prst="rect">
            <a:avLst/>
          </a:prstGeom>
          <a:noFill/>
        </p:spPr>
        <p:txBody>
          <a:bodyPr wrap="square" rtlCol="1">
            <a:spAutoFit/>
          </a:bodyPr>
          <a:lstStyle/>
          <a:p>
            <a:r>
              <a:rPr lang="ar-SA" sz="2000" dirty="0" smtClean="0"/>
              <a:t>ورد ذكر الشمس في القرآن الكريم 35 مرة من ذلك </a:t>
            </a:r>
            <a:endParaRPr lang="ar-SA"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ربع نص 7"/>
          <p:cNvSpPr txBox="1"/>
          <p:nvPr/>
        </p:nvSpPr>
        <p:spPr>
          <a:xfrm>
            <a:off x="571472" y="1214422"/>
            <a:ext cx="8429684" cy="4524315"/>
          </a:xfrm>
          <a:prstGeom prst="rect">
            <a:avLst/>
          </a:prstGeom>
          <a:noFill/>
        </p:spPr>
        <p:txBody>
          <a:bodyPr wrap="square" rtlCol="1">
            <a:spAutoFit/>
          </a:bodyPr>
          <a:lstStyle/>
          <a:p>
            <a:r>
              <a:rPr lang="ar-SA" sz="2400" dirty="0" smtClean="0"/>
              <a:t>قال تعالى [ وسخر لكم الشمس والقمر دائبين وسخر لكم الليل والنهار ] إبراهيم آية 33</a:t>
            </a:r>
          </a:p>
          <a:p>
            <a:r>
              <a:rPr lang="ar-SA" sz="2400" dirty="0" smtClean="0"/>
              <a:t>وقال :[هو الذي خلق الليل والنهار والشمس والقمر كل في فلك يسبحون ] الأنبياء آية 33</a:t>
            </a:r>
          </a:p>
          <a:p>
            <a:pPr>
              <a:buFontTx/>
              <a:buChar char="-"/>
            </a:pPr>
            <a:r>
              <a:rPr lang="ar-SA" sz="2400" dirty="0" smtClean="0"/>
              <a:t>أقوال المفسرين :</a:t>
            </a:r>
          </a:p>
          <a:p>
            <a:pPr>
              <a:buFontTx/>
              <a:buChar char="-"/>
            </a:pPr>
            <a:r>
              <a:rPr lang="ar-SA" sz="2400" dirty="0" smtClean="0"/>
              <a:t>يقوا ابن كثير:جعل الشعاع الصادر عن جرم الشمس ضياء وجعل شعاع القمر نوراً هذا فنٌ وهذا فنٌ آخر .ففاوت بينهما لئلا يشتبها وجعل سلطان الشمس بالنهار وسلطان القمر بالليل .</a:t>
            </a:r>
          </a:p>
          <a:p>
            <a:pPr>
              <a:buFontTx/>
              <a:buChar char="-"/>
            </a:pPr>
            <a:r>
              <a:rPr lang="ar-SA" sz="2400" dirty="0" smtClean="0"/>
              <a:t>وقال سيد قطب : والشمس ضياء أي فيها اشتعال والقمر نوراً أي فيه إنارة</a:t>
            </a:r>
          </a:p>
          <a:p>
            <a:pPr>
              <a:buFontTx/>
              <a:buChar char="-"/>
            </a:pPr>
            <a:r>
              <a:rPr lang="ar-SA" sz="2400" dirty="0" smtClean="0"/>
              <a:t>الدلالات العلمية للآية الكريمة :[ هو الذي جعل الشمس ضياء </a:t>
            </a:r>
            <a:r>
              <a:rPr lang="ar-SA" sz="2400" dirty="0" err="1" smtClean="0"/>
              <a:t>ً</a:t>
            </a:r>
            <a:r>
              <a:rPr lang="ar-SA" sz="2400" dirty="0" smtClean="0"/>
              <a:t> والقمر نوراً]</a:t>
            </a:r>
          </a:p>
          <a:p>
            <a:pPr>
              <a:buFontTx/>
              <a:buChar char="-"/>
            </a:pPr>
            <a:r>
              <a:rPr lang="ar-SA" sz="2400" dirty="0" smtClean="0"/>
              <a:t>-أولاً : السبق العلمي للآية الكريمة في التفريق بين كل ٍمن  الضياء والنور. </a:t>
            </a:r>
          </a:p>
          <a:p>
            <a:pPr>
              <a:buFont typeface="Wingdings" pitchFamily="2" charset="2"/>
              <a:buChar char="§"/>
            </a:pPr>
            <a:r>
              <a:rPr lang="ar-SA" sz="2400" dirty="0" smtClean="0"/>
              <a:t> الضوء : ”الضياء“ هو الجزء المرئي من الطاقة الكهرومغناطيسية –الكهربية المغناطيسية –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ستطيل 7"/>
          <p:cNvSpPr/>
          <p:nvPr/>
        </p:nvSpPr>
        <p:spPr>
          <a:xfrm>
            <a:off x="214282" y="1214422"/>
            <a:ext cx="8929718" cy="5909310"/>
          </a:xfrm>
          <a:prstGeom prst="rect">
            <a:avLst/>
          </a:prstGeom>
        </p:spPr>
        <p:txBody>
          <a:bodyPr wrap="square">
            <a:spAutoFit/>
          </a:bodyPr>
          <a:lstStyle/>
          <a:p>
            <a:pPr>
              <a:buFont typeface="Wingdings" pitchFamily="2" charset="2"/>
              <a:buChar char="§"/>
            </a:pPr>
            <a:r>
              <a:rPr lang="ar-SA" sz="2400" dirty="0" smtClean="0"/>
              <a:t>هذه الطاقة: تتكون من سلسة من موجات الفوتونات التي لا تختلف عن بعضها البعض إلا في طول موجة كلٍ منها وفي معدل ترددها .</a:t>
            </a:r>
          </a:p>
          <a:p>
            <a:pPr>
              <a:buFont typeface="Wingdings" pitchFamily="2" charset="2"/>
              <a:buChar char="§"/>
            </a:pPr>
            <a:r>
              <a:rPr lang="ar-SA" sz="2400" dirty="0" smtClean="0"/>
              <a:t>تتفاوت موجات الطيف في أطوالها بين جزء من مليون مليون جزء من المتر بالنسبة إلى اقصرها وهي أشعة جاما . وبين عدة كيلو مترات بالنسبة إلى أطولها وهي موجات الراديو</a:t>
            </a:r>
          </a:p>
          <a:p>
            <a:pPr>
              <a:buFont typeface="Wingdings" pitchFamily="2" charset="2"/>
              <a:buChar char="§"/>
            </a:pPr>
            <a:r>
              <a:rPr lang="ar-SA" sz="2400" dirty="0" smtClean="0"/>
              <a:t>يأتي بين هذين الحدين عدد من الموجات التي تترتب حسب تزايد طول الموجة من أقصره إلى أطولها ونعرف منها :</a:t>
            </a:r>
          </a:p>
          <a:p>
            <a:pPr>
              <a:buFontTx/>
              <a:buChar char="-"/>
            </a:pPr>
            <a:r>
              <a:rPr lang="ar-SA" sz="2400" dirty="0" smtClean="0"/>
              <a:t>الأشعة السينية </a:t>
            </a:r>
          </a:p>
          <a:p>
            <a:r>
              <a:rPr lang="ar-SA" sz="2400" dirty="0" smtClean="0"/>
              <a:t>-الأشعة الفوق بنفسجية</a:t>
            </a:r>
          </a:p>
          <a:p>
            <a:r>
              <a:rPr lang="ar-SA" sz="2400" dirty="0" smtClean="0"/>
              <a:t>- الضوء المرئي </a:t>
            </a:r>
          </a:p>
          <a:p>
            <a:pPr>
              <a:buFontTx/>
              <a:buChar char="-"/>
            </a:pPr>
            <a:r>
              <a:rPr lang="ar-SA" sz="2400" dirty="0" smtClean="0"/>
              <a:t>الأشعة تحت الحمراء</a:t>
            </a:r>
          </a:p>
          <a:p>
            <a:pPr>
              <a:buFont typeface="Wingdings" pitchFamily="2" charset="2"/>
              <a:buChar char="§"/>
            </a:pPr>
            <a:r>
              <a:rPr lang="ar-SA" sz="2400" dirty="0" smtClean="0"/>
              <a:t> والضوء الأبيض هو عبارة عن خليط من موجات ذات أطوال محددة عديدة متراكبة على بعضها البعض ويمكن تحليلها بإمرارها في منشور زجاجي أو غير ذلك من أجهزة التحليل الطيفي </a:t>
            </a:r>
          </a:p>
          <a:p>
            <a:pPr>
              <a:buFont typeface="Wingdings" pitchFamily="2" charset="2"/>
              <a:buChar char="§"/>
            </a:pPr>
            <a:r>
              <a:rPr lang="ar-SA" sz="2400" dirty="0" smtClean="0"/>
              <a:t>سؤال: </a:t>
            </a:r>
          </a:p>
          <a:p>
            <a:r>
              <a:rPr lang="ar-SA" sz="2400" dirty="0" smtClean="0"/>
              <a:t> من أين تنتج طاقة الشمس ؟</a:t>
            </a:r>
          </a:p>
          <a:p>
            <a:endParaRPr lang="ar-SA"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مربع نص 9"/>
          <p:cNvSpPr txBox="1"/>
          <p:nvPr/>
        </p:nvSpPr>
        <p:spPr>
          <a:xfrm>
            <a:off x="4214810" y="285728"/>
            <a:ext cx="4643470" cy="707886"/>
          </a:xfrm>
          <a:prstGeom prst="rect">
            <a:avLst/>
          </a:prstGeom>
          <a:noFill/>
        </p:spPr>
        <p:txBody>
          <a:bodyPr wrap="square" rtlCol="1">
            <a:spAutoFit/>
          </a:bodyPr>
          <a:lstStyle/>
          <a:p>
            <a:r>
              <a:rPr lang="ar-SA" sz="4000" dirty="0" smtClean="0">
                <a:solidFill>
                  <a:schemeClr val="bg1"/>
                </a:solidFill>
              </a:rPr>
              <a:t>من أين تنتج طاقة الشمس ؟</a:t>
            </a:r>
          </a:p>
        </p:txBody>
      </p:sp>
      <p:sp>
        <p:nvSpPr>
          <p:cNvPr id="9" name="مستطيل 8"/>
          <p:cNvSpPr/>
          <p:nvPr/>
        </p:nvSpPr>
        <p:spPr>
          <a:xfrm>
            <a:off x="285720" y="1357298"/>
            <a:ext cx="8643998" cy="3785652"/>
          </a:xfrm>
          <a:prstGeom prst="rect">
            <a:avLst/>
          </a:prstGeom>
        </p:spPr>
        <p:txBody>
          <a:bodyPr wrap="square">
            <a:spAutoFit/>
          </a:bodyPr>
          <a:lstStyle/>
          <a:p>
            <a:pPr>
              <a:buFont typeface="Arial" pitchFamily="34" charset="0"/>
              <a:buChar char="•"/>
            </a:pPr>
            <a:r>
              <a:rPr lang="ar-SA" sz="2400" dirty="0" smtClean="0"/>
              <a:t>تنتج طاقة الشمس : من عملية الاندماج النووي .</a:t>
            </a:r>
          </a:p>
          <a:p>
            <a:r>
              <a:rPr lang="ar-SA" sz="2400" dirty="0" smtClean="0"/>
              <a:t>والتي يتم فيها : إتحاد أربعة من نوى </a:t>
            </a:r>
            <a:r>
              <a:rPr lang="ar-SA" sz="2400" dirty="0" err="1" smtClean="0"/>
              <a:t>ذرات</a:t>
            </a:r>
            <a:r>
              <a:rPr lang="ar-SA" sz="2400" dirty="0" smtClean="0"/>
              <a:t>  الإيدروجين </a:t>
            </a:r>
          </a:p>
          <a:p>
            <a:r>
              <a:rPr lang="ar-SA" sz="2400" dirty="0" smtClean="0"/>
              <a:t>لتنتج نواة واحدة من نوى </a:t>
            </a:r>
            <a:r>
              <a:rPr lang="ar-SA" sz="2400" dirty="0" err="1" smtClean="0"/>
              <a:t>ذرات</a:t>
            </a:r>
            <a:r>
              <a:rPr lang="ar-SA" sz="2400" dirty="0" smtClean="0"/>
              <a:t> الهليوم.</a:t>
            </a:r>
          </a:p>
          <a:p>
            <a:r>
              <a:rPr lang="ar-SA" sz="2400" dirty="0" smtClean="0"/>
              <a:t>وينطلق الفرق بين مجموع كتلة الأربع نوى لذرات الإيدروجين وكتلة نواة الهليوم  على هيئة طاقة</a:t>
            </a:r>
          </a:p>
          <a:p>
            <a:r>
              <a:rPr lang="ar-SA" sz="2400" dirty="0" smtClean="0"/>
              <a:t>*كيف بدأت الشمس:</a:t>
            </a:r>
          </a:p>
          <a:p>
            <a:r>
              <a:rPr lang="ar-SA" sz="2400" dirty="0" smtClean="0"/>
              <a:t>-تشير الدراسات إلى أن هذا النجم المتواضع قد بدا بتركيب كيميائي يغلب عليه عنصرا  الأيدروجين حوالي 90% والهليوم 9% مع آثار طفيفة من عناصر أخرى مثل الكربون , النيتروجين ,الأكسجين في حدود 1% </a:t>
            </a:r>
            <a:endParaRPr lang="ar-SA" sz="2400" dirty="0" smtClean="0"/>
          </a:p>
          <a:p>
            <a:endParaRPr lang="ar-SA"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ربع نص 7"/>
          <p:cNvSpPr txBox="1"/>
          <p:nvPr/>
        </p:nvSpPr>
        <p:spPr>
          <a:xfrm>
            <a:off x="214282" y="1285860"/>
            <a:ext cx="8929718" cy="4524315"/>
          </a:xfrm>
          <a:prstGeom prst="rect">
            <a:avLst/>
          </a:prstGeom>
          <a:noFill/>
        </p:spPr>
        <p:txBody>
          <a:bodyPr wrap="square" rtlCol="1">
            <a:spAutoFit/>
          </a:bodyPr>
          <a:lstStyle/>
          <a:p>
            <a:r>
              <a:rPr lang="ar-SA" sz="2400" dirty="0" smtClean="0"/>
              <a:t>نتيجة التركيز التجاذبي لتلك الكتل الغازية بدأت درجة حرارتها في الارتفاع</a:t>
            </a:r>
          </a:p>
          <a:p>
            <a:pPr>
              <a:buFont typeface="Arial" pitchFamily="34" charset="0"/>
              <a:buChar char="•"/>
            </a:pPr>
            <a:r>
              <a:rPr lang="ar-SA" sz="2400" dirty="0" smtClean="0"/>
              <a:t>وعند وصول الحرارة إلى مليون درجة مئوية  بدأت عملية الاندماج النووي في التفاعل وانطلقت الطاقة النووية للشمس التي رفعت حرارة لبها إلى حوالي 15000000 درجة مئوية  ورفعت درجة حرارة سطحها إلى 6000 درجة مئوية </a:t>
            </a:r>
          </a:p>
          <a:p>
            <a:pPr>
              <a:buFont typeface="Arial" pitchFamily="34" charset="0"/>
              <a:buChar char="•"/>
            </a:pPr>
            <a:r>
              <a:rPr lang="ar-SA" sz="2400" dirty="0" smtClean="0"/>
              <a:t>*نتيجة الاندماج النووي باختصار هي حصول هذه الطاقة المنبعثة من الشمس إلى الأرض وغيرها من الكواكب المحيطة </a:t>
            </a:r>
          </a:p>
          <a:p>
            <a:pPr>
              <a:buFont typeface="Arial" pitchFamily="34" charset="0"/>
              <a:buChar char="•"/>
            </a:pPr>
            <a:r>
              <a:rPr lang="ar-SA" sz="2400" dirty="0" smtClean="0"/>
              <a:t>*الطيف المرئي من مجموعة أطياف الطاقة الكهرومغناطيسية المنبعثة من الشمس :هو المعروف بإسم ضوء الشمس .</a:t>
            </a:r>
          </a:p>
          <a:p>
            <a:pPr>
              <a:buFont typeface="Arial" pitchFamily="34" charset="0"/>
              <a:buChar char="•"/>
            </a:pPr>
            <a:r>
              <a:rPr lang="ar-SA" sz="2400" dirty="0" smtClean="0"/>
              <a:t>الضوء إذا :</a:t>
            </a:r>
          </a:p>
          <a:p>
            <a:pPr>
              <a:buFont typeface="Arial" pitchFamily="34" charset="0"/>
              <a:buChar char="•"/>
            </a:pPr>
            <a:r>
              <a:rPr lang="ar-SA" sz="2400" dirty="0" smtClean="0"/>
              <a:t> عبارة عن تيار من الفوتونات المنطلقة من جسم مشتعل ملتهب . متوقد بذاته.</a:t>
            </a:r>
          </a:p>
          <a:p>
            <a:pPr>
              <a:buFont typeface="Arial" pitchFamily="34" charset="0"/>
              <a:buChar char="•"/>
            </a:pPr>
            <a:r>
              <a:rPr lang="ar-SA" sz="2400" dirty="0" smtClean="0"/>
              <a:t>عندما يصل ضوء الشمس إلى الغلاف الجوي للأرض .</a:t>
            </a:r>
          </a:p>
          <a:p>
            <a:r>
              <a:rPr lang="ar-SA" sz="2400" dirty="0" smtClean="0"/>
              <a:t>يتعرض للعديد من عمليات الامتصاص  . والتشتيت والانعكاس </a:t>
            </a:r>
            <a:r>
              <a:rPr lang="ar-SA" dirty="0" smtClean="0"/>
              <a:t>. </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ربع نص 7"/>
          <p:cNvSpPr txBox="1"/>
          <p:nvPr/>
        </p:nvSpPr>
        <p:spPr>
          <a:xfrm>
            <a:off x="0" y="1214422"/>
            <a:ext cx="9144000" cy="4524315"/>
          </a:xfrm>
          <a:prstGeom prst="rect">
            <a:avLst/>
          </a:prstGeom>
          <a:noFill/>
        </p:spPr>
        <p:txBody>
          <a:bodyPr wrap="square" rtlCol="1">
            <a:spAutoFit/>
          </a:bodyPr>
          <a:lstStyle/>
          <a:p>
            <a:r>
              <a:rPr lang="ar-SA" sz="2400" dirty="0" smtClean="0"/>
              <a:t>على كلٍ من هباءات الغبار وقطيرات الماء </a:t>
            </a:r>
            <a:r>
              <a:rPr lang="ar-SA" sz="2400" dirty="0" smtClean="0"/>
              <a:t>وبخاره </a:t>
            </a:r>
            <a:r>
              <a:rPr lang="ar-SA" sz="2400" dirty="0" smtClean="0"/>
              <a:t>.وجزيـئات الهواء الموجودة  بتركيز عالي نسبياً في هذا الجزء من الغلاف الغازي للأرض فيظهر بهذا النور الأبيض المبهج الذي يميز فترة النهار.</a:t>
            </a:r>
          </a:p>
          <a:p>
            <a:r>
              <a:rPr lang="ar-SA" sz="2400" dirty="0" smtClean="0"/>
              <a:t>*وكذلك يتعرض ضوء الشمس للعديد من عمليات التشتيت والانعكاس عندما يسقط على سطح القمر المكسو بالعديد من الطبقات الزجاجية الرقيقة والناتجة عن ارتطام النيازك بهذا السطح</a:t>
            </a:r>
          </a:p>
          <a:p>
            <a:r>
              <a:rPr lang="ar-SA" sz="2400" dirty="0" smtClean="0"/>
              <a:t>عندها : يعكس سطح القمر هذا الضوء ليعود نوراً من القمر </a:t>
            </a:r>
            <a:r>
              <a:rPr lang="ar-SA" sz="2400" dirty="0" smtClean="0"/>
              <a:t>.</a:t>
            </a:r>
          </a:p>
          <a:p>
            <a:endParaRPr lang="ar-SA" sz="2400" dirty="0" smtClean="0"/>
          </a:p>
          <a:p>
            <a:r>
              <a:rPr lang="ar-SA" sz="2400" dirty="0" smtClean="0"/>
              <a:t>ثانياً : القرآن ثابت </a:t>
            </a:r>
            <a:r>
              <a:rPr lang="ar-SA" sz="2400" dirty="0" smtClean="0"/>
              <a:t>التفريق </a:t>
            </a:r>
            <a:r>
              <a:rPr lang="ar-SA" sz="2400" dirty="0" smtClean="0"/>
              <a:t>بين النور والضياء </a:t>
            </a:r>
            <a:r>
              <a:rPr lang="ar-SA" sz="2400" dirty="0" smtClean="0"/>
              <a:t>:</a:t>
            </a:r>
            <a:endParaRPr lang="ar-SA" sz="2400" dirty="0" smtClean="0"/>
          </a:p>
          <a:p>
            <a:r>
              <a:rPr lang="ar-SA" sz="2400" dirty="0" smtClean="0"/>
              <a:t>يقول تعالى:[</a:t>
            </a:r>
            <a:r>
              <a:rPr lang="ar-SA" sz="2400" dirty="0" smtClean="0">
                <a:solidFill>
                  <a:srgbClr val="00B050"/>
                </a:solidFill>
              </a:rPr>
              <a:t>ألم تروا كيف خلق الله سبع سماوات  طباقاً * وجعل القمر فيهن نوراً وجعل الشمس سراجا </a:t>
            </a:r>
            <a:r>
              <a:rPr lang="ar-SA" sz="2400" dirty="0" smtClean="0"/>
              <a:t>]  </a:t>
            </a:r>
            <a:r>
              <a:rPr lang="ar-SA" dirty="0" smtClean="0"/>
              <a:t>نوح 15-16 </a:t>
            </a:r>
          </a:p>
          <a:p>
            <a:r>
              <a:rPr lang="ar-SA" sz="2400" dirty="0" smtClean="0"/>
              <a:t>*وقال تعالى :</a:t>
            </a:r>
          </a:p>
          <a:p>
            <a:r>
              <a:rPr lang="ar-SA" sz="2400" dirty="0" smtClean="0"/>
              <a:t>[</a:t>
            </a:r>
            <a:r>
              <a:rPr lang="ar-SA" sz="2400" dirty="0" smtClean="0">
                <a:solidFill>
                  <a:srgbClr val="00B050"/>
                </a:solidFill>
              </a:rPr>
              <a:t>تبارك الذي جعل في السماء بروجاً وجعل فيها سراجاً  وقمراً منيراً</a:t>
            </a:r>
            <a:r>
              <a:rPr lang="ar-SA" sz="2400" dirty="0" smtClean="0"/>
              <a:t>]ا</a:t>
            </a:r>
            <a:r>
              <a:rPr lang="ar-SA" dirty="0" smtClean="0"/>
              <a:t>لفرقان 61</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ستطيل 7"/>
          <p:cNvSpPr/>
          <p:nvPr/>
        </p:nvSpPr>
        <p:spPr>
          <a:xfrm>
            <a:off x="0" y="1214423"/>
            <a:ext cx="9144000" cy="4431983"/>
          </a:xfrm>
          <a:prstGeom prst="rect">
            <a:avLst/>
          </a:prstGeom>
        </p:spPr>
        <p:txBody>
          <a:bodyPr wrap="square">
            <a:spAutoFit/>
          </a:bodyPr>
          <a:lstStyle/>
          <a:p>
            <a:r>
              <a:rPr lang="ar-SA" dirty="0" smtClean="0"/>
              <a:t>*</a:t>
            </a:r>
            <a:r>
              <a:rPr lang="ar-SA" sz="2400" dirty="0" smtClean="0"/>
              <a:t>وقابل تعالى : بين الظلمات والنور وليس بالضياء في آياتٍ كثيرة .مثل قوله تعالى :</a:t>
            </a:r>
          </a:p>
          <a:p>
            <a:r>
              <a:rPr lang="ar-SA" sz="2400" dirty="0" smtClean="0"/>
              <a:t>[ </a:t>
            </a:r>
            <a:r>
              <a:rPr lang="ar-SA" sz="2400" dirty="0" smtClean="0">
                <a:solidFill>
                  <a:srgbClr val="00B050"/>
                </a:solidFill>
              </a:rPr>
              <a:t>الحمد لله الذي خلق  السماوات والأرض وجعل الظلمات والنور ثم الذين كفروا بربهم يعدلون</a:t>
            </a:r>
            <a:r>
              <a:rPr lang="ar-SA" sz="2400" dirty="0" smtClean="0"/>
              <a:t>] الأنعام آية 1</a:t>
            </a:r>
          </a:p>
          <a:p>
            <a:pPr>
              <a:buFont typeface="Arial" pitchFamily="34" charset="0"/>
              <a:buChar char="•"/>
            </a:pPr>
            <a:r>
              <a:rPr lang="ar-SA" sz="2400" dirty="0" smtClean="0"/>
              <a:t>*ووصف الله الشمس بأنها </a:t>
            </a:r>
            <a:r>
              <a:rPr lang="ar-SA" sz="2400" dirty="0" smtClean="0"/>
              <a:t>سراجاً وسراجاً هاجاً </a:t>
            </a:r>
            <a:r>
              <a:rPr lang="ar-SA" sz="2400" dirty="0" smtClean="0"/>
              <a:t>:</a:t>
            </a:r>
          </a:p>
          <a:p>
            <a:pPr>
              <a:buFont typeface="Arial" pitchFamily="34" charset="0"/>
              <a:buChar char="•"/>
            </a:pPr>
            <a:r>
              <a:rPr lang="ar-SA" sz="2400" dirty="0" smtClean="0"/>
              <a:t>قال تعالى:</a:t>
            </a:r>
          </a:p>
          <a:p>
            <a:r>
              <a:rPr lang="ar-SA" sz="2400" dirty="0" smtClean="0"/>
              <a:t>[</a:t>
            </a:r>
            <a:r>
              <a:rPr lang="ar-SA" sz="2400" dirty="0" smtClean="0">
                <a:solidFill>
                  <a:srgbClr val="92D050"/>
                </a:solidFill>
              </a:rPr>
              <a:t>وجعلنا سراجاً وهاجاً</a:t>
            </a:r>
            <a:r>
              <a:rPr lang="ar-SA" sz="2400" dirty="0" smtClean="0"/>
              <a:t>] النبأ آية 13</a:t>
            </a:r>
          </a:p>
          <a:p>
            <a:r>
              <a:rPr lang="ar-SA" sz="2400" dirty="0" smtClean="0"/>
              <a:t>*ووصف الله النار بالضياء ووصف أشعتها الساقطة على من حولها بالنور.قال تعالى:</a:t>
            </a:r>
          </a:p>
          <a:p>
            <a:r>
              <a:rPr lang="ar-SA" sz="2400" dirty="0" smtClean="0"/>
              <a:t>[</a:t>
            </a:r>
            <a:r>
              <a:rPr lang="ar-SA" sz="2400" dirty="0" smtClean="0">
                <a:solidFill>
                  <a:srgbClr val="92D050"/>
                </a:solidFill>
              </a:rPr>
              <a:t>مثلهم كمثل الذي استوقد ناراً فلما أضاءت ما حوله ذهب الله بنورهم وتركهم في ظلمات لا يبصرون </a:t>
            </a:r>
            <a:r>
              <a:rPr lang="ar-SA" sz="2400" dirty="0" smtClean="0"/>
              <a:t>] البقرة آية 17</a:t>
            </a:r>
          </a:p>
          <a:p>
            <a:pPr>
              <a:buFont typeface="Arial" pitchFamily="34" charset="0"/>
              <a:buChar char="•"/>
            </a:pPr>
            <a:r>
              <a:rPr lang="ar-SA" sz="2400" dirty="0" smtClean="0"/>
              <a:t>ووصف أشعة البرق بأنها ضوء . قال تعالى:</a:t>
            </a:r>
          </a:p>
          <a:p>
            <a:pPr>
              <a:buFont typeface="Arial" pitchFamily="34" charset="0"/>
              <a:buChar char="•"/>
            </a:pPr>
            <a:r>
              <a:rPr lang="ar-SA" sz="2400" dirty="0" smtClean="0"/>
              <a:t>[</a:t>
            </a:r>
            <a:r>
              <a:rPr lang="ar-SA" sz="2400" dirty="0" smtClean="0">
                <a:solidFill>
                  <a:srgbClr val="92D050"/>
                </a:solidFill>
              </a:rPr>
              <a:t>يكاد البرق يخطف </a:t>
            </a:r>
            <a:r>
              <a:rPr lang="ar-SA" sz="2400" dirty="0" smtClean="0">
                <a:solidFill>
                  <a:srgbClr val="92D050"/>
                </a:solidFill>
              </a:rPr>
              <a:t>أبصارهم كلما أضاء لهم مشوا فيه وإذا اظلم عليهم قاموا </a:t>
            </a:r>
            <a:r>
              <a:rPr lang="ar-SA" sz="2400" dirty="0" smtClean="0"/>
              <a:t>] </a:t>
            </a:r>
            <a:r>
              <a:rPr lang="ar-SA" sz="2400" dirty="0" err="1" smtClean="0"/>
              <a:t>البقره</a:t>
            </a:r>
            <a:r>
              <a:rPr lang="ar-SA" sz="2400" dirty="0" smtClean="0"/>
              <a:t> </a:t>
            </a:r>
            <a:r>
              <a:rPr lang="ar-SA" sz="2400" dirty="0" err="1" smtClean="0"/>
              <a:t>آيه</a:t>
            </a:r>
            <a:r>
              <a:rPr lang="ar-SA" sz="2400" dirty="0" smtClean="0"/>
              <a:t> 20</a:t>
            </a:r>
            <a:endParaRPr lang="ar-SA" sz="2400" dirty="0" smtClean="0"/>
          </a:p>
          <a:p>
            <a:r>
              <a:rPr lang="ar-SA" dirty="0" smtClean="0"/>
              <a:t> </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ستطيل 7"/>
          <p:cNvSpPr/>
          <p:nvPr/>
        </p:nvSpPr>
        <p:spPr>
          <a:xfrm>
            <a:off x="357158" y="1357298"/>
            <a:ext cx="8572560" cy="4524315"/>
          </a:xfrm>
          <a:prstGeom prst="rect">
            <a:avLst/>
          </a:prstGeom>
        </p:spPr>
        <p:txBody>
          <a:bodyPr wrap="square">
            <a:spAutoFit/>
          </a:bodyPr>
          <a:lstStyle/>
          <a:p>
            <a:pPr>
              <a:buFont typeface="Wingdings" pitchFamily="2" charset="2"/>
              <a:buChar char="§"/>
            </a:pPr>
            <a:r>
              <a:rPr lang="ar-SA" sz="2400" dirty="0" smtClean="0"/>
              <a:t>تسخير الشمس </a:t>
            </a:r>
          </a:p>
          <a:p>
            <a:pPr>
              <a:buFont typeface="Wingdings" pitchFamily="2" charset="2"/>
              <a:buChar char="§"/>
            </a:pPr>
            <a:r>
              <a:rPr lang="ar-SA" sz="2400" dirty="0" smtClean="0"/>
              <a:t>قال تعالى:[ </a:t>
            </a:r>
            <a:r>
              <a:rPr lang="ar-SA" sz="2400" dirty="0" smtClean="0">
                <a:solidFill>
                  <a:srgbClr val="92D050"/>
                </a:solidFill>
              </a:rPr>
              <a:t>وسخر الشمس والقمر كلٌ يجري لأجلٍ مسمى يدبر الأمر يفصل الآيات لعلكم بلقاء ربكم توقنون</a:t>
            </a:r>
            <a:r>
              <a:rPr lang="ar-SA" sz="2400" dirty="0" smtClean="0"/>
              <a:t>] الرعد آية 2</a:t>
            </a:r>
          </a:p>
          <a:p>
            <a:pPr>
              <a:buFont typeface="Wingdings" pitchFamily="2" charset="2"/>
              <a:buChar char="§"/>
            </a:pPr>
            <a:r>
              <a:rPr lang="ar-SA" sz="2400" dirty="0" smtClean="0"/>
              <a:t>أقوال المفسرين :</a:t>
            </a:r>
          </a:p>
          <a:p>
            <a:r>
              <a:rPr lang="ar-SA" sz="2400" dirty="0" smtClean="0"/>
              <a:t>- قال ابن كثير :المراد أنهما يجريان إلى انقطاعهما ليوم القيامة وقيل المراد :إلى مستقرها وهو تحت العرش </a:t>
            </a:r>
          </a:p>
          <a:p>
            <a:r>
              <a:rPr lang="ar-SA" sz="2400" dirty="0" smtClean="0"/>
              <a:t>-هناك أقوال كثيرة“ تراجع في الكتاب ”</a:t>
            </a:r>
          </a:p>
          <a:p>
            <a:r>
              <a:rPr lang="ar-SA" sz="2400" dirty="0" smtClean="0"/>
              <a:t>الدلالة العلمية – جوانب تسخير الشمس </a:t>
            </a:r>
          </a:p>
          <a:p>
            <a:pPr>
              <a:buFont typeface="Arial" pitchFamily="34" charset="0"/>
              <a:buChar char="•"/>
            </a:pPr>
            <a:r>
              <a:rPr lang="ar-SA" sz="2400" dirty="0" smtClean="0"/>
              <a:t>تسخير الشمس يعني : ضبط حركة الشمس والقمر لما فيه صلاح الكون واستقامة الحياة على الأرض </a:t>
            </a:r>
          </a:p>
          <a:p>
            <a:pPr>
              <a:buFont typeface="Arial" pitchFamily="34" charset="0"/>
              <a:buChar char="•"/>
            </a:pPr>
            <a:r>
              <a:rPr lang="ar-SA" sz="2400" dirty="0" smtClean="0"/>
              <a:t>جريها </a:t>
            </a:r>
            <a:r>
              <a:rPr lang="ar-SA" sz="2400" dirty="0" err="1" smtClean="0"/>
              <a:t>الى</a:t>
            </a:r>
            <a:r>
              <a:rPr lang="ar-SA" sz="2400" dirty="0" smtClean="0"/>
              <a:t> اجل مسمى يعني : </a:t>
            </a:r>
            <a:r>
              <a:rPr lang="ar-SA" sz="2400" dirty="0" err="1" smtClean="0"/>
              <a:t>ان</a:t>
            </a:r>
            <a:r>
              <a:rPr lang="ar-SA" sz="2400" dirty="0" smtClean="0"/>
              <a:t> يكون الكون ليس بأزلي ولا أبدي </a:t>
            </a:r>
          </a:p>
          <a:p>
            <a:pPr>
              <a:buFont typeface="Arial" pitchFamily="34" charset="0"/>
              <a:buChar char="•"/>
            </a:pPr>
            <a:r>
              <a:rPr lang="ar-SA" sz="2400" dirty="0" smtClean="0"/>
              <a:t>الاتزان الدقيق بين تجاذب مكونات الشمس وتمددها </a:t>
            </a:r>
            <a:endParaRPr lang="ar-SA" sz="2400" dirty="0" smtClean="0"/>
          </a:p>
        </p:txBody>
      </p:sp>
      <p:sp>
        <p:nvSpPr>
          <p:cNvPr id="9" name="مربع نص 8"/>
          <p:cNvSpPr txBox="1"/>
          <p:nvPr/>
        </p:nvSpPr>
        <p:spPr>
          <a:xfrm>
            <a:off x="3286116" y="214290"/>
            <a:ext cx="5286412" cy="769441"/>
          </a:xfrm>
          <a:prstGeom prst="rect">
            <a:avLst/>
          </a:prstGeom>
          <a:noFill/>
        </p:spPr>
        <p:txBody>
          <a:bodyPr wrap="square" rtlCol="1">
            <a:spAutoFit/>
          </a:bodyPr>
          <a:lstStyle/>
          <a:p>
            <a:r>
              <a:rPr lang="ar-SA" sz="4400" dirty="0" smtClean="0">
                <a:solidFill>
                  <a:schemeClr val="bg1"/>
                </a:solidFill>
              </a:rPr>
              <a:t>تسخير الشمس </a:t>
            </a:r>
            <a:endParaRPr lang="ar-SA" sz="4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buFont typeface="Arial" pitchFamily="34" charset="0"/>
              <a:buChar char="•"/>
            </a:pPr>
            <a:r>
              <a:rPr lang="ar-SA" sz="3600" dirty="0" smtClean="0"/>
              <a:t>الاتزان الدقيق بين تجاذب مكونات الشمس وتمددها </a:t>
            </a:r>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مربع نص 8"/>
          <p:cNvSpPr txBox="1"/>
          <p:nvPr/>
        </p:nvSpPr>
        <p:spPr>
          <a:xfrm>
            <a:off x="357158" y="1214422"/>
            <a:ext cx="8786842" cy="5262979"/>
          </a:xfrm>
          <a:prstGeom prst="rect">
            <a:avLst/>
          </a:prstGeom>
          <a:noFill/>
        </p:spPr>
        <p:txBody>
          <a:bodyPr wrap="square" rtlCol="1">
            <a:spAutoFit/>
          </a:bodyPr>
          <a:lstStyle/>
          <a:p>
            <a:pPr>
              <a:buFont typeface="Arial" pitchFamily="34" charset="0"/>
              <a:buChar char="•"/>
            </a:pPr>
            <a:r>
              <a:rPr lang="ar-SA" sz="2400" dirty="0" smtClean="0"/>
              <a:t>الشمس هي اقرب نجوم السماء </a:t>
            </a:r>
            <a:r>
              <a:rPr lang="ar-SA" sz="2400" dirty="0" err="1" smtClean="0"/>
              <a:t>الى</a:t>
            </a:r>
            <a:r>
              <a:rPr lang="ar-SA" sz="2400" dirty="0" smtClean="0"/>
              <a:t> </a:t>
            </a:r>
            <a:r>
              <a:rPr lang="ar-SA" sz="2400" dirty="0" err="1" smtClean="0"/>
              <a:t>الارض</a:t>
            </a:r>
            <a:r>
              <a:rPr lang="ar-SA" sz="2400" dirty="0" smtClean="0"/>
              <a:t> </a:t>
            </a:r>
          </a:p>
          <a:p>
            <a:pPr>
              <a:buFont typeface="Arial" pitchFamily="34" charset="0"/>
              <a:buChar char="•"/>
            </a:pPr>
            <a:r>
              <a:rPr lang="ar-SA" sz="2400" dirty="0" smtClean="0"/>
              <a:t>تبعد عن </a:t>
            </a:r>
            <a:r>
              <a:rPr lang="ar-SA" sz="2400" dirty="0" err="1" smtClean="0"/>
              <a:t>الارض</a:t>
            </a:r>
            <a:r>
              <a:rPr lang="ar-SA" sz="2400" dirty="0" smtClean="0"/>
              <a:t> 150 مليون كيلو </a:t>
            </a:r>
          </a:p>
          <a:p>
            <a:pPr>
              <a:buFont typeface="Arial" pitchFamily="34" charset="0"/>
              <a:buChar char="•"/>
            </a:pPr>
            <a:r>
              <a:rPr lang="ar-SA" sz="2400" dirty="0" smtClean="0"/>
              <a:t>الشمس نجم عادي متوسط الحجم على هيئة كرة من الغاز الملتهب</a:t>
            </a:r>
          </a:p>
          <a:p>
            <a:pPr>
              <a:buFont typeface="Arial" pitchFamily="34" charset="0"/>
              <a:buChar char="•"/>
            </a:pPr>
            <a:r>
              <a:rPr lang="ar-SA" sz="2400" dirty="0" smtClean="0"/>
              <a:t>يبلغ قطرها 1400000 كيلو متر </a:t>
            </a:r>
            <a:endParaRPr lang="ar-SA" sz="2400" dirty="0" smtClean="0"/>
          </a:p>
          <a:p>
            <a:pPr>
              <a:buFont typeface="Arial" pitchFamily="34" charset="0"/>
              <a:buChar char="•"/>
            </a:pPr>
            <a:r>
              <a:rPr lang="ar-SA" sz="2400" dirty="0" smtClean="0"/>
              <a:t>كتلتها تعادل 99% من كتلة المجموعة الشمسية</a:t>
            </a:r>
          </a:p>
          <a:p>
            <a:pPr>
              <a:buFont typeface="Arial" pitchFamily="34" charset="0"/>
              <a:buChar char="•"/>
            </a:pPr>
            <a:r>
              <a:rPr lang="ar-SA" sz="2400" dirty="0" smtClean="0"/>
              <a:t>هي </a:t>
            </a:r>
            <a:r>
              <a:rPr lang="ar-SA" sz="2400" dirty="0" err="1" smtClean="0"/>
              <a:t>عباره</a:t>
            </a:r>
            <a:r>
              <a:rPr lang="ar-SA" sz="2400" dirty="0" smtClean="0"/>
              <a:t> عن فرن نووي كوني عمره </a:t>
            </a:r>
            <a:r>
              <a:rPr lang="ar-SA" sz="2400" dirty="0" err="1" smtClean="0"/>
              <a:t>اكثر</a:t>
            </a:r>
            <a:r>
              <a:rPr lang="ar-SA" sz="2400" dirty="0" smtClean="0"/>
              <a:t> من 10 مليار سنه </a:t>
            </a:r>
          </a:p>
          <a:p>
            <a:pPr>
              <a:buFont typeface="Arial" pitchFamily="34" charset="0"/>
              <a:buChar char="•"/>
            </a:pPr>
            <a:r>
              <a:rPr lang="ar-SA" sz="2400" dirty="0" smtClean="0"/>
              <a:t>ونظراً </a:t>
            </a:r>
            <a:r>
              <a:rPr lang="ar-SA" sz="2400" dirty="0" err="1" smtClean="0"/>
              <a:t>للجاذبيه</a:t>
            </a:r>
            <a:r>
              <a:rPr lang="ar-SA" sz="2400" dirty="0" smtClean="0"/>
              <a:t> </a:t>
            </a:r>
            <a:r>
              <a:rPr lang="ar-SA" sz="2400" dirty="0" err="1" smtClean="0"/>
              <a:t>الرهيبه</a:t>
            </a:r>
            <a:r>
              <a:rPr lang="ar-SA" sz="2400" dirty="0" smtClean="0"/>
              <a:t> التي تحدثها كتلة الشمس على مكوناتها </a:t>
            </a:r>
            <a:r>
              <a:rPr lang="ar-SA" sz="2400" dirty="0" err="1" smtClean="0"/>
              <a:t>فانها</a:t>
            </a:r>
            <a:r>
              <a:rPr lang="ar-SA" sz="2400" dirty="0" smtClean="0"/>
              <a:t> تتجاذب كلها في اتجاه المركز تجاذباً تنتج عنه ضغوط </a:t>
            </a:r>
            <a:r>
              <a:rPr lang="ar-SA" sz="2400" dirty="0" err="1" smtClean="0"/>
              <a:t>هائله</a:t>
            </a:r>
            <a:r>
              <a:rPr lang="ar-SA" sz="2400" dirty="0" smtClean="0"/>
              <a:t> ترفع درجة </a:t>
            </a:r>
            <a:r>
              <a:rPr lang="ar-SA" sz="2400" dirty="0" err="1" smtClean="0"/>
              <a:t>حراره</a:t>
            </a:r>
            <a:r>
              <a:rPr lang="ar-SA" sz="2400" dirty="0" smtClean="0"/>
              <a:t> لب الشمس </a:t>
            </a:r>
            <a:r>
              <a:rPr lang="ar-SA" sz="2400" dirty="0" err="1" smtClean="0"/>
              <a:t>الى</a:t>
            </a:r>
            <a:r>
              <a:rPr lang="ar-SA" sz="2400" dirty="0" smtClean="0"/>
              <a:t> المستوى الذي يسمح ببدء واستمرار عمليه الاندماج النووي فيه </a:t>
            </a:r>
          </a:p>
          <a:p>
            <a:pPr>
              <a:buFont typeface="Arial" pitchFamily="34" charset="0"/>
              <a:buChar char="•"/>
            </a:pPr>
            <a:r>
              <a:rPr lang="ar-SA" sz="2400" dirty="0" smtClean="0"/>
              <a:t>نظرا للتوازن الدقيق بين جاذبية الشمس </a:t>
            </a:r>
            <a:r>
              <a:rPr lang="ar-SA" sz="2400" dirty="0" err="1" smtClean="0"/>
              <a:t>لمكوناتهافي</a:t>
            </a:r>
            <a:r>
              <a:rPr lang="ar-SA" sz="2400" dirty="0" smtClean="0"/>
              <a:t> اتجاه مركزها ودفع تلك المكونات بعيداً عن المركز بواسطة القوى </a:t>
            </a:r>
            <a:r>
              <a:rPr lang="ar-SA" sz="2400" dirty="0" err="1" smtClean="0"/>
              <a:t>الناتجه</a:t>
            </a:r>
            <a:r>
              <a:rPr lang="ar-SA" sz="2400" dirty="0" smtClean="0"/>
              <a:t> عن تمدد الغازات </a:t>
            </a:r>
            <a:r>
              <a:rPr lang="ar-SA" sz="2400" dirty="0" err="1" smtClean="0"/>
              <a:t>المكونه</a:t>
            </a:r>
            <a:r>
              <a:rPr lang="ar-SA" sz="2400" dirty="0" smtClean="0"/>
              <a:t> لها بفعل </a:t>
            </a:r>
            <a:r>
              <a:rPr lang="ar-SA" sz="2400" dirty="0" err="1" smtClean="0"/>
              <a:t>الحراره</a:t>
            </a:r>
            <a:r>
              <a:rPr lang="ar-SA" sz="2400" dirty="0" smtClean="0"/>
              <a:t> </a:t>
            </a:r>
            <a:r>
              <a:rPr lang="ar-SA" sz="2400" dirty="0" err="1" smtClean="0"/>
              <a:t>الفائقه</a:t>
            </a:r>
            <a:r>
              <a:rPr lang="ar-SA" sz="2400" dirty="0" smtClean="0"/>
              <a:t> في مركزها .</a:t>
            </a:r>
          </a:p>
          <a:p>
            <a:pPr>
              <a:buFont typeface="Arial" pitchFamily="34" charset="0"/>
              <a:buChar char="•"/>
            </a:pPr>
            <a:r>
              <a:rPr lang="ar-SA" sz="2400" dirty="0" smtClean="0"/>
              <a:t>بقيت الشمس </a:t>
            </a:r>
            <a:r>
              <a:rPr lang="ar-SA" sz="2400" dirty="0" err="1" smtClean="0"/>
              <a:t>مستمره</a:t>
            </a:r>
            <a:r>
              <a:rPr lang="ar-SA" sz="2400" dirty="0" smtClean="0"/>
              <a:t> في الوجود تحت هذا التوازن العجيب على مدى 10 بلايين من السنين والى يوم </a:t>
            </a:r>
            <a:r>
              <a:rPr lang="ar-SA" sz="2400" dirty="0" err="1" smtClean="0"/>
              <a:t>القيامه</a:t>
            </a:r>
            <a:r>
              <a:rPr lang="ar-SA" sz="2400" dirty="0" smtClean="0"/>
              <a:t> . </a:t>
            </a:r>
            <a:endParaRPr lang="ar-SA"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مربع نص 8"/>
          <p:cNvSpPr txBox="1"/>
          <p:nvPr/>
        </p:nvSpPr>
        <p:spPr>
          <a:xfrm>
            <a:off x="0" y="1214422"/>
            <a:ext cx="9144000" cy="5016758"/>
          </a:xfrm>
          <a:prstGeom prst="rect">
            <a:avLst/>
          </a:prstGeom>
          <a:noFill/>
        </p:spPr>
        <p:txBody>
          <a:bodyPr wrap="square" rtlCol="1">
            <a:spAutoFit/>
          </a:bodyPr>
          <a:lstStyle/>
          <a:p>
            <a:r>
              <a:rPr lang="ar-SA" sz="2400" dirty="0" smtClean="0"/>
              <a:t>لولا هذا التوازن الدقيق </a:t>
            </a:r>
            <a:r>
              <a:rPr lang="ar-SA" sz="2400" dirty="0" err="1" smtClean="0"/>
              <a:t>لإنفجرت</a:t>
            </a:r>
            <a:r>
              <a:rPr lang="ar-SA" sz="2400" dirty="0" smtClean="0"/>
              <a:t> الشمس كقنبلة نوويه عملاقه </a:t>
            </a:r>
          </a:p>
          <a:p>
            <a:pPr>
              <a:buFont typeface="Arial" pitchFamily="34" charset="0"/>
              <a:buChar char="•"/>
            </a:pPr>
            <a:r>
              <a:rPr lang="ar-SA" sz="2400" dirty="0" err="1" smtClean="0"/>
              <a:t>او</a:t>
            </a:r>
            <a:r>
              <a:rPr lang="ar-SA" sz="2400" dirty="0" smtClean="0"/>
              <a:t> : </a:t>
            </a:r>
            <a:r>
              <a:rPr lang="ar-SA" sz="2400" dirty="0" err="1" smtClean="0"/>
              <a:t>لإنهارت</a:t>
            </a:r>
            <a:r>
              <a:rPr lang="ar-SA" sz="2400" dirty="0" smtClean="0"/>
              <a:t> على ذاتها تحت </a:t>
            </a:r>
            <a:r>
              <a:rPr lang="ar-SA" sz="2400" dirty="0" err="1" smtClean="0"/>
              <a:t>ضغظ</a:t>
            </a:r>
            <a:r>
              <a:rPr lang="ar-SA" sz="2400" dirty="0" smtClean="0"/>
              <a:t> جاذبيتها خاصة </a:t>
            </a:r>
            <a:r>
              <a:rPr lang="ar-SA" sz="2400" dirty="0" err="1" smtClean="0"/>
              <a:t>انها</a:t>
            </a:r>
            <a:r>
              <a:rPr lang="ar-SA" sz="2400" dirty="0" smtClean="0"/>
              <a:t> مجرد كره ضخمة من الغازات </a:t>
            </a:r>
          </a:p>
          <a:p>
            <a:pPr>
              <a:buFont typeface="Arial" pitchFamily="34" charset="0"/>
              <a:buChar char="•"/>
            </a:pPr>
            <a:r>
              <a:rPr lang="ar-SA" sz="2400" dirty="0" smtClean="0"/>
              <a:t>تقدير الخالق حجم </a:t>
            </a:r>
            <a:r>
              <a:rPr lang="ar-SA" sz="2400" dirty="0" err="1" smtClean="0"/>
              <a:t>و</a:t>
            </a:r>
            <a:r>
              <a:rPr lang="ar-SA" sz="2400" dirty="0" smtClean="0"/>
              <a:t> كتلة الشمس بهذه </a:t>
            </a:r>
            <a:r>
              <a:rPr lang="ar-SA" sz="2400" dirty="0" err="1" smtClean="0"/>
              <a:t>الدقه</a:t>
            </a:r>
            <a:r>
              <a:rPr lang="ar-SA" sz="2400" dirty="0" smtClean="0"/>
              <a:t> </a:t>
            </a:r>
            <a:r>
              <a:rPr lang="ar-SA" sz="2400" dirty="0" err="1" smtClean="0"/>
              <a:t>البالغه</a:t>
            </a:r>
            <a:r>
              <a:rPr lang="ar-SA" sz="2400" dirty="0" smtClean="0"/>
              <a:t> هو الذي مكنها من تحقيق هذا التوازن الدقيق بين قوى الدفع </a:t>
            </a:r>
            <a:r>
              <a:rPr lang="ar-SA" sz="2400" dirty="0" err="1" smtClean="0"/>
              <a:t>الى</a:t>
            </a:r>
            <a:r>
              <a:rPr lang="ar-SA" sz="2400" dirty="0" smtClean="0"/>
              <a:t> الخارج وقوى التجاذب </a:t>
            </a:r>
            <a:r>
              <a:rPr lang="ar-SA" sz="2400" dirty="0" err="1" smtClean="0"/>
              <a:t>الى</a:t>
            </a:r>
            <a:r>
              <a:rPr lang="ar-SA" sz="2400" dirty="0" smtClean="0"/>
              <a:t> الداخل ومكنها من البقاء في حالة غازية </a:t>
            </a:r>
            <a:r>
              <a:rPr lang="ar-SA" sz="2400" dirty="0" err="1" smtClean="0"/>
              <a:t>او</a:t>
            </a:r>
            <a:r>
              <a:rPr lang="ar-SA" sz="2400" dirty="0" smtClean="0"/>
              <a:t> </a:t>
            </a:r>
            <a:r>
              <a:rPr lang="ar-SA" sz="2400" dirty="0" smtClean="0"/>
              <a:t>ش</a:t>
            </a:r>
            <a:r>
              <a:rPr lang="ar-SA" sz="2400" dirty="0" smtClean="0"/>
              <a:t>به غازية </a:t>
            </a:r>
            <a:r>
              <a:rPr lang="ar-SA" sz="2400" dirty="0" err="1" smtClean="0"/>
              <a:t>ملتهبه</a:t>
            </a:r>
            <a:r>
              <a:rPr lang="ar-SA" sz="2400" dirty="0" smtClean="0"/>
              <a:t> متوهجة بذاتها</a:t>
            </a:r>
          </a:p>
          <a:p>
            <a:pPr>
              <a:buFont typeface="Arial" pitchFamily="34" charset="0"/>
              <a:buChar char="•"/>
            </a:pPr>
            <a:r>
              <a:rPr lang="ar-SA" sz="3200" dirty="0" smtClean="0">
                <a:solidFill>
                  <a:schemeClr val="tx2">
                    <a:lumMod val="75000"/>
                  </a:schemeClr>
                </a:solidFill>
              </a:rPr>
              <a:t>تسخير طاقة الشمس من اجل ضبط حركة الحياة على </a:t>
            </a:r>
            <a:r>
              <a:rPr lang="ar-SA" sz="3200" dirty="0" err="1" smtClean="0">
                <a:solidFill>
                  <a:schemeClr val="tx2">
                    <a:lumMod val="75000"/>
                  </a:schemeClr>
                </a:solidFill>
              </a:rPr>
              <a:t>الارض</a:t>
            </a:r>
            <a:r>
              <a:rPr lang="ar-SA" sz="3200" dirty="0" smtClean="0">
                <a:solidFill>
                  <a:schemeClr val="tx2">
                    <a:lumMod val="75000"/>
                  </a:schemeClr>
                </a:solidFill>
              </a:rPr>
              <a:t> :</a:t>
            </a:r>
          </a:p>
          <a:p>
            <a:pPr>
              <a:buFont typeface="Arial" pitchFamily="34" charset="0"/>
              <a:buChar char="•"/>
            </a:pPr>
            <a:r>
              <a:rPr lang="ar-SA" sz="2400" dirty="0" smtClean="0"/>
              <a:t>تطلق الشمس من مختلف صور الطاقة ما يقدر بحوالي </a:t>
            </a:r>
            <a:r>
              <a:rPr lang="ar-SA" sz="2400" dirty="0" err="1" smtClean="0"/>
              <a:t>خمسمائه</a:t>
            </a:r>
            <a:r>
              <a:rPr lang="ar-SA" sz="2400" dirty="0" smtClean="0"/>
              <a:t> مليون مليون حصان في كل ثانيه من ثواني عمرها </a:t>
            </a:r>
          </a:p>
          <a:p>
            <a:pPr>
              <a:buFont typeface="Arial" pitchFamily="34" charset="0"/>
              <a:buChar char="•"/>
            </a:pPr>
            <a:r>
              <a:rPr lang="ar-SA" sz="2400" dirty="0" smtClean="0"/>
              <a:t>يصل </a:t>
            </a:r>
            <a:r>
              <a:rPr lang="ar-SA" sz="2400" dirty="0" err="1" smtClean="0"/>
              <a:t>الى</a:t>
            </a:r>
            <a:r>
              <a:rPr lang="ar-SA" sz="2400" dirty="0" smtClean="0"/>
              <a:t> </a:t>
            </a:r>
            <a:r>
              <a:rPr lang="ar-SA" sz="2400" dirty="0" err="1" smtClean="0"/>
              <a:t>الارض</a:t>
            </a:r>
            <a:r>
              <a:rPr lang="ar-SA" sz="2400" dirty="0" smtClean="0"/>
              <a:t> من هذه الطاقة </a:t>
            </a:r>
            <a:r>
              <a:rPr lang="ar-SA" sz="2400" dirty="0" err="1" smtClean="0"/>
              <a:t>الهائله</a:t>
            </a:r>
            <a:r>
              <a:rPr lang="ar-SA" sz="2400" dirty="0" smtClean="0"/>
              <a:t> حوالي واحد في </a:t>
            </a:r>
            <a:r>
              <a:rPr lang="ar-SA" sz="2400" dirty="0" err="1" smtClean="0"/>
              <a:t>الالف</a:t>
            </a:r>
            <a:r>
              <a:rPr lang="ar-SA" sz="2400" dirty="0" smtClean="0"/>
              <a:t> </a:t>
            </a:r>
          </a:p>
          <a:p>
            <a:pPr>
              <a:buFont typeface="Arial" pitchFamily="34" charset="0"/>
              <a:buChar char="•"/>
            </a:pPr>
            <a:r>
              <a:rPr lang="ar-SA" sz="2400" dirty="0" smtClean="0"/>
              <a:t>كل ميزانيات العالم لا تكفي ثمناً لهذا الكم من </a:t>
            </a:r>
            <a:r>
              <a:rPr lang="ar-SA" sz="2400" dirty="0" err="1" smtClean="0"/>
              <a:t>الطاقه</a:t>
            </a:r>
            <a:r>
              <a:rPr lang="ar-SA" sz="2400" dirty="0" smtClean="0"/>
              <a:t> الشمسية</a:t>
            </a:r>
          </a:p>
          <a:p>
            <a:pPr>
              <a:buFont typeface="Arial" pitchFamily="34" charset="0"/>
              <a:buChar char="•"/>
            </a:pPr>
            <a:r>
              <a:rPr lang="ar-SA" sz="2400" dirty="0" smtClean="0"/>
              <a:t>بدون هذه </a:t>
            </a:r>
            <a:r>
              <a:rPr lang="ar-SA" sz="2400" dirty="0" err="1" smtClean="0"/>
              <a:t>الطاقه</a:t>
            </a:r>
            <a:r>
              <a:rPr lang="ar-SA" sz="2400" dirty="0" smtClean="0"/>
              <a:t> </a:t>
            </a:r>
            <a:r>
              <a:rPr lang="ar-SA" sz="2400" dirty="0" err="1" smtClean="0"/>
              <a:t>الشمسيه</a:t>
            </a:r>
            <a:r>
              <a:rPr lang="ar-SA" sz="2400" dirty="0" smtClean="0"/>
              <a:t> تستحيل الحياة على كوكبنا </a:t>
            </a:r>
          </a:p>
          <a:p>
            <a:pPr>
              <a:buFont typeface="Arial" pitchFamily="34" charset="0"/>
              <a:buChar char="•"/>
            </a:pPr>
            <a:r>
              <a:rPr lang="ar-SA" sz="2400" dirty="0" smtClean="0"/>
              <a:t>حياة </a:t>
            </a:r>
            <a:r>
              <a:rPr lang="ar-SA" sz="2400" dirty="0" err="1" smtClean="0"/>
              <a:t>الانسان</a:t>
            </a:r>
            <a:r>
              <a:rPr lang="ar-SA" sz="2400" dirty="0" smtClean="0"/>
              <a:t> والحيوان والنبات معتمدة في وجودها على قدر الطاقة الذي يصل من </a:t>
            </a:r>
            <a:r>
              <a:rPr lang="ar-SA" sz="2400" dirty="0" err="1" smtClean="0"/>
              <a:t>اشعة</a:t>
            </a:r>
            <a:r>
              <a:rPr lang="ar-SA" sz="2400" dirty="0" smtClean="0"/>
              <a:t> الشمس </a:t>
            </a:r>
            <a:endParaRPr lang="ar-SA"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مربع نص 8"/>
          <p:cNvSpPr txBox="1"/>
          <p:nvPr/>
        </p:nvSpPr>
        <p:spPr>
          <a:xfrm>
            <a:off x="428596" y="1214422"/>
            <a:ext cx="8715404" cy="4524315"/>
          </a:xfrm>
          <a:prstGeom prst="rect">
            <a:avLst/>
          </a:prstGeom>
          <a:noFill/>
        </p:spPr>
        <p:txBody>
          <a:bodyPr wrap="square" rtlCol="1">
            <a:spAutoFit/>
          </a:bodyPr>
          <a:lstStyle/>
          <a:p>
            <a:pPr>
              <a:buFont typeface="Arial" pitchFamily="34" charset="0"/>
              <a:buChar char="•"/>
            </a:pPr>
            <a:r>
              <a:rPr lang="ar-SA" sz="2400" dirty="0" smtClean="0"/>
              <a:t>أيضاً : كل الظواهر </a:t>
            </a:r>
            <a:r>
              <a:rPr lang="ar-SA" sz="2400" dirty="0" err="1" smtClean="0"/>
              <a:t>الطبيعيه</a:t>
            </a:r>
            <a:r>
              <a:rPr lang="ar-SA" sz="2400" dirty="0" smtClean="0"/>
              <a:t> المرئية التي تحدث على </a:t>
            </a:r>
            <a:r>
              <a:rPr lang="ar-SA" sz="2400" dirty="0" err="1" smtClean="0"/>
              <a:t>الارض</a:t>
            </a:r>
            <a:r>
              <a:rPr lang="ar-SA" sz="2400" dirty="0" smtClean="0"/>
              <a:t> ومن حولها تعتمد على </a:t>
            </a:r>
            <a:r>
              <a:rPr lang="ar-SA" sz="2400" dirty="0" err="1" smtClean="0"/>
              <a:t>الطاقه</a:t>
            </a:r>
            <a:r>
              <a:rPr lang="ar-SA" sz="2400" dirty="0" smtClean="0"/>
              <a:t> </a:t>
            </a:r>
            <a:r>
              <a:rPr lang="ar-SA" sz="2400" dirty="0" err="1" smtClean="0"/>
              <a:t>القادمه</a:t>
            </a:r>
            <a:r>
              <a:rPr lang="ar-SA" sz="2400" dirty="0" smtClean="0"/>
              <a:t> </a:t>
            </a:r>
            <a:r>
              <a:rPr lang="ar-SA" sz="2400" dirty="0" err="1" smtClean="0"/>
              <a:t>الينا</a:t>
            </a:r>
            <a:r>
              <a:rPr lang="ar-SA" sz="2400" dirty="0" smtClean="0"/>
              <a:t> من الشمس مثل :</a:t>
            </a:r>
          </a:p>
          <a:p>
            <a:pPr>
              <a:buFont typeface="Arial" pitchFamily="34" charset="0"/>
              <a:buChar char="•"/>
            </a:pPr>
            <a:r>
              <a:rPr lang="ar-SA" sz="2400" dirty="0" smtClean="0"/>
              <a:t>1- تصريف الرياح </a:t>
            </a:r>
          </a:p>
          <a:p>
            <a:pPr>
              <a:buFont typeface="Arial" pitchFamily="34" charset="0"/>
              <a:buChar char="•"/>
            </a:pPr>
            <a:r>
              <a:rPr lang="ar-SA" sz="2400" dirty="0" smtClean="0"/>
              <a:t>2- </a:t>
            </a:r>
            <a:r>
              <a:rPr lang="ar-SA" sz="2400" dirty="0" err="1" smtClean="0"/>
              <a:t>ارسال</a:t>
            </a:r>
            <a:r>
              <a:rPr lang="ar-SA" sz="2400" dirty="0" smtClean="0"/>
              <a:t> السحاب </a:t>
            </a:r>
          </a:p>
          <a:p>
            <a:pPr>
              <a:buFont typeface="Arial" pitchFamily="34" charset="0"/>
              <a:buChar char="•"/>
            </a:pPr>
            <a:r>
              <a:rPr lang="ar-SA" sz="2400" dirty="0" smtClean="0"/>
              <a:t>3- </a:t>
            </a:r>
            <a:r>
              <a:rPr lang="ar-SA" sz="2400" dirty="0" err="1" smtClean="0"/>
              <a:t>انزال</a:t>
            </a:r>
            <a:r>
              <a:rPr lang="ar-SA" sz="2400" dirty="0" smtClean="0"/>
              <a:t> المطر </a:t>
            </a:r>
          </a:p>
          <a:p>
            <a:pPr>
              <a:buFont typeface="Arial" pitchFamily="34" charset="0"/>
              <a:buChar char="•"/>
            </a:pPr>
            <a:r>
              <a:rPr lang="ar-SA" sz="2400" dirty="0" smtClean="0"/>
              <a:t>4- حركات </a:t>
            </a:r>
            <a:r>
              <a:rPr lang="ar-SA" sz="2400" dirty="0" err="1" smtClean="0"/>
              <a:t>الامواج</a:t>
            </a:r>
            <a:r>
              <a:rPr lang="ar-SA" sz="2400" dirty="0" smtClean="0"/>
              <a:t> في البحار </a:t>
            </a:r>
          </a:p>
          <a:p>
            <a:pPr>
              <a:buFont typeface="Arial" pitchFamily="34" charset="0"/>
              <a:buChar char="•"/>
            </a:pPr>
            <a:r>
              <a:rPr lang="ar-SA" sz="2400" dirty="0" smtClean="0"/>
              <a:t>5- عمليات المد والجذر وغير ذلك من عمليات وظواهر تحركها طاقة الشمس</a:t>
            </a:r>
          </a:p>
          <a:p>
            <a:pPr>
              <a:buFont typeface="Arial" pitchFamily="34" charset="0"/>
              <a:buChar char="•"/>
            </a:pPr>
            <a:r>
              <a:rPr lang="ar-SA" sz="2400" dirty="0" err="1" smtClean="0"/>
              <a:t>اعطى</a:t>
            </a:r>
            <a:r>
              <a:rPr lang="ar-SA" sz="2400" dirty="0" smtClean="0"/>
              <a:t> الله الشجر </a:t>
            </a:r>
            <a:r>
              <a:rPr lang="ar-SA" sz="2400" dirty="0" err="1" smtClean="0"/>
              <a:t>الاخضر</a:t>
            </a:r>
            <a:r>
              <a:rPr lang="ar-SA" sz="2400" dirty="0" smtClean="0"/>
              <a:t> </a:t>
            </a:r>
            <a:r>
              <a:rPr lang="ar-SA" sz="2400" dirty="0" err="1" smtClean="0"/>
              <a:t>القدره</a:t>
            </a:r>
            <a:r>
              <a:rPr lang="ar-SA" sz="2400" dirty="0" smtClean="0"/>
              <a:t> على خزن جزء من طاقة الشمس على هيئه عدد من الروابط الكيميائية التي تمثل المصدر الرئيسي لكل </a:t>
            </a:r>
            <a:r>
              <a:rPr lang="ar-SA" sz="2400" dirty="0" err="1" smtClean="0"/>
              <a:t>انواع</a:t>
            </a:r>
            <a:r>
              <a:rPr lang="ar-SA" sz="2400" dirty="0" smtClean="0"/>
              <a:t> </a:t>
            </a:r>
            <a:r>
              <a:rPr lang="ar-SA" sz="2400" dirty="0" err="1" smtClean="0"/>
              <a:t>الطاقه</a:t>
            </a:r>
            <a:r>
              <a:rPr lang="ar-SA" sz="2400" dirty="0" smtClean="0"/>
              <a:t> </a:t>
            </a:r>
            <a:r>
              <a:rPr lang="ar-SA" sz="2400" dirty="0" err="1" smtClean="0"/>
              <a:t>الحراريه</a:t>
            </a:r>
            <a:r>
              <a:rPr lang="ar-SA" sz="2400" dirty="0" smtClean="0"/>
              <a:t> والضوئية والكهربائية والكيميائية من مثل : الحطب , القش , الخشب , وكل من الفحم النباتي والحجري والنفط والغاز الطبيعي والزيوت والدهون </a:t>
            </a:r>
            <a:r>
              <a:rPr lang="ar-SA" sz="2400" dirty="0" err="1" smtClean="0"/>
              <a:t>النباتيه</a:t>
            </a:r>
            <a:r>
              <a:rPr lang="ar-SA" sz="2400" dirty="0" smtClean="0"/>
              <a:t> </a:t>
            </a:r>
            <a:r>
              <a:rPr lang="ar-SA" sz="2400" dirty="0" err="1" smtClean="0"/>
              <a:t>الحيوانيه</a:t>
            </a:r>
            <a:r>
              <a:rPr lang="ar-SA" sz="2400" dirty="0" smtClean="0"/>
              <a:t> وكلها ترجع </a:t>
            </a:r>
            <a:r>
              <a:rPr lang="ar-SA" sz="2400" dirty="0" err="1" smtClean="0"/>
              <a:t>الى</a:t>
            </a:r>
            <a:r>
              <a:rPr lang="ar-SA" sz="2400" dirty="0" smtClean="0"/>
              <a:t> </a:t>
            </a:r>
            <a:r>
              <a:rPr lang="ar-SA" sz="2400" dirty="0" err="1" smtClean="0"/>
              <a:t>الطاقه</a:t>
            </a:r>
            <a:r>
              <a:rPr lang="ar-SA" sz="2400" dirty="0" smtClean="0"/>
              <a:t> </a:t>
            </a:r>
            <a:r>
              <a:rPr lang="ar-SA" sz="2400" dirty="0" err="1" smtClean="0"/>
              <a:t>الشمسيه</a:t>
            </a:r>
            <a:r>
              <a:rPr lang="ar-SA" sz="2400" dirty="0" smtClean="0"/>
              <a:t> </a:t>
            </a:r>
            <a:endParaRPr lang="ar-SA"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مربع نص 8"/>
          <p:cNvSpPr txBox="1"/>
          <p:nvPr/>
        </p:nvSpPr>
        <p:spPr>
          <a:xfrm>
            <a:off x="714348" y="357166"/>
            <a:ext cx="8072494" cy="584775"/>
          </a:xfrm>
          <a:prstGeom prst="rect">
            <a:avLst/>
          </a:prstGeom>
          <a:noFill/>
        </p:spPr>
        <p:txBody>
          <a:bodyPr wrap="square" rtlCol="1">
            <a:spAutoFit/>
          </a:bodyPr>
          <a:lstStyle/>
          <a:p>
            <a:r>
              <a:rPr lang="ar-SA" sz="3200" dirty="0" smtClean="0">
                <a:solidFill>
                  <a:schemeClr val="bg1"/>
                </a:solidFill>
              </a:rPr>
              <a:t>تكوين نطق الحماية المختلفة للأرض بفعل طاقة الشمس </a:t>
            </a:r>
            <a:r>
              <a:rPr lang="ar-SA" dirty="0" smtClean="0"/>
              <a:t>:</a:t>
            </a:r>
            <a:endParaRPr lang="ar-SA" dirty="0"/>
          </a:p>
        </p:txBody>
      </p:sp>
      <p:sp>
        <p:nvSpPr>
          <p:cNvPr id="11" name="مربع نص 10"/>
          <p:cNvSpPr txBox="1"/>
          <p:nvPr/>
        </p:nvSpPr>
        <p:spPr>
          <a:xfrm>
            <a:off x="0" y="1214422"/>
            <a:ext cx="9144000" cy="4524315"/>
          </a:xfrm>
          <a:prstGeom prst="rect">
            <a:avLst/>
          </a:prstGeom>
          <a:noFill/>
        </p:spPr>
        <p:txBody>
          <a:bodyPr wrap="square" rtlCol="1">
            <a:spAutoFit/>
          </a:bodyPr>
          <a:lstStyle/>
          <a:p>
            <a:r>
              <a:rPr lang="ar-SA" sz="2400" dirty="0" smtClean="0"/>
              <a:t>شاءت قدرة الله سبحانه وتعالى </a:t>
            </a:r>
            <a:r>
              <a:rPr lang="ar-SA" sz="2400" dirty="0" err="1" smtClean="0"/>
              <a:t>ان</a:t>
            </a:r>
            <a:r>
              <a:rPr lang="ar-SA" sz="2400" dirty="0" smtClean="0"/>
              <a:t> يحمي الحياة على سطح </a:t>
            </a:r>
            <a:r>
              <a:rPr lang="ar-SA" sz="2400" dirty="0" err="1" smtClean="0"/>
              <a:t>الارض</a:t>
            </a:r>
            <a:r>
              <a:rPr lang="ar-SA" sz="2400" dirty="0" smtClean="0"/>
              <a:t> بعدد من نطق الحماية التي لعبت </a:t>
            </a:r>
            <a:r>
              <a:rPr lang="ar-SA" sz="2400" dirty="0" err="1" smtClean="0"/>
              <a:t>اشعة</a:t>
            </a:r>
            <a:r>
              <a:rPr lang="ar-SA" sz="2400" dirty="0" smtClean="0"/>
              <a:t> الشمس ( ولا تزال تلعب ) الدور </a:t>
            </a:r>
            <a:r>
              <a:rPr lang="ar-SA" sz="2400" dirty="0" err="1" smtClean="0"/>
              <a:t>الاول</a:t>
            </a:r>
            <a:r>
              <a:rPr lang="ar-SA" sz="2400" dirty="0" smtClean="0"/>
              <a:t> في تكوينها </a:t>
            </a:r>
            <a:r>
              <a:rPr lang="ar-SA" sz="2400" dirty="0" err="1" smtClean="0"/>
              <a:t>واولها</a:t>
            </a:r>
            <a:r>
              <a:rPr lang="ar-SA" sz="2400" dirty="0" smtClean="0"/>
              <a:t> من الخارج والداخل .</a:t>
            </a:r>
          </a:p>
          <a:p>
            <a:r>
              <a:rPr lang="ar-SA" sz="2400" dirty="0" smtClean="0"/>
              <a:t>1- النطاق المغناطيسي </a:t>
            </a:r>
            <a:r>
              <a:rPr lang="ar-SA" sz="2400" dirty="0" err="1" smtClean="0"/>
              <a:t>للارض</a:t>
            </a:r>
            <a:r>
              <a:rPr lang="ar-SA" sz="2400" dirty="0" smtClean="0"/>
              <a:t> </a:t>
            </a:r>
          </a:p>
          <a:p>
            <a:pPr>
              <a:buFont typeface="Wingdings" pitchFamily="2" charset="2"/>
              <a:buChar char="Ø"/>
            </a:pPr>
            <a:r>
              <a:rPr lang="ar-SA" sz="2400" dirty="0" smtClean="0"/>
              <a:t>هذا النطاق يحمي </a:t>
            </a:r>
            <a:r>
              <a:rPr lang="ar-SA" sz="2400" dirty="0" err="1" smtClean="0"/>
              <a:t>الارض</a:t>
            </a:r>
            <a:r>
              <a:rPr lang="ar-SA" sz="2400" dirty="0" smtClean="0"/>
              <a:t> من الكثير من </a:t>
            </a:r>
            <a:r>
              <a:rPr lang="ar-SA" sz="2400" dirty="0" err="1" smtClean="0"/>
              <a:t>الاشعه</a:t>
            </a:r>
            <a:r>
              <a:rPr lang="ar-SA" sz="2400" dirty="0" smtClean="0"/>
              <a:t> </a:t>
            </a:r>
            <a:r>
              <a:rPr lang="ar-SA" sz="2400" dirty="0" err="1" smtClean="0"/>
              <a:t>الكونيه</a:t>
            </a:r>
            <a:r>
              <a:rPr lang="ar-SA" sz="2400" dirty="0" smtClean="0"/>
              <a:t> والجسيمات </a:t>
            </a:r>
            <a:r>
              <a:rPr lang="ar-SA" sz="2400" dirty="0" err="1" smtClean="0"/>
              <a:t>المكهربه</a:t>
            </a:r>
            <a:r>
              <a:rPr lang="ar-SA" sz="2400" dirty="0" smtClean="0"/>
              <a:t> </a:t>
            </a:r>
            <a:r>
              <a:rPr lang="ar-SA" sz="2400" dirty="0" err="1" smtClean="0"/>
              <a:t>القادمه</a:t>
            </a:r>
            <a:r>
              <a:rPr lang="ar-SA" sz="2400" dirty="0" smtClean="0"/>
              <a:t> من الفضاء .</a:t>
            </a:r>
          </a:p>
          <a:p>
            <a:r>
              <a:rPr lang="ar-SA" sz="2400" dirty="0" smtClean="0"/>
              <a:t>2- </a:t>
            </a:r>
            <a:r>
              <a:rPr lang="ar-SA" sz="2400" dirty="0" err="1" smtClean="0"/>
              <a:t>احزمة</a:t>
            </a:r>
            <a:r>
              <a:rPr lang="ar-SA" sz="2400" dirty="0" smtClean="0"/>
              <a:t> </a:t>
            </a:r>
            <a:r>
              <a:rPr lang="ar-SA" sz="2400" dirty="0" err="1" smtClean="0"/>
              <a:t>الاشعاع</a:t>
            </a:r>
            <a:r>
              <a:rPr lang="ar-SA" sz="2400" dirty="0" smtClean="0"/>
              <a:t> </a:t>
            </a:r>
          </a:p>
          <a:p>
            <a:r>
              <a:rPr lang="ar-SA" sz="2400" dirty="0" smtClean="0"/>
              <a:t>3- النطاق </a:t>
            </a:r>
            <a:r>
              <a:rPr lang="ar-SA" sz="2400" dirty="0" err="1" smtClean="0"/>
              <a:t>المتأين</a:t>
            </a:r>
            <a:r>
              <a:rPr lang="ar-SA" sz="2400" dirty="0" smtClean="0"/>
              <a:t> </a:t>
            </a:r>
          </a:p>
          <a:p>
            <a:r>
              <a:rPr lang="ar-SA" sz="2400" dirty="0" smtClean="0"/>
              <a:t>4- نطاق </a:t>
            </a:r>
            <a:r>
              <a:rPr lang="ar-SA" sz="2400" dirty="0" err="1" smtClean="0"/>
              <a:t>الاوزون</a:t>
            </a:r>
            <a:r>
              <a:rPr lang="ar-SA" sz="2400" dirty="0" smtClean="0"/>
              <a:t> </a:t>
            </a:r>
          </a:p>
          <a:p>
            <a:pPr>
              <a:buFont typeface="Arial" pitchFamily="34" charset="0"/>
              <a:buChar char="•"/>
            </a:pPr>
            <a:r>
              <a:rPr lang="ar-SA" sz="2400" dirty="0" smtClean="0"/>
              <a:t>هذه النطق تتعاون في حماية </a:t>
            </a:r>
            <a:r>
              <a:rPr lang="ar-SA" sz="2400" dirty="0" err="1" smtClean="0"/>
              <a:t>الارض</a:t>
            </a:r>
            <a:r>
              <a:rPr lang="ar-SA" sz="2400" dirty="0" smtClean="0"/>
              <a:t> من كل من </a:t>
            </a:r>
            <a:r>
              <a:rPr lang="ar-SA" sz="2400" dirty="0" err="1" smtClean="0"/>
              <a:t>الاشعات</a:t>
            </a:r>
            <a:r>
              <a:rPr lang="ar-SA" sz="2400" dirty="0" smtClean="0"/>
              <a:t> فوق </a:t>
            </a:r>
            <a:r>
              <a:rPr lang="ar-SA" sz="2400" dirty="0" err="1" smtClean="0"/>
              <a:t>البنفسجيه</a:t>
            </a:r>
            <a:r>
              <a:rPr lang="ar-SA" sz="2400" dirty="0" smtClean="0"/>
              <a:t> </a:t>
            </a:r>
            <a:r>
              <a:rPr lang="ar-SA" sz="2400" dirty="0" err="1" smtClean="0"/>
              <a:t>والكونيه</a:t>
            </a:r>
            <a:r>
              <a:rPr lang="ar-SA" sz="2400" dirty="0" smtClean="0"/>
              <a:t> ومن العديد من الجسيمات </a:t>
            </a:r>
            <a:r>
              <a:rPr lang="ar-SA" sz="2400" dirty="0" err="1" smtClean="0"/>
              <a:t>الكونيه</a:t>
            </a:r>
            <a:r>
              <a:rPr lang="ar-SA" sz="2400" dirty="0" smtClean="0"/>
              <a:t> </a:t>
            </a:r>
            <a:r>
              <a:rPr lang="ar-SA" sz="2400" dirty="0" err="1" smtClean="0"/>
              <a:t>الدقيقه</a:t>
            </a:r>
            <a:r>
              <a:rPr lang="ar-SA" sz="2400" dirty="0" smtClean="0"/>
              <a:t> </a:t>
            </a:r>
            <a:r>
              <a:rPr lang="ar-SA" sz="2400" dirty="0" err="1" smtClean="0"/>
              <a:t>والكبيره</a:t>
            </a:r>
            <a:r>
              <a:rPr lang="ar-SA" sz="2400" dirty="0" smtClean="0"/>
              <a:t> والتي منها النيازك والشهب </a:t>
            </a:r>
          </a:p>
          <a:p>
            <a:pPr>
              <a:buFont typeface="Arial" pitchFamily="34" charset="0"/>
              <a:buChar char="•"/>
            </a:pPr>
            <a:r>
              <a:rPr lang="ar-SA" sz="2400" dirty="0" smtClean="0"/>
              <a:t>ولو لم تكن الشمس </a:t>
            </a:r>
            <a:r>
              <a:rPr lang="ar-SA" sz="2400" dirty="0" err="1" smtClean="0"/>
              <a:t>موجوده</a:t>
            </a:r>
            <a:r>
              <a:rPr lang="ar-SA" sz="2400" dirty="0" smtClean="0"/>
              <a:t> ما تكونت تلك النطق على </a:t>
            </a:r>
            <a:r>
              <a:rPr lang="ar-SA" sz="2400" dirty="0" err="1" smtClean="0"/>
              <a:t>الاطلاق</a:t>
            </a:r>
            <a:r>
              <a:rPr lang="ar-SA" sz="2400" dirty="0" smtClean="0"/>
              <a:t> </a:t>
            </a:r>
          </a:p>
          <a:p>
            <a:pPr>
              <a:buFont typeface="Arial" pitchFamily="34" charset="0"/>
              <a:buChar char="•"/>
            </a:pPr>
            <a:r>
              <a:rPr lang="ar-SA" sz="2400" dirty="0" smtClean="0"/>
              <a:t>ووجودها صوره من صور التسخير التي لم تكن معروفة في زمن نزول القرآن الكريم </a:t>
            </a:r>
            <a:endParaRPr lang="ar-SA"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B2AB83-AFA0-45BD-91DE-8A30D2C2A5AE}" type="slidenum">
              <a:rPr lang="en-US" smtClean="0"/>
              <a:pPr fontAlgn="base">
                <a:spcBef>
                  <a:spcPct val="0"/>
                </a:spcBef>
                <a:spcAft>
                  <a:spcPct val="0"/>
                </a:spcAft>
                <a:defRPr/>
              </a:pPr>
              <a:t>14</a:t>
            </a:fld>
            <a:endParaRPr lang="en-US" smtClean="0"/>
          </a:p>
        </p:txBody>
      </p:sp>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5"/>
          <p:cNvGrpSpPr>
            <a:grpSpLocks/>
          </p:cNvGrpSpPr>
          <p:nvPr/>
        </p:nvGrpSpPr>
        <p:grpSpPr bwMode="auto">
          <a:xfrm>
            <a:off x="4783016" y="1981201"/>
            <a:ext cx="2400300"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3800"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3797" name="Rectangle 8"/>
          <p:cNvSpPr>
            <a:spLocks noChangeArrowheads="1"/>
          </p:cNvSpPr>
          <p:nvPr/>
        </p:nvSpPr>
        <p:spPr bwMode="auto">
          <a:xfrm>
            <a:off x="2180492" y="3352800"/>
            <a:ext cx="2602523" cy="923330"/>
          </a:xfrm>
          <a:prstGeom prst="rect">
            <a:avLst/>
          </a:prstGeom>
          <a:noFill/>
          <a:ln w="9525">
            <a:noFill/>
            <a:miter lim="800000"/>
            <a:headEnd/>
            <a:tailEnd/>
          </a:ln>
        </p:spPr>
        <p:txBody>
          <a:bodyPr>
            <a:spAutoFit/>
          </a:bodyPr>
          <a:lstStyle/>
          <a:p>
            <a:r>
              <a:rPr lang="ar-EG" sz="5400" dirty="0">
                <a:solidFill>
                  <a:schemeClr val="bg1"/>
                </a:solidFill>
                <a:latin typeface="Calibri" pitchFamily="34" charset="0"/>
              </a:rPr>
              <a:t>بحمد الله</a:t>
            </a:r>
            <a:endParaRPr lang="en-US" sz="5400" dirty="0">
              <a:solidFill>
                <a:schemeClr val="bg1"/>
              </a:solidFill>
              <a:latin typeface="Calibri" pitchFamily="34" charset="0"/>
            </a:endParaRPr>
          </a:p>
        </p:txBody>
      </p:sp>
      <p:sp>
        <p:nvSpPr>
          <p:cNvPr id="33798" name="Freeform 6"/>
          <p:cNvSpPr>
            <a:spLocks noEditPoints="1"/>
          </p:cNvSpPr>
          <p:nvPr/>
        </p:nvSpPr>
        <p:spPr bwMode="auto">
          <a:xfrm>
            <a:off x="2180493"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TotalTime>
  <Words>1358</Words>
  <PresentationFormat>عرض على الشاشة (3:4)‏</PresentationFormat>
  <Paragraphs>105</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Microsoft</dc:creator>
  <cp:lastModifiedBy>Microsoft</cp:lastModifiedBy>
  <cp:revision>6</cp:revision>
  <dcterms:created xsi:type="dcterms:W3CDTF">2012-11-02T13:31:35Z</dcterms:created>
  <dcterms:modified xsi:type="dcterms:W3CDTF">2012-11-03T20:16:30Z</dcterms:modified>
</cp:coreProperties>
</file>