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68" r:id="rId6"/>
    <p:sldId id="276" r:id="rId7"/>
    <p:sldId id="277" r:id="rId8"/>
    <p:sldId id="278" r:id="rId9"/>
    <p:sldId id="269" r:id="rId10"/>
    <p:sldId id="279" r:id="rId11"/>
    <p:sldId id="270" r:id="rId12"/>
    <p:sldId id="271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72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FF0000"/>
                </a:solidFill>
                <a:latin typeface="AYM Wadiy S_U normal."/>
                <a:cs typeface="+mn-cs"/>
              </a:rPr>
              <a:t>اسم </a:t>
            </a:r>
            <a:r>
              <a:rPr lang="ar-EG" sz="3700" b="1" dirty="0" smtClean="0">
                <a:solidFill>
                  <a:srgbClr val="FF0000"/>
                </a:solidFill>
                <a:latin typeface="AYM Wadiy S_U normal."/>
                <a:cs typeface="+mn-cs"/>
              </a:rPr>
              <a:t>المقرر</a:t>
            </a:r>
            <a:r>
              <a:rPr lang="ar-SA" sz="3700" b="1" dirty="0" smtClean="0">
                <a:solidFill>
                  <a:srgbClr val="FF0000"/>
                </a:solidFill>
                <a:latin typeface="AYM Wadiy S_U normal."/>
                <a:cs typeface="+mn-cs"/>
              </a:rPr>
              <a:t>: </a:t>
            </a:r>
            <a:r>
              <a:rPr lang="ar-SA" sz="28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الأديان والفرق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  <a:p>
            <a:pPr algn="ctr"/>
            <a:r>
              <a:rPr lang="ar-SA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د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.</a:t>
            </a:r>
            <a:r>
              <a:rPr lang="ar-KW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 </a:t>
            </a:r>
            <a:r>
              <a:rPr lang="ar-SA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زياد بن عبد الله الحمام</a:t>
            </a:r>
            <a:endParaRPr lang="en-US" sz="26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48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مفهوم الدين وباعثه</a:t>
            </a:r>
            <a:endParaRPr lang="en-US" sz="4800" b="1" dirty="0" smtClean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مصطلحات </a:t>
            </a:r>
            <a:r>
              <a:rPr lang="ar-SA" sz="2800" b="1" dirty="0" err="1" smtClean="0">
                <a:solidFill>
                  <a:srgbClr val="FF0000"/>
                </a:solidFill>
                <a:cs typeface="Arial" pitchFamily="34" charset="0"/>
              </a:rPr>
              <a:t>مهمة </a:t>
            </a: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(الدين- </a:t>
            </a:r>
            <a:r>
              <a:rPr lang="ar-SA" sz="2800" b="1" dirty="0" err="1" smtClean="0">
                <a:solidFill>
                  <a:srgbClr val="FF0000"/>
                </a:solidFill>
                <a:cs typeface="Arial" pitchFamily="34" charset="0"/>
              </a:rPr>
              <a:t>الملة </a:t>
            </a: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– النحلة- الفرقة</a:t>
            </a:r>
            <a:r>
              <a:rPr lang="ar-SA" sz="2800" b="1" dirty="0" err="1" smtClean="0">
                <a:solidFill>
                  <a:srgbClr val="FF0000"/>
                </a:solidFill>
                <a:cs typeface="Arial" pitchFamily="34" charset="0"/>
              </a:rPr>
              <a:t>).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تعريف الدين لغة واصطلاحاً.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تقسيم الأديان.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علم الأديان في القرآن الكريم.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كتابة المسلمين في علم الأديان.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باعث التدين.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التوحيد سبق الشرك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مصطلحات </a:t>
            </a:r>
            <a:r>
              <a:rPr lang="ar-SA" b="1" dirty="0" err="1" smtClean="0">
                <a:solidFill>
                  <a:srgbClr val="FF0000"/>
                </a:solidFill>
                <a:cs typeface="Arial" pitchFamily="34" charset="0"/>
              </a:rPr>
              <a:t>مهمة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en-US" sz="2800" dirty="0" smtClean="0"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  <a:r>
              <a:rPr lang="ar-SA" sz="2400" b="1" u="sng" dirty="0" smtClean="0">
                <a:solidFill>
                  <a:srgbClr val="009900"/>
                </a:solidFill>
                <a:cs typeface="Arial" pitchFamily="34" charset="0"/>
              </a:rPr>
              <a:t>الدين: </a:t>
            </a:r>
            <a:r>
              <a:rPr lang="ar-SA" sz="2400" b="1" dirty="0" smtClean="0">
                <a:solidFill>
                  <a:srgbClr val="009900"/>
                </a:solidFill>
                <a:cs typeface="Arial" pitchFamily="34" charset="0"/>
              </a:rPr>
              <a:t>جملة المبادئ التي تدين </a:t>
            </a:r>
            <a:r>
              <a:rPr lang="ar-SA" sz="2400" b="1" dirty="0" err="1" smtClean="0">
                <a:solidFill>
                  <a:srgbClr val="009900"/>
                </a:solidFill>
                <a:cs typeface="Arial" pitchFamily="34" charset="0"/>
              </a:rPr>
              <a:t>بها</a:t>
            </a:r>
            <a:r>
              <a:rPr lang="ar-SA" sz="2400" b="1" dirty="0" smtClean="0">
                <a:solidFill>
                  <a:srgbClr val="009900"/>
                </a:solidFill>
                <a:cs typeface="Arial" pitchFamily="34" charset="0"/>
              </a:rPr>
              <a:t> أمة من الأمم اعتقاداً، وعملاً.</a:t>
            </a:r>
          </a:p>
          <a:p>
            <a:pPr eaLnBrk="1" hangingPunct="1"/>
            <a:r>
              <a:rPr lang="ar-SA" sz="2400" b="1" u="sng" dirty="0" smtClean="0">
                <a:solidFill>
                  <a:srgbClr val="7030A0"/>
                </a:solidFill>
                <a:cs typeface="Arial" pitchFamily="34" charset="0"/>
              </a:rPr>
              <a:t>الملة: </a:t>
            </a:r>
            <a:r>
              <a:rPr lang="ar-SA" sz="2400" b="1" dirty="0" smtClean="0">
                <a:solidFill>
                  <a:srgbClr val="7030A0"/>
                </a:solidFill>
                <a:cs typeface="Arial" pitchFamily="34" charset="0"/>
              </a:rPr>
              <a:t>لفظ عام يطلق على الديانات السماوية، والنحل البشرية.</a:t>
            </a:r>
          </a:p>
          <a:p>
            <a:pPr eaLnBrk="1" hangingPunct="1"/>
            <a:r>
              <a:rPr lang="ar-SA" sz="2400" b="1" dirty="0" smtClean="0">
                <a:solidFill>
                  <a:srgbClr val="7030A0"/>
                </a:solidFill>
                <a:cs typeface="Arial" pitchFamily="34" charset="0"/>
              </a:rPr>
              <a:t>وقد جاء إضافة الملة إلى الأنبياء في قوله </a:t>
            </a:r>
            <a:r>
              <a:rPr lang="ar-SA" sz="2400" b="1" dirty="0" err="1" smtClean="0">
                <a:solidFill>
                  <a:srgbClr val="7030A0"/>
                </a:solidFill>
                <a:cs typeface="Arial" pitchFamily="34" charset="0"/>
              </a:rPr>
              <a:t>تعالى: </a:t>
            </a:r>
            <a:r>
              <a:rPr lang="ar-SA" sz="2400" b="1" dirty="0" smtClean="0">
                <a:solidFill>
                  <a:srgbClr val="7030A0"/>
                </a:solidFill>
                <a:cs typeface="Arial" pitchFamily="34" charset="0"/>
              </a:rPr>
              <a:t>{ واتبعت ملة آبائي إبراهيم وإسحاق </a:t>
            </a:r>
            <a:r>
              <a:rPr lang="ar-SA" sz="2400" b="1" dirty="0" err="1" smtClean="0">
                <a:solidFill>
                  <a:srgbClr val="7030A0"/>
                </a:solidFill>
                <a:cs typeface="Arial" pitchFamily="34" charset="0"/>
              </a:rPr>
              <a:t>ويعقوب..</a:t>
            </a:r>
            <a:r>
              <a:rPr lang="ar-SA" sz="2400" b="1" dirty="0" smtClean="0">
                <a:solidFill>
                  <a:srgbClr val="7030A0"/>
                </a:solidFill>
                <a:cs typeface="Arial" pitchFamily="34" charset="0"/>
              </a:rPr>
              <a:t>}، كما جاء إضافتها إلى غير الأنبياء في قوله </a:t>
            </a:r>
            <a:r>
              <a:rPr lang="ar-SA" sz="2400" b="1" dirty="0" err="1" smtClean="0">
                <a:solidFill>
                  <a:srgbClr val="7030A0"/>
                </a:solidFill>
                <a:cs typeface="Arial" pitchFamily="34" charset="0"/>
              </a:rPr>
              <a:t>تعالى : </a:t>
            </a:r>
            <a:r>
              <a:rPr lang="ar-SA" sz="2400" b="1" dirty="0" smtClean="0">
                <a:solidFill>
                  <a:srgbClr val="7030A0"/>
                </a:solidFill>
                <a:cs typeface="Arial" pitchFamily="34" charset="0"/>
              </a:rPr>
              <a:t>{حتى تتبع ملتهم</a:t>
            </a:r>
            <a:r>
              <a:rPr lang="ar-SA" sz="2400" b="1" dirty="0" err="1" smtClean="0">
                <a:solidFill>
                  <a:srgbClr val="7030A0"/>
                </a:solidFill>
                <a:cs typeface="Arial" pitchFamily="34" charset="0"/>
              </a:rPr>
              <a:t>}.</a:t>
            </a:r>
            <a:endParaRPr lang="ar-SA" sz="24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eaLnBrk="1" hangingPunct="1"/>
            <a:r>
              <a:rPr lang="ar-SA" sz="2400" b="1" dirty="0" smtClean="0">
                <a:solidFill>
                  <a:srgbClr val="7030A0"/>
                </a:solidFill>
                <a:cs typeface="Arial" pitchFamily="34" charset="0"/>
              </a:rPr>
              <a:t>ولا يصح إطلاق الملة على آحاد الأصول فلا يقال الإيمان بالله ملة، بخلاف الدين الذي يمكن إطلاقه على آحاد الأصول فيقال مثلاً: الصلاة دين.</a:t>
            </a:r>
          </a:p>
          <a:p>
            <a:pPr eaLnBrk="1" hangingPunct="1"/>
            <a:r>
              <a:rPr lang="ar-SA" sz="2400" b="1" u="sng" dirty="0" smtClean="0">
                <a:solidFill>
                  <a:srgbClr val="C00000"/>
                </a:solidFill>
                <a:cs typeface="Arial" pitchFamily="34" charset="0"/>
              </a:rPr>
              <a:t>النحلة:</a:t>
            </a:r>
            <a:r>
              <a:rPr lang="ar-SA" sz="2400" b="1" dirty="0" smtClean="0">
                <a:solidFill>
                  <a:srgbClr val="C00000"/>
                </a:solidFill>
                <a:cs typeface="Arial" pitchFamily="34" charset="0"/>
              </a:rPr>
              <a:t> هي الأهواء والدعاوى التي اخترعها البشر وجعلوها لهم، وليس لها أصل سماوي، كالفلاسفة، </a:t>
            </a:r>
            <a:r>
              <a:rPr lang="ar-SA" sz="2400" b="1" dirty="0" err="1" smtClean="0">
                <a:solidFill>
                  <a:srgbClr val="C00000"/>
                </a:solidFill>
                <a:cs typeface="Arial" pitchFamily="34" charset="0"/>
              </a:rPr>
              <a:t>وعبدة</a:t>
            </a:r>
            <a:r>
              <a:rPr lang="ar-SA" sz="2400" b="1" dirty="0" smtClean="0">
                <a:solidFill>
                  <a:srgbClr val="C00000"/>
                </a:solidFill>
                <a:cs typeface="Arial" pitchFamily="34" charset="0"/>
              </a:rPr>
              <a:t> الكواكب، والبراهمة.</a:t>
            </a:r>
          </a:p>
          <a:p>
            <a:pPr eaLnBrk="1" hangingPunct="1"/>
            <a:r>
              <a:rPr lang="ar-SA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الفرقة: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الخروج عما كان عليه النبي صلى الله عليه وسلم وأصحابه وجماعة المسلمين في أصل أو أكثر من أصول الدين.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تعريف الدين لغة </a:t>
            </a:r>
            <a:r>
              <a:rPr lang="ar-SA" b="1" dirty="0" err="1" smtClean="0">
                <a:solidFill>
                  <a:srgbClr val="FF0000"/>
                </a:solidFill>
                <a:cs typeface="Arial" pitchFamily="34" charset="0"/>
              </a:rPr>
              <a:t>واصطلاحاً: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err="1" smtClean="0"/>
              <a:t>الدين </a:t>
            </a:r>
            <a:r>
              <a:rPr lang="ar-SA" sz="2800" b="1" dirty="0" smtClean="0"/>
              <a:t>: </a:t>
            </a:r>
            <a:r>
              <a:rPr lang="ar-SA" sz="2800" b="1" dirty="0" err="1" smtClean="0"/>
              <a:t>لغة </a:t>
            </a:r>
            <a:r>
              <a:rPr lang="ar-SA" sz="2800" b="1" dirty="0" smtClean="0"/>
              <a:t>: مشتق من دان وهو تارة يتعدى </a:t>
            </a:r>
            <a:r>
              <a:rPr lang="ar-SA" sz="2800" b="1" dirty="0" err="1" smtClean="0"/>
              <a:t>بنفسه </a:t>
            </a:r>
            <a:r>
              <a:rPr lang="ar-SA" sz="2800" b="1" dirty="0" smtClean="0"/>
              <a:t>(دانه): بمعنى ملكه.</a:t>
            </a:r>
          </a:p>
          <a:p>
            <a:r>
              <a:rPr lang="ar-SA" sz="2800" b="1" dirty="0" smtClean="0"/>
              <a:t>وتارة يتعدى </a:t>
            </a:r>
            <a:r>
              <a:rPr lang="ar-SA" sz="2800" b="1" dirty="0" err="1" smtClean="0"/>
              <a:t>باللام </a:t>
            </a:r>
            <a:r>
              <a:rPr lang="ar-SA" sz="2800" b="1" dirty="0" smtClean="0"/>
              <a:t>(دان له): أي أطاعه.</a:t>
            </a:r>
          </a:p>
          <a:p>
            <a:r>
              <a:rPr lang="ar-SA" sz="2800" b="1" dirty="0" smtClean="0"/>
              <a:t>وتارة يتعدى </a:t>
            </a:r>
            <a:r>
              <a:rPr lang="ar-SA" sz="2800" b="1" dirty="0" err="1" smtClean="0"/>
              <a:t>بالباء </a:t>
            </a:r>
            <a:r>
              <a:rPr lang="ar-SA" sz="2800" b="1" dirty="0" smtClean="0"/>
              <a:t>(دان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):  بمعنى اتخذه </a:t>
            </a:r>
            <a:r>
              <a:rPr lang="ar-SA" sz="2800" b="1" dirty="0" err="1" smtClean="0"/>
              <a:t>ديناً.</a:t>
            </a:r>
            <a:r>
              <a:rPr lang="ar-SA" sz="2800" b="1" dirty="0" smtClean="0"/>
              <a:t> </a:t>
            </a:r>
          </a:p>
          <a:p>
            <a:r>
              <a:rPr lang="ar-SA" sz="2800" b="1" dirty="0" smtClean="0">
                <a:solidFill>
                  <a:srgbClr val="009900"/>
                </a:solidFill>
              </a:rPr>
              <a:t>وفي </a:t>
            </a:r>
            <a:r>
              <a:rPr lang="ar-SA" sz="2800" b="1" dirty="0" err="1" smtClean="0">
                <a:solidFill>
                  <a:srgbClr val="009900"/>
                </a:solidFill>
              </a:rPr>
              <a:t>الاصطلاح </a:t>
            </a:r>
            <a:r>
              <a:rPr lang="ar-SA" sz="2800" b="1" dirty="0" smtClean="0">
                <a:solidFill>
                  <a:srgbClr val="009900"/>
                </a:solidFill>
              </a:rPr>
              <a:t>: الدين هو اعتقاد قداسه ذات ومجموعه السلوك الذي يدل على الخضوع لتلك الذات ذلا وحبا رغبة ورهبة.</a:t>
            </a:r>
            <a:endParaRPr lang="ar-KW" sz="2800" b="1" dirty="0" smtClean="0">
              <a:solidFill>
                <a:srgbClr val="009900"/>
              </a:solidFill>
            </a:endParaRPr>
          </a:p>
          <a:p>
            <a:r>
              <a:rPr lang="ar-SA" sz="2800" b="1" dirty="0" smtClean="0">
                <a:solidFill>
                  <a:srgbClr val="C00000"/>
                </a:solidFill>
              </a:rPr>
              <a:t>تقسيم الاديان: </a:t>
            </a:r>
            <a:r>
              <a:rPr lang="ar-SA" sz="2800" b="1" dirty="0" smtClean="0"/>
              <a:t>تنقسم الأديان باعتبار النظر في المعبود </a:t>
            </a:r>
            <a:r>
              <a:rPr lang="ar-SA" sz="2800" b="1" dirty="0" err="1" smtClean="0"/>
              <a:t>إلى :</a:t>
            </a:r>
            <a:endParaRPr lang="ar-SA" sz="2800" b="1" dirty="0" smtClean="0"/>
          </a:p>
          <a:p>
            <a:r>
              <a:rPr lang="ar-SA" sz="2800" b="1" dirty="0" err="1" smtClean="0"/>
              <a:t>أولاً </a:t>
            </a:r>
            <a:r>
              <a:rPr lang="ar-SA" sz="2800" b="1" dirty="0" smtClean="0"/>
              <a:t>: أديان تدعو إلى عبادة الله كالإسلام </a:t>
            </a:r>
            <a:r>
              <a:rPr lang="ar-SA" sz="2800" b="1" dirty="0" smtClean="0"/>
              <a:t>واليهودية </a:t>
            </a:r>
            <a:r>
              <a:rPr lang="ar-SA" sz="2800" b="1" dirty="0" smtClean="0"/>
              <a:t>والنصرانية.</a:t>
            </a:r>
          </a:p>
          <a:p>
            <a:pPr algn="just" rtl="1"/>
            <a:r>
              <a:rPr lang="ar-SA" sz="2800" b="1" dirty="0" err="1" smtClean="0"/>
              <a:t>ثانياً </a:t>
            </a:r>
            <a:r>
              <a:rPr lang="ar-SA" sz="2800" b="1" dirty="0" smtClean="0"/>
              <a:t>: أديان وثنية شركية تدعو إلى عباده غير الله عز وجل كالهندوكية والبوذية</a:t>
            </a:r>
            <a:r>
              <a:rPr lang="en-US" sz="2800" b="1" dirty="0" smtClean="0"/>
              <a:t> </a:t>
            </a:r>
            <a:r>
              <a:rPr lang="ar-SA" sz="2800" b="1" dirty="0" err="1" smtClean="0"/>
              <a:t>.</a:t>
            </a:r>
            <a:endParaRPr lang="ar-SA" sz="2800" b="1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علم الأديان في القرآن </a:t>
            </a:r>
            <a:r>
              <a:rPr lang="ar-SA" b="1" dirty="0" err="1" smtClean="0">
                <a:solidFill>
                  <a:srgbClr val="FF0000"/>
                </a:solidFill>
                <a:cs typeface="Arial" pitchFamily="34" charset="0"/>
              </a:rPr>
              <a:t>الكريم: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/>
              <a:t>ذكر الله عز وجل في القران الكريم أديان الناس </a:t>
            </a:r>
            <a:r>
              <a:rPr lang="ar-SA" sz="2400" b="1" dirty="0" err="1" smtClean="0"/>
              <a:t>السابقة ؟</a:t>
            </a:r>
            <a:r>
              <a:rPr lang="ar-SA" sz="2400" b="1" dirty="0" smtClean="0"/>
              <a:t> </a:t>
            </a:r>
            <a:r>
              <a:rPr lang="ar-SA" sz="2400" b="1" dirty="0" smtClean="0"/>
              <a:t>ل</a:t>
            </a:r>
            <a:r>
              <a:rPr lang="ar-SA" sz="2400" b="1" dirty="0" smtClean="0"/>
              <a:t>أ</a:t>
            </a:r>
            <a:r>
              <a:rPr lang="ar-SA" sz="2400" b="1" dirty="0" smtClean="0"/>
              <a:t>ن </a:t>
            </a:r>
            <a:r>
              <a:rPr lang="ar-SA" sz="2400" b="1" dirty="0" smtClean="0"/>
              <a:t>ذلك وسيله من وسائل دعوة أصحاب الأديان وبيان ما هم عليه من </a:t>
            </a:r>
            <a:r>
              <a:rPr lang="ar-SA" sz="2400" b="1" dirty="0" smtClean="0"/>
              <a:t>الباطل، </a:t>
            </a:r>
            <a:r>
              <a:rPr lang="ar-SA" sz="2400" b="1" dirty="0" smtClean="0"/>
              <a:t>قال تعالى</a:t>
            </a:r>
            <a:r>
              <a:rPr lang="en-US" sz="2400" b="1" dirty="0" smtClean="0"/>
              <a:t> </a:t>
            </a:r>
            <a:r>
              <a:rPr lang="ar-SA" sz="2400" b="1" dirty="0" err="1" smtClean="0"/>
              <a:t>{</a:t>
            </a:r>
            <a:r>
              <a:rPr lang="en-US" sz="2400" b="1" dirty="0" smtClean="0"/>
              <a:t> </a:t>
            </a:r>
            <a:r>
              <a:rPr lang="ar-SA" sz="2400" b="1" dirty="0" smtClean="0"/>
              <a:t>إن الذين آمنوا و الذين هادوا والصابئين والنصارى والمجوس والذين أشركوا إن الله يفصل بينهم يوم القيامة إن الله على كل شيء </a:t>
            </a:r>
            <a:r>
              <a:rPr lang="ar-SA" sz="2400" b="1" dirty="0" err="1" smtClean="0"/>
              <a:t>شهيد }.</a:t>
            </a:r>
            <a:r>
              <a:rPr lang="ar-SA" sz="2400" b="1" dirty="0" smtClean="0"/>
              <a:t> فأديان البشر لا تخرج عن واحدة من هذه وهي: الإسلام واليهودية والنصرانية والمجوسية والوثنية والصابئة</a:t>
            </a:r>
            <a:r>
              <a:rPr lang="en-US" sz="2400" b="1" dirty="0" smtClean="0"/>
              <a:t> </a:t>
            </a:r>
            <a:r>
              <a:rPr lang="ar-SA" sz="2400" b="1" dirty="0" err="1" smtClean="0"/>
              <a:t>.</a:t>
            </a:r>
            <a:endParaRPr lang="ar-SA" sz="2400" b="1" dirty="0" smtClean="0"/>
          </a:p>
          <a:p>
            <a:pPr algn="just" rtl="1"/>
            <a:r>
              <a:rPr lang="ar-SA" sz="2400" b="1" dirty="0" smtClean="0">
                <a:solidFill>
                  <a:srgbClr val="0070C0"/>
                </a:solidFill>
              </a:rPr>
              <a:t>الصابئة: هم قوم يؤمنون بالله ربا وخالقا ويشركون مع الله في العبادة بدعاء الأنبياء والملائكة ولا يعتقدون ببعث الأجساد ويصلون إلى الشمال ومقرهم في العراق ويؤمنون بالحساب بعد الموت مباشرة.</a:t>
            </a:r>
          </a:p>
          <a:p>
            <a:pPr algn="just" rtl="1"/>
            <a:r>
              <a:rPr lang="ar-SA" sz="2400" b="1" dirty="0" smtClean="0"/>
              <a:t>كما أشار القرآن إلى </a:t>
            </a:r>
            <a:r>
              <a:rPr lang="ar-SA" sz="2400" b="1" dirty="0" err="1" smtClean="0"/>
              <a:t>الملاحدة</a:t>
            </a:r>
            <a:r>
              <a:rPr lang="ar-SA" sz="2400" b="1" dirty="0" smtClean="0"/>
              <a:t> الذين ينكرون وجود الخالق حيث ذكر إمامهم فرعون في مواطن عديدة منها قوله عز </a:t>
            </a:r>
            <a:r>
              <a:rPr lang="ar-SA" sz="2400" b="1" dirty="0" err="1" smtClean="0"/>
              <a:t>وجل: </a:t>
            </a:r>
            <a:r>
              <a:rPr lang="ar-SA" sz="2400" b="1" dirty="0" smtClean="0"/>
              <a:t>{وقال فرعون يأيها الملأ ما علمت لكم من إله </a:t>
            </a:r>
            <a:r>
              <a:rPr lang="ar-SA" sz="2400" b="1" dirty="0" err="1" smtClean="0"/>
              <a:t>غيري..}.</a:t>
            </a:r>
            <a:endParaRPr lang="ar-SA" sz="2400" b="1" dirty="0" smtClean="0"/>
          </a:p>
          <a:p>
            <a:pPr algn="just" rtl="1"/>
            <a:endParaRPr lang="ar-SA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كتابة المسلمين في علم </a:t>
            </a:r>
            <a:r>
              <a:rPr lang="ar-SA" b="1" dirty="0" err="1" smtClean="0">
                <a:solidFill>
                  <a:srgbClr val="FF0000"/>
                </a:solidFill>
                <a:cs typeface="Arial" pitchFamily="34" charset="0"/>
              </a:rPr>
              <a:t>الأديان: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وردت في القرآن الكريم معلومات متنوعة  عن الأديان تدل دلالة واضحة على عظيم أهمية هذا العلم في مجال الدعوة إلى الله، ولان الله عز وجل أمر بمجادلة اهل الكتاب </a:t>
            </a:r>
            <a:r>
              <a:rPr lang="ar-SA" sz="2800" b="1" dirty="0" smtClean="0"/>
              <a:t>لإزالة </a:t>
            </a:r>
            <a:r>
              <a:rPr lang="ar-SA" sz="2800" b="1" dirty="0" smtClean="0"/>
              <a:t>شبههم </a:t>
            </a:r>
            <a:r>
              <a:rPr lang="ar-SA" sz="2800" b="1" dirty="0" err="1" smtClean="0"/>
              <a:t>وإقامه</a:t>
            </a:r>
            <a:r>
              <a:rPr lang="ar-SA" sz="2800" b="1" dirty="0" smtClean="0"/>
              <a:t> </a:t>
            </a:r>
            <a:r>
              <a:rPr lang="ar-SA" sz="2800" b="1" dirty="0" smtClean="0"/>
              <a:t>الحجة عليهم، فتنبه لذلك علماء المسلمين فكتبوا في </a:t>
            </a:r>
            <a:r>
              <a:rPr lang="ar-SA" sz="2800" b="1" dirty="0" smtClean="0"/>
              <a:t>الأديان، </a:t>
            </a:r>
            <a:r>
              <a:rPr lang="ar-SA" sz="2800" b="1" dirty="0" smtClean="0"/>
              <a:t>وكان من أوائل من </a:t>
            </a:r>
            <a:r>
              <a:rPr lang="ar-SA" sz="2800" b="1" dirty="0" err="1" smtClean="0"/>
              <a:t>كتب:</a:t>
            </a:r>
            <a:endParaRPr lang="ar-SA" sz="2800" b="1" dirty="0" smtClean="0"/>
          </a:p>
          <a:p>
            <a:pPr algn="just" rtl="1">
              <a:buFontTx/>
              <a:buChar char="-"/>
            </a:pPr>
            <a:r>
              <a:rPr lang="ar-SA" sz="2800" b="1" dirty="0" smtClean="0"/>
              <a:t>علي بن ربن الطبري في </a:t>
            </a:r>
            <a:r>
              <a:rPr lang="ar-SA" sz="2800" b="1" dirty="0" err="1" smtClean="0"/>
              <a:t>كتابيه </a:t>
            </a:r>
            <a:r>
              <a:rPr lang="ar-SA" sz="2800" b="1" dirty="0" smtClean="0"/>
              <a:t>”الرد على النصارى“ </a:t>
            </a:r>
            <a:r>
              <a:rPr lang="ar-SA" sz="2800" b="1" dirty="0" err="1" smtClean="0"/>
              <a:t>و </a:t>
            </a:r>
            <a:r>
              <a:rPr lang="ar-SA" sz="2800" b="1" dirty="0" smtClean="0"/>
              <a:t>”الدين والدولة في إثبات نبوة النبي صلى الله عليه وسلم.</a:t>
            </a:r>
          </a:p>
          <a:p>
            <a:pPr algn="just" rtl="1">
              <a:buFontTx/>
              <a:buChar char="-"/>
            </a:pPr>
            <a:r>
              <a:rPr lang="ar-SA" sz="2800" b="1" dirty="0" smtClean="0"/>
              <a:t>الجاحظ في </a:t>
            </a:r>
            <a:r>
              <a:rPr lang="ar-SA" sz="2800" b="1" dirty="0" err="1" smtClean="0"/>
              <a:t>كتابه </a:t>
            </a:r>
            <a:r>
              <a:rPr lang="ar-SA" sz="2800" b="1" dirty="0" smtClean="0"/>
              <a:t>”الرد على </a:t>
            </a:r>
            <a:r>
              <a:rPr lang="ar-SA" sz="2800" b="1" dirty="0" err="1" smtClean="0"/>
              <a:t>النصارى“</a:t>
            </a:r>
            <a:endParaRPr lang="ar-SA" sz="2800" b="1" dirty="0" smtClean="0"/>
          </a:p>
          <a:p>
            <a:pPr algn="just" rtl="1">
              <a:buFontTx/>
              <a:buChar char="-"/>
            </a:pPr>
            <a:r>
              <a:rPr lang="ar-SA" sz="2800" b="1" dirty="0" smtClean="0"/>
              <a:t>الأشعري في </a:t>
            </a:r>
            <a:r>
              <a:rPr lang="ar-SA" sz="2800" b="1" dirty="0" err="1" smtClean="0"/>
              <a:t>كتابه </a:t>
            </a:r>
            <a:r>
              <a:rPr lang="ar-SA" sz="2800" b="1" dirty="0" smtClean="0"/>
              <a:t>”الفصول في الرد على </a:t>
            </a:r>
            <a:r>
              <a:rPr lang="ar-SA" sz="2800" b="1" dirty="0" err="1" smtClean="0"/>
              <a:t>الملحدين“</a:t>
            </a:r>
            <a:endParaRPr lang="ar-SA" sz="28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كتابة المسلمين في علم </a:t>
            </a:r>
            <a:r>
              <a:rPr lang="ar-SA" b="1" dirty="0" err="1" smtClean="0">
                <a:solidFill>
                  <a:srgbClr val="FF0000"/>
                </a:solidFill>
                <a:cs typeface="Arial" pitchFamily="34" charset="0"/>
              </a:rPr>
              <a:t>الأديان: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SA" sz="2800" b="1" dirty="0" smtClean="0"/>
              <a:t>المسعودي في كتابه“المقالات في أصول </a:t>
            </a:r>
            <a:r>
              <a:rPr lang="ar-SA" sz="2800" b="1" dirty="0" err="1" smtClean="0"/>
              <a:t>الديانات“</a:t>
            </a:r>
            <a:endParaRPr lang="ar-SA" sz="2800" b="1" dirty="0" smtClean="0"/>
          </a:p>
          <a:p>
            <a:pPr algn="just" rtl="1">
              <a:buFontTx/>
              <a:buChar char="-"/>
            </a:pPr>
            <a:r>
              <a:rPr lang="ar-SA" sz="2800" b="1" dirty="0" smtClean="0"/>
              <a:t>البيروني في كتابه“ تحقيق ما للهند من مقولة مقبولة في العقل أو </a:t>
            </a:r>
            <a:r>
              <a:rPr lang="ar-SA" sz="2800" b="1" dirty="0" err="1" smtClean="0"/>
              <a:t>مرذولة“</a:t>
            </a:r>
            <a:endParaRPr lang="ar-SA" sz="2800" b="1" dirty="0" smtClean="0"/>
          </a:p>
          <a:p>
            <a:pPr algn="just" rtl="1">
              <a:buFontTx/>
              <a:buChar char="-"/>
            </a:pPr>
            <a:r>
              <a:rPr lang="ar-SA" sz="2800" b="1" dirty="0" smtClean="0"/>
              <a:t>ابن حزم في </a:t>
            </a:r>
            <a:r>
              <a:rPr lang="ar-SA" sz="2800" b="1" dirty="0" err="1" smtClean="0"/>
              <a:t>كتابه </a:t>
            </a:r>
            <a:r>
              <a:rPr lang="ar-SA" sz="2800" b="1" dirty="0" smtClean="0"/>
              <a:t>”الفصل في الملل والأهواء </a:t>
            </a:r>
            <a:r>
              <a:rPr lang="ar-SA" sz="2800" b="1" dirty="0" err="1" smtClean="0"/>
              <a:t>والنحل“</a:t>
            </a:r>
            <a:endParaRPr lang="ar-SA" sz="2800" b="1" dirty="0" smtClean="0"/>
          </a:p>
          <a:p>
            <a:pPr algn="just" rtl="1">
              <a:buFontTx/>
              <a:buChar char="-"/>
            </a:pPr>
            <a:r>
              <a:rPr lang="ar-SA" sz="2800" b="1" dirty="0" err="1" smtClean="0"/>
              <a:t>الشهرستاني</a:t>
            </a:r>
            <a:r>
              <a:rPr lang="ar-SA" sz="2800" b="1" dirty="0" smtClean="0"/>
              <a:t> في </a:t>
            </a:r>
            <a:r>
              <a:rPr lang="ar-SA" sz="2800" b="1" dirty="0" err="1" smtClean="0"/>
              <a:t>كتابه </a:t>
            </a:r>
            <a:r>
              <a:rPr lang="ar-SA" sz="2800" b="1" dirty="0" smtClean="0"/>
              <a:t>”الملل </a:t>
            </a:r>
            <a:r>
              <a:rPr lang="ar-SA" sz="2800" b="1" dirty="0" err="1" smtClean="0"/>
              <a:t>والنحل“</a:t>
            </a:r>
            <a:endParaRPr lang="ar-SA" sz="2800" b="1" dirty="0" smtClean="0"/>
          </a:p>
          <a:p>
            <a:pPr algn="just" rtl="1">
              <a:buFontTx/>
              <a:buChar char="-"/>
            </a:pPr>
            <a:r>
              <a:rPr lang="ar-SA" sz="2800" b="1" dirty="0" err="1" smtClean="0"/>
              <a:t>القرافي</a:t>
            </a:r>
            <a:r>
              <a:rPr lang="ar-SA" sz="2800" b="1" dirty="0" smtClean="0"/>
              <a:t> في </a:t>
            </a:r>
            <a:r>
              <a:rPr lang="ar-SA" sz="2800" b="1" dirty="0" err="1" smtClean="0"/>
              <a:t>كتابه </a:t>
            </a:r>
            <a:r>
              <a:rPr lang="ar-SA" sz="2800" b="1" dirty="0" smtClean="0"/>
              <a:t>”الأجوبة الفاخرة عن الأسئلة </a:t>
            </a:r>
            <a:r>
              <a:rPr lang="ar-SA" sz="2800" b="1" dirty="0" err="1" smtClean="0"/>
              <a:t>الفاجرة“</a:t>
            </a:r>
            <a:endParaRPr lang="ar-SA" sz="2800" b="1" dirty="0" smtClean="0"/>
          </a:p>
          <a:p>
            <a:pPr algn="just" rtl="1">
              <a:buFontTx/>
              <a:buChar char="-"/>
            </a:pPr>
            <a:r>
              <a:rPr lang="ar-SA" sz="2800" b="1" dirty="0" smtClean="0"/>
              <a:t>شيخ الإسلام ابن تيمية في </a:t>
            </a:r>
            <a:r>
              <a:rPr lang="ar-SA" sz="2800" b="1" dirty="0" err="1" smtClean="0"/>
              <a:t>كتابه </a:t>
            </a:r>
            <a:r>
              <a:rPr lang="ar-SA" sz="2800" b="1" dirty="0" smtClean="0"/>
              <a:t>”الجواب الصحيح لمن بدل دين </a:t>
            </a:r>
            <a:r>
              <a:rPr lang="ar-SA" sz="2800" b="1" dirty="0" err="1" smtClean="0"/>
              <a:t>المسيح“.</a:t>
            </a:r>
            <a:endParaRPr lang="ar-SA" sz="28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باعث التدين</a:t>
            </a:r>
            <a:r>
              <a:rPr lang="ar-KW" dirty="0" err="1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/>
              <a:t>قال </a:t>
            </a:r>
            <a:r>
              <a:rPr lang="ar-SA" sz="2400" b="1" dirty="0" err="1" smtClean="0"/>
              <a:t>تعالى: </a:t>
            </a:r>
            <a:r>
              <a:rPr lang="ar-SA" sz="2400" b="1" dirty="0" smtClean="0"/>
              <a:t>{وإن من أمة إلا خلا فيها نذير</a:t>
            </a:r>
            <a:r>
              <a:rPr lang="ar-SA" sz="2400" b="1" dirty="0" err="1" smtClean="0"/>
              <a:t>}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قال أحد </a:t>
            </a:r>
            <a:r>
              <a:rPr lang="ar-SA" sz="2400" b="1" dirty="0" err="1" smtClean="0"/>
              <a:t>الفلاسفة: </a:t>
            </a:r>
            <a:r>
              <a:rPr lang="ar-SA" sz="2400" b="1" dirty="0" smtClean="0"/>
              <a:t>”لم توجد جماعة بغير </a:t>
            </a:r>
            <a:r>
              <a:rPr lang="ar-SA" sz="2400" b="1" dirty="0" err="1" smtClean="0"/>
              <a:t>ديانة“.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والباعث على التدين كما قال غير المسلمين إما ان </a:t>
            </a:r>
            <a:r>
              <a:rPr lang="ar-SA" sz="2400" b="1" dirty="0" err="1" smtClean="0"/>
              <a:t>يكون :</a:t>
            </a:r>
            <a:r>
              <a:rPr lang="ar-SA" sz="2400" b="1" dirty="0" smtClean="0"/>
              <a:t> </a:t>
            </a:r>
          </a:p>
          <a:p>
            <a:pPr rtl="1"/>
            <a:r>
              <a:rPr lang="ar-SA" sz="2400" b="1" dirty="0" smtClean="0"/>
              <a:t>1- الخوف من الطبيعة</a:t>
            </a:r>
          </a:p>
          <a:p>
            <a:pPr rtl="1"/>
            <a:r>
              <a:rPr lang="ar-SA" sz="2400" b="1" dirty="0" smtClean="0"/>
              <a:t>2- العقل الذي فكر فيما وراء الطبيعة </a:t>
            </a:r>
          </a:p>
          <a:p>
            <a:pPr rtl="1"/>
            <a:r>
              <a:rPr lang="ar-SA" sz="2400" b="1" dirty="0" smtClean="0"/>
              <a:t>3- الحاجه </a:t>
            </a:r>
            <a:r>
              <a:rPr lang="ar-SA" sz="2400" b="1" dirty="0" err="1" smtClean="0"/>
              <a:t>الاجتماعية </a:t>
            </a:r>
            <a:r>
              <a:rPr lang="ar-SA" sz="2400" b="1" dirty="0" smtClean="0"/>
              <a:t>( حيث إن المجتمعات البشرية تحتاج إلى نظم وقوانين تحفظ الحقوق</a:t>
            </a:r>
            <a:r>
              <a:rPr lang="ar-SA" sz="2400" b="1" dirty="0" err="1" smtClean="0"/>
              <a:t>).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  </a:t>
            </a:r>
            <a:r>
              <a:rPr lang="ar-SA" sz="2400" b="1" dirty="0" smtClean="0">
                <a:solidFill>
                  <a:srgbClr val="009900"/>
                </a:solidFill>
              </a:rPr>
              <a:t>ونحن المسلمين نعتقد ان الباعث على التدين </a:t>
            </a:r>
            <a:r>
              <a:rPr lang="ar-SA" sz="2400" b="1" dirty="0" err="1" smtClean="0">
                <a:solidFill>
                  <a:srgbClr val="009900"/>
                </a:solidFill>
              </a:rPr>
              <a:t>هو </a:t>
            </a:r>
            <a:r>
              <a:rPr lang="ar-SA" sz="2400" b="1" dirty="0" smtClean="0">
                <a:solidFill>
                  <a:srgbClr val="009900"/>
                </a:solidFill>
              </a:rPr>
              <a:t>( </a:t>
            </a:r>
            <a:r>
              <a:rPr lang="ar-SA" sz="2400" b="1" dirty="0" err="1" smtClean="0">
                <a:solidFill>
                  <a:srgbClr val="009900"/>
                </a:solidFill>
              </a:rPr>
              <a:t>الفطرة </a:t>
            </a:r>
            <a:r>
              <a:rPr lang="ar-SA" sz="2400" b="1" dirty="0" smtClean="0">
                <a:solidFill>
                  <a:srgbClr val="009900"/>
                </a:solidFill>
              </a:rPr>
              <a:t>)</a:t>
            </a:r>
            <a:r>
              <a:rPr lang="ar-SA" sz="2400" b="1" dirty="0" smtClean="0"/>
              <a:t> كما قال </a:t>
            </a:r>
            <a:r>
              <a:rPr lang="ar-SA" sz="2400" b="1" dirty="0" err="1" smtClean="0"/>
              <a:t>عزوجل: </a:t>
            </a:r>
            <a:r>
              <a:rPr lang="ar-SA" sz="2400" b="1" dirty="0" smtClean="0"/>
              <a:t>{فأقم وجهك للدين حنيفا فطرة الله التي فطر الناس </a:t>
            </a:r>
            <a:r>
              <a:rPr lang="ar-SA" sz="2400" b="1" dirty="0" err="1" smtClean="0"/>
              <a:t>عليها </a:t>
            </a:r>
            <a:r>
              <a:rPr lang="ar-SA" sz="2400" b="1" dirty="0" smtClean="0"/>
              <a:t>}، و كما قال عليه الصلاة </a:t>
            </a:r>
            <a:r>
              <a:rPr lang="ar-SA" sz="2400" b="1" dirty="0" err="1" smtClean="0"/>
              <a:t>والسلام: </a:t>
            </a:r>
            <a:r>
              <a:rPr lang="ar-SA" sz="2400" b="1" dirty="0" smtClean="0"/>
              <a:t>(كل مولود يولد على الفطرة فأبواه يهودانه أو ينصرانه أو </a:t>
            </a:r>
            <a:r>
              <a:rPr lang="ar-SA" sz="2400" b="1" dirty="0" err="1" smtClean="0"/>
              <a:t>يمجسانه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..)</a:t>
            </a:r>
            <a:endParaRPr lang="ar-KW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باعث التدين</a:t>
            </a:r>
            <a:r>
              <a:rPr lang="ar-KW" dirty="0" err="1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 هذه الادلة تدل </a:t>
            </a:r>
            <a:r>
              <a:rPr lang="ar-SA" b="1" dirty="0" err="1" smtClean="0"/>
              <a:t>على:</a:t>
            </a:r>
            <a:endParaRPr lang="ar-SA" b="1" dirty="0" smtClean="0"/>
          </a:p>
          <a:p>
            <a:r>
              <a:rPr lang="ar-SA" b="1" dirty="0" smtClean="0"/>
              <a:t> 1- أن الفطرة قابله للتأثر والتغير والانحراف بفعل المؤثرات </a:t>
            </a:r>
            <a:r>
              <a:rPr lang="ar-SA" b="1" dirty="0" smtClean="0"/>
              <a:t>الخارجية.</a:t>
            </a:r>
            <a:endParaRPr lang="ar-SA" b="1" dirty="0" smtClean="0"/>
          </a:p>
          <a:p>
            <a:pPr rtl="1"/>
            <a:r>
              <a:rPr lang="ar-SA" b="1" dirty="0" smtClean="0"/>
              <a:t>2- أن المؤثرات التي تؤدي الى انحراف الفطرة، ثلاثة </a:t>
            </a:r>
            <a:r>
              <a:rPr lang="ar-SA" b="1" dirty="0" err="1" smtClean="0"/>
              <a:t>هي </a:t>
            </a:r>
            <a:r>
              <a:rPr lang="ar-SA" b="1" dirty="0" smtClean="0"/>
              <a:t>: </a:t>
            </a:r>
            <a:r>
              <a:rPr lang="ar-SA" b="1" dirty="0" err="1" smtClean="0"/>
              <a:t>الشياطين </a:t>
            </a:r>
            <a:r>
              <a:rPr lang="ar-SA" b="1" dirty="0" smtClean="0"/>
              <a:t>، والأبوان، </a:t>
            </a:r>
            <a:r>
              <a:rPr lang="ar-SA" b="1" dirty="0" smtClean="0"/>
              <a:t>والغفلة</a:t>
            </a:r>
            <a:r>
              <a:rPr lang="ar-SA" b="1" dirty="0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rgbClr val="00B050"/>
                </a:solidFill>
                <a:cs typeface="Arial" pitchFamily="34" charset="0"/>
              </a:rPr>
              <a:t/>
            </a:r>
            <a:br>
              <a:rPr lang="ar-SA" sz="3600" b="1" dirty="0" smtClean="0">
                <a:solidFill>
                  <a:srgbClr val="00B050"/>
                </a:solidFill>
                <a:cs typeface="Arial" pitchFamily="34" charset="0"/>
              </a:rPr>
            </a:b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التوحيد سبق </a:t>
            </a:r>
            <a:r>
              <a:rPr lang="ar-SA" sz="3600" b="1" dirty="0" err="1" smtClean="0">
                <a:solidFill>
                  <a:srgbClr val="FF0000"/>
                </a:solidFill>
                <a:cs typeface="Arial" pitchFamily="34" charset="0"/>
              </a:rPr>
              <a:t>الشرك:</a:t>
            </a: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</a:br>
            <a:endParaRPr lang="en-US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/>
              <a:t>زعم الملحدون أن الشرك كان أسبق في الوجود على الأرض من التوحيد و هذا قول مبني على إنكارهم للخالق و </a:t>
            </a:r>
            <a:r>
              <a:rPr lang="ar-SA" sz="2400" b="1" dirty="0" err="1" smtClean="0"/>
              <a:t>أدلتهم :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1- القياس على الصناعه فكما تطور الإنسان في صناعته فقد تطور في ديانته.</a:t>
            </a:r>
          </a:p>
          <a:p>
            <a:pPr rtl="1"/>
            <a:r>
              <a:rPr lang="en-US" sz="2400" b="1" dirty="0" smtClean="0"/>
              <a:t> </a:t>
            </a:r>
            <a:r>
              <a:rPr lang="ar-SA" sz="2400" b="1" dirty="0" smtClean="0"/>
              <a:t>2- أن حفريات الآثار دلتهم على أن الناس وقعوا في الشرك و تعدد الآلهة والإنسان عرف التوحيد متأخراً وهذا استدلال باطل لعده </a:t>
            </a:r>
            <a:r>
              <a:rPr lang="ar-SA" sz="2400" b="1" dirty="0" err="1" smtClean="0"/>
              <a:t>أ</a:t>
            </a:r>
            <a:r>
              <a:rPr lang="ar-SA" sz="2400" b="1" dirty="0" err="1" smtClean="0"/>
              <a:t>مور:</a:t>
            </a:r>
            <a:r>
              <a:rPr lang="ar-SA" sz="2400" b="1" dirty="0" smtClean="0"/>
              <a:t> 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1- أن الصناعات شيء مادي </a:t>
            </a:r>
            <a:r>
              <a:rPr lang="ar-SA" sz="2400" b="1" dirty="0" smtClean="0"/>
              <a:t>والأديان </a:t>
            </a:r>
            <a:r>
              <a:rPr lang="ar-SA" sz="2400" b="1" dirty="0" smtClean="0"/>
              <a:t>شيء معنوي فكيف يقاس شيء معنوي غير محسوس على شيء مادي </a:t>
            </a:r>
            <a:r>
              <a:rPr lang="ar-SA" sz="2400" b="1" dirty="0" smtClean="0"/>
              <a:t>محسوس.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2- أن الصناعه تقوم على التجربة والملاحظة بخلاف </a:t>
            </a:r>
            <a:r>
              <a:rPr lang="ar-SA" sz="2400" b="1" dirty="0" err="1" smtClean="0"/>
              <a:t>الدين .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3- يلزم من قياسهم أن يكون الإنسان في هذا الزمن صادق خالص التدين لأن الصناعة تطورت جدا والواقع خلاف ذلك فالإنسان أحط ما يكون من الناحية الدينية والإلحاد منتشر في </a:t>
            </a:r>
            <a:r>
              <a:rPr lang="ar-SA" sz="2400" b="1" dirty="0" smtClean="0"/>
              <a:t>العالم.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التوحيد سبق </a:t>
            </a:r>
            <a:r>
              <a:rPr lang="ar-SA" b="1" dirty="0" err="1" smtClean="0">
                <a:solidFill>
                  <a:srgbClr val="FF0000"/>
                </a:solidFill>
                <a:cs typeface="Arial" pitchFamily="34" charset="0"/>
              </a:rPr>
              <a:t>الشرك: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4</a:t>
            </a:r>
            <a:r>
              <a:rPr lang="ar-SA" sz="2400" b="1" dirty="0" smtClean="0"/>
              <a:t>- الحفريات و الآثار تدل على أن الإنسان وقع في الشرك ولكن عقيدة الإنسان الأول لا يمكن معرفتها من </a:t>
            </a:r>
            <a:r>
              <a:rPr lang="ar-SA" sz="2400" b="1" dirty="0" err="1" smtClean="0"/>
              <a:t>الآثار .</a:t>
            </a:r>
            <a:endParaRPr lang="ar-SA" sz="2400" b="1" dirty="0" smtClean="0"/>
          </a:p>
          <a:p>
            <a:pPr rtl="1"/>
            <a:endParaRPr lang="ar-SA" sz="2400" b="1" dirty="0" smtClean="0"/>
          </a:p>
          <a:p>
            <a:pPr rtl="1"/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rgbClr val="009900"/>
                </a:solidFill>
              </a:rPr>
              <a:t>والحق الواضح </a:t>
            </a:r>
            <a:r>
              <a:rPr lang="ar-SA" sz="2400" b="1" dirty="0" err="1" smtClean="0">
                <a:solidFill>
                  <a:srgbClr val="009900"/>
                </a:solidFill>
              </a:rPr>
              <a:t>هو </a:t>
            </a:r>
            <a:r>
              <a:rPr lang="ar-SA" sz="2400" b="1" dirty="0" smtClean="0">
                <a:solidFill>
                  <a:srgbClr val="009900"/>
                </a:solidFill>
              </a:rPr>
              <a:t>:أن الإنسان أول ما عرف التوحيد ثم بدأ بالانحراف لأن الإنسان الأول وهو آدم عليه السلام كان يعبد الله وحده، وعلم ابناءه التوحيد ثم وقع ابناؤه من بعده بالشرك</a:t>
            </a:r>
            <a:r>
              <a:rPr lang="en-US" sz="2400" b="1" smtClean="0">
                <a:solidFill>
                  <a:srgbClr val="009900"/>
                </a:solidFill>
              </a:rPr>
              <a:t> </a:t>
            </a:r>
            <a:r>
              <a:rPr lang="ar-SA" sz="2400" b="1" smtClean="0">
                <a:solidFill>
                  <a:srgbClr val="009900"/>
                </a:solidFill>
              </a:rPr>
              <a:t>.</a:t>
            </a:r>
            <a:endParaRPr lang="en-US" sz="24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1642</TotalTime>
  <Words>865</Words>
  <Application>Microsoft Office PowerPoint</Application>
  <PresentationFormat>A4 Paper (210x297 mm)‎</PresentationFormat>
  <Paragraphs>75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الأولى</vt:lpstr>
      <vt:lpstr>عناصر المحاضرة</vt:lpstr>
      <vt:lpstr>مصطلحات مهمة:</vt:lpstr>
      <vt:lpstr>تعريف الدين لغة واصطلاحاً: </vt:lpstr>
      <vt:lpstr>علم الأديان في القرآن الكريم:</vt:lpstr>
      <vt:lpstr>كتابة المسلمين في علم الأديان:</vt:lpstr>
      <vt:lpstr>كتابة المسلمين في علم الأديان:</vt:lpstr>
      <vt:lpstr>باعث التدين:</vt:lpstr>
      <vt:lpstr>باعث التدين:</vt:lpstr>
      <vt:lpstr> التوحيد سبق الشرك: </vt:lpstr>
      <vt:lpstr>التوحيد سبق الشرك: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128</cp:revision>
  <dcterms:created xsi:type="dcterms:W3CDTF">2009-10-14T19:14:34Z</dcterms:created>
  <dcterms:modified xsi:type="dcterms:W3CDTF">2012-09-10T17:58:13Z</dcterms:modified>
</cp:coreProperties>
</file>