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7" r:id="rId4"/>
    <p:sldId id="259" r:id="rId5"/>
    <p:sldId id="268" r:id="rId6"/>
    <p:sldId id="269" r:id="rId7"/>
    <p:sldId id="270" r:id="rId8"/>
    <p:sldId id="271" r:id="rId9"/>
    <p:sldId id="272" r:id="rId10"/>
    <p:sldId id="273"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64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الأديان والفرق</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تعريف باليهود– مجمل تاريخ اليهود</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dirty="0" smtClean="0">
                <a:solidFill>
                  <a:srgbClr val="009900"/>
                </a:solidFill>
              </a:rPr>
              <a:t>عناصر المحاضرة:</a:t>
            </a:r>
            <a:endParaRPr lang="en-US" dirty="0">
              <a:solidFill>
                <a:srgbClr val="009900"/>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تعريف كلمة اليهود لغة واصطلاحاً.</a:t>
            </a:r>
          </a:p>
          <a:p>
            <a:pPr rtl="1" eaLnBrk="1" hangingPunct="1">
              <a:buFont typeface="Arial" pitchFamily="34" charset="0"/>
              <a:buChar char="•"/>
            </a:pPr>
            <a:r>
              <a:rPr lang="ar-SA" b="1" dirty="0" smtClean="0">
                <a:cs typeface="Arial" pitchFamily="34" charset="0"/>
              </a:rPr>
              <a:t>مجمل تاريخ اليهود.</a:t>
            </a:r>
          </a:p>
          <a:p>
            <a:pPr rtl="1" eaLnBrk="1" hangingPunct="1">
              <a:buFont typeface="Arial" pitchFamily="34" charset="0"/>
              <a:buChar char="•"/>
            </a:pPr>
            <a:r>
              <a:rPr lang="ar-SA" b="1" dirty="0" smtClean="0">
                <a:cs typeface="Arial" pitchFamily="34" charset="0"/>
              </a:rPr>
              <a:t>مسألة: ادعاء اليهود أن لهم حقاً تاريخياً ودينياً في فلسطين.</a:t>
            </a:r>
          </a:p>
          <a:p>
            <a:pPr rtl="1" eaLnBrk="1" hangingPunct="1">
              <a:buFont typeface="Arial" pitchFamily="34" charset="0"/>
              <a:buChar char="•"/>
            </a:pPr>
            <a:r>
              <a:rPr lang="ar-SA" b="1" dirty="0" smtClean="0">
                <a:cs typeface="Arial" pitchFamily="34" charset="0"/>
              </a:rPr>
              <a:t>مسألة: كذب اليهود المعاصرين في ادعائهم أنهم نسل بني إسرائيل.</a:t>
            </a:r>
          </a:p>
          <a:p>
            <a:pPr rtl="1" eaLnBrk="1" hangingPunct="1"/>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200" b="1" dirty="0" smtClean="0">
                <a:cs typeface="Arial" pitchFamily="34" charset="0"/>
              </a:rPr>
              <a:t>تعريف كلمة اليهود لغة </a:t>
            </a:r>
            <a:r>
              <a:rPr lang="ar-SA" sz="3200" b="1" dirty="0" err="1" smtClean="0">
                <a:cs typeface="Arial" pitchFamily="34" charset="0"/>
              </a:rPr>
              <a:t>واصطلاحاً:</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sz="2800" b="1" dirty="0" smtClean="0"/>
              <a:t>اليهودية </a:t>
            </a:r>
            <a:r>
              <a:rPr lang="ar-SA" sz="2800" b="1" dirty="0" err="1" smtClean="0"/>
              <a:t>لغة </a:t>
            </a:r>
            <a:r>
              <a:rPr lang="ar-SA" sz="2800" b="1" dirty="0" smtClean="0"/>
              <a:t>/ قال </a:t>
            </a:r>
            <a:r>
              <a:rPr lang="ar-SA" sz="2800" b="1" dirty="0" smtClean="0"/>
              <a:t>البعض: </a:t>
            </a:r>
            <a:r>
              <a:rPr lang="ar-SA" sz="2800" b="1" dirty="0" smtClean="0"/>
              <a:t>إنها عربية مشتقة من( الهود) وهو التوبة والرجوع.</a:t>
            </a:r>
          </a:p>
          <a:p>
            <a:pPr algn="just" rtl="1" eaLnBrk="1" hangingPunct="1"/>
            <a:r>
              <a:rPr lang="ar-SA" sz="2800" b="1" dirty="0" smtClean="0"/>
              <a:t>وقال البعض: إنها غير عربية وهي نسبة إلى يهوذا أحد أسباط بني </a:t>
            </a:r>
            <a:r>
              <a:rPr lang="ar-SA" sz="2800" b="1" dirty="0" err="1" smtClean="0"/>
              <a:t>إسرائيل.</a:t>
            </a:r>
            <a:r>
              <a:rPr lang="ar-SA" sz="2800" b="1" dirty="0" smtClean="0"/>
              <a:t>   أو إلى دولة يهوذا التي كانت في فلسطين بعد سليمان عليه السلام وهذا أرجح</a:t>
            </a:r>
            <a:r>
              <a:rPr lang="en-US" sz="2800" b="1" dirty="0" smtClean="0"/>
              <a:t> </a:t>
            </a:r>
            <a:r>
              <a:rPr lang="ar-SA" sz="2800" b="1" dirty="0" err="1" smtClean="0"/>
              <a:t>.</a:t>
            </a:r>
            <a:endParaRPr lang="ar-SA" sz="2800" b="1" dirty="0" smtClean="0"/>
          </a:p>
          <a:p>
            <a:pPr algn="just" rtl="1" eaLnBrk="1" hangingPunct="1"/>
            <a:r>
              <a:rPr lang="en-US" sz="2800" b="1" dirty="0" smtClean="0"/>
              <a:t> </a:t>
            </a:r>
            <a:r>
              <a:rPr lang="ar-SA" sz="2800" b="1" dirty="0" smtClean="0"/>
              <a:t>اصطلاحاً: هم الذين يزعمون أنهم أتباع موسى عليه السلام، ووردت تسميتهم في القرآن الكريم </a:t>
            </a:r>
            <a:r>
              <a:rPr lang="ar-SA" sz="2800" b="1" dirty="0" err="1" smtClean="0"/>
              <a:t>بـ</a:t>
            </a:r>
            <a:r>
              <a:rPr lang="ar-SA" sz="2800" b="1" dirty="0" smtClean="0"/>
              <a:t> ( قوم </a:t>
            </a:r>
            <a:r>
              <a:rPr lang="ar-SA" sz="2800" b="1" dirty="0" err="1" smtClean="0"/>
              <a:t>موسى </a:t>
            </a:r>
            <a:r>
              <a:rPr lang="ar-SA" sz="2800" b="1" dirty="0" smtClean="0"/>
              <a:t>، بني إسرائيل، أهل الكتاب، اليهود</a:t>
            </a:r>
            <a:r>
              <a:rPr lang="en-US" sz="2800" b="1" dirty="0" smtClean="0"/>
              <a:t> </a:t>
            </a:r>
            <a:r>
              <a:rPr lang="ar-SA" dirty="0" err="1" smtClean="0"/>
              <a:t>).</a:t>
            </a:r>
            <a:endParaRPr lang="ar-SA" dirty="0" smtClean="0"/>
          </a:p>
          <a:p>
            <a:pPr algn="just" rtl="1" eaLnBrk="1" hangingPunct="1"/>
            <a:r>
              <a:rPr lang="ar-SA" sz="2800" b="1" dirty="0" smtClean="0">
                <a:solidFill>
                  <a:srgbClr val="C00000"/>
                </a:solidFill>
                <a:cs typeface="Arial" pitchFamily="34" charset="0"/>
              </a:rPr>
              <a:t>وليلحظ: أن تسميتهم باليهود في القرآن لم تذكر إلا على سبيل الذم، قال </a:t>
            </a:r>
            <a:r>
              <a:rPr lang="ar-SA" sz="2800" b="1" dirty="0" err="1" smtClean="0">
                <a:solidFill>
                  <a:srgbClr val="C00000"/>
                </a:solidFill>
                <a:cs typeface="Arial" pitchFamily="34" charset="0"/>
              </a:rPr>
              <a:t>تعالى: </a:t>
            </a:r>
            <a:r>
              <a:rPr lang="ar-SA" sz="2800" b="1" dirty="0" smtClean="0">
                <a:solidFill>
                  <a:srgbClr val="C00000"/>
                </a:solidFill>
                <a:cs typeface="Arial" pitchFamily="34" charset="0"/>
              </a:rPr>
              <a:t>{وقالت اليهود يد الله </a:t>
            </a:r>
            <a:r>
              <a:rPr lang="ar-SA" sz="2800" b="1" dirty="0" err="1" smtClean="0">
                <a:solidFill>
                  <a:srgbClr val="C00000"/>
                </a:solidFill>
                <a:cs typeface="Arial" pitchFamily="34" charset="0"/>
              </a:rPr>
              <a:t>مغلولة..}، </a:t>
            </a:r>
            <a:r>
              <a:rPr lang="ar-SA" sz="2800" b="1" dirty="0" smtClean="0">
                <a:solidFill>
                  <a:srgbClr val="C00000"/>
                </a:solidFill>
                <a:cs typeface="Arial" pitchFamily="34" charset="0"/>
              </a:rPr>
              <a:t>{ما كان إبراهيم يهودياً ولا نصرانياً</a:t>
            </a:r>
            <a:r>
              <a:rPr lang="ar-SA" sz="2800" b="1" dirty="0" err="1" smtClean="0">
                <a:solidFill>
                  <a:srgbClr val="C00000"/>
                </a:solidFill>
                <a:cs typeface="Arial" pitchFamily="34" charset="0"/>
              </a:rPr>
              <a:t>}</a:t>
            </a:r>
            <a:endParaRPr lang="ar-SA" sz="2800" b="1" dirty="0" smtClean="0">
              <a:solidFill>
                <a:srgbClr val="C000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مجمل تاريخ </a:t>
            </a:r>
            <a:r>
              <a:rPr lang="ar-SA" b="1" dirty="0" err="1" smtClean="0">
                <a:cs typeface="Arial" pitchFamily="34" charset="0"/>
              </a:rPr>
              <a:t>اليهود:</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pPr algn="just" rtl="1"/>
            <a:r>
              <a:rPr lang="ar-SA" sz="2800" b="1" dirty="0" smtClean="0"/>
              <a:t>من المعلوم أن إسرائيل </a:t>
            </a:r>
            <a:r>
              <a:rPr lang="ar-SA" sz="2800" b="1" dirty="0" err="1" smtClean="0"/>
              <a:t>هو </a:t>
            </a:r>
            <a:r>
              <a:rPr lang="ar-SA" sz="2800" b="1" dirty="0" smtClean="0"/>
              <a:t>( يعقوب بن إسحاق بن إبراهيم الخليل) عليهم السلام، ويعقوب هو الذي ينتسب إليه بنو إسرائيل وكان يسكن في منطقة فلسطين ويعيش حياة البداوة ثم انتقل بأولاده إلى مصر وبعد وفاة يوسف عليه السلام انقلب الفراعنة على بني إسرائيل واستعبدوهم إلى أن بعث الله تعالى موسى عليه الصلاة والسلام فدعا فرعون إلى الإيمان بالله فأبى فرعون واستمر في تعذيب بني إسرائيل فأخذ الله تعالى فرعون وقومه بالجراد والقمل وغيرها من العذاب ولكنهم استكبروا فأوحى الله تعالى إلى موسى عليه السلام بالخروج ببني إسرائيل بعد ذلك ثم أهلك الله فرعون وجنوده بالطوفان وأنجى موسى ومن معه وقد حدث لبني اسرائيل</a:t>
            </a:r>
            <a:endParaRPr lang="en-US"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مجمل تاريخ </a:t>
            </a:r>
            <a:r>
              <a:rPr lang="ar-SA" b="1" dirty="0" err="1" smtClean="0">
                <a:cs typeface="Arial" pitchFamily="34" charset="0"/>
              </a:rPr>
              <a:t>اليهود:</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a:xfrm>
            <a:off x="533400" y="1524000"/>
            <a:ext cx="8915400" cy="4525963"/>
          </a:xfrm>
        </p:spPr>
        <p:txBody>
          <a:bodyPr/>
          <a:lstStyle/>
          <a:p>
            <a:pPr algn="just" rtl="1"/>
            <a:r>
              <a:rPr lang="ar-SA" sz="2400" b="1" dirty="0" smtClean="0"/>
              <a:t>بعد خروجهم من مصر حوادث كثيرة منها طلبهم من موسى أن يجعل لهم صنماً إلها، وعبادتهم للعجل، </a:t>
            </a:r>
            <a:r>
              <a:rPr lang="ar-SA" sz="2400" b="1" dirty="0" err="1" smtClean="0"/>
              <a:t>ونكالهم</a:t>
            </a:r>
            <a:r>
              <a:rPr lang="ar-SA" sz="2400" b="1" dirty="0" smtClean="0"/>
              <a:t> عن قتال الجبابرة وبعد موت موسى عليه السلام دخل بني إسرائيل فلسطين بقيادة </a:t>
            </a:r>
            <a:r>
              <a:rPr lang="ar-SA" sz="2400" b="1" dirty="0" err="1" smtClean="0"/>
              <a:t>يوشع</a:t>
            </a:r>
            <a:r>
              <a:rPr lang="ar-SA" sz="2400" b="1" dirty="0" smtClean="0"/>
              <a:t> بن نون عليه السلام بعد انقضاء المدة المحكوم فيها بالتيه على بني إسرائيل، ويقسم المؤرخون تاريخ بني إسرائيل في فلسطين ثلاثة </a:t>
            </a:r>
            <a:r>
              <a:rPr lang="ar-SA" sz="2400" b="1" dirty="0" err="1" smtClean="0"/>
              <a:t>عهود :</a:t>
            </a:r>
            <a:endParaRPr lang="ar-SA" sz="2400" b="1" dirty="0" smtClean="0"/>
          </a:p>
          <a:p>
            <a:pPr algn="just" rtl="1"/>
            <a:r>
              <a:rPr lang="ar-SA" sz="2400" b="1" dirty="0" smtClean="0"/>
              <a:t> 1-عهد </a:t>
            </a:r>
            <a:r>
              <a:rPr lang="ar-SA" sz="2400" b="1" dirty="0" err="1" smtClean="0"/>
              <a:t>القضاة </a:t>
            </a:r>
            <a:r>
              <a:rPr lang="ar-SA" sz="2400" b="1" dirty="0" smtClean="0"/>
              <a:t>: </a:t>
            </a:r>
            <a:r>
              <a:rPr lang="ar-SA" sz="2400" b="1" dirty="0" err="1" smtClean="0"/>
              <a:t>يوشع</a:t>
            </a:r>
            <a:r>
              <a:rPr lang="ar-SA" sz="2400" b="1" dirty="0" smtClean="0"/>
              <a:t> بن نون عليه السلام لما فتح فلسطين جعل على جميع الأسباط الذين قسمهم على الأرض قاضياً واحدا يتحاكمون إليه، وهو يمثل الرئيس لجميع الاسباط.</a:t>
            </a:r>
          </a:p>
          <a:p>
            <a:pPr algn="just" rtl="1"/>
            <a:r>
              <a:rPr lang="ar-SA" sz="2400" b="1" dirty="0" smtClean="0"/>
              <a:t>2- عهد </a:t>
            </a:r>
            <a:r>
              <a:rPr lang="ar-SA" sz="2400" b="1" dirty="0" err="1" smtClean="0"/>
              <a:t>الملوك </a:t>
            </a:r>
            <a:r>
              <a:rPr lang="ar-SA" sz="2400" b="1" dirty="0" smtClean="0"/>
              <a:t>: فكان أول ملوكهم طالوت وبعده داوود ثم ابنه سليمان عليهما السلام وكان عهدهما أزهى العهود على بني إسرائيل لما فيهما عليهما السلام من العدل والحكمة </a:t>
            </a:r>
            <a:r>
              <a:rPr lang="ar-SA" sz="2400" b="1" dirty="0" err="1" smtClean="0"/>
              <a:t>والعبادة </a:t>
            </a:r>
            <a:r>
              <a:rPr lang="ar-SA" sz="2400" b="1" dirty="0" err="1" smtClean="0"/>
              <a:t>.</a:t>
            </a:r>
            <a:endParaRPr lang="ar-KW" sz="24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مجمل تاريخ </a:t>
            </a:r>
            <a:r>
              <a:rPr lang="ar-SA" b="1" dirty="0" err="1" smtClean="0">
                <a:cs typeface="Arial" pitchFamily="34" charset="0"/>
              </a:rPr>
              <a:t>اليهود:</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pPr algn="just" rtl="1"/>
            <a:r>
              <a:rPr lang="ar-SA" sz="2400" dirty="0" smtClean="0"/>
              <a:t>3- </a:t>
            </a:r>
            <a:r>
              <a:rPr lang="ar-SA" sz="2400" b="1" dirty="0" smtClean="0"/>
              <a:t>عهد </a:t>
            </a:r>
            <a:r>
              <a:rPr lang="ar-SA" sz="2400" b="1" dirty="0" err="1" smtClean="0"/>
              <a:t>الانقسام </a:t>
            </a:r>
            <a:r>
              <a:rPr lang="ar-SA" sz="2400" b="1" dirty="0" smtClean="0"/>
              <a:t>: هذا العهد كان بعد سليمان عليه السلام وقد انقسموا إلى دولتين، ثم استولى الأجانب على الدولتين وتشتت </a:t>
            </a:r>
            <a:r>
              <a:rPr lang="ar-SA" sz="2400" b="1" dirty="0" err="1" smtClean="0"/>
              <a:t>اليهود.</a:t>
            </a:r>
            <a:r>
              <a:rPr lang="ar-SA" sz="2400" b="1" dirty="0" smtClean="0"/>
              <a:t> </a:t>
            </a:r>
          </a:p>
          <a:p>
            <a:pPr algn="just" rtl="1"/>
            <a:r>
              <a:rPr lang="ar-SA" sz="2400" b="1" dirty="0" smtClean="0"/>
              <a:t>وقد ابتدأ فكرة تجميع اليهود في دوله؛ العالم </a:t>
            </a:r>
            <a:r>
              <a:rPr lang="ar-SA" sz="2400" b="1" dirty="0" err="1" smtClean="0"/>
              <a:t>الغربي </a:t>
            </a:r>
            <a:r>
              <a:rPr lang="ar-SA" sz="2400" b="1" dirty="0" smtClean="0"/>
              <a:t>( نابليون بونابرت) وأعد جيشاً </a:t>
            </a:r>
            <a:r>
              <a:rPr lang="ar-SA" sz="2400" b="1" dirty="0" smtClean="0"/>
              <a:t>وهُزِم </a:t>
            </a:r>
            <a:r>
              <a:rPr lang="ar-SA" sz="2400" b="1" dirty="0" smtClean="0"/>
              <a:t>هذا الجيش ثم عادت الفكرة تظهر مرة أخرى فاهتم اليهود وأسسوا الكثير من الجمعيات لذلك وبدأ التخطيط حيث عقد مؤتمر بال في سويسرا عام</a:t>
            </a:r>
            <a:r>
              <a:rPr lang="ar-SA" sz="2400" b="1" dirty="0" smtClean="0">
                <a:cs typeface="Arial" pitchFamily="34" charset="0"/>
              </a:rPr>
              <a:t>:</a:t>
            </a:r>
            <a:r>
              <a:rPr lang="ar-SA" sz="2400" b="1" dirty="0" smtClean="0"/>
              <a:t> </a:t>
            </a:r>
            <a:r>
              <a:rPr lang="ar-SA" sz="2400" b="1" dirty="0" err="1" smtClean="0"/>
              <a:t>1897م</a:t>
            </a:r>
            <a:r>
              <a:rPr lang="ar-SA" sz="2400" b="1" dirty="0" smtClean="0"/>
              <a:t>، وكان من قراراته </a:t>
            </a:r>
            <a:r>
              <a:rPr lang="ar-SA" sz="2400" b="1" dirty="0" err="1" smtClean="0"/>
              <a:t>إنشاء </a:t>
            </a:r>
            <a:r>
              <a:rPr lang="ar-SA" sz="2400" b="1" dirty="0" smtClean="0"/>
              <a:t>( المنظمة الصهيونية العالمية</a:t>
            </a:r>
            <a:r>
              <a:rPr lang="en-US" sz="2400" b="1" dirty="0" smtClean="0"/>
              <a:t> </a:t>
            </a:r>
            <a:r>
              <a:rPr lang="ar-SA" sz="2400" b="1" dirty="0" err="1" smtClean="0"/>
              <a:t>)</a:t>
            </a:r>
            <a:r>
              <a:rPr lang="en-US" sz="2400" b="1" dirty="0" smtClean="0"/>
              <a:t> </a:t>
            </a:r>
            <a:r>
              <a:rPr lang="ar-SA" sz="2400" b="1" dirty="0" smtClean="0"/>
              <a:t>التي قامت بإنشاء جمعيات علنية وسرية لخدمة هذا الهدف وساعدت بريطانيا في ذلك، وبدأ اليهود بالهجرة </a:t>
            </a:r>
            <a:r>
              <a:rPr lang="ar-SA" sz="2400" b="1" dirty="0" smtClean="0"/>
              <a:t>إلى </a:t>
            </a:r>
            <a:r>
              <a:rPr lang="ar-SA" sz="2400" b="1" dirty="0" smtClean="0"/>
              <a:t>فلسطين حيث كانت فلسطين تحت الانتداب البريطاني ولما ضعفت بريطانيا أحالت الأمر إلى الأمم المتحدة والتي تزعمها الولايات المتحدة ثم قرر تقسيم فلسطين بين المسلمين </a:t>
            </a:r>
            <a:r>
              <a:rPr lang="ar-SA" sz="2400" b="1" dirty="0" smtClean="0"/>
              <a:t>واليهود </a:t>
            </a:r>
            <a:r>
              <a:rPr lang="ar-SA" sz="2400" b="1" dirty="0" smtClean="0"/>
              <a:t>بعد </a:t>
            </a:r>
            <a:r>
              <a:rPr lang="ar-SA" sz="2400" b="1" dirty="0" smtClean="0"/>
              <a:t>إرسال </a:t>
            </a:r>
            <a:r>
              <a:rPr lang="ar-SA" sz="2400" b="1" dirty="0" smtClean="0"/>
              <a:t>لجانها ثم أعلن اليهود دولتهم وخاض اليهود مع المسلمين الكثير من الحروب التي انتصروا </a:t>
            </a:r>
            <a:r>
              <a:rPr lang="ar-SA" sz="2400" b="1" dirty="0" err="1" smtClean="0"/>
              <a:t>بها</a:t>
            </a:r>
            <a:r>
              <a:rPr lang="ar-SA" sz="2400" b="1" dirty="0" smtClean="0"/>
              <a:t> لبعد المسلمين عن دينهم </a:t>
            </a:r>
            <a:r>
              <a:rPr lang="ar-SA" sz="2400" b="1" dirty="0" smtClean="0"/>
              <a:t>وتفرقهم وخيانة </a:t>
            </a:r>
            <a:r>
              <a:rPr lang="ar-SA" sz="2400" b="1" dirty="0" smtClean="0"/>
              <a:t>بعضهم </a:t>
            </a:r>
            <a:endParaRPr lang="en-US" sz="2400"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مجمل تاريخ </a:t>
            </a:r>
            <a:r>
              <a:rPr lang="ar-SA" b="1" dirty="0" err="1" smtClean="0">
                <a:cs typeface="Arial" pitchFamily="34" charset="0"/>
              </a:rPr>
              <a:t>اليهود:</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pPr algn="just" rtl="1"/>
            <a:r>
              <a:rPr lang="ar-SA" b="1" dirty="0" smtClean="0"/>
              <a:t>ورأت الدول الغربية المصلحه في إقامة اليهود في جسد الأمة الإسلامية </a:t>
            </a:r>
            <a:r>
              <a:rPr lang="ar-SA" b="1" dirty="0" err="1" smtClean="0"/>
              <a:t>حيث:</a:t>
            </a:r>
            <a:endParaRPr lang="ar-SA" b="1" dirty="0" smtClean="0"/>
          </a:p>
          <a:p>
            <a:pPr algn="just" rtl="1"/>
            <a:r>
              <a:rPr lang="ar-SA" b="1" dirty="0" smtClean="0"/>
              <a:t>1- تسلم من شر اليهود وفسادهم.</a:t>
            </a:r>
          </a:p>
          <a:p>
            <a:pPr algn="just" rtl="1"/>
            <a:r>
              <a:rPr lang="ar-SA" b="1" dirty="0" smtClean="0"/>
              <a:t>2- تضع في قلب العالم الاسلامي دولة حليفة لهم وتعين على وجود الفرقة والاختلاف بين المسلمين.</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cs typeface="Arial" pitchFamily="34" charset="0"/>
              </a:rPr>
              <a:t>مسألة: ادعاء اليهود أن لهم حقاً تاريخياً ودينياً في فلسطين </a:t>
            </a:r>
            <a:r>
              <a:rPr lang="ar-KW" dirty="0" err="1" smtClean="0"/>
              <a:t>:</a:t>
            </a:r>
            <a:endParaRPr lang="en-US" dirty="0"/>
          </a:p>
        </p:txBody>
      </p:sp>
      <p:sp>
        <p:nvSpPr>
          <p:cNvPr id="3" name="عنصر نائب للمحتوى 2"/>
          <p:cNvSpPr>
            <a:spLocks noGrp="1"/>
          </p:cNvSpPr>
          <p:nvPr>
            <p:ph idx="1"/>
          </p:nvPr>
        </p:nvSpPr>
        <p:spPr/>
        <p:txBody>
          <a:bodyPr/>
          <a:lstStyle/>
          <a:p>
            <a:pPr algn="just" rtl="1"/>
            <a:r>
              <a:rPr lang="ar-SA" sz="2600" b="1" dirty="0" smtClean="0"/>
              <a:t>كان في فلسطين قبل استيلاء بني إسرائيل عليها ثلاث </a:t>
            </a:r>
            <a:r>
              <a:rPr lang="ar-SA" sz="2600" b="1" dirty="0" err="1" smtClean="0"/>
              <a:t>قبائل:</a:t>
            </a:r>
            <a:r>
              <a:rPr lang="ar-SA" sz="2600" b="1" dirty="0" smtClean="0"/>
              <a:t> </a:t>
            </a:r>
            <a:endParaRPr lang="ar-SA" sz="2600" b="1" dirty="0" smtClean="0"/>
          </a:p>
          <a:p>
            <a:pPr algn="just" rtl="1"/>
            <a:r>
              <a:rPr lang="ar-SA" sz="2600" b="1" dirty="0" smtClean="0"/>
              <a:t>1- الفينيقيون </a:t>
            </a:r>
          </a:p>
          <a:p>
            <a:pPr algn="just" rtl="1"/>
            <a:r>
              <a:rPr lang="ar-SA" sz="2600" b="1" dirty="0" smtClean="0"/>
              <a:t>2- الكنعانيون </a:t>
            </a:r>
          </a:p>
          <a:p>
            <a:pPr algn="just" rtl="1"/>
            <a:r>
              <a:rPr lang="ar-SA" sz="2600" b="1" dirty="0" smtClean="0"/>
              <a:t>3- ثم جاءت جماعات من جزيرة كريت وكانت تسمى فلستين وسمى الكنعانيون هؤلاء </a:t>
            </a:r>
            <a:r>
              <a:rPr lang="ar-SA" sz="2600" b="1" dirty="0" err="1" smtClean="0"/>
              <a:t>القوم </a:t>
            </a:r>
            <a:r>
              <a:rPr lang="ar-SA" sz="2600" b="1" dirty="0" smtClean="0"/>
              <a:t>(فلسطين</a:t>
            </a:r>
            <a:r>
              <a:rPr lang="ar-SA" sz="2600" b="1" dirty="0" err="1" smtClean="0"/>
              <a:t>)</a:t>
            </a:r>
            <a:r>
              <a:rPr lang="en-US" sz="2600" b="1" dirty="0" smtClean="0"/>
              <a:t> </a:t>
            </a:r>
            <a:r>
              <a:rPr lang="ar-SA" sz="2600" b="1" dirty="0" smtClean="0"/>
              <a:t>، فمن الناحية التاريخية يتبين أن اليهود ليسوا أول من سكن فلسطين بل دخلوها </a:t>
            </a:r>
            <a:r>
              <a:rPr lang="ar-SA" sz="2600" b="1" dirty="0" smtClean="0"/>
              <a:t>واستولوا </a:t>
            </a:r>
            <a:r>
              <a:rPr lang="ar-SA" sz="2600" b="1" dirty="0" smtClean="0"/>
              <a:t>عليها بعد أن كانت في يد هذه القبائل.</a:t>
            </a:r>
          </a:p>
          <a:p>
            <a:pPr algn="just" rtl="1"/>
            <a:endParaRPr lang="ar-SA" sz="2600" b="1" dirty="0" smtClean="0"/>
          </a:p>
          <a:p>
            <a:pPr algn="just" rtl="1"/>
            <a:r>
              <a:rPr lang="ar-SA" sz="2600" b="1" dirty="0" smtClean="0"/>
              <a:t>أما من الناحية الدينية كما قال </a:t>
            </a:r>
            <a:r>
              <a:rPr lang="ar-SA" sz="2600" b="1" dirty="0" err="1" smtClean="0"/>
              <a:t>تعالى: </a:t>
            </a:r>
            <a:r>
              <a:rPr lang="ar-SA" sz="2600" b="1" dirty="0" smtClean="0"/>
              <a:t>{يا قوم ادخلوا الأرض المقدسة التي كتب الله </a:t>
            </a:r>
            <a:r>
              <a:rPr lang="ar-SA" sz="2600" b="1" dirty="0" err="1" smtClean="0"/>
              <a:t>لكم </a:t>
            </a:r>
            <a:r>
              <a:rPr lang="ar-SA" sz="2600" b="1" dirty="0" smtClean="0"/>
              <a:t>} فقوله </a:t>
            </a:r>
            <a:r>
              <a:rPr lang="ar-SA" sz="2600" b="1" dirty="0" err="1" smtClean="0"/>
              <a:t>تعالى </a:t>
            </a:r>
            <a:r>
              <a:rPr lang="ar-SA" sz="2600" b="1" dirty="0" smtClean="0"/>
              <a:t>( كتب الله </a:t>
            </a:r>
            <a:r>
              <a:rPr lang="ar-SA" sz="2600" b="1" dirty="0" err="1" smtClean="0"/>
              <a:t>لكم </a:t>
            </a:r>
            <a:r>
              <a:rPr lang="ar-SA" sz="2600" b="1" dirty="0" smtClean="0"/>
              <a:t>) فالأرض هبة لهم من الله في حال إيمانهم فقط.</a:t>
            </a:r>
            <a:r>
              <a:rPr lang="en-US" sz="2600" b="1" dirty="0" smtClean="0"/>
              <a:t> </a:t>
            </a:r>
            <a:r>
              <a:rPr lang="en-US" sz="2800" b="1" dirty="0" smtClean="0"/>
              <a:t/>
            </a:r>
            <a:br>
              <a:rPr lang="en-US" sz="2800" b="1" dirty="0" smtClean="0"/>
            </a:br>
            <a:r>
              <a:rPr lang="en-US" dirty="0" smtClean="0"/>
              <a:t/>
            </a:r>
            <a:br>
              <a:rPr lang="en-US" dirty="0" smtClean="0"/>
            </a:br>
            <a:endParaRPr lang="en-US" b="1" dirty="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cs typeface="Arial" pitchFamily="34" charset="0"/>
              </a:rPr>
              <a:t>مسألة:كذب اليهود المعاصرين في ادعائهم أنهم نسل بني إسرائيل</a:t>
            </a:r>
            <a:r>
              <a:rPr lang="ar-KW" sz="3200" dirty="0" err="1" smtClean="0"/>
              <a:t>:</a:t>
            </a:r>
            <a:endParaRPr lang="en-US" sz="3200" dirty="0"/>
          </a:p>
        </p:txBody>
      </p:sp>
      <p:sp>
        <p:nvSpPr>
          <p:cNvPr id="3" name="عنصر نائب للمحتوى 2"/>
          <p:cNvSpPr>
            <a:spLocks noGrp="1"/>
          </p:cNvSpPr>
          <p:nvPr>
            <p:ph idx="1"/>
          </p:nvPr>
        </p:nvSpPr>
        <p:spPr/>
        <p:txBody>
          <a:bodyPr/>
          <a:lstStyle/>
          <a:p>
            <a:pPr algn="just" rtl="1"/>
            <a:r>
              <a:rPr lang="ar-SA" sz="2800" b="1" dirty="0" smtClean="0"/>
              <a:t>الواقع </a:t>
            </a:r>
            <a:r>
              <a:rPr lang="ar-SA" sz="2800" b="1" smtClean="0"/>
              <a:t>يكذبهم </a:t>
            </a:r>
            <a:r>
              <a:rPr lang="ar-SA" sz="2800" b="1" smtClean="0"/>
              <a:t>وذلك </a:t>
            </a:r>
            <a:r>
              <a:rPr lang="ar-SA" sz="2800" b="1" dirty="0" smtClean="0"/>
              <a:t>بنظرة عامة إلى هيئاتهم </a:t>
            </a:r>
            <a:r>
              <a:rPr lang="ar-SA" sz="2800" b="1" dirty="0" err="1" smtClean="0"/>
              <a:t>وسحنتهم </a:t>
            </a:r>
            <a:r>
              <a:rPr lang="ar-SA" sz="2800" b="1" dirty="0" smtClean="0"/>
              <a:t>(الأوروبية والعربية والأفريقية) والتي تدل على تباين أصولهم، ومع هذا التباين لا يمكن ادعاء أن أصلهم واحد، كما ثبت تاريخياً أن أمة كبيرة وهم شعب دولة </a:t>
            </a:r>
            <a:r>
              <a:rPr lang="ar-SA" sz="2800" b="1" dirty="0" err="1" smtClean="0"/>
              <a:t>الخزر</a:t>
            </a:r>
            <a:r>
              <a:rPr lang="ar-SA" sz="2800" b="1" dirty="0" smtClean="0"/>
              <a:t> تهودوا في القرن الثامن الميلادي</a:t>
            </a:r>
            <a:r>
              <a:rPr lang="en-US" sz="2800" b="1" dirty="0" smtClean="0"/>
              <a:t>. </a:t>
            </a:r>
            <a:endParaRPr lang="ar-SA" sz="2800" b="1" dirty="0" smtClean="0"/>
          </a:p>
          <a:p>
            <a:pPr algn="just" rtl="1"/>
            <a:endParaRPr lang="ar-SA" sz="2800" b="1" dirty="0" smtClean="0"/>
          </a:p>
          <a:p>
            <a:pPr algn="just" rtl="1"/>
            <a:r>
              <a:rPr lang="ar-SA" sz="2800" b="1" dirty="0" smtClean="0"/>
              <a:t>وهدف اليهود من هذه الدعوى ليكونوا في نظر النصارى أبناءً ليعقوب ومن ذريته، فيكونون بذلك </a:t>
            </a:r>
            <a:r>
              <a:rPr lang="ar-SA" sz="2800" b="1" dirty="0" err="1" smtClean="0"/>
              <a:t>مقصودون</a:t>
            </a:r>
            <a:r>
              <a:rPr lang="ar-SA" sz="2800" b="1" dirty="0" smtClean="0"/>
              <a:t> بالوعود الواردة في العهد القديم لبني إسرائيل والتي يؤمن </a:t>
            </a:r>
            <a:r>
              <a:rPr lang="ar-SA" sz="2800" b="1" dirty="0" err="1" smtClean="0"/>
              <a:t>بها</a:t>
            </a:r>
            <a:r>
              <a:rPr lang="ar-SA" sz="2800" b="1" dirty="0" smtClean="0"/>
              <a:t> النصارى ويقدسونها، وبهذا يكسب اليهود عطف النصارى وإحسانهم ونصرتهم.</a:t>
            </a:r>
            <a:endParaRPr lang="en-US" sz="2800" b="1"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1656</TotalTime>
  <Words>811</Words>
  <Application>Microsoft Office PowerPoint</Application>
  <PresentationFormat>A4 Paper (210x297 mm)‎</PresentationFormat>
  <Paragraphs>49</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عنوان المحاضرة الثانية</vt:lpstr>
      <vt:lpstr>عناصر المحاضرة:</vt:lpstr>
      <vt:lpstr>تعريف كلمة اليهود لغة واصطلاحاً: </vt:lpstr>
      <vt:lpstr>مجمل تاريخ اليهود: </vt:lpstr>
      <vt:lpstr>مجمل تاريخ اليهود: </vt:lpstr>
      <vt:lpstr>مجمل تاريخ اليهود: </vt:lpstr>
      <vt:lpstr>مجمل تاريخ اليهود: </vt:lpstr>
      <vt:lpstr>مسألة: ادعاء اليهود أن لهم حقاً تاريخياً ودينياً في فلسطين :</vt:lpstr>
      <vt:lpstr>مسألة:كذب اليهود المعاصرين في ادعائهم أنهم نسل بني إسرائيل:</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user</cp:lastModifiedBy>
  <cp:revision>132</cp:revision>
  <dcterms:created xsi:type="dcterms:W3CDTF">2009-10-14T19:14:34Z</dcterms:created>
  <dcterms:modified xsi:type="dcterms:W3CDTF">2012-09-10T18:02:05Z</dcterms:modified>
</cp:coreProperties>
</file>