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59" r:id="rId5"/>
    <p:sldId id="268" r:id="rId6"/>
    <p:sldId id="269" r:id="rId7"/>
    <p:sldId id="277" r:id="rId8"/>
    <p:sldId id="272" r:id="rId9"/>
    <p:sldId id="273" r:id="rId10"/>
    <p:sldId id="278" r:id="rId11"/>
    <p:sldId id="279" r:id="rId12"/>
    <p:sldId id="280" r:id="rId13"/>
    <p:sldId id="282"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709256"/>
    <a:srgbClr val="AD9968"/>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00" y="-7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الأديان والفرق</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زياد بن عبد الله الحمام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 الثالثة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مصادر اليهود</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مصادر </a:t>
            </a:r>
            <a:r>
              <a:rPr lang="ar-SA" b="1" dirty="0" err="1" smtClean="0">
                <a:cs typeface="Arial" pitchFamily="34" charset="0"/>
              </a:rPr>
              <a:t>اليهود:</a:t>
            </a:r>
            <a:endParaRPr lang="ar-SA" b="1" dirty="0" smtClean="0">
              <a:cs typeface="Arial" pitchFamily="34" charset="0"/>
            </a:endParaRPr>
          </a:p>
          <a:p>
            <a:pPr algn="ctr" rtl="1" eaLnBrk="1" hangingPunct="1"/>
            <a:r>
              <a:rPr lang="ar-SA" sz="2200" b="1" dirty="0" smtClean="0">
                <a:solidFill>
                  <a:srgbClr val="00B050"/>
                </a:solidFill>
                <a:cs typeface="Arial" pitchFamily="34" charset="0"/>
              </a:rPr>
              <a:t>   1- التوراة والكتب الملحقة </a:t>
            </a:r>
            <a:r>
              <a:rPr lang="ar-SA" sz="2200" b="1" dirty="0" err="1" smtClean="0">
                <a:solidFill>
                  <a:srgbClr val="00B050"/>
                </a:solidFill>
                <a:cs typeface="Arial" pitchFamily="34" charset="0"/>
              </a:rPr>
              <a:t>بها.</a:t>
            </a:r>
            <a:endParaRPr lang="ar-SA" sz="2200" b="1" dirty="0" smtClean="0">
              <a:solidFill>
                <a:srgbClr val="00B050"/>
              </a:solidFill>
              <a:cs typeface="Arial" pitchFamily="34" charset="0"/>
            </a:endParaRPr>
          </a:p>
          <a:p>
            <a:pPr algn="ctr" rtl="1" eaLnBrk="1" hangingPunct="1"/>
            <a:r>
              <a:rPr lang="ar-SA" sz="2200" b="1" dirty="0" smtClean="0">
                <a:solidFill>
                  <a:srgbClr val="00B050"/>
                </a:solidFill>
                <a:cs typeface="Arial" pitchFamily="34" charset="0"/>
              </a:rPr>
              <a:t>   2- التلمود.</a:t>
            </a:r>
          </a:p>
          <a:p>
            <a:pPr algn="ctr" rtl="1" eaLnBrk="1" hangingPunct="1"/>
            <a:r>
              <a:rPr lang="ar-SA" sz="2200" b="1" dirty="0" smtClean="0">
                <a:solidFill>
                  <a:srgbClr val="00B050"/>
                </a:solidFill>
                <a:cs typeface="Arial" pitchFamily="34" charset="0"/>
              </a:rPr>
              <a:t>   3- </a:t>
            </a:r>
            <a:r>
              <a:rPr lang="ar-SA" sz="2200" b="1" dirty="0" err="1" smtClean="0">
                <a:solidFill>
                  <a:srgbClr val="00B050"/>
                </a:solidFill>
                <a:cs typeface="Arial" pitchFamily="34" charset="0"/>
              </a:rPr>
              <a:t>بروتوكلات</a:t>
            </a:r>
            <a:r>
              <a:rPr lang="ar-SA" sz="2200" b="1" dirty="0" smtClean="0">
                <a:solidFill>
                  <a:srgbClr val="00B050"/>
                </a:solidFill>
                <a:cs typeface="Arial" pitchFamily="34" charset="0"/>
              </a:rPr>
              <a:t> حكماء صهيون.</a:t>
            </a:r>
          </a:p>
          <a:p>
            <a:pPr algn="just" rtl="1" eaLnBrk="1" hangingPunct="1"/>
            <a:r>
              <a:rPr lang="ar-SA" sz="2200" b="1" dirty="0" smtClean="0">
                <a:cs typeface="Arial" pitchFamily="34" charset="0"/>
              </a:rPr>
              <a:t># </a:t>
            </a:r>
            <a:r>
              <a:rPr lang="ar-SA" sz="2200" b="1" dirty="0" smtClean="0">
                <a:solidFill>
                  <a:srgbClr val="C00000"/>
                </a:solidFill>
                <a:cs typeface="Arial" pitchFamily="34" charset="0"/>
              </a:rPr>
              <a:t>التوراة والكتب الملحقة </a:t>
            </a:r>
            <a:r>
              <a:rPr lang="ar-SA" sz="2200" b="1" dirty="0" err="1" smtClean="0">
                <a:solidFill>
                  <a:srgbClr val="C00000"/>
                </a:solidFill>
                <a:cs typeface="Arial" pitchFamily="34" charset="0"/>
              </a:rPr>
              <a:t>بها</a:t>
            </a:r>
            <a:r>
              <a:rPr lang="ar-SA" sz="2200" b="1" dirty="0" smtClean="0">
                <a:solidFill>
                  <a:srgbClr val="C00000"/>
                </a:solidFill>
                <a:cs typeface="Arial" pitchFamily="34" charset="0"/>
              </a:rPr>
              <a:t>، </a:t>
            </a:r>
            <a:r>
              <a:rPr lang="ar-SA" sz="2200" b="1" dirty="0" err="1" smtClean="0">
                <a:solidFill>
                  <a:srgbClr val="C00000"/>
                </a:solidFill>
                <a:cs typeface="Arial" pitchFamily="34" charset="0"/>
              </a:rPr>
              <a:t>وفيه:</a:t>
            </a:r>
            <a:endParaRPr lang="ar-SA" sz="2200" b="1" dirty="0" smtClean="0">
              <a:solidFill>
                <a:srgbClr val="C00000"/>
              </a:solidFill>
              <a:cs typeface="Arial" pitchFamily="34" charset="0"/>
            </a:endParaRPr>
          </a:p>
          <a:p>
            <a:pPr algn="ctr" rtl="1" eaLnBrk="1" hangingPunct="1"/>
            <a:r>
              <a:rPr lang="ar-SA" sz="2200" b="1" dirty="0" smtClean="0">
                <a:cs typeface="Arial" pitchFamily="34" charset="0"/>
              </a:rPr>
              <a:t>-تعريف التوراة</a:t>
            </a:r>
          </a:p>
          <a:p>
            <a:pPr algn="ctr" rtl="1" eaLnBrk="1" hangingPunct="1">
              <a:buFontTx/>
              <a:buChar char="-"/>
            </a:pPr>
            <a:r>
              <a:rPr lang="ar-SA" sz="2200" b="1" dirty="0" smtClean="0">
                <a:cs typeface="Arial" pitchFamily="34" charset="0"/>
              </a:rPr>
              <a:t>تأريخ التوراة</a:t>
            </a:r>
          </a:p>
          <a:p>
            <a:pPr algn="ctr" rtl="1" eaLnBrk="1" hangingPunct="1">
              <a:buFontTx/>
              <a:buChar char="-"/>
            </a:pPr>
            <a:r>
              <a:rPr lang="ar-SA" sz="2200" b="1" dirty="0" smtClean="0">
                <a:cs typeface="Arial" pitchFamily="34" charset="0"/>
              </a:rPr>
              <a:t>تحريف التوراة</a:t>
            </a:r>
          </a:p>
          <a:p>
            <a:pPr algn="ctr" rtl="1" eaLnBrk="1" hangingPunct="1">
              <a:buFontTx/>
              <a:buChar char="-"/>
            </a:pPr>
            <a:r>
              <a:rPr lang="ar-SA" sz="2200" b="1" dirty="0" smtClean="0">
                <a:cs typeface="Arial" pitchFamily="34" charset="0"/>
              </a:rPr>
              <a:t>صفات الله عز وجل في التوراة المحرفة</a:t>
            </a:r>
          </a:p>
          <a:p>
            <a:pPr algn="ctr" rtl="1" eaLnBrk="1" hangingPunct="1">
              <a:buFontTx/>
              <a:buChar char="-"/>
            </a:pPr>
            <a:r>
              <a:rPr lang="ar-SA" sz="2200" b="1" dirty="0" smtClean="0">
                <a:cs typeface="Arial" pitchFamily="34" charset="0"/>
              </a:rPr>
              <a:t>وصف اليهود للأنبياء عليهم الصلاة والسلام في التوراة المحرفة</a:t>
            </a:r>
          </a:p>
          <a:p>
            <a:pPr algn="ctr" rtl="1" eaLnBrk="1" hangingPunct="1">
              <a:buFontTx/>
              <a:buChar char="-"/>
            </a:pPr>
            <a:r>
              <a:rPr lang="ar-SA" sz="2200" b="1" dirty="0" smtClean="0">
                <a:cs typeface="Arial" pitchFamily="34" charset="0"/>
              </a:rPr>
              <a:t>اليوم الآخر لدى اليهود</a:t>
            </a:r>
            <a:endParaRPr lang="ar-EG" sz="22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z="3200" b="1" dirty="0" smtClean="0">
                <a:cs typeface="Arial" pitchFamily="34" charset="0"/>
              </a:rPr>
              <a:t>تعريف </a:t>
            </a:r>
            <a:r>
              <a:rPr lang="ar-SA" sz="3200" b="1" dirty="0" err="1" smtClean="0">
                <a:cs typeface="Arial" pitchFamily="34" charset="0"/>
              </a:rPr>
              <a:t>التوراة :</a:t>
            </a: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eaLnBrk="1" hangingPunct="1"/>
            <a:r>
              <a:rPr lang="ar-SA" sz="2200" b="1" u="sng" dirty="0" smtClean="0"/>
              <a:t>التوراة</a:t>
            </a:r>
            <a:r>
              <a:rPr lang="ar-SA" sz="2200" b="1" dirty="0" smtClean="0"/>
              <a:t>: كلمة عبرانية تعني الشريعة أو الناموس، وفي اصطلاح اليهود: خمسة أسفار يعتقدون أن موسى عليه السلام كتبها بيده، </a:t>
            </a:r>
            <a:r>
              <a:rPr lang="ar-SA" sz="2200" b="1" dirty="0" err="1" smtClean="0"/>
              <a:t>ويسمونها </a:t>
            </a:r>
            <a:r>
              <a:rPr lang="ar-SA" sz="2200" b="1" dirty="0" smtClean="0"/>
              <a:t>"توراة" </a:t>
            </a:r>
            <a:r>
              <a:rPr lang="ar-SA" sz="2200" b="1" dirty="0" err="1" smtClean="0"/>
              <a:t>أو </a:t>
            </a:r>
            <a:r>
              <a:rPr lang="ar-SA" sz="2200" b="1" dirty="0" smtClean="0"/>
              <a:t>" </a:t>
            </a:r>
            <a:r>
              <a:rPr lang="ar-SA" sz="2200" b="1" dirty="0" err="1" smtClean="0"/>
              <a:t>بنتاتوك</a:t>
            </a:r>
            <a:r>
              <a:rPr lang="ar-SA" sz="2200" b="1" dirty="0" smtClean="0"/>
              <a:t> " نسبة إلى بنتا وهي كلمة يونانية تعني خمسة أي الأسفار الخمسة، و هذه الأسفار </a:t>
            </a:r>
            <a:r>
              <a:rPr lang="ar-SA" sz="2200" b="1" dirty="0" err="1" smtClean="0"/>
              <a:t>هي :</a:t>
            </a:r>
            <a:r>
              <a:rPr lang="ar-SA" sz="2200" b="1" dirty="0" smtClean="0"/>
              <a:t> </a:t>
            </a:r>
          </a:p>
          <a:p>
            <a:pPr algn="just" rtl="1" eaLnBrk="1" hangingPunct="1"/>
            <a:r>
              <a:rPr lang="ar-SA" sz="2400" b="1" dirty="0" smtClean="0"/>
              <a:t>1- </a:t>
            </a:r>
            <a:r>
              <a:rPr lang="ar-SA" sz="2200" b="1" dirty="0" smtClean="0"/>
              <a:t>سفر التكوين: يتحدث عن خلق السموات والأرض وآدم والأنبياء من بعده عليهم السلام إلى موت يوسف عليه </a:t>
            </a:r>
            <a:r>
              <a:rPr lang="ar-SA" sz="2200" b="1" dirty="0" err="1" smtClean="0"/>
              <a:t>السلام.</a:t>
            </a:r>
            <a:r>
              <a:rPr lang="ar-SA" sz="2200" b="1" dirty="0" smtClean="0"/>
              <a:t> </a:t>
            </a:r>
          </a:p>
          <a:p>
            <a:pPr algn="just" rtl="1" eaLnBrk="1" hangingPunct="1"/>
            <a:r>
              <a:rPr lang="ar-SA" sz="2200" b="1" dirty="0" smtClean="0"/>
              <a:t>2- سفر </a:t>
            </a:r>
            <a:r>
              <a:rPr lang="ar-SA" sz="2200" b="1" dirty="0" err="1" smtClean="0"/>
              <a:t>الخروج </a:t>
            </a:r>
            <a:r>
              <a:rPr lang="ar-SA" sz="2200" b="1" dirty="0" smtClean="0"/>
              <a:t>: ويتحدث عن قصة بني اسرائيل من بعد موت يوسف عليه السلام إلى خروجهم من مصر وما حدث لهم بعد الخروج مع موسى عليه السلام.</a:t>
            </a:r>
          </a:p>
          <a:p>
            <a:pPr algn="just" rtl="1" eaLnBrk="1" hangingPunct="1"/>
            <a:r>
              <a:rPr lang="ar-SA" sz="2200" b="1" dirty="0" smtClean="0"/>
              <a:t>3- سفر </a:t>
            </a:r>
            <a:r>
              <a:rPr lang="ar-SA" sz="2200" b="1" dirty="0" err="1" smtClean="0"/>
              <a:t>اللاويين</a:t>
            </a:r>
            <a:r>
              <a:rPr lang="ar-SA" sz="2200" b="1" dirty="0" smtClean="0"/>
              <a:t> : نسبة إلى بني </a:t>
            </a:r>
            <a:r>
              <a:rPr lang="ar-SA" sz="2200" b="1" dirty="0" err="1" smtClean="0"/>
              <a:t>لاوى</a:t>
            </a:r>
            <a:r>
              <a:rPr lang="ar-SA" sz="2200" b="1" dirty="0" smtClean="0"/>
              <a:t> بن يعقوب وهم المكلفون بالمحافظة على الشريعة وتعليمها للناس ويتضمن هذا السفر أمورا تتعلق بهم وبعض الشعائر الدينية</a:t>
            </a:r>
            <a:r>
              <a:rPr lang="ar-SA" sz="2200" b="1" dirty="0" smtClean="0">
                <a:cs typeface="Arial" pitchFamily="34" charset="0"/>
              </a:rPr>
              <a:t>.</a:t>
            </a:r>
          </a:p>
          <a:p>
            <a:pPr algn="just" rtl="1" eaLnBrk="1" hangingPunct="1"/>
            <a:r>
              <a:rPr lang="ar-SA" sz="2200" b="1" dirty="0" smtClean="0"/>
              <a:t>4- سفر العدد: معني بعد بني اسرائيل ويتضمن توجيهات وحوادث حدثت من بني إسرائيل بعد الخروج.</a:t>
            </a:r>
          </a:p>
          <a:p>
            <a:pPr algn="just" rtl="1" eaLnBrk="1" hangingPunct="1"/>
            <a:r>
              <a:rPr lang="ar-SA" sz="2200" b="1" dirty="0" smtClean="0">
                <a:cs typeface="Arial" pitchFamily="34" charset="0"/>
              </a:rPr>
              <a:t>5-</a:t>
            </a:r>
            <a:r>
              <a:rPr lang="ar-SA" sz="2200" b="1" dirty="0" smtClean="0"/>
              <a:t> سفر التثنية: يعني تكرير الشريعة وإعادة الأوامر والنواهي عليهم مرة أخرى وينتهي بذكر موت موسى عليه السلام </a:t>
            </a:r>
            <a:r>
              <a:rPr lang="ar-SA" sz="2200" b="1" dirty="0" err="1" smtClean="0"/>
              <a:t>وقبره .</a:t>
            </a:r>
            <a:r>
              <a:rPr lang="ar-SA" sz="2200" b="1" dirty="0" smtClean="0"/>
              <a:t> </a:t>
            </a:r>
            <a:endParaRPr lang="ar-SA" sz="22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تعريف </a:t>
            </a:r>
            <a:r>
              <a:rPr lang="ar-SA" b="1" dirty="0" err="1" smtClean="0">
                <a:cs typeface="Arial" pitchFamily="34" charset="0"/>
              </a:rPr>
              <a:t>التوراة :</a:t>
            </a:r>
            <a:r>
              <a:rPr lang="ar-SA" b="1" dirty="0" smtClean="0">
                <a:cs typeface="Arial" pitchFamily="34" charset="0"/>
              </a:rPr>
              <a:t/>
            </a:r>
            <a:br>
              <a:rPr lang="ar-SA" b="1" dirty="0" smtClean="0">
                <a:cs typeface="Arial" pitchFamily="34" charset="0"/>
              </a:rPr>
            </a:br>
            <a:endParaRPr lang="en-US" dirty="0"/>
          </a:p>
        </p:txBody>
      </p:sp>
      <p:sp>
        <p:nvSpPr>
          <p:cNvPr id="3" name="عنصر نائب للمحتوى 2"/>
          <p:cNvSpPr>
            <a:spLocks noGrp="1"/>
          </p:cNvSpPr>
          <p:nvPr>
            <p:ph idx="1"/>
          </p:nvPr>
        </p:nvSpPr>
        <p:spPr>
          <a:xfrm>
            <a:off x="533400" y="1600200"/>
            <a:ext cx="8915400" cy="4525963"/>
          </a:xfrm>
        </p:spPr>
        <p:txBody>
          <a:bodyPr/>
          <a:lstStyle/>
          <a:p>
            <a:pPr algn="just" rtl="1"/>
            <a:r>
              <a:rPr lang="ar-SA" sz="2400" b="1" dirty="0" smtClean="0">
                <a:solidFill>
                  <a:srgbClr val="C00000"/>
                </a:solidFill>
              </a:rPr>
              <a:t>وفي اصطلاح </a:t>
            </a:r>
            <a:r>
              <a:rPr lang="ar-SA" sz="2400" b="1" dirty="0" err="1" smtClean="0">
                <a:solidFill>
                  <a:srgbClr val="C00000"/>
                </a:solidFill>
              </a:rPr>
              <a:t>المسلمين </a:t>
            </a:r>
            <a:r>
              <a:rPr lang="ar-SA" sz="2400" b="1" dirty="0" smtClean="0">
                <a:solidFill>
                  <a:srgbClr val="C00000"/>
                </a:solidFill>
              </a:rPr>
              <a:t>: التوراة هي الكتاب الذي أنزله الله تعالى على موسى عليه السلام نورا وهدى لبني إسرائيل.</a:t>
            </a:r>
            <a:r>
              <a:rPr lang="en-US" sz="2400" b="1" dirty="0" smtClean="0">
                <a:solidFill>
                  <a:srgbClr val="C00000"/>
                </a:solidFill>
              </a:rPr>
              <a:t> </a:t>
            </a:r>
            <a:endParaRPr lang="ar-SA" sz="2400" b="1" dirty="0" smtClean="0">
              <a:solidFill>
                <a:srgbClr val="C00000"/>
              </a:solidFill>
            </a:endParaRPr>
          </a:p>
          <a:p>
            <a:pPr algn="just" rtl="1"/>
            <a:r>
              <a:rPr lang="en-US" sz="2400" b="1" dirty="0" smtClean="0"/>
              <a:t>- </a:t>
            </a:r>
            <a:r>
              <a:rPr lang="ar-SA" sz="2400" b="1" u="sng" dirty="0" smtClean="0">
                <a:solidFill>
                  <a:srgbClr val="009900"/>
                </a:solidFill>
              </a:rPr>
              <a:t>الكتب الملحقة </a:t>
            </a:r>
            <a:r>
              <a:rPr lang="ar-SA" sz="2400" b="1" u="sng" dirty="0" err="1" smtClean="0">
                <a:solidFill>
                  <a:srgbClr val="009900"/>
                </a:solidFill>
              </a:rPr>
              <a:t>بالتوراة:</a:t>
            </a:r>
            <a:endParaRPr lang="ar-SA" sz="2400" b="1" u="sng" dirty="0" smtClean="0">
              <a:solidFill>
                <a:srgbClr val="009900"/>
              </a:solidFill>
            </a:endParaRPr>
          </a:p>
          <a:p>
            <a:pPr algn="just" rtl="1"/>
            <a:r>
              <a:rPr lang="ar-SA" sz="2400" b="1" dirty="0" smtClean="0"/>
              <a:t>الكتب الملحقة بالتوراة أربعه و ثلاثون سفراً ومجموعها مع التوراة تسعه وثلاثون سفرًا وتسمى عند </a:t>
            </a:r>
            <a:r>
              <a:rPr lang="ar-SA" sz="2400" b="1" dirty="0" err="1" smtClean="0"/>
              <a:t>اليهود </a:t>
            </a:r>
            <a:r>
              <a:rPr lang="ar-SA" sz="2400" b="1" dirty="0" smtClean="0"/>
              <a:t>" تناخ" وعند </a:t>
            </a:r>
            <a:r>
              <a:rPr lang="ar-SA" sz="2400" b="1" dirty="0" err="1" smtClean="0"/>
              <a:t>النصارى </a:t>
            </a:r>
            <a:r>
              <a:rPr lang="ar-SA" sz="2400" b="1" dirty="0" smtClean="0"/>
              <a:t>" العهد </a:t>
            </a:r>
            <a:r>
              <a:rPr lang="ar-SA" sz="2400" b="1" dirty="0" err="1" smtClean="0"/>
              <a:t>القديم </a:t>
            </a:r>
            <a:r>
              <a:rPr lang="ar-SA" sz="2400" b="1" dirty="0" smtClean="0"/>
              <a:t>" وهي خمسة </a:t>
            </a:r>
            <a:r>
              <a:rPr lang="ar-SA" sz="2400" b="1" dirty="0" err="1" smtClean="0"/>
              <a:t>أقسام:</a:t>
            </a:r>
            <a:endParaRPr lang="ar-SA" sz="2400" b="1" dirty="0" smtClean="0"/>
          </a:p>
          <a:p>
            <a:pPr algn="just" rtl="1"/>
            <a:r>
              <a:rPr lang="ar-SA" sz="2400" b="1" dirty="0" smtClean="0"/>
              <a:t> 1- الأسفار الخمسة المنسوبة الى موسى عليه </a:t>
            </a:r>
            <a:r>
              <a:rPr lang="ar-SA" sz="2400" b="1" dirty="0" err="1" smtClean="0"/>
              <a:t>السلام .</a:t>
            </a:r>
            <a:endParaRPr lang="ar-SA" sz="2400" b="1" dirty="0" smtClean="0"/>
          </a:p>
          <a:p>
            <a:pPr algn="just" rtl="1"/>
            <a:r>
              <a:rPr lang="ar-SA" sz="2400" b="1" dirty="0" smtClean="0"/>
              <a:t> 2- الأسفار التاريخية و هي ثلاثة عشر سفر</a:t>
            </a:r>
            <a:r>
              <a:rPr lang="en-US" sz="2400" b="1" dirty="0" smtClean="0"/>
              <a:t> </a:t>
            </a:r>
            <a:r>
              <a:rPr lang="ar-SA" sz="2400" b="1" dirty="0" smtClean="0"/>
              <a:t>اً.</a:t>
            </a:r>
            <a:r>
              <a:rPr lang="en-US" sz="2400" b="1" dirty="0" smtClean="0"/>
              <a:t> </a:t>
            </a:r>
            <a:endParaRPr lang="ar-SA" sz="2400" b="1" dirty="0" smtClean="0"/>
          </a:p>
          <a:p>
            <a:pPr algn="just" rtl="1"/>
            <a:r>
              <a:rPr lang="ar-SA" sz="2400" dirty="0" smtClean="0"/>
              <a:t>3- </a:t>
            </a:r>
            <a:r>
              <a:rPr lang="ar-SA" sz="2400" b="1" dirty="0" smtClean="0"/>
              <a:t>أسفار الأنبياء وهي خمسة عشر سفراً</a:t>
            </a:r>
          </a:p>
          <a:p>
            <a:pPr algn="just" rtl="1"/>
            <a:r>
              <a:rPr lang="ar-SA" sz="2400" b="1" dirty="0" smtClean="0"/>
              <a:t>4- أسفار الحكمة </a:t>
            </a:r>
            <a:r>
              <a:rPr lang="ar-SA" sz="2400" b="1" dirty="0" err="1" smtClean="0"/>
              <a:t>والشعر </a:t>
            </a:r>
            <a:r>
              <a:rPr lang="ar-SA" sz="2400" b="1" dirty="0" smtClean="0"/>
              <a:t>" الأسفار الأدبية</a:t>
            </a:r>
          </a:p>
          <a:p>
            <a:pPr algn="just" rtl="1"/>
            <a:r>
              <a:rPr lang="en-US" sz="2400" b="1" dirty="0" smtClean="0"/>
              <a:t> </a:t>
            </a:r>
            <a:r>
              <a:rPr lang="ar-SA" sz="2400" b="1" dirty="0" smtClean="0"/>
              <a:t>5- سفر الابتهالات والأدعية سفر واحد وهو سفر المزامير المنسوب إلى داوود عليه السلام.</a:t>
            </a:r>
          </a:p>
          <a:p>
            <a:pPr algn="just" rtl="1"/>
            <a:endParaRPr lang="ar-SA" sz="2400" b="1" dirty="0" smtClean="0"/>
          </a:p>
          <a:p>
            <a:pPr algn="just" rtl="1"/>
            <a:r>
              <a:rPr lang="en-US" sz="2400" dirty="0" smtClean="0"/>
              <a:t/>
            </a:r>
            <a:br>
              <a:rPr lang="en-US" sz="2400" dirty="0" smtClean="0"/>
            </a:br>
            <a:r>
              <a:rPr lang="en-US" sz="2400" dirty="0" smtClean="0"/>
              <a:t/>
            </a:r>
            <a:br>
              <a:rPr lang="en-US" sz="2400" dirty="0" smtClean="0"/>
            </a:br>
            <a:endParaRPr lang="ar-SA" sz="2400" b="1"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009900"/>
                </a:solidFill>
              </a:rPr>
              <a:t>تأريخ التوراة:</a:t>
            </a:r>
            <a:endParaRPr lang="en-US" dirty="0"/>
          </a:p>
        </p:txBody>
      </p:sp>
      <p:sp>
        <p:nvSpPr>
          <p:cNvPr id="3" name="عنصر نائب للمحتوى 2"/>
          <p:cNvSpPr>
            <a:spLocks noGrp="1"/>
          </p:cNvSpPr>
          <p:nvPr>
            <p:ph idx="1"/>
          </p:nvPr>
        </p:nvSpPr>
        <p:spPr/>
        <p:txBody>
          <a:bodyPr/>
          <a:lstStyle/>
          <a:p>
            <a:pPr algn="just" rtl="1"/>
            <a:r>
              <a:rPr lang="ar-SA" sz="2200" b="1" dirty="0" smtClean="0"/>
              <a:t>الكتب المنزلة المقدسة تستمد قدسيتها من نسبتها إلى من جاءت من عنده وهو الله عز وجل ولابد لثبوت قدسيتها أن تثبت صحة نسبتها وسندها إلى الله تعالى ومن ينظر في التوراة والكتب الملحقة </a:t>
            </a:r>
            <a:r>
              <a:rPr lang="ar-SA" sz="2200" b="1" dirty="0" err="1" smtClean="0"/>
              <a:t>بها</a:t>
            </a:r>
            <a:r>
              <a:rPr lang="ar-SA" sz="2200" b="1" dirty="0" smtClean="0"/>
              <a:t> يجد ذكرًا محدودًا لأسفار موسى التي يسمونها الشريعة أو التوراة أو سفر الرب فنجد أن اليهود </a:t>
            </a:r>
            <a:r>
              <a:rPr lang="ar-SA" sz="2200" b="1" dirty="0" err="1" smtClean="0"/>
              <a:t>ذكروا:</a:t>
            </a:r>
            <a:endParaRPr lang="ar-SA" sz="2200" b="1" dirty="0" smtClean="0"/>
          </a:p>
          <a:p>
            <a:pPr algn="just" rtl="1"/>
            <a:r>
              <a:rPr lang="ar-SA" sz="2200" b="1" dirty="0" smtClean="0"/>
              <a:t>1-أن موسى عليه السلام دون جميع الاحكام وكتبها وقد أعطيها شفهياً</a:t>
            </a:r>
          </a:p>
          <a:p>
            <a:pPr algn="just" rtl="1"/>
            <a:r>
              <a:rPr lang="ar-SA" sz="2200" b="1" dirty="0" smtClean="0"/>
              <a:t>2- ذكر اليهود </a:t>
            </a:r>
            <a:r>
              <a:rPr lang="ar-SA" sz="2200" b="1" dirty="0" smtClean="0"/>
              <a:t>أن </a:t>
            </a:r>
            <a:r>
              <a:rPr lang="ar-SA" sz="2200" b="1" dirty="0" smtClean="0"/>
              <a:t>موسى عليه السلام قبيل وفاته كتب التوراة وأعطاها لحاملي التابوت</a:t>
            </a:r>
          </a:p>
          <a:p>
            <a:pPr algn="just" rtl="1"/>
            <a:r>
              <a:rPr lang="ar-SA" sz="2200" b="1" dirty="0" smtClean="0"/>
              <a:t>3- ذكر اليهود أن </a:t>
            </a:r>
            <a:r>
              <a:rPr lang="ar-SA" sz="2200" b="1" dirty="0" err="1" smtClean="0"/>
              <a:t>يوشع</a:t>
            </a:r>
            <a:r>
              <a:rPr lang="ar-SA" sz="2200" b="1" dirty="0" smtClean="0"/>
              <a:t> كتب التوراة مرة أخرى على أحجار المذبح حسب وصية موسى عليه السلام </a:t>
            </a:r>
          </a:p>
          <a:p>
            <a:pPr algn="just" rtl="1"/>
            <a:r>
              <a:rPr lang="ar-SA" sz="2200" b="1" dirty="0" smtClean="0"/>
              <a:t>4: بعد سليمان عليه السلام انقسمت دولة بني اسرائيل إلى قسمين: أ/دولة اسرائيل في </a:t>
            </a:r>
            <a:r>
              <a:rPr lang="ar-SA" sz="2200" b="1" dirty="0" err="1" smtClean="0"/>
              <a:t>الشمال.</a:t>
            </a:r>
            <a:r>
              <a:rPr lang="ar-SA" sz="2200" b="1" dirty="0" smtClean="0"/>
              <a:t> ب/ دولة يهوذا في الجنوب وقد ترك هؤلاء شريعة الرب مما يعني انحرافهم عن الدين فهاجمهم فرعون مصر واستباح ديارهم وهذا يدل على أن اليهود فقدوا التوراة في هذه الحادثة حيث لم يشر كتابهم المقدس اليها بعد هذا إلا بعد زمن بعيد.</a:t>
            </a:r>
            <a:endParaRPr lang="ar-KW" sz="2200" b="1"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smtClean="0">
                <a:cs typeface="Arial" pitchFamily="34" charset="0"/>
              </a:rPr>
              <a:t>تأريخ التوراة:</a:t>
            </a:r>
            <a:endParaRPr lang="en-US" dirty="0"/>
          </a:p>
        </p:txBody>
      </p:sp>
      <p:sp>
        <p:nvSpPr>
          <p:cNvPr id="3" name="عنصر نائب للمحتوى 2"/>
          <p:cNvSpPr>
            <a:spLocks noGrp="1"/>
          </p:cNvSpPr>
          <p:nvPr>
            <p:ph idx="1"/>
          </p:nvPr>
        </p:nvSpPr>
        <p:spPr>
          <a:xfrm>
            <a:off x="533400" y="1524000"/>
            <a:ext cx="8915400" cy="4525963"/>
          </a:xfrm>
        </p:spPr>
        <p:txBody>
          <a:bodyPr/>
          <a:lstStyle/>
          <a:p>
            <a:pPr lvl="0" algn="just" rtl="1"/>
            <a:r>
              <a:rPr lang="ar-SA" sz="2400" b="1" dirty="0" smtClean="0"/>
              <a:t>يتبين لنا مما سبق أمور، </a:t>
            </a:r>
            <a:r>
              <a:rPr lang="ar-SA" sz="2400" b="1" dirty="0" err="1" smtClean="0"/>
              <a:t>أهمها:</a:t>
            </a:r>
            <a:r>
              <a:rPr lang="ar-SA" sz="2400" b="1" dirty="0" smtClean="0"/>
              <a:t> </a:t>
            </a:r>
          </a:p>
          <a:p>
            <a:pPr lvl="0" algn="just" rtl="1"/>
            <a:r>
              <a:rPr lang="ar-SA" sz="2400" b="1" dirty="0" smtClean="0"/>
              <a:t>1- أن التوراة التي أعطيها موسى عليه السلام مكتوبة والتي دونها </a:t>
            </a:r>
            <a:r>
              <a:rPr lang="ar-SA" sz="2400" b="1" dirty="0" err="1" smtClean="0"/>
              <a:t>يوشع</a:t>
            </a:r>
            <a:r>
              <a:rPr lang="ar-SA" sz="2400" b="1" dirty="0" smtClean="0"/>
              <a:t> بن نون بعد موسى عليه السلام قد فقدت، إما قبل عهد سليمان عليه السلام أو بعده مباشرة.</a:t>
            </a:r>
          </a:p>
          <a:p>
            <a:pPr lvl="0" algn="just" rtl="1"/>
            <a:r>
              <a:rPr lang="ar-SA" sz="2400" b="1" dirty="0" smtClean="0"/>
              <a:t>2- أن عزرا أعاد لهم التوراة وكتبها كما زعم اليهود وإذا قبلنا كلام اليهود هذا فإن ذلك لا يعدو أن يكون عملا بشرياً، وإذا كان عزرا نسبه إلى الله تعالى فهو كاذب في ذلك لأنه لا يوجد أحد يدعي أن التوراة أنزلت مرة على موسى عليه السلام ومرة على عزرا وهذا باطل من ناحية بعد الزمان وانقطاع السند وفساد بني اسرائيل.</a:t>
            </a:r>
          </a:p>
          <a:p>
            <a:pPr lvl="0" algn="just" rtl="1"/>
            <a:r>
              <a:rPr lang="ar-SA" sz="2400" dirty="0" smtClean="0"/>
              <a:t>3- أ</a:t>
            </a:r>
            <a:r>
              <a:rPr lang="ar-SA" sz="2400" b="1" dirty="0" smtClean="0"/>
              <a:t>ن النص اليوناني والنص العبري للتوراة والعهد القديم لم يؤخذا من مصدر واحد بل من مصدرين مختلفين ويدل على هذا اختلافهما في عدد الأسفار، وعلى هذا فإن العهد القديم كتاب ليس له أي سند تاريخي يثبت تسلسل نقله وأنه تعرض لفترات عديدة من الضياع وأن اصله العبري لا وجود له بأيدي اليهود مما يجعل المجال واسعاً للتحريف و التبديل</a:t>
            </a:r>
            <a:r>
              <a:rPr lang="en-US" sz="2400" b="1" dirty="0" smtClean="0"/>
              <a:t> </a:t>
            </a:r>
            <a:r>
              <a:rPr lang="en-US" sz="2400" dirty="0" smtClean="0"/>
              <a:t>. </a:t>
            </a:r>
            <a:endParaRPr lang="ar-SA" sz="2400" b="1" dirty="0" smtClean="0"/>
          </a:p>
          <a:p>
            <a:pPr lvl="0" algn="just" rtl="1"/>
            <a:endParaRPr lang="ar-SA" sz="2400" b="1"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eaLnBrk="1" hangingPunct="1"/>
            <a:r>
              <a:rPr lang="ar-SA" b="1" dirty="0" smtClean="0">
                <a:cs typeface="Arial" pitchFamily="34" charset="0"/>
              </a:rPr>
              <a:t>تحريف </a:t>
            </a:r>
            <a:r>
              <a:rPr lang="ar-SA" b="1" dirty="0" err="1" smtClean="0">
                <a:cs typeface="Arial" pitchFamily="34" charset="0"/>
              </a:rPr>
              <a:t>التوراة:</a:t>
            </a:r>
            <a:endParaRPr lang="ar-SA" b="1" dirty="0" smtClean="0">
              <a:cs typeface="Arial" pitchFamily="34" charset="0"/>
            </a:endParaRPr>
          </a:p>
        </p:txBody>
      </p:sp>
      <p:sp>
        <p:nvSpPr>
          <p:cNvPr id="3" name="عنصر نائب للمحتوى 2"/>
          <p:cNvSpPr>
            <a:spLocks noGrp="1"/>
          </p:cNvSpPr>
          <p:nvPr>
            <p:ph idx="1"/>
          </p:nvPr>
        </p:nvSpPr>
        <p:spPr/>
        <p:txBody>
          <a:bodyPr/>
          <a:lstStyle/>
          <a:p>
            <a:pPr algn="just" rtl="1"/>
            <a:r>
              <a:rPr lang="ar-SA" dirty="0" smtClean="0">
                <a:solidFill>
                  <a:srgbClr val="C00000"/>
                </a:solidFill>
              </a:rPr>
              <a:t>أ-</a:t>
            </a:r>
            <a:r>
              <a:rPr lang="ar-SA" sz="2400" b="1" dirty="0" smtClean="0">
                <a:solidFill>
                  <a:srgbClr val="C00000"/>
                </a:solidFill>
              </a:rPr>
              <a:t> أدلة تحريف التوراة من القرآن الكريم </a:t>
            </a:r>
            <a:r>
              <a:rPr lang="ar-SA" sz="2400" b="1" dirty="0" smtClean="0"/>
              <a:t>قوله </a:t>
            </a:r>
            <a:r>
              <a:rPr lang="ar-SA" sz="2400" b="1" dirty="0" err="1" smtClean="0"/>
              <a:t>تعالى: </a:t>
            </a:r>
            <a:r>
              <a:rPr lang="ar-SA" sz="2400" b="1" dirty="0" smtClean="0"/>
              <a:t>{فويل للذين يكتبون الكتاب بأيديهم ثم يقولون هذا من عند الله ليشتروا </a:t>
            </a:r>
            <a:r>
              <a:rPr lang="ar-SA" sz="2400" b="1" dirty="0" err="1" smtClean="0"/>
              <a:t>به</a:t>
            </a:r>
            <a:r>
              <a:rPr lang="ar-SA" sz="2400" b="1" dirty="0" smtClean="0"/>
              <a:t> ثمناً قليلاً فويل لهم مما كتبت أيديهم وويل لهم مما يكسبون</a:t>
            </a:r>
            <a:r>
              <a:rPr lang="ar-SA" sz="2400" b="1" dirty="0" err="1" smtClean="0"/>
              <a:t>).</a:t>
            </a:r>
            <a:endParaRPr lang="ar-SA" sz="2400" b="1" dirty="0" smtClean="0"/>
          </a:p>
          <a:p>
            <a:pPr marL="457200" indent="-457200" algn="just" rtl="1">
              <a:buAutoNum type="arabic1Minus" startAt="2"/>
            </a:pPr>
            <a:r>
              <a:rPr lang="ar-SA" sz="2400" b="1" dirty="0" smtClean="0">
                <a:solidFill>
                  <a:srgbClr val="C00000"/>
                </a:solidFill>
              </a:rPr>
              <a:t>من الأمثلة على وقوع التحريف في </a:t>
            </a:r>
            <a:r>
              <a:rPr lang="ar-SA" sz="2400" b="1" dirty="0" err="1" smtClean="0">
                <a:solidFill>
                  <a:srgbClr val="C00000"/>
                </a:solidFill>
              </a:rPr>
              <a:t>التوراة:</a:t>
            </a:r>
            <a:endParaRPr lang="ar-SA" sz="2400" b="1" dirty="0" smtClean="0">
              <a:solidFill>
                <a:srgbClr val="C00000"/>
              </a:solidFill>
            </a:endParaRPr>
          </a:p>
          <a:p>
            <a:pPr marL="457200" indent="-457200" algn="just" rtl="1"/>
            <a:r>
              <a:rPr lang="ar-SA" sz="2400" b="1" dirty="0" smtClean="0"/>
              <a:t>1- الاختلاف في عدد الأسفار ومما هو معلوم أن بين يدي اليهود والنصارى ثلاث نسخ مشهورة من التوراة والعهد القديم فالنسخة العبرية تحتوي على تسعة وثلاثين سفراً، </a:t>
            </a:r>
            <a:r>
              <a:rPr lang="ar-SA" sz="2400" b="1" dirty="0" err="1" smtClean="0"/>
              <a:t>والنسخه</a:t>
            </a:r>
            <a:r>
              <a:rPr lang="ar-SA" sz="2400" b="1" dirty="0" smtClean="0"/>
              <a:t> اليونانية ستة وأربعون سفراً، </a:t>
            </a:r>
            <a:r>
              <a:rPr lang="ar-SA" sz="2400" b="1" dirty="0" err="1" smtClean="0"/>
              <a:t>والنسخه</a:t>
            </a:r>
            <a:r>
              <a:rPr lang="ar-SA" sz="2400" b="1" dirty="0" smtClean="0"/>
              <a:t> </a:t>
            </a:r>
            <a:r>
              <a:rPr lang="ar-SA" sz="2400" b="1" dirty="0" err="1" smtClean="0"/>
              <a:t>السامرية</a:t>
            </a:r>
            <a:r>
              <a:rPr lang="ar-SA" sz="2400" b="1" dirty="0" smtClean="0"/>
              <a:t> خمسة أسفار.</a:t>
            </a:r>
          </a:p>
          <a:p>
            <a:pPr marL="457200" indent="-457200" algn="just" rtl="1"/>
            <a:r>
              <a:rPr lang="ar-SA" sz="2400" b="1" dirty="0" smtClean="0"/>
              <a:t>2- الاختلاف الشديد في الأخبار والقصص المذكورة بين النسخ الثلاث من التوراة والعهد القديم حيث إن اليهود ذكروا تاريخ مواليد بني آدم إلى نوح عليهم السلام وبالمقارنة بين النسخ الثلاث في هذه المعلومات يتبين الاختلاف الذي يدل على تحريفهم لكلام الله.</a:t>
            </a:r>
            <a:endParaRPr lang="en-US" sz="2400" b="1" dirty="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eaLnBrk="1" hangingPunct="1"/>
            <a:r>
              <a:rPr lang="ar-SA" b="1" dirty="0" smtClean="0">
                <a:cs typeface="Arial" pitchFamily="34" charset="0"/>
              </a:rPr>
              <a:t>تحريف </a:t>
            </a:r>
            <a:r>
              <a:rPr lang="ar-SA" b="1" dirty="0" err="1" smtClean="0">
                <a:cs typeface="Arial" pitchFamily="34" charset="0"/>
              </a:rPr>
              <a:t>التوراة:</a:t>
            </a:r>
            <a:endParaRPr lang="ar-SA" b="1" dirty="0" smtClean="0">
              <a:cs typeface="Arial" pitchFamily="34" charset="0"/>
            </a:endParaRPr>
          </a:p>
        </p:txBody>
      </p:sp>
      <p:sp>
        <p:nvSpPr>
          <p:cNvPr id="3" name="عنصر نائب للمحتوى 2"/>
          <p:cNvSpPr>
            <a:spLocks noGrp="1"/>
          </p:cNvSpPr>
          <p:nvPr>
            <p:ph idx="1"/>
          </p:nvPr>
        </p:nvSpPr>
        <p:spPr/>
        <p:txBody>
          <a:bodyPr/>
          <a:lstStyle/>
          <a:p>
            <a:pPr algn="just" rtl="1"/>
            <a:r>
              <a:rPr lang="ar-SA" sz="2400" b="1" dirty="0" smtClean="0"/>
              <a:t>3- الاختلاف بالمقارنة مع ما ذكروه في مواضع أخرى من كتابهم حيث ذكروا أن الله تعالى قال لإبراهيم عليه السلام كما هو في سفر </a:t>
            </a:r>
            <a:r>
              <a:rPr lang="ar-SA" sz="2400" b="1" dirty="0" err="1" smtClean="0"/>
              <a:t>التكوين </a:t>
            </a:r>
            <a:r>
              <a:rPr lang="ar-SA" sz="2400" b="1" dirty="0" smtClean="0"/>
              <a:t>( 22/2</a:t>
            </a:r>
            <a:r>
              <a:rPr lang="en-US" sz="2400" b="1" dirty="0" smtClean="0"/>
              <a:t>) : ( </a:t>
            </a:r>
            <a:r>
              <a:rPr lang="ar-SA" sz="2400" b="1" dirty="0" smtClean="0"/>
              <a:t>خذ ابنك وحيدك الذي تحبه </a:t>
            </a:r>
            <a:r>
              <a:rPr lang="ar-SA" sz="2400" b="1" dirty="0" err="1" smtClean="0"/>
              <a:t>إ</a:t>
            </a:r>
            <a:r>
              <a:rPr lang="ar-SA" sz="2400" b="1" dirty="0" err="1" smtClean="0"/>
              <a:t>سحاق..</a:t>
            </a:r>
            <a:r>
              <a:rPr lang="ar-SA" sz="2400" b="1" dirty="0" smtClean="0"/>
              <a:t>) </a:t>
            </a:r>
            <a:r>
              <a:rPr lang="ar-SA" sz="2400" b="1" dirty="0" smtClean="0"/>
              <a:t>وهذا لاشك </a:t>
            </a:r>
            <a:r>
              <a:rPr lang="ar-SA" sz="2400" b="1" dirty="0" smtClean="0"/>
              <a:t>أنه </a:t>
            </a:r>
            <a:r>
              <a:rPr lang="ar-SA" sz="2400" b="1" dirty="0" smtClean="0"/>
              <a:t>خطأ </a:t>
            </a:r>
            <a:r>
              <a:rPr lang="ar-SA" sz="2400" b="1" dirty="0" smtClean="0"/>
              <a:t>لأن </a:t>
            </a:r>
            <a:r>
              <a:rPr lang="ar-SA" sz="2400" b="1" dirty="0" smtClean="0"/>
              <a:t>إ</a:t>
            </a:r>
            <a:r>
              <a:rPr lang="ar-SA" sz="2400" b="1" dirty="0" smtClean="0"/>
              <a:t>سحاق </a:t>
            </a:r>
            <a:r>
              <a:rPr lang="ar-SA" sz="2400" b="1" dirty="0" smtClean="0"/>
              <a:t>عليه السلام لم يكن وحيد </a:t>
            </a:r>
            <a:r>
              <a:rPr lang="ar-SA" sz="2400" b="1" dirty="0" smtClean="0"/>
              <a:t>إبراهيم </a:t>
            </a:r>
            <a:r>
              <a:rPr lang="ar-SA" sz="2400" b="1" dirty="0" smtClean="0"/>
              <a:t>عليه السلام بل الذي كان وحيده هو بكره </a:t>
            </a:r>
            <a:r>
              <a:rPr lang="ar-SA" sz="2400" b="1" dirty="0" smtClean="0"/>
              <a:t>إسماعيل </a:t>
            </a:r>
            <a:r>
              <a:rPr lang="ar-SA" sz="2400" b="1" dirty="0" smtClean="0"/>
              <a:t>عليه السلام حيث نص اليهود في كتابهم على ان </a:t>
            </a:r>
            <a:r>
              <a:rPr lang="ar-SA" sz="2400" b="1" dirty="0" smtClean="0"/>
              <a:t>إسماعيل </a:t>
            </a:r>
            <a:r>
              <a:rPr lang="ar-SA" sz="2400" b="1" dirty="0" smtClean="0"/>
              <a:t>ولد قبل </a:t>
            </a:r>
            <a:r>
              <a:rPr lang="ar-SA" sz="2400" b="1" dirty="0" err="1" smtClean="0"/>
              <a:t>أسحاق</a:t>
            </a:r>
            <a:r>
              <a:rPr lang="ar-SA" sz="2400" b="1" dirty="0" smtClean="0"/>
              <a:t> </a:t>
            </a:r>
            <a:r>
              <a:rPr lang="ar-SA" sz="2400" b="1" dirty="0" smtClean="0"/>
              <a:t>عليهم السلام كما في سفر التكوين</a:t>
            </a:r>
            <a:r>
              <a:rPr lang="en-US" sz="2400" b="1" dirty="0" smtClean="0"/>
              <a:t> (17/25): </a:t>
            </a:r>
            <a:r>
              <a:rPr lang="ar-SA" sz="2400" b="1" dirty="0" err="1" smtClean="0"/>
              <a:t>(</a:t>
            </a:r>
            <a:r>
              <a:rPr lang="en-US" sz="2400" b="1" dirty="0" smtClean="0"/>
              <a:t> </a:t>
            </a:r>
            <a:r>
              <a:rPr lang="ar-SA" sz="2400" b="1" dirty="0" smtClean="0"/>
              <a:t>و كان اسماعيل ابن ثلاث عشرة سنة حين ختن في لحم </a:t>
            </a:r>
            <a:r>
              <a:rPr lang="ar-SA" sz="2400" b="1" dirty="0" err="1" smtClean="0"/>
              <a:t>غرلته</a:t>
            </a:r>
            <a:r>
              <a:rPr lang="ar-SA" sz="2400" b="1" dirty="0" smtClean="0"/>
              <a:t>، </a:t>
            </a:r>
            <a:r>
              <a:rPr lang="ar-SA" sz="2400" b="1" dirty="0" smtClean="0"/>
              <a:t>في ذلك اليوم عينه ختن </a:t>
            </a:r>
            <a:r>
              <a:rPr lang="ar-SA" sz="2400" b="1" dirty="0" smtClean="0"/>
              <a:t>إبراهيم وإسماعيل </a:t>
            </a:r>
            <a:r>
              <a:rPr lang="ar-SA" sz="2400" b="1" dirty="0" err="1" smtClean="0"/>
              <a:t>ابنه..) .</a:t>
            </a:r>
            <a:endParaRPr lang="ar-SA" sz="2400" b="1" dirty="0" smtClean="0"/>
          </a:p>
          <a:p>
            <a:pPr algn="just" rtl="1"/>
            <a:r>
              <a:rPr lang="ar-SA" sz="2400" b="1" dirty="0" smtClean="0"/>
              <a:t>4- </a:t>
            </a:r>
            <a:r>
              <a:rPr lang="ar-SA" sz="2400" b="1" dirty="0" smtClean="0"/>
              <a:t>الزيادة </a:t>
            </a:r>
            <a:r>
              <a:rPr lang="ar-SA" sz="2400" b="1" dirty="0" err="1" smtClean="0"/>
              <a:t>والاضافات</a:t>
            </a:r>
            <a:r>
              <a:rPr lang="ar-SA" sz="2400" b="1" dirty="0" smtClean="0"/>
              <a:t> </a:t>
            </a:r>
            <a:r>
              <a:rPr lang="ar-SA" sz="2400" b="1" dirty="0" smtClean="0"/>
              <a:t>حيث </a:t>
            </a:r>
            <a:r>
              <a:rPr lang="ar-SA" sz="2400" b="1" dirty="0" smtClean="0"/>
              <a:t>إنه </a:t>
            </a:r>
            <a:r>
              <a:rPr lang="ar-SA" sz="2400" b="1" dirty="0" smtClean="0"/>
              <a:t>في التوراة الكثير من الجمل التي </a:t>
            </a:r>
            <a:r>
              <a:rPr lang="ar-SA" sz="2400" b="1" dirty="0" smtClean="0"/>
              <a:t>لا يمكن أن </a:t>
            </a:r>
            <a:r>
              <a:rPr lang="ar-SA" sz="2400" b="1" dirty="0" smtClean="0"/>
              <a:t>يصح نسبتها </a:t>
            </a:r>
            <a:r>
              <a:rPr lang="ar-SA" sz="2400" b="1" dirty="0" smtClean="0"/>
              <a:t>إلى </a:t>
            </a:r>
            <a:r>
              <a:rPr lang="ar-SA" sz="2400" b="1" dirty="0" smtClean="0"/>
              <a:t>موسى عليه السلام كما جاء في نهاية سفر التثنية حكاية وفاة موسى </a:t>
            </a:r>
            <a:r>
              <a:rPr lang="ar-SA" sz="2400" b="1" dirty="0" smtClean="0"/>
              <a:t>ودفنه وهذا </a:t>
            </a:r>
            <a:r>
              <a:rPr lang="ar-SA" sz="2400" b="1" dirty="0" smtClean="0"/>
              <a:t>لاشك </a:t>
            </a:r>
            <a:r>
              <a:rPr lang="ar-SA" sz="2400" b="1" dirty="0" smtClean="0"/>
              <a:t>أدخل </a:t>
            </a:r>
            <a:r>
              <a:rPr lang="ar-SA" sz="2400" b="1" dirty="0" smtClean="0"/>
              <a:t>في الكتاب اذ ليس من المعقول </a:t>
            </a:r>
            <a:r>
              <a:rPr lang="ar-SA" sz="2400" b="1" dirty="0" smtClean="0"/>
              <a:t>أن </a:t>
            </a:r>
            <a:r>
              <a:rPr lang="ar-SA" sz="2400" b="1" dirty="0" smtClean="0"/>
              <a:t>يكتب موسى عليه السلام موته </a:t>
            </a:r>
            <a:r>
              <a:rPr lang="ar-SA" sz="2400" b="1" dirty="0" smtClean="0"/>
              <a:t>ودفنه</a:t>
            </a:r>
            <a:r>
              <a:rPr lang="ar-SA" b="1" dirty="0" smtClean="0">
                <a:cs typeface="Arial" pitchFamily="34" charset="0"/>
              </a:rPr>
              <a: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eaLnBrk="1" hangingPunct="1"/>
            <a:r>
              <a:rPr lang="ar-SA" b="1" dirty="0" smtClean="0">
                <a:cs typeface="Arial" pitchFamily="34" charset="0"/>
              </a:rPr>
              <a:t>صفات الله عز وجل في التوراة </a:t>
            </a:r>
            <a:r>
              <a:rPr lang="ar-SA" b="1" dirty="0" err="1" smtClean="0">
                <a:cs typeface="Arial" pitchFamily="34" charset="0"/>
              </a:rPr>
              <a:t>المحرفة:</a:t>
            </a:r>
            <a:endParaRPr lang="ar-SA" b="1" dirty="0" smtClean="0">
              <a:cs typeface="Arial" pitchFamily="34" charset="0"/>
            </a:endParaRPr>
          </a:p>
        </p:txBody>
      </p:sp>
      <p:sp>
        <p:nvSpPr>
          <p:cNvPr id="3" name="عنصر نائب للمحتوى 2"/>
          <p:cNvSpPr>
            <a:spLocks noGrp="1"/>
          </p:cNvSpPr>
          <p:nvPr>
            <p:ph idx="1"/>
          </p:nvPr>
        </p:nvSpPr>
        <p:spPr/>
        <p:txBody>
          <a:bodyPr/>
          <a:lstStyle/>
          <a:p>
            <a:pPr algn="just" rtl="1"/>
            <a:r>
              <a:rPr lang="en-US" dirty="0" smtClean="0"/>
              <a:t> </a:t>
            </a:r>
            <a:r>
              <a:rPr lang="ar-SA" sz="2400" b="1" dirty="0" smtClean="0"/>
              <a:t>قال </a:t>
            </a:r>
            <a:r>
              <a:rPr lang="ar-SA" sz="2400" b="1" dirty="0" err="1" smtClean="0"/>
              <a:t>تعالى: </a:t>
            </a:r>
            <a:r>
              <a:rPr lang="ar-SA" sz="2400" b="1" dirty="0" smtClean="0"/>
              <a:t>{ وقالت </a:t>
            </a:r>
            <a:r>
              <a:rPr lang="ar-SA" sz="2400" b="1" dirty="0" smtClean="0"/>
              <a:t>اليهود يد الله مغلولة غلت </a:t>
            </a:r>
            <a:r>
              <a:rPr lang="ar-SA" sz="2400" b="1" dirty="0" smtClean="0"/>
              <a:t>أيديهم ولعنوا </a:t>
            </a:r>
            <a:r>
              <a:rPr lang="ar-SA" sz="2400" b="1" dirty="0" smtClean="0"/>
              <a:t>بما قالوا بل يداه مبسوطتان ينفق كيف </a:t>
            </a:r>
            <a:r>
              <a:rPr lang="ar-SA" sz="2400" b="1" dirty="0" smtClean="0"/>
              <a:t>يشاء} ونذكر </a:t>
            </a:r>
            <a:r>
              <a:rPr lang="ar-SA" sz="2400" b="1" dirty="0" smtClean="0"/>
              <a:t>هنا صفات الله تعالى في التوراة </a:t>
            </a:r>
            <a:r>
              <a:rPr lang="ar-SA" sz="2400" b="1" dirty="0" err="1" smtClean="0"/>
              <a:t>المحرفة </a:t>
            </a:r>
            <a:r>
              <a:rPr lang="ar-SA" sz="2400" b="1" dirty="0" err="1" smtClean="0"/>
              <a:t>:</a:t>
            </a:r>
            <a:endParaRPr lang="ar-SA" sz="2400" b="1" dirty="0" smtClean="0"/>
          </a:p>
          <a:p>
            <a:pPr algn="just" rtl="1"/>
            <a:r>
              <a:rPr lang="ar-SA" sz="2400" b="1" dirty="0" smtClean="0"/>
              <a:t>1- وصف </a:t>
            </a:r>
            <a:r>
              <a:rPr lang="ar-SA" sz="2400" b="1" dirty="0" smtClean="0"/>
              <a:t>الله تعالى بالتعب حيث زعموا </a:t>
            </a:r>
            <a:r>
              <a:rPr lang="ar-SA" sz="2400" b="1" dirty="0" smtClean="0"/>
              <a:t>أن </a:t>
            </a:r>
            <a:r>
              <a:rPr lang="ar-SA" sz="2400" b="1" dirty="0" smtClean="0"/>
              <a:t>الله تعالى تعب من خلق السموات </a:t>
            </a:r>
            <a:r>
              <a:rPr lang="ar-SA" sz="2400" b="1" dirty="0" smtClean="0"/>
              <a:t>والأرض </a:t>
            </a:r>
            <a:r>
              <a:rPr lang="ar-SA" sz="2400" b="1" dirty="0" smtClean="0"/>
              <a:t>فاستراح في اليوم </a:t>
            </a:r>
            <a:r>
              <a:rPr lang="ar-SA" sz="2400" b="1" dirty="0" err="1" smtClean="0"/>
              <a:t>السابع </a:t>
            </a:r>
            <a:r>
              <a:rPr lang="ar-SA" sz="2400" b="1" dirty="0" err="1" smtClean="0"/>
              <a:t>.</a:t>
            </a:r>
            <a:endParaRPr lang="ar-SA" sz="2400" b="1" dirty="0" smtClean="0"/>
          </a:p>
          <a:p>
            <a:pPr algn="just" rtl="1"/>
            <a:r>
              <a:rPr lang="ar-SA" sz="2400" b="1" dirty="0" smtClean="0"/>
              <a:t>2- </a:t>
            </a:r>
            <a:r>
              <a:rPr lang="ar-SA" sz="2400" b="1" dirty="0" smtClean="0"/>
              <a:t>وصفهم الله تعالى </a:t>
            </a:r>
            <a:r>
              <a:rPr lang="ar-SA" sz="2400" b="1" dirty="0" err="1" smtClean="0"/>
              <a:t>بالجهل </a:t>
            </a:r>
            <a:r>
              <a:rPr lang="ar-SA" sz="2400" b="1" dirty="0" err="1" smtClean="0"/>
              <a:t>.</a:t>
            </a:r>
            <a:endParaRPr lang="ar-SA" sz="2400" b="1" dirty="0" smtClean="0"/>
          </a:p>
          <a:p>
            <a:pPr algn="just" rtl="1"/>
            <a:r>
              <a:rPr lang="ar-SA" sz="2400" b="1" dirty="0" smtClean="0"/>
              <a:t>3- وصفهم </a:t>
            </a:r>
            <a:r>
              <a:rPr lang="ar-SA" sz="2400" b="1" dirty="0" smtClean="0"/>
              <a:t>الله تعالى بالندم حيث زعموا </a:t>
            </a:r>
            <a:r>
              <a:rPr lang="ar-SA" sz="2400" b="1" dirty="0" smtClean="0"/>
              <a:t>أن </a:t>
            </a:r>
            <a:r>
              <a:rPr lang="ar-SA" sz="2400" b="1" dirty="0" smtClean="0"/>
              <a:t>الله تعالى ندم على فعله </a:t>
            </a:r>
            <a:r>
              <a:rPr lang="ar-SA" sz="2400" b="1" dirty="0" smtClean="0"/>
              <a:t>وهذا </a:t>
            </a:r>
            <a:r>
              <a:rPr lang="ar-SA" sz="2400" b="1" dirty="0" smtClean="0"/>
              <a:t>باطل </a:t>
            </a:r>
            <a:r>
              <a:rPr lang="ar-SA" sz="2400" b="1" dirty="0" smtClean="0"/>
              <a:t>لأنه لا يندم </a:t>
            </a:r>
            <a:r>
              <a:rPr lang="ar-SA" sz="2400" b="1" dirty="0" smtClean="0"/>
              <a:t>إ</a:t>
            </a:r>
            <a:r>
              <a:rPr lang="ar-SA" sz="2400" b="1" dirty="0" smtClean="0"/>
              <a:t>لا </a:t>
            </a:r>
            <a:r>
              <a:rPr lang="ar-SA" sz="2400" b="1" dirty="0" smtClean="0"/>
              <a:t>الجاهل بالعواقب </a:t>
            </a:r>
            <a:r>
              <a:rPr lang="ar-SA" sz="2400" b="1" dirty="0" smtClean="0"/>
              <a:t>والله </a:t>
            </a:r>
            <a:r>
              <a:rPr lang="ar-SA" sz="2400" b="1" dirty="0" smtClean="0"/>
              <a:t>تعالى منزه عن </a:t>
            </a:r>
            <a:r>
              <a:rPr lang="ar-SA" sz="2400" b="1" dirty="0" smtClean="0"/>
              <a:t>ذلك.</a:t>
            </a:r>
          </a:p>
          <a:p>
            <a:pPr algn="just" rtl="1"/>
            <a:r>
              <a:rPr lang="ar-SA" sz="2400" b="1" dirty="0" smtClean="0"/>
              <a:t>4- </a:t>
            </a:r>
            <a:r>
              <a:rPr lang="ar-SA" sz="2400" b="1" dirty="0" smtClean="0"/>
              <a:t>وصفهم الله تعالى بالبكاء </a:t>
            </a:r>
            <a:r>
              <a:rPr lang="ar-SA" sz="2400" b="1" dirty="0" smtClean="0"/>
              <a:t>وذرف الدموع</a:t>
            </a:r>
            <a:r>
              <a:rPr lang="en-US" dirty="0" smtClean="0"/>
              <a:t>.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eaLnBrk="1" hangingPunct="1"/>
            <a:r>
              <a:rPr lang="ar-SA" sz="3200" b="1" dirty="0" smtClean="0">
                <a:cs typeface="Arial" pitchFamily="34" charset="0"/>
              </a:rPr>
              <a:t>وصف اليهود للأنبياء عليهم الصلاة والسلام في التوراة </a:t>
            </a:r>
            <a:r>
              <a:rPr lang="ar-SA" sz="3200" b="1" dirty="0" err="1" smtClean="0">
                <a:cs typeface="Arial" pitchFamily="34" charset="0"/>
              </a:rPr>
              <a:t>المحرفة:</a:t>
            </a:r>
            <a:endParaRPr lang="ar-SA" sz="3200" b="1" dirty="0" smtClean="0">
              <a:cs typeface="Arial" pitchFamily="34" charset="0"/>
            </a:endParaRPr>
          </a:p>
        </p:txBody>
      </p:sp>
      <p:sp>
        <p:nvSpPr>
          <p:cNvPr id="3" name="عنصر نائب للمحتوى 2"/>
          <p:cNvSpPr>
            <a:spLocks noGrp="1"/>
          </p:cNvSpPr>
          <p:nvPr>
            <p:ph idx="1"/>
          </p:nvPr>
        </p:nvSpPr>
        <p:spPr/>
        <p:txBody>
          <a:bodyPr/>
          <a:lstStyle/>
          <a:p>
            <a:pPr algn="just" rtl="1"/>
            <a:r>
              <a:rPr lang="ar-SA" sz="2400" b="1" dirty="0" smtClean="0"/>
              <a:t>لاشك أن الأنبياء </a:t>
            </a:r>
            <a:r>
              <a:rPr lang="ar-SA" sz="2400" b="1" dirty="0" smtClean="0"/>
              <a:t>عليهم السلام </a:t>
            </a:r>
            <a:r>
              <a:rPr lang="ar-SA" sz="2400" b="1" dirty="0" smtClean="0"/>
              <a:t>أكمل </a:t>
            </a:r>
            <a:r>
              <a:rPr lang="ar-SA" sz="2400" b="1" dirty="0" smtClean="0"/>
              <a:t>الناس </a:t>
            </a:r>
            <a:r>
              <a:rPr lang="ar-SA" sz="2400" b="1" dirty="0" smtClean="0"/>
              <a:t>ديناً وورعاً وأن </a:t>
            </a:r>
            <a:r>
              <a:rPr lang="ar-SA" sz="2400" b="1" dirty="0" smtClean="0"/>
              <a:t>الله اصطفاهم </a:t>
            </a:r>
            <a:r>
              <a:rPr lang="ar-SA" sz="2400" b="1" dirty="0" smtClean="0"/>
              <a:t>وحفظهم وما أضافه </a:t>
            </a:r>
            <a:r>
              <a:rPr lang="ar-SA" sz="2400" b="1" dirty="0" smtClean="0"/>
              <a:t>اليهود </a:t>
            </a:r>
            <a:r>
              <a:rPr lang="ar-SA" sz="2400" b="1" dirty="0" smtClean="0"/>
              <a:t>إليهم </a:t>
            </a:r>
            <a:r>
              <a:rPr lang="ar-SA" sz="2400" b="1" dirty="0" smtClean="0"/>
              <a:t>من القبائح هو محض افتراء </a:t>
            </a:r>
            <a:r>
              <a:rPr lang="ar-SA" sz="2400" b="1" dirty="0" smtClean="0"/>
              <a:t>وكذب ودليل </a:t>
            </a:r>
            <a:r>
              <a:rPr lang="ar-SA" sz="2400" b="1" dirty="0" smtClean="0"/>
              <a:t>واضح على تحريفه لكتبهم </a:t>
            </a:r>
            <a:r>
              <a:rPr lang="ar-SA" sz="2400" b="1" dirty="0" smtClean="0"/>
              <a:t>ونذكر </a:t>
            </a:r>
            <a:r>
              <a:rPr lang="ar-SA" sz="2400" b="1" dirty="0" smtClean="0"/>
              <a:t>بعض وصف اليهود </a:t>
            </a:r>
            <a:r>
              <a:rPr lang="ar-SA" sz="2400" b="1" dirty="0" smtClean="0"/>
              <a:t>للأنبياء </a:t>
            </a:r>
            <a:r>
              <a:rPr lang="ar-SA" sz="2400" b="1" dirty="0" smtClean="0"/>
              <a:t>عليهم السلام في التوراة </a:t>
            </a:r>
            <a:r>
              <a:rPr lang="ar-SA" sz="2400" b="1" dirty="0" err="1" smtClean="0"/>
              <a:t>المحرفة:</a:t>
            </a:r>
            <a:endParaRPr lang="ar-SA" sz="2400" b="1" dirty="0" smtClean="0"/>
          </a:p>
          <a:p>
            <a:pPr algn="just" rtl="1"/>
            <a:r>
              <a:rPr lang="ar-SA" sz="2400" b="1" dirty="0" smtClean="0"/>
              <a:t>1-</a:t>
            </a:r>
            <a:r>
              <a:rPr lang="ar-SA" sz="2400" b="1" dirty="0" smtClean="0"/>
              <a:t> </a:t>
            </a:r>
            <a:r>
              <a:rPr lang="ar-SA" sz="2400" b="1" dirty="0" smtClean="0"/>
              <a:t>نوح عليه </a:t>
            </a:r>
            <a:r>
              <a:rPr lang="ar-SA" sz="2400" b="1" dirty="0" err="1" smtClean="0"/>
              <a:t>السلام </a:t>
            </a:r>
            <a:r>
              <a:rPr lang="ar-SA" sz="2400" b="1" dirty="0" smtClean="0"/>
              <a:t>: زعموا أنه </a:t>
            </a:r>
            <a:r>
              <a:rPr lang="ar-SA" sz="2400" b="1" dirty="0" smtClean="0"/>
              <a:t>شرب الخمر و </a:t>
            </a:r>
            <a:r>
              <a:rPr lang="ar-SA" sz="2400" b="1" dirty="0" smtClean="0"/>
              <a:t>تعرى </a:t>
            </a:r>
            <a:r>
              <a:rPr lang="ar-SA" sz="2400" b="1" dirty="0" smtClean="0"/>
              <a:t>داخل </a:t>
            </a:r>
            <a:r>
              <a:rPr lang="ar-SA" sz="2400" b="1" dirty="0" smtClean="0"/>
              <a:t>خبائه.</a:t>
            </a:r>
          </a:p>
          <a:p>
            <a:pPr algn="just" rtl="1"/>
            <a:r>
              <a:rPr lang="ar-SA" sz="2400" b="1" dirty="0" smtClean="0"/>
              <a:t>2- </a:t>
            </a:r>
            <a:r>
              <a:rPr lang="ar-SA" sz="2400" b="1" dirty="0" smtClean="0"/>
              <a:t>لوط عليه </a:t>
            </a:r>
            <a:r>
              <a:rPr lang="ar-SA" sz="2400" b="1" dirty="0" err="1" smtClean="0"/>
              <a:t>السلام </a:t>
            </a:r>
            <a:r>
              <a:rPr lang="ar-SA" sz="2400" b="1" dirty="0" smtClean="0"/>
              <a:t>: زعم </a:t>
            </a:r>
            <a:r>
              <a:rPr lang="ar-SA" sz="2400" b="1" dirty="0" smtClean="0"/>
              <a:t>اليهود </a:t>
            </a:r>
            <a:r>
              <a:rPr lang="ar-SA" sz="2400" b="1" dirty="0" smtClean="0"/>
              <a:t>أنه </a:t>
            </a:r>
            <a:r>
              <a:rPr lang="ar-SA" sz="2400" b="1" dirty="0" smtClean="0"/>
              <a:t>عليه السلام زنى بابنتيه الكبرى </a:t>
            </a:r>
            <a:r>
              <a:rPr lang="ar-SA" sz="2400" b="1" dirty="0" smtClean="0"/>
              <a:t>والصغرى </a:t>
            </a:r>
            <a:r>
              <a:rPr lang="ar-SA" sz="2400" b="1" dirty="0" smtClean="0"/>
              <a:t>بعد </a:t>
            </a:r>
            <a:r>
              <a:rPr lang="ar-SA" sz="2400" b="1" dirty="0" smtClean="0"/>
              <a:t>أن أنجاه </a:t>
            </a:r>
            <a:r>
              <a:rPr lang="ar-SA" sz="2400" b="1" dirty="0" smtClean="0"/>
              <a:t>الله من القرية التي كانت تعمل </a:t>
            </a:r>
            <a:r>
              <a:rPr lang="ar-SA" sz="2400" b="1" dirty="0" smtClean="0"/>
              <a:t>الخبائث، وأن </a:t>
            </a:r>
            <a:r>
              <a:rPr lang="ar-SA" sz="2400" b="1" dirty="0" smtClean="0"/>
              <a:t>البنتين </a:t>
            </a:r>
            <a:r>
              <a:rPr lang="ar-SA" sz="2400" b="1" dirty="0" smtClean="0"/>
              <a:t>أنجبتا </a:t>
            </a:r>
            <a:r>
              <a:rPr lang="ar-SA" sz="2400" b="1" dirty="0" smtClean="0"/>
              <a:t>من </a:t>
            </a:r>
            <a:r>
              <a:rPr lang="ar-SA" sz="2400" b="1" dirty="0" smtClean="0"/>
              <a:t>الزنى.</a:t>
            </a:r>
          </a:p>
          <a:p>
            <a:pPr algn="just" rtl="1"/>
            <a:r>
              <a:rPr lang="ar-SA" sz="2400" b="1" dirty="0" smtClean="0"/>
              <a:t>3- </a:t>
            </a:r>
            <a:r>
              <a:rPr lang="ar-SA" sz="2400" b="1" dirty="0" smtClean="0"/>
              <a:t>يعقوب عليه </a:t>
            </a:r>
            <a:r>
              <a:rPr lang="ar-SA" sz="2400" b="1" dirty="0" smtClean="0"/>
              <a:t>السلام:  </a:t>
            </a:r>
            <a:r>
              <a:rPr lang="ar-SA" sz="2400" b="1" dirty="0" smtClean="0"/>
              <a:t>زعم اليهود </a:t>
            </a:r>
            <a:r>
              <a:rPr lang="ar-SA" sz="2400" b="1" dirty="0" smtClean="0"/>
              <a:t>أنه </a:t>
            </a:r>
            <a:r>
              <a:rPr lang="ar-SA" sz="2400" b="1" dirty="0" smtClean="0"/>
              <a:t>عليه السلام احتال </a:t>
            </a:r>
            <a:r>
              <a:rPr lang="ar-SA" sz="2400" b="1" dirty="0" smtClean="0"/>
              <a:t>لأخذ </a:t>
            </a:r>
            <a:r>
              <a:rPr lang="ar-SA" sz="2400" b="1" dirty="0" smtClean="0"/>
              <a:t>النبوة </a:t>
            </a:r>
            <a:r>
              <a:rPr lang="ar-SA" sz="2400" b="1" dirty="0" smtClean="0"/>
              <a:t>والبركة </a:t>
            </a:r>
            <a:r>
              <a:rPr lang="ar-SA" sz="2400" b="1" dirty="0" smtClean="0"/>
              <a:t>من </a:t>
            </a:r>
            <a:r>
              <a:rPr lang="ar-SA" sz="2400" b="1" dirty="0" smtClean="0"/>
              <a:t>أبيه إسحاق </a:t>
            </a:r>
            <a:r>
              <a:rPr lang="ar-SA" sz="2400" b="1" dirty="0" smtClean="0"/>
              <a:t>عليه السلام </a:t>
            </a:r>
            <a:r>
              <a:rPr lang="ar-SA" sz="2400" b="1" dirty="0" err="1" smtClean="0"/>
              <a:t>لنفسه </a:t>
            </a:r>
            <a:r>
              <a:rPr lang="ar-SA" sz="2400" b="1" dirty="0" err="1" smtClean="0"/>
              <a:t>.</a:t>
            </a:r>
            <a:endParaRPr lang="ar-SA" sz="2400" b="1" dirty="0" smtClean="0"/>
          </a:p>
          <a:p>
            <a:pPr algn="just" rtl="1"/>
            <a:r>
              <a:rPr lang="ar-SA" sz="2400" b="1" dirty="0" smtClean="0"/>
              <a:t>4- </a:t>
            </a:r>
            <a:r>
              <a:rPr lang="ar-SA" sz="2400" b="1" dirty="0" smtClean="0"/>
              <a:t>هارون عليه </a:t>
            </a:r>
            <a:r>
              <a:rPr lang="ar-SA" sz="2400" b="1" dirty="0" smtClean="0"/>
              <a:t>السلام: </a:t>
            </a:r>
            <a:r>
              <a:rPr lang="ar-SA" sz="2400" b="1" dirty="0" smtClean="0"/>
              <a:t>زعم اليهود </a:t>
            </a:r>
            <a:r>
              <a:rPr lang="ar-SA" sz="2400" b="1" dirty="0" smtClean="0"/>
              <a:t>أنه </a:t>
            </a:r>
            <a:r>
              <a:rPr lang="ar-SA" sz="2400" b="1" dirty="0" smtClean="0"/>
              <a:t>هو الذي صنع لهم العجل </a:t>
            </a:r>
            <a:r>
              <a:rPr lang="ar-SA" sz="2400" b="1" dirty="0" smtClean="0"/>
              <a:t>ودعاهم </a:t>
            </a:r>
            <a:r>
              <a:rPr lang="ar-SA" sz="2400" b="1" dirty="0" smtClean="0"/>
              <a:t>الى </a:t>
            </a:r>
            <a:r>
              <a:rPr lang="ar-SA" sz="2400" b="1" dirty="0" smtClean="0"/>
              <a:t>عبادته</a:t>
            </a:r>
            <a:r>
              <a:rPr lang="en-US" sz="2400" b="1" dirty="0" smtClean="0"/>
              <a:t>.</a:t>
            </a:r>
            <a:r>
              <a:rPr lang="en-US" sz="2400" b="1" dirty="0" smtClean="0"/>
              <a:t/>
            </a:r>
            <a:br>
              <a:rPr lang="en-US" sz="2400" b="1" dirty="0" smtClean="0"/>
            </a:br>
            <a:endParaRPr lang="ar-SA" sz="2400"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cs typeface="Arial" pitchFamily="34" charset="0"/>
              </a:rPr>
              <a:t>وصف اليهود للأنبياء عليهم الصلاة والسلام في التوراة المحرفة:</a:t>
            </a:r>
            <a:endParaRPr lang="en-US" sz="3200" dirty="0"/>
          </a:p>
        </p:txBody>
      </p:sp>
      <p:sp>
        <p:nvSpPr>
          <p:cNvPr id="3" name="عنصر نائب للمحتوى 2"/>
          <p:cNvSpPr>
            <a:spLocks noGrp="1"/>
          </p:cNvSpPr>
          <p:nvPr>
            <p:ph idx="1"/>
          </p:nvPr>
        </p:nvSpPr>
        <p:spPr/>
        <p:txBody>
          <a:bodyPr/>
          <a:lstStyle/>
          <a:p>
            <a:pPr algn="just" rtl="1"/>
            <a:r>
              <a:rPr lang="ar-SA" sz="2400" b="1" dirty="0" smtClean="0"/>
              <a:t>5- </a:t>
            </a:r>
            <a:r>
              <a:rPr lang="ar-SA" sz="2400" b="1" dirty="0" smtClean="0"/>
              <a:t>داوود عليه </a:t>
            </a:r>
            <a:r>
              <a:rPr lang="ar-SA" sz="2400" b="1" dirty="0" smtClean="0"/>
              <a:t>السلام: </a:t>
            </a:r>
            <a:r>
              <a:rPr lang="ar-SA" sz="2400" b="1" dirty="0" smtClean="0"/>
              <a:t>حيث زعم اليهود </a:t>
            </a:r>
            <a:r>
              <a:rPr lang="ar-SA" sz="2400" b="1" dirty="0" smtClean="0"/>
              <a:t>أنه </a:t>
            </a:r>
            <a:r>
              <a:rPr lang="ar-SA" sz="2400" b="1" dirty="0" smtClean="0"/>
              <a:t>زنى </a:t>
            </a:r>
            <a:r>
              <a:rPr lang="ar-SA" sz="2400" b="1" dirty="0" smtClean="0"/>
              <a:t>بامرأة أحد </a:t>
            </a:r>
            <a:r>
              <a:rPr lang="ar-SA" sz="2400" b="1" dirty="0" smtClean="0"/>
              <a:t>جنوده </a:t>
            </a:r>
            <a:r>
              <a:rPr lang="ar-SA" sz="2400" b="1" dirty="0" err="1" smtClean="0"/>
              <a:t>وحبلت</a:t>
            </a:r>
            <a:r>
              <a:rPr lang="ar-SA" sz="2400" b="1" dirty="0" smtClean="0"/>
              <a:t> </a:t>
            </a:r>
            <a:r>
              <a:rPr lang="ar-SA" sz="2400" b="1" dirty="0" smtClean="0"/>
              <a:t>من ذلك الزنى ثم تسبب في مقتل زوجها </a:t>
            </a:r>
            <a:r>
              <a:rPr lang="ar-SA" sz="2400" b="1" dirty="0" smtClean="0"/>
              <a:t>وتزوجها ومات </a:t>
            </a:r>
            <a:r>
              <a:rPr lang="ar-SA" sz="2400" b="1" dirty="0" smtClean="0"/>
              <a:t>ذلك المولود </a:t>
            </a:r>
            <a:r>
              <a:rPr lang="ar-SA" sz="2400" b="1" dirty="0" smtClean="0"/>
              <a:t>الأول </a:t>
            </a:r>
            <a:r>
              <a:rPr lang="ar-SA" sz="2400" b="1" dirty="0" smtClean="0"/>
              <a:t>ثم </a:t>
            </a:r>
            <a:r>
              <a:rPr lang="ar-SA" sz="2400" b="1" dirty="0" err="1" smtClean="0"/>
              <a:t>حبلت</a:t>
            </a:r>
            <a:r>
              <a:rPr lang="ar-SA" sz="2400" b="1" dirty="0" smtClean="0"/>
              <a:t> مرة </a:t>
            </a:r>
            <a:r>
              <a:rPr lang="ar-SA" sz="2400" b="1" dirty="0" smtClean="0"/>
              <a:t>أخرى فأنجبت </a:t>
            </a:r>
            <a:r>
              <a:rPr lang="ar-SA" sz="2400" b="1" dirty="0" smtClean="0"/>
              <a:t>النبي سليمان عليه </a:t>
            </a:r>
            <a:r>
              <a:rPr lang="ar-SA" sz="2400" b="1" dirty="0" err="1" smtClean="0"/>
              <a:t>السلام </a:t>
            </a:r>
            <a:r>
              <a:rPr lang="ar-SA" sz="2400" b="1" dirty="0" err="1" smtClean="0"/>
              <a:t>.</a:t>
            </a:r>
            <a:endParaRPr lang="ar-SA" sz="2400" b="1" dirty="0" smtClean="0"/>
          </a:p>
          <a:p>
            <a:pPr algn="just" rtl="1"/>
            <a:r>
              <a:rPr lang="ar-SA" sz="2400" b="1" dirty="0" smtClean="0"/>
              <a:t>6- </a:t>
            </a:r>
            <a:r>
              <a:rPr lang="ar-SA" sz="2400" b="1" dirty="0" smtClean="0"/>
              <a:t>سليمان عليه </a:t>
            </a:r>
            <a:r>
              <a:rPr lang="ar-SA" sz="2400" b="1" dirty="0" smtClean="0"/>
              <a:t>السلام: </a:t>
            </a:r>
            <a:r>
              <a:rPr lang="ar-SA" sz="2400" b="1" dirty="0" smtClean="0"/>
              <a:t>حيث زعم اليهود </a:t>
            </a:r>
            <a:r>
              <a:rPr lang="ar-SA" sz="2400" b="1" dirty="0" smtClean="0"/>
              <a:t>أنه </a:t>
            </a:r>
            <a:r>
              <a:rPr lang="ar-SA" sz="2400" b="1" dirty="0" smtClean="0"/>
              <a:t>تزوج بنساء مشركات يعبدن </a:t>
            </a:r>
            <a:r>
              <a:rPr lang="ar-SA" sz="2400" b="1" dirty="0" smtClean="0"/>
              <a:t>الأصنام، </a:t>
            </a:r>
            <a:r>
              <a:rPr lang="ar-SA" sz="2400" b="1" dirty="0" smtClean="0"/>
              <a:t>ثم هو عبدها </a:t>
            </a:r>
            <a:r>
              <a:rPr lang="ar-SA" sz="2400" b="1" dirty="0" smtClean="0"/>
              <a:t>وبنى للأصنام معابد.</a:t>
            </a:r>
          </a:p>
          <a:p>
            <a:pPr algn="just" rtl="1"/>
            <a:r>
              <a:rPr lang="ar-SA" sz="2400" b="1" dirty="0" smtClean="0"/>
              <a:t> </a:t>
            </a:r>
            <a:r>
              <a:rPr lang="ar-SA" sz="2400" b="1" u="sng" dirty="0" smtClean="0">
                <a:solidFill>
                  <a:srgbClr val="FF0000"/>
                </a:solidFill>
              </a:rPr>
              <a:t>سؤال:</a:t>
            </a:r>
            <a:r>
              <a:rPr lang="ar-SA" sz="2400" b="1" dirty="0" smtClean="0"/>
              <a:t> </a:t>
            </a:r>
            <a:r>
              <a:rPr lang="ar-SA" sz="2400" b="1" dirty="0" smtClean="0">
                <a:solidFill>
                  <a:srgbClr val="FF0000"/>
                </a:solidFill>
              </a:rPr>
              <a:t>لماذا </a:t>
            </a:r>
            <a:r>
              <a:rPr lang="ar-SA" sz="2400" b="1" dirty="0" smtClean="0">
                <a:solidFill>
                  <a:srgbClr val="FF0000"/>
                </a:solidFill>
              </a:rPr>
              <a:t>طعن اليهود في </a:t>
            </a:r>
            <a:r>
              <a:rPr lang="ar-SA" sz="2400" b="1" dirty="0" smtClean="0">
                <a:solidFill>
                  <a:srgbClr val="FF0000"/>
                </a:solidFill>
              </a:rPr>
              <a:t>أنبيائهم وقد </a:t>
            </a:r>
            <a:r>
              <a:rPr lang="ar-SA" sz="2400" b="1" dirty="0" smtClean="0">
                <a:solidFill>
                  <a:srgbClr val="FF0000"/>
                </a:solidFill>
              </a:rPr>
              <a:t>كان </a:t>
            </a:r>
            <a:r>
              <a:rPr lang="ar-SA" sz="2400" b="1" dirty="0" smtClean="0">
                <a:solidFill>
                  <a:srgbClr val="FF0000"/>
                </a:solidFill>
              </a:rPr>
              <a:t>لأنبيائهم </a:t>
            </a:r>
            <a:r>
              <a:rPr lang="ar-SA" sz="2400" b="1" dirty="0" smtClean="0">
                <a:solidFill>
                  <a:srgbClr val="FF0000"/>
                </a:solidFill>
              </a:rPr>
              <a:t>الفضل العظيم عليهم بعد الله تعالى فيما نالوا من خير الدنيا </a:t>
            </a:r>
            <a:r>
              <a:rPr lang="ar-SA" sz="2400" b="1" dirty="0" smtClean="0">
                <a:solidFill>
                  <a:srgbClr val="FF0000"/>
                </a:solidFill>
              </a:rPr>
              <a:t>وعزها </a:t>
            </a:r>
            <a:r>
              <a:rPr lang="ar-SA" sz="2400" b="1" dirty="0" smtClean="0">
                <a:solidFill>
                  <a:srgbClr val="FF0000"/>
                </a:solidFill>
              </a:rPr>
              <a:t>في سابق </a:t>
            </a:r>
            <a:r>
              <a:rPr lang="ar-SA" sz="2400" b="1" dirty="0" err="1" smtClean="0">
                <a:solidFill>
                  <a:srgbClr val="FF0000"/>
                </a:solidFill>
              </a:rPr>
              <a:t>حياتهم ؟</a:t>
            </a:r>
            <a:r>
              <a:rPr lang="ar-SA" sz="2400" b="1" dirty="0" smtClean="0">
                <a:solidFill>
                  <a:srgbClr val="FF0000"/>
                </a:solidFill>
              </a:rPr>
              <a:t> </a:t>
            </a:r>
            <a:endParaRPr lang="ar-SA" sz="2400" b="1" dirty="0" smtClean="0">
              <a:solidFill>
                <a:srgbClr val="FF0000"/>
              </a:solidFill>
            </a:endParaRPr>
          </a:p>
          <a:p>
            <a:pPr algn="just" rtl="1"/>
            <a:r>
              <a:rPr lang="ar-SA" sz="2400" b="1" dirty="0" smtClean="0"/>
              <a:t>لأن </a:t>
            </a:r>
            <a:r>
              <a:rPr lang="ar-SA" sz="2400" b="1" dirty="0" smtClean="0"/>
              <a:t>بني </a:t>
            </a:r>
            <a:r>
              <a:rPr lang="ar-SA" sz="2400" b="1" dirty="0" smtClean="0"/>
              <a:t>إسرائيل </a:t>
            </a:r>
            <a:r>
              <a:rPr lang="ar-SA" sz="2400" b="1" dirty="0" smtClean="0"/>
              <a:t>انحرفوا عن دينهم انحرافات كثيرة </a:t>
            </a:r>
            <a:r>
              <a:rPr lang="ar-SA" sz="2400" b="1" dirty="0" smtClean="0"/>
              <a:t>وخطيرة </a:t>
            </a:r>
            <a:r>
              <a:rPr lang="ar-SA" sz="2400" b="1" dirty="0" smtClean="0"/>
              <a:t>بل تركوا دينهم </a:t>
            </a:r>
            <a:r>
              <a:rPr lang="ar-SA" sz="2400" b="1" dirty="0" smtClean="0"/>
              <a:t>وعبدوا الأصنام وألصقوا تهماً بأنبيائهم </a:t>
            </a:r>
            <a:r>
              <a:rPr lang="ar-SA" sz="2400" b="1" dirty="0" smtClean="0"/>
              <a:t>حتى لو احتج عليهم محتج </a:t>
            </a:r>
            <a:r>
              <a:rPr lang="ar-SA" sz="2400" b="1" dirty="0" smtClean="0"/>
              <a:t>بأمر </a:t>
            </a:r>
            <a:r>
              <a:rPr lang="ar-SA" sz="2400" b="1" dirty="0" smtClean="0"/>
              <a:t>من </a:t>
            </a:r>
            <a:r>
              <a:rPr lang="ar-SA" sz="2400" b="1" dirty="0" smtClean="0"/>
              <a:t>الأمور </a:t>
            </a:r>
            <a:r>
              <a:rPr lang="ar-SA" sz="2400" b="1" dirty="0" smtClean="0"/>
              <a:t>المتعلقة </a:t>
            </a:r>
            <a:r>
              <a:rPr lang="ar-SA" sz="2400" b="1" dirty="0" smtClean="0"/>
              <a:t>بانحرافهم </a:t>
            </a:r>
            <a:r>
              <a:rPr lang="ar-SA" sz="2400" b="1" dirty="0" smtClean="0"/>
              <a:t>احتجوا له </a:t>
            </a:r>
            <a:r>
              <a:rPr lang="ar-SA" sz="2400" b="1" dirty="0" smtClean="0"/>
              <a:t>بأن </a:t>
            </a:r>
            <a:r>
              <a:rPr lang="ar-SA" sz="2400" b="1" dirty="0" smtClean="0"/>
              <a:t>النبي الفلاني فعل كذا </a:t>
            </a:r>
            <a:r>
              <a:rPr lang="ar-SA" sz="2400" b="1" dirty="0" smtClean="0"/>
              <a:t>وفعل </a:t>
            </a:r>
            <a:r>
              <a:rPr lang="ar-SA" sz="2400" b="1" dirty="0" smtClean="0"/>
              <a:t>كذا كذبا </a:t>
            </a:r>
            <a:r>
              <a:rPr lang="ar-SA" sz="2400" b="1" dirty="0" smtClean="0"/>
              <a:t>وزورا</a:t>
            </a:r>
            <a:r>
              <a:rPr lang="en-US" sz="2400" b="1" dirty="0" smtClean="0"/>
              <a:t> </a:t>
            </a:r>
            <a:r>
              <a:rPr lang="en-US" sz="2400" dirty="0" smtClean="0"/>
              <a:t>.</a:t>
            </a:r>
            <a:endParaRPr lang="ar-SA" sz="2400" b="1" dirty="0"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اليوم </a:t>
            </a:r>
            <a:r>
              <a:rPr lang="ar-SA" b="1" dirty="0" smtClean="0">
                <a:cs typeface="Arial" pitchFamily="34" charset="0"/>
              </a:rPr>
              <a:t>الآخر لدى </a:t>
            </a:r>
            <a:r>
              <a:rPr lang="ar-SA" b="1" dirty="0" smtClean="0">
                <a:cs typeface="Arial" pitchFamily="34" charset="0"/>
              </a:rPr>
              <a:t>اليهود:</a:t>
            </a:r>
            <a:r>
              <a:rPr lang="ar-EG" b="1" dirty="0" smtClean="0">
                <a:cs typeface="Arial" pitchFamily="34" charset="0"/>
              </a:rPr>
              <a:t/>
            </a:r>
            <a:br>
              <a:rPr lang="ar-EG" b="1" dirty="0" smtClean="0">
                <a:cs typeface="Arial" pitchFamily="34" charset="0"/>
              </a:rPr>
            </a:br>
            <a:endParaRPr lang="en-US" dirty="0"/>
          </a:p>
        </p:txBody>
      </p:sp>
      <p:sp>
        <p:nvSpPr>
          <p:cNvPr id="3" name="عنصر نائب للمحتوى 2"/>
          <p:cNvSpPr>
            <a:spLocks noGrp="1"/>
          </p:cNvSpPr>
          <p:nvPr>
            <p:ph idx="1"/>
          </p:nvPr>
        </p:nvSpPr>
        <p:spPr/>
        <p:txBody>
          <a:bodyPr/>
          <a:lstStyle/>
          <a:p>
            <a:pPr algn="just" rtl="1"/>
            <a:r>
              <a:rPr lang="ar-SA" b="1" dirty="0" smtClean="0"/>
              <a:t>كانت </a:t>
            </a:r>
            <a:r>
              <a:rPr lang="ar-SA" b="1" dirty="0" smtClean="0"/>
              <a:t>عقيدة بني </a:t>
            </a:r>
            <a:r>
              <a:rPr lang="ar-SA" b="1" dirty="0" smtClean="0"/>
              <a:t>إسرائيل </a:t>
            </a:r>
            <a:r>
              <a:rPr lang="ar-SA" b="1" dirty="0" smtClean="0"/>
              <a:t>تستمد تشريعها من السماء </a:t>
            </a:r>
            <a:r>
              <a:rPr lang="ar-SA" b="1" dirty="0" smtClean="0"/>
              <a:t>وهي الإيمان </a:t>
            </a:r>
            <a:r>
              <a:rPr lang="ar-SA" b="1" dirty="0" smtClean="0"/>
              <a:t>باليوم الآخر </a:t>
            </a:r>
            <a:r>
              <a:rPr lang="ar-SA" b="1" dirty="0" smtClean="0"/>
              <a:t>وأنه </a:t>
            </a:r>
            <a:r>
              <a:rPr lang="ar-SA" b="1" dirty="0" smtClean="0"/>
              <a:t>دار الجزاء </a:t>
            </a:r>
            <a:r>
              <a:rPr lang="ar-SA" b="1" dirty="0" smtClean="0"/>
              <a:t>إلا أن </a:t>
            </a:r>
            <a:r>
              <a:rPr lang="ar-SA" b="1" dirty="0" smtClean="0"/>
              <a:t>اليهود انحرفوا عن هذا الاعتقاد بانحرافهم عن دين الله تعالى كما قال تعالى </a:t>
            </a:r>
            <a:r>
              <a:rPr lang="ar-SA" b="1" dirty="0" err="1" smtClean="0"/>
              <a:t>عنهم: </a:t>
            </a:r>
            <a:r>
              <a:rPr lang="ar-SA" b="1" dirty="0" smtClean="0"/>
              <a:t>{ وقالوا </a:t>
            </a:r>
            <a:r>
              <a:rPr lang="ar-SA" b="1" dirty="0" smtClean="0"/>
              <a:t>لن تمسنا النار </a:t>
            </a:r>
            <a:r>
              <a:rPr lang="ar-SA" b="1" dirty="0" smtClean="0"/>
              <a:t>إلا أياماً </a:t>
            </a:r>
            <a:r>
              <a:rPr lang="ar-SA" b="1" dirty="0" err="1" smtClean="0"/>
              <a:t>معدودة..</a:t>
            </a:r>
            <a:r>
              <a:rPr lang="ar-SA" b="1" dirty="0" smtClean="0"/>
              <a:t>}، </a:t>
            </a:r>
            <a:r>
              <a:rPr lang="ar-SA" b="1" dirty="0" smtClean="0"/>
              <a:t>و </a:t>
            </a:r>
            <a:r>
              <a:rPr lang="ar-SA" b="1" dirty="0" smtClean="0"/>
              <a:t>أما </a:t>
            </a:r>
            <a:r>
              <a:rPr lang="ar-SA" b="1" dirty="0" smtClean="0"/>
              <a:t>كتابهم التوراة قد خلا تمام من ذكر الجنة </a:t>
            </a:r>
            <a:r>
              <a:rPr lang="ar-SA" b="1" dirty="0" smtClean="0"/>
              <a:t>والنار والبعث وكذلك </a:t>
            </a:r>
            <a:r>
              <a:rPr lang="ar-SA" b="1" dirty="0" smtClean="0"/>
              <a:t>كتبهم </a:t>
            </a:r>
            <a:r>
              <a:rPr lang="ar-SA" b="1" dirty="0" smtClean="0"/>
              <a:t>الملحقة </a:t>
            </a:r>
            <a:r>
              <a:rPr lang="ar-SA" b="1" smtClean="0"/>
              <a:t>فيه </a:t>
            </a:r>
            <a:r>
              <a:rPr lang="ar-SA" b="1" smtClean="0"/>
              <a:t>إلا شيئاً يسيرًا </a:t>
            </a:r>
            <a:r>
              <a:rPr lang="ar-SA" b="1" smtClean="0"/>
              <a:t>حيث </a:t>
            </a:r>
            <a:r>
              <a:rPr lang="ar-SA" b="1" smtClean="0"/>
              <a:t>إنه </a:t>
            </a:r>
            <a:r>
              <a:rPr lang="ar-SA" b="1" dirty="0" smtClean="0"/>
              <a:t>يوجد فيها فقد الوعود الواردة من المتعه </a:t>
            </a:r>
            <a:r>
              <a:rPr lang="ar-SA" b="1" smtClean="0"/>
              <a:t>الدنيوية </a:t>
            </a:r>
            <a:r>
              <a:rPr lang="ar-SA" b="1" smtClean="0"/>
              <a:t>والعقوبات </a:t>
            </a:r>
            <a:r>
              <a:rPr lang="ar-SA" b="1" smtClean="0"/>
              <a:t>الدنيوية </a:t>
            </a:r>
            <a:r>
              <a:rPr lang="ar-SA" b="1" smtClean="0"/>
              <a:t>فقط.</a:t>
            </a:r>
            <a:endParaRPr lang="en-US"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1790</TotalTime>
  <Words>1420</Words>
  <Application>Microsoft Office PowerPoint</Application>
  <PresentationFormat>A4 Paper (210x297 mm)‎</PresentationFormat>
  <Paragraphs>83</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عنوان المحاضرة الثالثة</vt:lpstr>
      <vt:lpstr>عناصر المحاضرة</vt:lpstr>
      <vt:lpstr>تعريف التوراة : </vt:lpstr>
      <vt:lpstr>تعريف التوراة : </vt:lpstr>
      <vt:lpstr>تأريخ التوراة:</vt:lpstr>
      <vt:lpstr>تأريخ التوراة:</vt:lpstr>
      <vt:lpstr>تحريف التوراة:</vt:lpstr>
      <vt:lpstr>تحريف التوراة:</vt:lpstr>
      <vt:lpstr>صفات الله عز وجل في التوراة المحرفة:</vt:lpstr>
      <vt:lpstr>وصف اليهود للأنبياء عليهم الصلاة والسلام في التوراة المحرفة:</vt:lpstr>
      <vt:lpstr>وصف اليهود للأنبياء عليهم الصلاة والسلام في التوراة المحرفة:</vt:lpstr>
      <vt:lpstr>اليوم الآخر لدى اليهود: </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حnader darawsheh</dc:creator>
  <cp:lastModifiedBy>user</cp:lastModifiedBy>
  <cp:revision>152</cp:revision>
  <dcterms:created xsi:type="dcterms:W3CDTF">2009-10-14T19:14:34Z</dcterms:created>
  <dcterms:modified xsi:type="dcterms:W3CDTF">2012-09-06T10:56:37Z</dcterms:modified>
</cp:coreProperties>
</file>