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67" r:id="rId4"/>
    <p:sldId id="275" r:id="rId5"/>
    <p:sldId id="259" r:id="rId6"/>
    <p:sldId id="268" r:id="rId7"/>
    <p:sldId id="269" r:id="rId8"/>
    <p:sldId id="270" r:id="rId9"/>
    <p:sldId id="271" r:id="rId10"/>
    <p:sldId id="272" r:id="rId11"/>
    <p:sldId id="273" r:id="rId12"/>
    <p:sldId id="274" r:id="rId13"/>
    <p:sldId id="266" r:id="rId1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84AF"/>
    <a:srgbClr val="009900"/>
    <a:srgbClr val="AD9968"/>
    <a:srgbClr val="709256"/>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90" d="100"/>
          <a:sy n="90" d="100"/>
        </p:scale>
        <p:origin x="216" y="846"/>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9/25/2012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9644900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الأديان والفرق</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chemeClr val="bg2">
                    <a:lumMod val="25000"/>
                  </a:schemeClr>
                </a:solidFill>
                <a:latin typeface="Calibri" pitchFamily="34" charset="0"/>
                <a:cs typeface="Times New Roman" pitchFamily="18" charset="0"/>
              </a:rPr>
              <a:t>.</a:t>
            </a:r>
            <a:r>
              <a:rPr lang="ar-KW" sz="2600" b="1" dirty="0" smtClean="0">
                <a:solidFill>
                  <a:schemeClr val="bg2">
                    <a:lumMod val="25000"/>
                  </a:schemeClr>
                </a:solidFill>
                <a:latin typeface="Calibri" pitchFamily="34" charset="0"/>
                <a:cs typeface="Times New Roman" pitchFamily="18" charset="0"/>
              </a:rPr>
              <a:t> </a:t>
            </a:r>
            <a:r>
              <a:rPr lang="ar-SA" sz="2600" b="1" dirty="0" smtClean="0">
                <a:solidFill>
                  <a:schemeClr val="bg2">
                    <a:lumMod val="25000"/>
                  </a:schemeClr>
                </a:solidFill>
                <a:latin typeface="Calibri" pitchFamily="34" charset="0"/>
                <a:cs typeface="Times New Roman" pitchFamily="18" charset="0"/>
              </a:rPr>
              <a:t>زياد بن عبد الله الحمام</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8" name="Subtitle 2"/>
          <p:cNvSpPr txBox="1">
            <a:spLocks/>
          </p:cNvSpPr>
          <p:nvPr/>
        </p:nvSpPr>
        <p:spPr bwMode="auto">
          <a:xfrm>
            <a:off x="3733800" y="304800"/>
            <a:ext cx="2260600" cy="533400"/>
          </a:xfrm>
          <a:prstGeom prst="rect">
            <a:avLst/>
          </a:prstGeom>
          <a:ln>
            <a:headEnd/>
            <a:tailEnd/>
          </a:ln>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a:lstStyle/>
          <a:p>
            <a:pPr algn="ctr" rtl="0">
              <a:spcBef>
                <a:spcPct val="20000"/>
              </a:spcBef>
              <a:buFont typeface="Arial" pitchFamily="34" charset="0"/>
              <a:buNone/>
            </a:pPr>
            <a:r>
              <a:rPr lang="ar-EG" sz="2600" dirty="0" smtClean="0">
                <a:solidFill>
                  <a:srgbClr val="FFFF00"/>
                </a:solidFill>
                <a:latin typeface="ae_AlMateen" pitchFamily="2" charset="-78"/>
                <a:cs typeface="ae_AlMateen" pitchFamily="2" charset="-78"/>
              </a:rPr>
              <a:t>كلية الأداب</a:t>
            </a:r>
            <a:endParaRPr lang="en-US" sz="2600" dirty="0">
              <a:solidFill>
                <a:srgbClr val="FFFF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عنوان المحاضرة الرابعة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تتمة مصادر </a:t>
            </a:r>
            <a:r>
              <a:rPr lang="ar-SA" b="1" dirty="0" err="1" smtClean="0">
                <a:solidFill>
                  <a:schemeClr val="tx1"/>
                </a:solidFill>
                <a:cs typeface="Arial" pitchFamily="34" charset="0"/>
              </a:rPr>
              <a:t>اليهود </a:t>
            </a:r>
            <a:r>
              <a:rPr lang="ar-SA" b="1" dirty="0" smtClean="0">
                <a:solidFill>
                  <a:schemeClr val="tx1"/>
                </a:solidFill>
                <a:cs typeface="Arial" pitchFamily="34" charset="0"/>
              </a:rPr>
              <a:t>- بعض عباداتهم وشعائرهم</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rtl="1" eaLnBrk="1" hangingPunct="1">
              <a:buFont typeface="Arial" pitchFamily="34" charset="0"/>
              <a:buChar char="•"/>
            </a:pPr>
            <a:r>
              <a:rPr lang="ar-SA" b="1" dirty="0" smtClean="0">
                <a:cs typeface="Arial" pitchFamily="34" charset="0"/>
              </a:rPr>
              <a:t>تتمة مصادر </a:t>
            </a:r>
            <a:r>
              <a:rPr lang="ar-SA" b="1" dirty="0" err="1" smtClean="0">
                <a:cs typeface="Arial" pitchFamily="34" charset="0"/>
              </a:rPr>
              <a:t>اليهود:</a:t>
            </a:r>
            <a:endParaRPr lang="ar-SA" b="1" dirty="0" smtClean="0">
              <a:cs typeface="Arial" pitchFamily="34" charset="0"/>
            </a:endParaRPr>
          </a:p>
          <a:p>
            <a:pPr algn="ctr" rtl="1" eaLnBrk="1" hangingPunct="1"/>
            <a:r>
              <a:rPr lang="ar-SA" b="1" dirty="0" smtClean="0">
                <a:solidFill>
                  <a:srgbClr val="009900"/>
                </a:solidFill>
                <a:cs typeface="Arial" pitchFamily="34" charset="0"/>
              </a:rPr>
              <a:t>-التلمود</a:t>
            </a:r>
          </a:p>
          <a:p>
            <a:pPr algn="ctr" rtl="1" eaLnBrk="1" hangingPunct="1">
              <a:buFontTx/>
              <a:buChar char="-"/>
            </a:pPr>
            <a:r>
              <a:rPr lang="ar-SA" b="1" dirty="0" smtClean="0">
                <a:solidFill>
                  <a:srgbClr val="009900"/>
                </a:solidFill>
                <a:cs typeface="Arial" pitchFamily="34" charset="0"/>
              </a:rPr>
              <a:t>بروتوكولات حكماء صهيون</a:t>
            </a:r>
          </a:p>
          <a:p>
            <a:pPr rtl="1" eaLnBrk="1" hangingPunct="1"/>
            <a:r>
              <a:rPr lang="ar-SA" b="1" dirty="0" smtClean="0">
                <a:cs typeface="Arial" pitchFamily="34" charset="0"/>
              </a:rPr>
              <a:t>* بعض عبادات اليهود وشعائرهم</a:t>
            </a:r>
          </a:p>
          <a:p>
            <a:pPr rtl="1" eaLnBrk="1" hangingPunct="1"/>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err="1" smtClean="0"/>
              <a:t>التلمود:</a:t>
            </a:r>
            <a:endParaRPr lang="ar-SA" dirty="0"/>
          </a:p>
        </p:txBody>
      </p:sp>
      <p:sp>
        <p:nvSpPr>
          <p:cNvPr id="3" name="عنصر نائب للمحتوى 2"/>
          <p:cNvSpPr>
            <a:spLocks noGrp="1"/>
          </p:cNvSpPr>
          <p:nvPr>
            <p:ph idx="1"/>
          </p:nvPr>
        </p:nvSpPr>
        <p:spPr/>
        <p:txBody>
          <a:bodyPr/>
          <a:lstStyle/>
          <a:p>
            <a:pPr algn="just" rtl="1"/>
            <a:r>
              <a:rPr lang="ar-SA" sz="2400" b="1" dirty="0" smtClean="0">
                <a:solidFill>
                  <a:srgbClr val="009900"/>
                </a:solidFill>
              </a:rPr>
              <a:t>تعريف التلمود: </a:t>
            </a:r>
            <a:r>
              <a:rPr lang="ar-SA" sz="2400" b="1" dirty="0" smtClean="0"/>
              <a:t>هو تعليم ديانة وآداب اليهود.</a:t>
            </a:r>
          </a:p>
          <a:p>
            <a:pPr algn="just" rtl="1"/>
            <a:r>
              <a:rPr lang="ar-SA" sz="2400" b="1" dirty="0" smtClean="0"/>
              <a:t> ويتكون من </a:t>
            </a:r>
            <a:r>
              <a:rPr lang="ar-SA" sz="2400" b="1" dirty="0" err="1" smtClean="0"/>
              <a:t>جزئين</a:t>
            </a:r>
            <a:r>
              <a:rPr lang="ar-SA" sz="2400" b="1" dirty="0" smtClean="0"/>
              <a:t> </a:t>
            </a:r>
            <a:r>
              <a:rPr lang="ar-SA" sz="2400" b="1" dirty="0" err="1" smtClean="0"/>
              <a:t>:</a:t>
            </a:r>
            <a:endParaRPr lang="ar-SA" sz="2400" b="1" dirty="0" smtClean="0"/>
          </a:p>
          <a:p>
            <a:pPr algn="just" rtl="1"/>
            <a:r>
              <a:rPr lang="ar-SA" sz="2400" b="1" dirty="0" smtClean="0"/>
              <a:t>1- متن ويسمى</a:t>
            </a:r>
            <a:r>
              <a:rPr lang="en-US" sz="2400" b="1" dirty="0" smtClean="0"/>
              <a:t> " </a:t>
            </a:r>
            <a:r>
              <a:rPr lang="ar-SA" sz="2400" b="1" dirty="0" err="1" smtClean="0"/>
              <a:t>المشناة</a:t>
            </a:r>
            <a:r>
              <a:rPr lang="ar-SA" sz="2400" b="1" dirty="0" smtClean="0"/>
              <a:t> " بمعنى المعرفة أو الشريعة المكررة.</a:t>
            </a:r>
          </a:p>
          <a:p>
            <a:pPr algn="just" rtl="1"/>
            <a:r>
              <a:rPr lang="ar-SA" sz="2400" b="1" dirty="0" smtClean="0"/>
              <a:t>2- شرح </a:t>
            </a:r>
            <a:r>
              <a:rPr lang="ar-SA" sz="2400" b="1" dirty="0" err="1" smtClean="0"/>
              <a:t>ويسمى </a:t>
            </a:r>
            <a:r>
              <a:rPr lang="ar-SA" sz="2400" b="1" dirty="0" smtClean="0"/>
              <a:t>"جمارا" ومعناه الإكمال</a:t>
            </a:r>
            <a:r>
              <a:rPr lang="en-US" sz="2400" b="1" dirty="0" smtClean="0"/>
              <a:t> </a:t>
            </a:r>
            <a:r>
              <a:rPr lang="ar-SA" sz="2400" b="1" dirty="0" err="1" smtClean="0"/>
              <a:t>.</a:t>
            </a:r>
            <a:endParaRPr lang="ar-SA" sz="2400" b="1" dirty="0" smtClean="0"/>
          </a:p>
          <a:p>
            <a:pPr algn="just" rtl="1"/>
            <a:r>
              <a:rPr lang="ar-SA" sz="2400" b="1" dirty="0" smtClean="0">
                <a:solidFill>
                  <a:srgbClr val="009900"/>
                </a:solidFill>
              </a:rPr>
              <a:t>تدوين </a:t>
            </a:r>
            <a:r>
              <a:rPr lang="ar-SA" sz="2400" b="1" dirty="0" err="1" smtClean="0">
                <a:solidFill>
                  <a:srgbClr val="009900"/>
                </a:solidFill>
              </a:rPr>
              <a:t>التلمود </a:t>
            </a:r>
            <a:r>
              <a:rPr lang="ar-SA" sz="2400" b="1" dirty="0" smtClean="0">
                <a:solidFill>
                  <a:srgbClr val="009900"/>
                </a:solidFill>
              </a:rPr>
              <a:t>: </a:t>
            </a:r>
            <a:r>
              <a:rPr lang="ar-SA" sz="2400" b="1" dirty="0" smtClean="0"/>
              <a:t>التلمود هو القانون أو الشريعة الشفهية التي كانت </a:t>
            </a:r>
            <a:r>
              <a:rPr lang="ar-SA" sz="2400" b="1" dirty="0" err="1" smtClean="0"/>
              <a:t>يتناقلها</a:t>
            </a:r>
            <a:r>
              <a:rPr lang="ar-SA" sz="2400" b="1" dirty="0" smtClean="0"/>
              <a:t> الحاخامات </a:t>
            </a:r>
            <a:r>
              <a:rPr lang="ar-SA" sz="2400" b="1" dirty="0" err="1" smtClean="0"/>
              <a:t>الفريسيون</a:t>
            </a:r>
            <a:r>
              <a:rPr lang="ar-SA" sz="2400" b="1" dirty="0" smtClean="0"/>
              <a:t> من اليهود سرا جيلا بعد جيل ثم إن لخوفهم عليها من الضياع دونوها وكان تدوينها في القرنين الأول والثاني بعد الميلاد وأطلق عليها </a:t>
            </a:r>
            <a:r>
              <a:rPr lang="ar-SA" sz="2400" b="1" dirty="0" err="1" smtClean="0"/>
              <a:t>اسم </a:t>
            </a:r>
            <a:r>
              <a:rPr lang="ar-SA" sz="2400" b="1" dirty="0" smtClean="0"/>
              <a:t>" </a:t>
            </a:r>
            <a:r>
              <a:rPr lang="ar-SA" sz="2400" b="1" dirty="0" err="1" smtClean="0"/>
              <a:t>المشناة</a:t>
            </a:r>
            <a:r>
              <a:rPr lang="ar-SA" sz="2400" b="1" dirty="0" smtClean="0"/>
              <a:t> " ثم شرحت وسمي </a:t>
            </a:r>
            <a:r>
              <a:rPr lang="ar-SA" sz="2400" b="1" dirty="0" err="1" smtClean="0"/>
              <a:t>الشرح </a:t>
            </a:r>
            <a:r>
              <a:rPr lang="ar-SA" sz="2400" b="1" dirty="0" smtClean="0"/>
              <a:t>" جمارا</a:t>
            </a:r>
            <a:r>
              <a:rPr lang="en-US" sz="2400" b="1" dirty="0" smtClean="0"/>
              <a:t> ”</a:t>
            </a:r>
            <a:endParaRPr lang="ar-SA" sz="2400" b="1" dirty="0" smtClean="0"/>
          </a:p>
          <a:p>
            <a:pPr algn="just" rtl="1"/>
            <a:r>
              <a:rPr lang="ar-SA" sz="2400" b="1" dirty="0" smtClean="0">
                <a:solidFill>
                  <a:srgbClr val="009900"/>
                </a:solidFill>
              </a:rPr>
              <a:t>تقديس اليهود للتلمود: </a:t>
            </a:r>
            <a:r>
              <a:rPr lang="ar-SA" sz="2400" b="1" dirty="0" smtClean="0"/>
              <a:t>التلمود يقدسه ويعظمه </a:t>
            </a:r>
            <a:r>
              <a:rPr lang="ar-SA" sz="2400" b="1" dirty="0" err="1" smtClean="0"/>
              <a:t>الفريسيون</a:t>
            </a:r>
            <a:r>
              <a:rPr lang="ar-SA" sz="2400" b="1" dirty="0" smtClean="0"/>
              <a:t> من اليهود وباقي الفرق تنكره، ويرى </a:t>
            </a:r>
            <a:r>
              <a:rPr lang="ar-SA" sz="2400" b="1" dirty="0" err="1" smtClean="0"/>
              <a:t>الفريسيون</a:t>
            </a:r>
            <a:r>
              <a:rPr lang="ar-SA" sz="2400" b="1" dirty="0" smtClean="0"/>
              <a:t> أنه من عند الله بل يرون أنه أقدس من التوراة وله أثر كبير في نفسية اليهود المفسدة.</a:t>
            </a:r>
            <a:endParaRPr lang="ar-SA" sz="2400" b="1"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228600"/>
            <a:ext cx="8839200" cy="914400"/>
          </a:xfrm>
        </p:spPr>
        <p:txBody>
          <a:bodyPr/>
          <a:lstStyle/>
          <a:p>
            <a:pPr eaLnBrk="1" hangingPunct="1"/>
            <a:r>
              <a:rPr lang="ar-SA" sz="3200" b="1" dirty="0" smtClean="0">
                <a:cs typeface="Arial" pitchFamily="34" charset="0"/>
              </a:rPr>
              <a:t/>
            </a:r>
            <a:br>
              <a:rPr lang="ar-SA" sz="3200" b="1" dirty="0" smtClean="0">
                <a:cs typeface="Arial" pitchFamily="34" charset="0"/>
              </a:rPr>
            </a:br>
            <a:r>
              <a:rPr lang="ar-SA" sz="3200" b="1" dirty="0" err="1" smtClean="0">
                <a:cs typeface="Arial" pitchFamily="34" charset="0"/>
              </a:rPr>
              <a:t>التلمود:</a:t>
            </a:r>
            <a:r>
              <a:rPr lang="ar-SA" sz="3200" b="1" dirty="0" smtClean="0">
                <a:cs typeface="Arial" pitchFamily="34" charset="0"/>
              </a:rPr>
              <a:t/>
            </a:r>
            <a:br>
              <a:rPr lang="ar-SA" sz="3200" b="1" dirty="0" smtClean="0">
                <a:cs typeface="Arial" pitchFamily="34" charset="0"/>
              </a:rPr>
            </a:b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1295400"/>
            <a:ext cx="9144000" cy="4678363"/>
          </a:xfrm>
        </p:spPr>
        <p:txBody>
          <a:bodyPr/>
          <a:lstStyle/>
          <a:p>
            <a:pPr algn="just" rtl="1" eaLnBrk="1" hangingPunct="1"/>
            <a:r>
              <a:rPr lang="ar-SA" sz="2400" b="1" dirty="0" smtClean="0">
                <a:solidFill>
                  <a:srgbClr val="009900"/>
                </a:solidFill>
              </a:rPr>
              <a:t>مبادئ التلمود و خطره على غير </a:t>
            </a:r>
            <a:r>
              <a:rPr lang="ar-SA" sz="2400" b="1" dirty="0" err="1" smtClean="0">
                <a:solidFill>
                  <a:srgbClr val="009900"/>
                </a:solidFill>
              </a:rPr>
              <a:t>اليهود </a:t>
            </a:r>
            <a:r>
              <a:rPr lang="ar-SA" sz="2400" b="1" dirty="0" err="1" smtClean="0"/>
              <a:t>:</a:t>
            </a:r>
            <a:endParaRPr lang="ar-SA" sz="2400" b="1" dirty="0" smtClean="0"/>
          </a:p>
          <a:p>
            <a:pPr algn="just" rtl="1" eaLnBrk="1" hangingPunct="1"/>
            <a:r>
              <a:rPr lang="ar-SA" sz="2400" b="1" dirty="0" smtClean="0"/>
              <a:t>1- كلامهم عن الله تعالى حيث إنهم وصفوا الله بصفات النقص وزعموا أن الله تعالى شغله تعلم التلمود مع الملائكة واللعب مع الحوت وأنه تعالى يبكي.</a:t>
            </a:r>
            <a:endParaRPr lang="en-US" sz="2400" b="1" dirty="0" smtClean="0"/>
          </a:p>
          <a:p>
            <a:pPr algn="just" rtl="1" eaLnBrk="1" hangingPunct="1"/>
            <a:endParaRPr lang="ar-SA" sz="1600" b="1" dirty="0" smtClean="0"/>
          </a:p>
          <a:p>
            <a:pPr algn="just" rtl="1" eaLnBrk="1" hangingPunct="1"/>
            <a:r>
              <a:rPr lang="ar-SA" sz="2400" b="1" dirty="0" smtClean="0"/>
              <a:t>2- كلامهم عن أنفسهم حيث يزعم اليهود أن أرواحهم جزء من الله وأنهم عند الله أرفع من الملائكة وأن الناس خلقوا لخدمتهم وأن الجنة لا يدخلها إلا اليهود.</a:t>
            </a:r>
            <a:endParaRPr lang="en-US" sz="2400" b="1" dirty="0" smtClean="0"/>
          </a:p>
          <a:p>
            <a:pPr algn="just" rtl="1" eaLnBrk="1" hangingPunct="1"/>
            <a:endParaRPr lang="ar-SA" sz="1600" b="1" dirty="0" smtClean="0"/>
          </a:p>
          <a:p>
            <a:pPr algn="just" rtl="1" eaLnBrk="1" hangingPunct="1"/>
            <a:r>
              <a:rPr lang="ar-SA" sz="2400" b="1" dirty="0" smtClean="0"/>
              <a:t> 3- موقفهم من غيرهم حيث يزعم اليهود أن أرواح غير اليهود أرواح شيطانية وشبيهة بأرواح الحيوانات، وأن اليهودي لا يجوز له أن يشفق على غير اليهودي، ولا يقرضه إلا بالربا، وأن </a:t>
            </a:r>
            <a:r>
              <a:rPr lang="ar-SA" sz="2400" b="1" dirty="0" err="1" smtClean="0"/>
              <a:t>الزنا</a:t>
            </a:r>
            <a:r>
              <a:rPr lang="ar-SA" sz="2400" b="1" dirty="0" smtClean="0"/>
              <a:t> بغير اليهودي ذكراً أو أنثى جائز ولا عقاب عليه، وأن الجحيم مأوى جميع الناس غير اليهود، وقولهم على المسيح عليه السلام وأمه البهتان العظيم.</a:t>
            </a:r>
            <a:r>
              <a:rPr lang="en-US" sz="2400" b="1" dirty="0" smtClean="0"/>
              <a:t> </a:t>
            </a:r>
            <a:endParaRPr lang="ar-SA"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بروتوكولات حكماء </a:t>
            </a:r>
            <a:r>
              <a:rPr lang="ar-SA" b="1" dirty="0" err="1" smtClean="0"/>
              <a:t>صهيون</a:t>
            </a:r>
            <a:r>
              <a:rPr lang="ar-SA" b="1" dirty="0" err="1" smtClean="0">
                <a:cs typeface="Arial" pitchFamily="34" charset="0"/>
              </a:rPr>
              <a:t>:</a:t>
            </a:r>
            <a:r>
              <a:rPr lang="ar-SA" b="1" dirty="0" smtClean="0">
                <a:cs typeface="Arial" pitchFamily="34" charset="0"/>
              </a:rPr>
              <a:t/>
            </a:r>
            <a:br>
              <a:rPr lang="ar-SA" b="1" dirty="0" smtClean="0">
                <a:cs typeface="Arial" pitchFamily="34" charset="0"/>
              </a:rPr>
            </a:br>
            <a:endParaRPr lang="en-US" dirty="0"/>
          </a:p>
        </p:txBody>
      </p:sp>
      <p:sp>
        <p:nvSpPr>
          <p:cNvPr id="3" name="عنصر نائب للمحتوى 2"/>
          <p:cNvSpPr>
            <a:spLocks noGrp="1"/>
          </p:cNvSpPr>
          <p:nvPr>
            <p:ph idx="1"/>
          </p:nvPr>
        </p:nvSpPr>
        <p:spPr>
          <a:xfrm>
            <a:off x="381000" y="1524000"/>
            <a:ext cx="9067800" cy="4754563"/>
          </a:xfrm>
        </p:spPr>
        <p:txBody>
          <a:bodyPr/>
          <a:lstStyle/>
          <a:p>
            <a:pPr algn="just" rtl="1" eaLnBrk="1" hangingPunct="1"/>
            <a:r>
              <a:rPr lang="ar-SA" sz="2400" b="1" dirty="0" smtClean="0"/>
              <a:t>البروتوكولات لا تعد من المصادر الدينية لدى اليهود وإنما هي نتاج التحريف الموجود في التوراة وتعد مخططاً تطبيقياً لأهداف الصهاينة اليهود</a:t>
            </a:r>
            <a:r>
              <a:rPr lang="en-US" sz="2400" b="1" dirty="0" smtClean="0"/>
              <a:t> </a:t>
            </a:r>
            <a:r>
              <a:rPr lang="ar-SA" sz="2400" b="1" dirty="0" err="1" smtClean="0"/>
              <a:t>.</a:t>
            </a:r>
            <a:endParaRPr lang="ar-SA" sz="2400" b="1" dirty="0" smtClean="0"/>
          </a:p>
          <a:p>
            <a:pPr algn="just" rtl="1" eaLnBrk="1" hangingPunct="1"/>
            <a:endParaRPr lang="ar-SA" sz="2400" b="1" dirty="0" smtClean="0"/>
          </a:p>
          <a:p>
            <a:pPr algn="just" rtl="1" eaLnBrk="1" hangingPunct="1"/>
            <a:r>
              <a:rPr lang="ar-SA" sz="2400" b="1" dirty="0" smtClean="0">
                <a:solidFill>
                  <a:srgbClr val="009900"/>
                </a:solidFill>
              </a:rPr>
              <a:t>تعريف البروتوكولات: </a:t>
            </a:r>
            <a:r>
              <a:rPr lang="ar-SA" sz="2400" b="1" dirty="0" smtClean="0"/>
              <a:t>هي كلمة إنجليزية معناها: محضر مؤتمر وملحق معاهدة، والمراد </a:t>
            </a:r>
            <a:r>
              <a:rPr lang="ar-SA" sz="2400" b="1" dirty="0" err="1" smtClean="0"/>
              <a:t>بـ</a:t>
            </a:r>
            <a:r>
              <a:rPr lang="ar-SA" sz="2400" b="1" dirty="0" smtClean="0"/>
              <a:t>"بروتوكولات حكماء </a:t>
            </a:r>
            <a:r>
              <a:rPr lang="ar-SA" sz="2400" b="1" dirty="0" err="1" smtClean="0"/>
              <a:t>صهيون" </a:t>
            </a:r>
            <a:r>
              <a:rPr lang="ar-SA" sz="2400" b="1" dirty="0" smtClean="0"/>
              <a:t>: وثائق محاضرة ألقاها زعيم صهيوني على مجموعه من الصهاينة ليستأنسوا </a:t>
            </a:r>
            <a:r>
              <a:rPr lang="ar-SA" sz="2400" b="1" dirty="0" err="1" smtClean="0"/>
              <a:t>بها</a:t>
            </a:r>
            <a:r>
              <a:rPr lang="ar-SA" sz="2400" b="1" dirty="0" smtClean="0"/>
              <a:t> ويسيروا عليها للسيطرة على العالم.</a:t>
            </a:r>
            <a:r>
              <a:rPr lang="en-US" sz="2400" b="1" dirty="0" smtClean="0"/>
              <a:t> </a:t>
            </a:r>
            <a:endParaRPr lang="ar-SA" sz="2400" b="1" dirty="0" smtClean="0"/>
          </a:p>
          <a:p>
            <a:pPr algn="just" rtl="1" eaLnBrk="1" hangingPunct="1"/>
            <a:endParaRPr lang="ar-SA" sz="2400" b="1" dirty="0" smtClean="0"/>
          </a:p>
          <a:p>
            <a:pPr algn="just" rtl="1" eaLnBrk="1" hangingPunct="1"/>
            <a:r>
              <a:rPr lang="ar-SA" sz="2400" b="1" dirty="0" smtClean="0">
                <a:solidFill>
                  <a:srgbClr val="009900"/>
                </a:solidFill>
              </a:rPr>
              <a:t>الغرض من البروتوكولات</a:t>
            </a:r>
            <a:r>
              <a:rPr lang="ar-SA" sz="2400" b="1" dirty="0" smtClean="0"/>
              <a:t>: هو اطلاع الصهاينة على الخطة التي يستعبدون </a:t>
            </a:r>
            <a:r>
              <a:rPr lang="ar-SA" sz="2400" b="1" dirty="0" err="1" smtClean="0"/>
              <a:t>بها</a:t>
            </a:r>
            <a:r>
              <a:rPr lang="ar-SA" sz="2400" b="1" dirty="0" smtClean="0"/>
              <a:t> العالم ثم كيف يحكمونه إذا سيطروا عليه.</a:t>
            </a:r>
          </a:p>
          <a:p>
            <a:pPr algn="just" rtl="1" eaLnBrk="1" hangingPunct="1"/>
            <a:r>
              <a:rPr lang="en-US" sz="2400" b="1" dirty="0" smtClean="0"/>
              <a:t/>
            </a:r>
            <a:br>
              <a:rPr lang="en-US" sz="2400" b="1" dirty="0" smtClean="0"/>
            </a:br>
            <a:r>
              <a:rPr lang="en-US" sz="2400" b="1" dirty="0" smtClean="0"/>
              <a:t/>
            </a:r>
            <a:br>
              <a:rPr lang="en-US" sz="2400" b="1" dirty="0" smtClean="0"/>
            </a:br>
            <a:endParaRPr lang="ar-SA" sz="2400" b="1" dirty="0" smtClean="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بروتوكولات حكماء صهيون </a:t>
            </a:r>
            <a:r>
              <a:rPr lang="ar-KW" dirty="0" err="1" smtClean="0"/>
              <a:t>:</a:t>
            </a:r>
            <a:endParaRPr lang="en-US" dirty="0"/>
          </a:p>
        </p:txBody>
      </p:sp>
      <p:sp>
        <p:nvSpPr>
          <p:cNvPr id="3" name="عنصر نائب للمحتوى 2"/>
          <p:cNvSpPr>
            <a:spLocks noGrp="1"/>
          </p:cNvSpPr>
          <p:nvPr>
            <p:ph idx="1"/>
          </p:nvPr>
        </p:nvSpPr>
        <p:spPr/>
        <p:txBody>
          <a:bodyPr/>
          <a:lstStyle/>
          <a:p>
            <a:pPr algn="just" rtl="1"/>
            <a:r>
              <a:rPr lang="en-US" sz="2400" b="1" dirty="0" smtClean="0">
                <a:solidFill>
                  <a:srgbClr val="3B84AF"/>
                </a:solidFill>
                <a:cs typeface="Arial" pitchFamily="34" charset="0"/>
              </a:rPr>
              <a:t> </a:t>
            </a:r>
            <a:r>
              <a:rPr lang="ar-SA" sz="2200" b="1" dirty="0" smtClean="0">
                <a:solidFill>
                  <a:srgbClr val="009900"/>
                </a:solidFill>
              </a:rPr>
              <a:t>بعض عناصر المؤامرة الصهيونية </a:t>
            </a:r>
            <a:r>
              <a:rPr lang="ar-SA" sz="2200" b="1" dirty="0" err="1" smtClean="0">
                <a:solidFill>
                  <a:srgbClr val="009900"/>
                </a:solidFill>
              </a:rPr>
              <a:t>والبروتوكولات:</a:t>
            </a:r>
            <a:endParaRPr lang="ar-SA" sz="2200" b="1" dirty="0" smtClean="0">
              <a:solidFill>
                <a:srgbClr val="009900"/>
              </a:solidFill>
            </a:endParaRPr>
          </a:p>
          <a:p>
            <a:pPr algn="just" rtl="1"/>
            <a:r>
              <a:rPr lang="ar-SA" sz="2200" b="1" dirty="0" smtClean="0"/>
              <a:t> 1-التخطيط للاستيلاء على </a:t>
            </a:r>
            <a:r>
              <a:rPr lang="ar-SA" sz="2200" b="1" dirty="0" err="1" smtClean="0"/>
              <a:t>العالم.</a:t>
            </a:r>
            <a:r>
              <a:rPr lang="ar-SA" sz="2200" b="1" dirty="0" smtClean="0"/>
              <a:t> </a:t>
            </a:r>
          </a:p>
          <a:p>
            <a:pPr algn="just" rtl="1"/>
            <a:r>
              <a:rPr lang="ar-SA" sz="2200" b="1" dirty="0" smtClean="0"/>
              <a:t>2- السعي لهدم الحكومات عن طريق إغراء الملوك باضطهاد الشعوب، وإغراء الشعوب بالتمرد على الملوك مستعينين على ذلك بنشر دعوى الحرية والمساواة، ومحاربة كل ذكاء يظهر بين </a:t>
            </a:r>
            <a:r>
              <a:rPr lang="ar-SA" sz="2200" b="1" dirty="0" err="1" smtClean="0"/>
              <a:t>الأمميين</a:t>
            </a:r>
            <a:r>
              <a:rPr lang="ar-SA" sz="2200" b="1" dirty="0" smtClean="0"/>
              <a:t> غير اليهود والاستعانة على تحقيق ذلك بالنساء والمال والمناصب.</a:t>
            </a:r>
          </a:p>
          <a:p>
            <a:pPr algn="just" rtl="1"/>
            <a:r>
              <a:rPr lang="ar-SA" sz="2200" b="1" dirty="0" smtClean="0"/>
              <a:t>3- إلقاء بذور الاختلاف في الدول عن طريق الجمعيات السرية والدينية والفنية والرياضية.</a:t>
            </a:r>
          </a:p>
          <a:p>
            <a:pPr algn="just" rtl="1"/>
            <a:r>
              <a:rPr lang="ar-SA" sz="2200" b="1" dirty="0" smtClean="0"/>
              <a:t>4- زيادة فساد حكومات </a:t>
            </a:r>
            <a:r>
              <a:rPr lang="ar-SA" sz="2200" b="1" dirty="0" err="1" smtClean="0"/>
              <a:t>العالم .</a:t>
            </a:r>
            <a:endParaRPr lang="ar-SA" sz="2200" b="1" dirty="0" smtClean="0"/>
          </a:p>
          <a:p>
            <a:pPr algn="just" rtl="1"/>
            <a:r>
              <a:rPr lang="ar-SA" sz="2200" b="1" dirty="0" smtClean="0"/>
              <a:t>5- يجب أن توضع تحت أيدي اليهود كل وسائل الطبع والنشر حتى ينشروا افكارهم</a:t>
            </a:r>
            <a:r>
              <a:rPr lang="en-US" sz="2200" b="1" dirty="0" smtClean="0"/>
              <a:t> </a:t>
            </a:r>
            <a:r>
              <a:rPr lang="ar-SA" sz="2200" b="1" dirty="0" err="1" smtClean="0"/>
              <a:t>.</a:t>
            </a:r>
            <a:endParaRPr lang="ar-SA" sz="2200" b="1" dirty="0" smtClean="0"/>
          </a:p>
          <a:p>
            <a:pPr algn="just" rtl="1"/>
            <a:r>
              <a:rPr lang="ar-SA" sz="2200" b="1" dirty="0" smtClean="0"/>
              <a:t>6- إحداث أزمات اقتصادية عالمية على الدوام حتى يضطر العالم إلى الاستعانة باليهود لكشف كربه لأن اليهود هم المحتكرون للذهب في العالم.</a:t>
            </a:r>
          </a:p>
          <a:p>
            <a:pPr algn="just" rtl="1"/>
            <a:r>
              <a:rPr lang="ar-SA" sz="2200" b="1" dirty="0" smtClean="0"/>
              <a:t> 7-الاستعانة بأمريكا والصين واليابان على تأديب أوروبا وإخضاعها</a:t>
            </a:r>
            <a:r>
              <a:rPr lang="ar-SA" sz="2200" dirty="0" smtClean="0"/>
              <a:t>.</a:t>
            </a:r>
            <a:endParaRPr lang="ar-KW" sz="2200"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عبادات اليهود</a:t>
            </a:r>
            <a:r>
              <a:rPr lang="ar-KW" dirty="0" err="1" smtClean="0"/>
              <a:t>:</a:t>
            </a:r>
            <a:endParaRPr lang="en-US" dirty="0"/>
          </a:p>
        </p:txBody>
      </p:sp>
      <p:sp>
        <p:nvSpPr>
          <p:cNvPr id="3" name="عنصر نائب للمحتوى 2"/>
          <p:cNvSpPr>
            <a:spLocks noGrp="1"/>
          </p:cNvSpPr>
          <p:nvPr>
            <p:ph idx="1"/>
          </p:nvPr>
        </p:nvSpPr>
        <p:spPr/>
        <p:txBody>
          <a:bodyPr/>
          <a:lstStyle/>
          <a:p>
            <a:pPr algn="just" rtl="1"/>
            <a:r>
              <a:rPr lang="en-US" sz="2200" b="1" dirty="0" smtClean="0">
                <a:cs typeface="Arial" pitchFamily="34" charset="0"/>
              </a:rPr>
              <a:t> </a:t>
            </a:r>
            <a:r>
              <a:rPr lang="ar-SA" sz="2000" b="1" dirty="0" smtClean="0"/>
              <a:t>من أهم عبادات </a:t>
            </a:r>
            <a:r>
              <a:rPr lang="ar-SA" sz="2000" b="1" dirty="0" err="1" smtClean="0"/>
              <a:t>اليهود :</a:t>
            </a:r>
            <a:r>
              <a:rPr lang="ar-SA" sz="2000" b="1" dirty="0" smtClean="0"/>
              <a:t> </a:t>
            </a:r>
          </a:p>
          <a:p>
            <a:pPr algn="just" rtl="1"/>
            <a:r>
              <a:rPr lang="ar-SA" sz="2000" b="1" dirty="0" smtClean="0"/>
              <a:t>1-</a:t>
            </a:r>
            <a:r>
              <a:rPr lang="ar-SA" sz="2000" b="1" dirty="0" smtClean="0">
                <a:solidFill>
                  <a:srgbClr val="0070C0"/>
                </a:solidFill>
              </a:rPr>
              <a:t> الصلاة</a:t>
            </a:r>
            <a:r>
              <a:rPr lang="en-US" sz="2000" b="1" dirty="0" smtClean="0">
                <a:solidFill>
                  <a:srgbClr val="0070C0"/>
                </a:solidFill>
              </a:rPr>
              <a:t> </a:t>
            </a:r>
            <a:r>
              <a:rPr lang="en-US" sz="2000" b="1" dirty="0" smtClean="0"/>
              <a:t>: </a:t>
            </a:r>
            <a:r>
              <a:rPr lang="ar-SA" sz="2000" b="1" dirty="0" smtClean="0"/>
              <a:t>يتجهون في صلاتهم إلى بيت المقدس، والصلوات الواجبة على اليهود ثلاث مرات في كل </a:t>
            </a:r>
            <a:r>
              <a:rPr lang="ar-SA" sz="2000" b="1" dirty="0" err="1" smtClean="0"/>
              <a:t>يوم :</a:t>
            </a:r>
            <a:r>
              <a:rPr lang="ar-SA" sz="2000" b="1" dirty="0" smtClean="0"/>
              <a:t> </a:t>
            </a:r>
          </a:p>
          <a:p>
            <a:pPr algn="just" rtl="1">
              <a:buFontTx/>
              <a:buChar char="-"/>
            </a:pPr>
            <a:r>
              <a:rPr lang="ar-SA" sz="2000" b="1" dirty="0" smtClean="0"/>
              <a:t>صلاة الفجر ويسمونها صلاة السحر</a:t>
            </a:r>
          </a:p>
          <a:p>
            <a:pPr algn="just" rtl="1">
              <a:buFontTx/>
              <a:buChar char="-"/>
            </a:pPr>
            <a:r>
              <a:rPr lang="ar-SA" sz="2000" b="1" dirty="0" smtClean="0"/>
              <a:t> وصلاة نصف النهار أو القيلولة</a:t>
            </a:r>
          </a:p>
          <a:p>
            <a:pPr algn="just" rtl="1">
              <a:buFontTx/>
              <a:buChar char="-"/>
            </a:pPr>
            <a:r>
              <a:rPr lang="ar-SA" sz="2000" b="1" dirty="0" smtClean="0"/>
              <a:t> وصلاة المساء ويسمونها صلاة </a:t>
            </a:r>
            <a:r>
              <a:rPr lang="ar-SA" sz="2000" b="1" dirty="0" err="1" smtClean="0"/>
              <a:t>الغروب .</a:t>
            </a:r>
            <a:endParaRPr lang="ar-SA" sz="2000" b="1" dirty="0" smtClean="0"/>
          </a:p>
          <a:p>
            <a:pPr algn="just" rtl="1"/>
            <a:r>
              <a:rPr lang="ar-SA" sz="2000" b="1" dirty="0" smtClean="0"/>
              <a:t> والصلاة عندهم إما فردية أو جماعية و يقرؤون في صلاتهم نصوصا من </a:t>
            </a:r>
            <a:r>
              <a:rPr lang="ar-SA" sz="2000" b="1" dirty="0" err="1" smtClean="0"/>
              <a:t>التوراة .</a:t>
            </a:r>
            <a:r>
              <a:rPr lang="ar-SA" sz="2000" b="1" dirty="0" smtClean="0"/>
              <a:t> </a:t>
            </a:r>
          </a:p>
          <a:p>
            <a:pPr algn="just" rtl="1"/>
            <a:r>
              <a:rPr lang="ar-SA" sz="2000" b="1" dirty="0" smtClean="0">
                <a:solidFill>
                  <a:srgbClr val="0070C0"/>
                </a:solidFill>
              </a:rPr>
              <a:t>2-الصيام: </a:t>
            </a:r>
            <a:r>
              <a:rPr lang="ar-SA" sz="2000" b="1" dirty="0" smtClean="0"/>
              <a:t>يبتدئ عند اليهود من قبل غروب الشمس إلى بعد غروبها من اليوم اللاحق، يمتنعون فيه عن الطعام و الشراب والجماع، و بعض الأيام يكون صيامهم فيه من الشروق الى الغروب ويمتنعون فيه من الطعام والشراب </a:t>
            </a:r>
            <a:r>
              <a:rPr lang="ar-SA" sz="2000" b="1" dirty="0" err="1" smtClean="0"/>
              <a:t>فقط</a:t>
            </a:r>
            <a:r>
              <a:rPr lang="ar-SA" sz="2000" b="1" dirty="0" err="1" smtClean="0">
                <a:cs typeface="Arial" pitchFamily="34" charset="0"/>
              </a:rPr>
              <a:t>.</a:t>
            </a:r>
            <a:r>
              <a:rPr lang="ar-SA" sz="2000" b="1" dirty="0" smtClean="0">
                <a:cs typeface="Arial" pitchFamily="34" charset="0"/>
              </a:rPr>
              <a:t> </a:t>
            </a:r>
            <a:r>
              <a:rPr lang="ar-SA" sz="2000" b="1" dirty="0" smtClean="0"/>
              <a:t>ولليهود أيام عديدة متفرقة يصومونها لمناسبات عديدة </a:t>
            </a:r>
            <a:r>
              <a:rPr lang="ar-SA" sz="2000" b="1" dirty="0" err="1" smtClean="0"/>
              <a:t>منها:</a:t>
            </a:r>
            <a:r>
              <a:rPr lang="ar-SA" sz="2000" b="1" dirty="0" smtClean="0"/>
              <a:t> </a:t>
            </a:r>
          </a:p>
          <a:p>
            <a:pPr algn="ctr" rtl="1"/>
            <a:r>
              <a:rPr lang="ar-SA" sz="2000" b="1" dirty="0" smtClean="0"/>
              <a:t>- صوم يوم الغفران: وهو أهم صوم عندهم.</a:t>
            </a:r>
          </a:p>
          <a:p>
            <a:pPr algn="ctr" rtl="1">
              <a:buFontTx/>
              <a:buChar char="-"/>
            </a:pPr>
            <a:r>
              <a:rPr lang="ar-SA" sz="2000" b="1" dirty="0" smtClean="0"/>
              <a:t>وصوم تموز: وهو صيام يوم واحد ويعتبرونه حدادا على على حوادث مختلفة أهمها تحطيم ألواح التوراة وإحراق </a:t>
            </a:r>
            <a:r>
              <a:rPr lang="ar-SA" sz="2000" b="1" dirty="0" err="1" smtClean="0"/>
              <a:t>التوراة،</a:t>
            </a:r>
            <a:r>
              <a:rPr lang="ar-SA" sz="2000" b="1" dirty="0" smtClean="0"/>
              <a:t> </a:t>
            </a:r>
          </a:p>
          <a:p>
            <a:pPr algn="ctr" rtl="1">
              <a:buFontTx/>
              <a:buChar char="-"/>
            </a:pPr>
            <a:r>
              <a:rPr lang="ar-SA" sz="2000" b="1" dirty="0" smtClean="0"/>
              <a:t>وصيام التاسع من آب</a:t>
            </a:r>
            <a:r>
              <a:rPr lang="en-US" sz="2000" b="1" dirty="0" smtClean="0"/>
              <a:t> </a:t>
            </a:r>
            <a:r>
              <a:rPr lang="ar-SA" sz="2000" b="1" dirty="0" err="1" smtClean="0"/>
              <a:t>.</a:t>
            </a:r>
            <a:endParaRPr lang="ar-SA" sz="2000" b="1" dirty="0" smtClean="0">
              <a:cs typeface="Arial" pitchFamily="34" charset="0"/>
            </a:endParaRPr>
          </a:p>
          <a:p>
            <a:pPr algn="just" rtl="1"/>
            <a:endParaRPr lang="en-US" sz="3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تشريعات اليهود </a:t>
            </a:r>
            <a:r>
              <a:rPr lang="ar-KW" dirty="0" smtClean="0"/>
              <a:t>:</a:t>
            </a:r>
            <a:endParaRPr lang="en-US" dirty="0"/>
          </a:p>
        </p:txBody>
      </p:sp>
      <p:sp>
        <p:nvSpPr>
          <p:cNvPr id="3" name="عنصر نائب للمحتوى 2"/>
          <p:cNvSpPr>
            <a:spLocks noGrp="1"/>
          </p:cNvSpPr>
          <p:nvPr>
            <p:ph idx="1"/>
          </p:nvPr>
        </p:nvSpPr>
        <p:spPr/>
        <p:txBody>
          <a:bodyPr/>
          <a:lstStyle/>
          <a:p>
            <a:pPr algn="just" rtl="1"/>
            <a:r>
              <a:rPr lang="ar-SA" sz="2400" b="1" u="sng" dirty="0" smtClean="0"/>
              <a:t>من تشريعات </a:t>
            </a:r>
            <a:r>
              <a:rPr lang="ar-SA" sz="2400" b="1" u="sng" dirty="0" err="1" smtClean="0"/>
              <a:t>اليهود:</a:t>
            </a:r>
            <a:endParaRPr lang="ar-SA" sz="2400" b="1" u="sng" dirty="0" smtClean="0"/>
          </a:p>
          <a:p>
            <a:pPr algn="just" rtl="1"/>
            <a:r>
              <a:rPr lang="ar-SA" sz="2000" b="1" dirty="0" smtClean="0"/>
              <a:t>1- </a:t>
            </a:r>
            <a:r>
              <a:rPr lang="ar-SA" sz="2200" b="1" dirty="0" smtClean="0"/>
              <a:t>الزواج: يعتبر بقاء اليهودي في العزوبية أمرا منافيا للدين ويحرم الزواج بين اليهود وغيرهم والزواج بغيرهم يعتبر زنى وفجور وتعدد الزوجات جائز عندهم وليس للتعدد حد أقصى.</a:t>
            </a:r>
          </a:p>
          <a:p>
            <a:pPr algn="just" rtl="1"/>
            <a:r>
              <a:rPr lang="ar-SA" sz="2200" b="1" dirty="0" smtClean="0"/>
              <a:t>2: الطلاق: كان الطلاق في التوراة حقا موضوعا بيد الرجل ثم حرم طرد المرأة من بيت الزوجية إلا اذا افتى القاضي بطلاقها أو اتفقت مع زوجها على الطلاق بالتراضي، ولا يعتبر الطلاق نافذا حتى تصدر فيه وثيقة من الحاخام وبهذه الوثيقة تستطيع المطلقة الزواج.</a:t>
            </a:r>
          </a:p>
          <a:p>
            <a:pPr algn="just" rtl="1"/>
            <a:r>
              <a:rPr lang="ar-SA" sz="2200" b="1" dirty="0" smtClean="0"/>
              <a:t>3-المأكل والمشرب: من شرائع اليهود أنه لا يجوز لهم من الحيوانات ذوات الأربع إلا ماله ظلف مشقوق وليس له أنياب ويأكل العشب، ويحرم عليهم من الطيور كل ماله منقار معقوف أو مخلب ويحل لهم أكل الدجاج والبط والإوز والطيور البرية آكله العشب ويحل لهم السمك الذي له زعانف وعليه قشور وما عداهم من الأحياء البحرية حرام، ولا يجوز لهم الجمع بين اللحم واللبن والحليب في طعام واحد</a:t>
            </a:r>
            <a:r>
              <a:rPr lang="en-US" sz="2200" b="1" dirty="0" smtClean="0"/>
              <a:t> </a:t>
            </a:r>
            <a:r>
              <a:rPr lang="en-US" sz="2200" dirty="0" smtClean="0"/>
              <a:t>.</a:t>
            </a:r>
            <a:endParaRPr lang="en-US" sz="2200"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فرق اليهود</a:t>
            </a:r>
            <a:r>
              <a:rPr lang="ar-KW" dirty="0" err="1" smtClean="0"/>
              <a:t>:</a:t>
            </a:r>
            <a:endParaRPr lang="en-US" dirty="0"/>
          </a:p>
        </p:txBody>
      </p:sp>
      <p:sp>
        <p:nvSpPr>
          <p:cNvPr id="3" name="عنصر نائب للمحتوى 2"/>
          <p:cNvSpPr>
            <a:spLocks noGrp="1"/>
          </p:cNvSpPr>
          <p:nvPr>
            <p:ph idx="1"/>
          </p:nvPr>
        </p:nvSpPr>
        <p:spPr>
          <a:xfrm>
            <a:off x="533400" y="1524000"/>
            <a:ext cx="8915400" cy="4525963"/>
          </a:xfrm>
        </p:spPr>
        <p:txBody>
          <a:bodyPr/>
          <a:lstStyle/>
          <a:p>
            <a:pPr algn="just" rtl="1"/>
            <a:r>
              <a:rPr lang="ar-SA" sz="2000" b="1" dirty="0" smtClean="0"/>
              <a:t>تفرق اليهود إلى فرق عديدة كما قال النبي صلى الله عليه وسلم: تفرقت اليهود على إحدى وسبعين أو </a:t>
            </a:r>
            <a:r>
              <a:rPr lang="ar-SA" sz="2000" b="1" dirty="0" err="1" smtClean="0"/>
              <a:t>ثنتين</a:t>
            </a:r>
            <a:r>
              <a:rPr lang="ar-SA" sz="2000" b="1" dirty="0" smtClean="0"/>
              <a:t> وسبعين فرقة) وهذا التفرق قديم وحديث، </a:t>
            </a:r>
            <a:r>
              <a:rPr lang="ar-SA" sz="2000" b="1" dirty="0" smtClean="0">
                <a:solidFill>
                  <a:srgbClr val="3B84AF"/>
                </a:solidFill>
              </a:rPr>
              <a:t>أما الفرق </a:t>
            </a:r>
            <a:r>
              <a:rPr lang="ar-SA" sz="2000" b="1" dirty="0" err="1" smtClean="0">
                <a:solidFill>
                  <a:srgbClr val="3B84AF"/>
                </a:solidFill>
              </a:rPr>
              <a:t>القديمة:</a:t>
            </a:r>
            <a:endParaRPr lang="ar-SA" sz="2000" b="1" dirty="0" smtClean="0">
              <a:solidFill>
                <a:srgbClr val="3B84AF"/>
              </a:solidFill>
            </a:endParaRPr>
          </a:p>
          <a:p>
            <a:pPr algn="just" rtl="1"/>
            <a:r>
              <a:rPr lang="ar-SA" sz="2000" b="1" dirty="0" smtClean="0">
                <a:solidFill>
                  <a:srgbClr val="3B84AF"/>
                </a:solidFill>
              </a:rPr>
              <a:t>1- السامر يون</a:t>
            </a:r>
            <a:r>
              <a:rPr lang="en-US" sz="2000" b="1" dirty="0" smtClean="0">
                <a:solidFill>
                  <a:srgbClr val="3B84AF"/>
                </a:solidFill>
              </a:rPr>
              <a:t> </a:t>
            </a:r>
            <a:r>
              <a:rPr lang="en-US" sz="2000" b="1" dirty="0" smtClean="0"/>
              <a:t>:</a:t>
            </a:r>
            <a:r>
              <a:rPr lang="ar-SA" sz="2000" b="1" dirty="0" smtClean="0"/>
              <a:t>هم في الأصل شعب دولة بني إسرائيل واستمر وجودهم إلى عصرنا الحاضر وهم مجموعه صغيرة وأهم ما يميزهم عن بقية </a:t>
            </a:r>
            <a:r>
              <a:rPr lang="ar-SA" sz="2000" b="1" dirty="0" err="1" smtClean="0"/>
              <a:t>اليهود:</a:t>
            </a:r>
            <a:r>
              <a:rPr lang="ar-SA" sz="2000" b="1" dirty="0" smtClean="0"/>
              <a:t> </a:t>
            </a:r>
          </a:p>
          <a:p>
            <a:pPr algn="just" rtl="1"/>
            <a:r>
              <a:rPr lang="ar-SA" sz="2000" b="1" dirty="0" smtClean="0"/>
              <a:t>- </a:t>
            </a:r>
            <a:r>
              <a:rPr lang="ar-SA" sz="2000" b="1" dirty="0" err="1" smtClean="0"/>
              <a:t>لايؤمنون</a:t>
            </a:r>
            <a:r>
              <a:rPr lang="ar-SA" sz="2000" b="1" dirty="0" smtClean="0"/>
              <a:t> بنبوة أحد من انبياء بني اسرائيل سوى هارون وموسى </a:t>
            </a:r>
            <a:r>
              <a:rPr lang="ar-SA" sz="2000" b="1" dirty="0" err="1" smtClean="0"/>
              <a:t>ويوشع</a:t>
            </a:r>
            <a:r>
              <a:rPr lang="ar-SA" sz="2000" b="1" dirty="0" smtClean="0"/>
              <a:t> بن نون عليهم </a:t>
            </a:r>
            <a:r>
              <a:rPr lang="ar-SA" sz="2000" b="1" dirty="0" err="1" smtClean="0"/>
              <a:t>السلام.</a:t>
            </a:r>
            <a:r>
              <a:rPr lang="ar-SA" sz="2000" b="1" dirty="0" smtClean="0"/>
              <a:t> </a:t>
            </a:r>
          </a:p>
          <a:p>
            <a:pPr algn="just" rtl="1"/>
            <a:r>
              <a:rPr lang="ar-SA" sz="2000" b="1" dirty="0" smtClean="0"/>
              <a:t>-لا يقدسون من كتب اليهود سوى الاسفار الخمسة التي تسمى التوراة ويضيفون إليها سفر </a:t>
            </a:r>
            <a:r>
              <a:rPr lang="ar-SA" sz="2000" b="1" dirty="0" err="1" smtClean="0"/>
              <a:t>يوشع</a:t>
            </a:r>
            <a:r>
              <a:rPr lang="ar-SA" sz="2000" b="1" dirty="0" smtClean="0"/>
              <a:t> بن نون فقط.</a:t>
            </a:r>
          </a:p>
          <a:p>
            <a:pPr algn="just" rtl="1"/>
            <a:r>
              <a:rPr lang="ar-SA" sz="2000" b="1" dirty="0" smtClean="0">
                <a:solidFill>
                  <a:srgbClr val="C00000"/>
                </a:solidFill>
              </a:rPr>
              <a:t> بقية اليهود يكفرونهم</a:t>
            </a:r>
            <a:r>
              <a:rPr lang="en-US" sz="2000" b="1" dirty="0" smtClean="0">
                <a:solidFill>
                  <a:srgbClr val="C00000"/>
                </a:solidFill>
              </a:rPr>
              <a:t> </a:t>
            </a:r>
            <a:endParaRPr lang="ar-SA" sz="2000" b="1" dirty="0" smtClean="0">
              <a:solidFill>
                <a:srgbClr val="C00000"/>
              </a:solidFill>
            </a:endParaRPr>
          </a:p>
          <a:p>
            <a:pPr algn="just" rtl="1"/>
            <a:r>
              <a:rPr lang="ar-SA" sz="2000" b="1" dirty="0" smtClean="0">
                <a:solidFill>
                  <a:srgbClr val="3B84AF"/>
                </a:solidFill>
              </a:rPr>
              <a:t>2- </a:t>
            </a:r>
            <a:r>
              <a:rPr lang="ar-SA" sz="2000" b="1" dirty="0" err="1" smtClean="0">
                <a:solidFill>
                  <a:srgbClr val="3B84AF"/>
                </a:solidFill>
              </a:rPr>
              <a:t>الفريسيون</a:t>
            </a:r>
            <a:r>
              <a:rPr lang="ar-SA" sz="2000" b="1" dirty="0" smtClean="0">
                <a:solidFill>
                  <a:srgbClr val="3B84AF"/>
                </a:solidFill>
              </a:rPr>
              <a:t>: </a:t>
            </a:r>
            <a:r>
              <a:rPr lang="ar-SA" sz="2000" b="1" dirty="0" smtClean="0"/>
              <a:t>وهي كلمة آرامية تعني ذا الرأي والعلم بالأمور ومعناها المنعزلون وهي امتداد لفرقه الربانيين، وهم أشد اليهود عداوة لغيرهم، وأهم ما يميز </a:t>
            </a:r>
            <a:r>
              <a:rPr lang="ar-SA" sz="2000" b="1" dirty="0" err="1" smtClean="0"/>
              <a:t>الفريسيين</a:t>
            </a:r>
            <a:r>
              <a:rPr lang="ar-SA" sz="2000" b="1" dirty="0" smtClean="0"/>
              <a:t> عن غيرهم من </a:t>
            </a:r>
            <a:r>
              <a:rPr lang="ar-SA" sz="2000" b="1" dirty="0" err="1" smtClean="0"/>
              <a:t>اليهود :</a:t>
            </a:r>
            <a:endParaRPr lang="ar-SA" sz="2000" b="1" dirty="0" smtClean="0"/>
          </a:p>
          <a:p>
            <a:pPr algn="just" rtl="1"/>
            <a:r>
              <a:rPr lang="ar-SA" sz="2000" b="1" dirty="0" smtClean="0"/>
              <a:t>الايمان بسائر كتب العهد القديم مع التلمود، و لا تزال </a:t>
            </a:r>
            <a:r>
              <a:rPr lang="ar-SA" sz="2000" b="1" dirty="0" err="1" smtClean="0"/>
              <a:t>موجوده</a:t>
            </a:r>
            <a:r>
              <a:rPr lang="ar-SA" sz="2000" b="1" dirty="0" smtClean="0"/>
              <a:t> هذه الطائفة ويمثلون أغلبية اليهود وهم الذين يطلق عليهم لدى المسلمين بالربانيين او </a:t>
            </a:r>
            <a:r>
              <a:rPr lang="ar-SA" sz="2000" b="1" dirty="0" err="1" smtClean="0"/>
              <a:t>التلموديين.</a:t>
            </a:r>
            <a:endParaRPr lang="en-US" sz="2000" b="1" dirty="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فرق اليهود</a:t>
            </a:r>
            <a:r>
              <a:rPr lang="ar-KW" dirty="0" err="1" smtClean="0"/>
              <a:t>:</a:t>
            </a:r>
            <a:endParaRPr lang="en-US" dirty="0"/>
          </a:p>
        </p:txBody>
      </p:sp>
      <p:sp>
        <p:nvSpPr>
          <p:cNvPr id="3" name="عنصر نائب للمحتوى 2"/>
          <p:cNvSpPr>
            <a:spLocks noGrp="1"/>
          </p:cNvSpPr>
          <p:nvPr>
            <p:ph idx="1"/>
          </p:nvPr>
        </p:nvSpPr>
        <p:spPr/>
        <p:txBody>
          <a:bodyPr/>
          <a:lstStyle/>
          <a:p>
            <a:pPr algn="just" rtl="1"/>
            <a:r>
              <a:rPr lang="ar-SA" sz="2000" b="1" dirty="0" smtClean="0">
                <a:solidFill>
                  <a:srgbClr val="3B84AF"/>
                </a:solidFill>
              </a:rPr>
              <a:t>3- </a:t>
            </a:r>
            <a:r>
              <a:rPr lang="ar-SA" sz="2000" b="1" dirty="0" err="1" smtClean="0">
                <a:solidFill>
                  <a:srgbClr val="3B84AF"/>
                </a:solidFill>
              </a:rPr>
              <a:t>الصدوقيون</a:t>
            </a:r>
            <a:r>
              <a:rPr lang="en-US" dirty="0" smtClean="0"/>
              <a:t>: </a:t>
            </a:r>
            <a:r>
              <a:rPr lang="ar-SA" sz="2000" b="1" dirty="0" smtClean="0"/>
              <a:t>الفرقة الثانية التي تعتبر من أهم فرق اليهود القديمة، وهم ينتسبون إلى كاهن لهم </a:t>
            </a:r>
            <a:r>
              <a:rPr lang="ar-SA" sz="2000" b="1" dirty="0" err="1" smtClean="0"/>
              <a:t>يسمى </a:t>
            </a:r>
            <a:r>
              <a:rPr lang="ar-SA" sz="2000" b="1" dirty="0" smtClean="0"/>
              <a:t>”</a:t>
            </a:r>
            <a:r>
              <a:rPr lang="ar-SA" sz="2000" b="1" dirty="0" err="1" smtClean="0"/>
              <a:t>صادوق</a:t>
            </a:r>
            <a:r>
              <a:rPr lang="ar-SA" sz="2000" b="1" dirty="0" smtClean="0"/>
              <a:t> " و يتميزون:1</a:t>
            </a:r>
          </a:p>
          <a:p>
            <a:pPr algn="just" rtl="1">
              <a:buFontTx/>
              <a:buChar char="-"/>
            </a:pPr>
            <a:r>
              <a:rPr lang="ar-SA" sz="2000" b="1" dirty="0" smtClean="0"/>
              <a:t>بأنهم يقرون بالتوراة فقط وهي الاسفار الخمسة وعزي اليهم </a:t>
            </a:r>
            <a:r>
              <a:rPr lang="ar-SA" sz="2000" b="1" dirty="0" err="1" smtClean="0"/>
              <a:t>القول </a:t>
            </a:r>
            <a:r>
              <a:rPr lang="ar-SA" sz="2000" b="1" dirty="0" smtClean="0"/>
              <a:t>"بأن </a:t>
            </a:r>
            <a:r>
              <a:rPr lang="ar-SA" sz="2000" b="1" dirty="0" err="1" smtClean="0"/>
              <a:t>عزير</a:t>
            </a:r>
            <a:r>
              <a:rPr lang="ar-SA" sz="2000" b="1" dirty="0" smtClean="0"/>
              <a:t> ابن </a:t>
            </a:r>
            <a:r>
              <a:rPr lang="ar-SA" sz="2000" b="1" dirty="0" err="1" smtClean="0"/>
              <a:t>الله "</a:t>
            </a:r>
            <a:r>
              <a:rPr lang="ar-SA" sz="2000" b="1" dirty="0" smtClean="0"/>
              <a:t> </a:t>
            </a:r>
          </a:p>
          <a:p>
            <a:pPr algn="just" rtl="1">
              <a:buFontTx/>
              <a:buChar char="-"/>
            </a:pPr>
            <a:r>
              <a:rPr lang="ar-SA" sz="2000" b="1" dirty="0" smtClean="0"/>
              <a:t> ينكرون البعث والجزاء الأخروي.</a:t>
            </a:r>
          </a:p>
          <a:p>
            <a:pPr algn="just" rtl="1">
              <a:buFontTx/>
              <a:buChar char="-"/>
            </a:pPr>
            <a:r>
              <a:rPr lang="ar-SA" sz="2000" b="1" dirty="0" smtClean="0"/>
              <a:t>ينكرون القضاء والقدر والملائكة.</a:t>
            </a:r>
            <a:r>
              <a:rPr lang="en-US" sz="2000" b="1" dirty="0" smtClean="0"/>
              <a:t> </a:t>
            </a:r>
            <a:endParaRPr lang="ar-SA" sz="2000" b="1" dirty="0" smtClean="0"/>
          </a:p>
          <a:p>
            <a:pPr algn="just" rtl="1"/>
            <a:r>
              <a:rPr lang="ar-SA" sz="2000" b="1" dirty="0" smtClean="0">
                <a:solidFill>
                  <a:srgbClr val="3B84AF"/>
                </a:solidFill>
              </a:rPr>
              <a:t>ومن الفرق </a:t>
            </a:r>
            <a:r>
              <a:rPr lang="ar-SA" sz="2000" b="1" dirty="0" err="1" smtClean="0">
                <a:solidFill>
                  <a:srgbClr val="3B84AF"/>
                </a:solidFill>
              </a:rPr>
              <a:t>الحديثة:</a:t>
            </a:r>
            <a:endParaRPr lang="ar-SA" sz="2000" b="1" dirty="0" smtClean="0">
              <a:solidFill>
                <a:srgbClr val="3B84AF"/>
              </a:solidFill>
            </a:endParaRPr>
          </a:p>
          <a:p>
            <a:pPr algn="just" rtl="1"/>
            <a:r>
              <a:rPr lang="ar-SA" sz="2000" b="1" dirty="0" smtClean="0">
                <a:solidFill>
                  <a:srgbClr val="3B84AF"/>
                </a:solidFill>
              </a:rPr>
              <a:t>4- </a:t>
            </a:r>
            <a:r>
              <a:rPr lang="ar-SA" sz="2000" b="1" dirty="0" err="1" smtClean="0">
                <a:solidFill>
                  <a:srgbClr val="3B84AF"/>
                </a:solidFill>
              </a:rPr>
              <a:t>القراءون</a:t>
            </a:r>
            <a:r>
              <a:rPr lang="ar-SA" sz="2000" b="1" dirty="0" smtClean="0">
                <a:solidFill>
                  <a:srgbClr val="3B84AF"/>
                </a:solidFill>
              </a:rPr>
              <a:t> : </a:t>
            </a:r>
            <a:r>
              <a:rPr lang="ar-SA" sz="2000" b="1" dirty="0" smtClean="0"/>
              <a:t>و هم يقرءون المقرأ أي التوراة، </a:t>
            </a:r>
            <a:r>
              <a:rPr lang="ar-SA" sz="2000" b="1" dirty="0" err="1" smtClean="0"/>
              <a:t>ويتميزون:</a:t>
            </a:r>
            <a:r>
              <a:rPr lang="ar-SA" sz="2000" b="1" dirty="0" smtClean="0"/>
              <a:t> </a:t>
            </a:r>
          </a:p>
          <a:p>
            <a:pPr algn="just" rtl="1">
              <a:buFontTx/>
              <a:buChar char="-"/>
            </a:pPr>
            <a:r>
              <a:rPr lang="ar-SA" sz="2000" b="1" dirty="0" err="1" smtClean="0"/>
              <a:t>يأنهم</a:t>
            </a:r>
            <a:r>
              <a:rPr lang="ar-SA" sz="2000" b="1" dirty="0" smtClean="0"/>
              <a:t> لا يعترفون إلا بالعهد القديم </a:t>
            </a:r>
          </a:p>
          <a:p>
            <a:pPr algn="just" rtl="1">
              <a:buFontTx/>
              <a:buChar char="-"/>
            </a:pPr>
            <a:r>
              <a:rPr lang="ar-SA" sz="2000" b="1" dirty="0" smtClean="0"/>
              <a:t>يقولون بالبعث يوم الدين </a:t>
            </a:r>
          </a:p>
          <a:p>
            <a:pPr algn="just" rtl="1">
              <a:buFontTx/>
              <a:buChar char="-"/>
            </a:pPr>
            <a:r>
              <a:rPr lang="ar-SA" sz="2000" b="1" dirty="0" smtClean="0"/>
              <a:t> يعزى الى شيخهم عنان الاقرار ببعثة عيسى عليه السلام و ايضا نبينا محمد عليه الصلاة و السلام </a:t>
            </a:r>
            <a:r>
              <a:rPr lang="ar-SA" sz="2000" b="1" smtClean="0"/>
              <a:t>وكنه يزعم </a:t>
            </a:r>
            <a:r>
              <a:rPr lang="ar-SA" sz="2000" b="1" dirty="0" smtClean="0"/>
              <a:t>انه نبي للعرب و ليس لليهود.</a:t>
            </a:r>
            <a:endParaRPr lang="ar-SA" b="1" dirty="0" smtClean="0"/>
          </a:p>
          <a:p>
            <a:pPr algn="just" rtl="1"/>
            <a:endParaRPr lang="ar-SA" b="1" dirty="0" smtClean="0">
              <a:cs typeface="Arial" pitchFamily="34" charset="0"/>
            </a:endParaRP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فرق اليهود</a:t>
            </a:r>
            <a:r>
              <a:rPr lang="ar-KW" dirty="0" err="1" smtClean="0"/>
              <a:t>:</a:t>
            </a:r>
            <a:endParaRPr lang="en-US" dirty="0"/>
          </a:p>
        </p:txBody>
      </p:sp>
      <p:sp>
        <p:nvSpPr>
          <p:cNvPr id="3" name="عنصر نائب للمحتوى 2"/>
          <p:cNvSpPr>
            <a:spLocks noGrp="1"/>
          </p:cNvSpPr>
          <p:nvPr>
            <p:ph idx="1"/>
          </p:nvPr>
        </p:nvSpPr>
        <p:spPr/>
        <p:txBody>
          <a:bodyPr/>
          <a:lstStyle/>
          <a:p>
            <a:pPr algn="just" rtl="1"/>
            <a:r>
              <a:rPr lang="ar-SA" sz="2000" b="1" dirty="0" smtClean="0">
                <a:solidFill>
                  <a:srgbClr val="3B84AF"/>
                </a:solidFill>
              </a:rPr>
              <a:t>5-</a:t>
            </a:r>
            <a:r>
              <a:rPr lang="en-US" sz="2000" b="1" dirty="0" smtClean="0">
                <a:solidFill>
                  <a:srgbClr val="3B84AF"/>
                </a:solidFill>
              </a:rPr>
              <a:t> </a:t>
            </a:r>
            <a:r>
              <a:rPr lang="ar-SA" sz="2000" b="1" dirty="0" err="1" smtClean="0">
                <a:solidFill>
                  <a:srgbClr val="3B84AF"/>
                </a:solidFill>
              </a:rPr>
              <a:t>الحسيديم</a:t>
            </a:r>
            <a:r>
              <a:rPr lang="ar-SA" sz="2000" b="1" dirty="0" smtClean="0">
                <a:solidFill>
                  <a:srgbClr val="3B84AF"/>
                </a:solidFill>
              </a:rPr>
              <a:t> : </a:t>
            </a:r>
            <a:r>
              <a:rPr lang="ar-SA" sz="2000" b="1" dirty="0" smtClean="0"/>
              <a:t>تعزى إلى رجل </a:t>
            </a:r>
            <a:r>
              <a:rPr lang="ar-SA" sz="2000" b="1" dirty="0" err="1" smtClean="0"/>
              <a:t>يسمى </a:t>
            </a:r>
            <a:r>
              <a:rPr lang="ar-SA" sz="2000" b="1" dirty="0" smtClean="0"/>
              <a:t>" إسرائيل بن </a:t>
            </a:r>
            <a:r>
              <a:rPr lang="ar-SA" sz="2000" b="1" dirty="0" err="1" smtClean="0"/>
              <a:t>اليعازر</a:t>
            </a:r>
            <a:r>
              <a:rPr lang="en-US" sz="2000" b="1" dirty="0" smtClean="0"/>
              <a:t> " </a:t>
            </a:r>
            <a:r>
              <a:rPr lang="ar-SA" sz="2000" b="1" dirty="0" smtClean="0"/>
              <a:t>وهي فرقة صوفية يعظمون التلمود ويقبلون أقوله إلا ان لهم تفسيراتهم الباطنية الخاصة.</a:t>
            </a:r>
          </a:p>
          <a:p>
            <a:pPr algn="just" rtl="1"/>
            <a:r>
              <a:rPr lang="ar-SA" sz="2000" b="1" dirty="0" smtClean="0">
                <a:solidFill>
                  <a:srgbClr val="3B84AF"/>
                </a:solidFill>
              </a:rPr>
              <a:t>6- الأرثوذكسية: </a:t>
            </a:r>
            <a:r>
              <a:rPr lang="ar-SA" sz="2000" b="1" dirty="0" smtClean="0"/>
              <a:t>هو مسمى يطلق على اليهود الذين يدينون بالكتاب المقدس مع التلمود مع جميع </a:t>
            </a:r>
            <a:r>
              <a:rPr lang="ar-SA" sz="2000" b="1" dirty="0" err="1" smtClean="0"/>
              <a:t>التعصبات</a:t>
            </a:r>
            <a:r>
              <a:rPr lang="ar-SA" sz="2000" b="1" dirty="0" smtClean="0"/>
              <a:t> اليهودية، وهم يشكلون الغالبية العظمى من اليهود وتجمعهم في فلسطين ولا تعترف الدوله اليهودية إلا </a:t>
            </a:r>
            <a:r>
              <a:rPr lang="ar-SA" sz="2000" b="1" dirty="0" err="1" smtClean="0"/>
              <a:t>بالارثوذكس</a:t>
            </a:r>
            <a:r>
              <a:rPr lang="ar-SA" sz="2000" b="1" dirty="0" smtClean="0"/>
              <a:t> كما أن غالبية اعضاء المجلس الصهيوني منهم.</a:t>
            </a:r>
          </a:p>
          <a:p>
            <a:pPr algn="just" rtl="1"/>
            <a:r>
              <a:rPr lang="ar-SA" sz="2000" b="1" dirty="0" smtClean="0">
                <a:solidFill>
                  <a:srgbClr val="3B84AF"/>
                </a:solidFill>
              </a:rPr>
              <a:t>7-</a:t>
            </a:r>
            <a:r>
              <a:rPr lang="en-US" sz="2000" b="1" dirty="0" smtClean="0">
                <a:solidFill>
                  <a:srgbClr val="3B84AF"/>
                </a:solidFill>
              </a:rPr>
              <a:t> </a:t>
            </a:r>
            <a:r>
              <a:rPr lang="ar-SA" sz="2000" b="1" dirty="0" smtClean="0">
                <a:solidFill>
                  <a:srgbClr val="3B84AF"/>
                </a:solidFill>
              </a:rPr>
              <a:t>المحافظون: </a:t>
            </a:r>
            <a:r>
              <a:rPr lang="ar-SA" sz="2000" b="1" dirty="0" smtClean="0"/>
              <a:t>هم طائفة كبيرة يوافقون للصهاينة في برنامجهم السياسي وهم من أكبر الداعمين للتوطن في فلسطين و تبني سياسات الصهاينة.</a:t>
            </a:r>
            <a:r>
              <a:rPr lang="en-US" sz="2000" b="1" dirty="0" smtClean="0"/>
              <a:t> </a:t>
            </a:r>
            <a:endParaRPr lang="ar-SA" sz="2000" b="1" dirty="0" smtClean="0"/>
          </a:p>
          <a:p>
            <a:pPr algn="just" rtl="1"/>
            <a:r>
              <a:rPr lang="ar-SA" sz="2000" b="1" dirty="0" smtClean="0">
                <a:solidFill>
                  <a:srgbClr val="3B84AF"/>
                </a:solidFill>
              </a:rPr>
              <a:t>8- الصهيونية: </a:t>
            </a:r>
            <a:r>
              <a:rPr lang="ar-SA" sz="2000" b="1" dirty="0" smtClean="0"/>
              <a:t>هي مذهب علماني وأهم أهدافه تجميع اليهود في فلسطين ومن أهم أسباب بروزه </a:t>
            </a:r>
            <a:r>
              <a:rPr lang="ar-SA" sz="2000" b="1" smtClean="0"/>
              <a:t>وتأسيسه </a:t>
            </a:r>
            <a:r>
              <a:rPr lang="ar-SA" sz="2000" b="1" dirty="0" smtClean="0"/>
              <a:t>: الاضطهاد الاوروبي لليهود</a:t>
            </a:r>
            <a:r>
              <a:rPr lang="en-US" sz="2000" b="1" dirty="0" smtClean="0"/>
              <a:t> . </a:t>
            </a:r>
          </a:p>
          <a:p>
            <a:pPr algn="just" rtl="1"/>
            <a:endParaRPr lang="ar-KW" sz="2400" b="1"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1820</TotalTime>
  <Words>1196</Words>
  <Application>Microsoft Office PowerPoint</Application>
  <PresentationFormat>A4 Paper (210x297 mm)</PresentationFormat>
  <Paragraphs>89</Paragraphs>
  <Slides>13</Slides>
  <Notes>0</Notes>
  <HiddenSlides>0</HiddenSlides>
  <MMClips>0</MMClips>
  <ScaleCrop>false</ScaleCrop>
  <HeadingPairs>
    <vt:vector size="4" baseType="variant">
      <vt:variant>
        <vt:lpstr>نسق</vt:lpstr>
      </vt:variant>
      <vt:variant>
        <vt:i4>1</vt:i4>
      </vt:variant>
      <vt:variant>
        <vt:lpstr>عناوين الشرائح</vt:lpstr>
      </vt:variant>
      <vt:variant>
        <vt:i4>13</vt:i4>
      </vt:variant>
    </vt:vector>
  </HeadingPairs>
  <TitlesOfParts>
    <vt:vector size="14" baseType="lpstr">
      <vt:lpstr>Office Theme</vt:lpstr>
      <vt:lpstr>عرض تقديمي في PowerPoint</vt:lpstr>
      <vt:lpstr>عنوان المحاضرة الرابعة</vt:lpstr>
      <vt:lpstr>عناصر المحاضرة</vt:lpstr>
      <vt:lpstr>التلمود:</vt:lpstr>
      <vt:lpstr> التلمود: </vt:lpstr>
      <vt:lpstr>بروتوكولات حكماء صهيون: </vt:lpstr>
      <vt:lpstr>بروتوكولات حكماء صهيون :</vt:lpstr>
      <vt:lpstr>عبادات اليهود:</vt:lpstr>
      <vt:lpstr>تشريعات اليهود :</vt:lpstr>
      <vt:lpstr>فرق اليهود:</vt:lpstr>
      <vt:lpstr>فرق اليهود:</vt:lpstr>
      <vt:lpstr>فرق اليهود:</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حnader darawsheh</dc:creator>
  <cp:lastModifiedBy>Fadel Ali Alsabagh</cp:lastModifiedBy>
  <cp:revision>155</cp:revision>
  <dcterms:created xsi:type="dcterms:W3CDTF">2009-10-14T19:14:34Z</dcterms:created>
  <dcterms:modified xsi:type="dcterms:W3CDTF">2012-09-25T07:23:10Z</dcterms:modified>
</cp:coreProperties>
</file>