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6"/>
  </p:notesMasterIdLst>
  <p:sldIdLst>
    <p:sldId id="256" r:id="rId2"/>
    <p:sldId id="257" r:id="rId3"/>
    <p:sldId id="267" r:id="rId4"/>
    <p:sldId id="259" r:id="rId5"/>
    <p:sldId id="268" r:id="rId6"/>
    <p:sldId id="277" r:id="rId7"/>
    <p:sldId id="269" r:id="rId8"/>
    <p:sldId id="270" r:id="rId9"/>
    <p:sldId id="274" r:id="rId10"/>
    <p:sldId id="278" r:id="rId11"/>
    <p:sldId id="276" r:id="rId12"/>
    <p:sldId id="282" r:id="rId13"/>
    <p:sldId id="279" r:id="rId14"/>
    <p:sldId id="266" r:id="rId15"/>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9900"/>
    <a:srgbClr val="3B84AF"/>
    <a:srgbClr val="709256"/>
    <a:srgbClr val="AD9968"/>
    <a:srgbClr val="FF3300"/>
    <a:srgbClr val="000000"/>
    <a:srgbClr val="FF00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9" autoAdjust="0"/>
    <p:restoredTop sz="94664" autoAdjust="0"/>
  </p:normalViewPr>
  <p:slideViewPr>
    <p:cSldViewPr>
      <p:cViewPr>
        <p:scale>
          <a:sx n="90" d="100"/>
          <a:sy n="90" d="100"/>
        </p:scale>
        <p:origin x="-72" y="534"/>
      </p:cViewPr>
      <p:guideLst>
        <p:guide orient="horz" pos="2160"/>
        <p:guide pos="3120"/>
      </p:guideLst>
    </p:cSldViewPr>
  </p:slid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10/9/2012</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extLst>
      <p:ext uri="{BB962C8B-B14F-4D97-AF65-F5344CB8AC3E}">
        <p14:creationId xmlns:p14="http://schemas.microsoft.com/office/powerpoint/2010/main" val="2408468146"/>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4786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التعليم</a:t>
            </a:r>
            <a:r>
              <a:rPr lang="ar-SA" sz="1600" b="1" baseline="0" dirty="0" smtClean="0">
                <a:solidFill>
                  <a:schemeClr val="bg1"/>
                </a:solidFill>
                <a:latin typeface="+mn-lt"/>
                <a:cs typeface="+mn-cs"/>
              </a:rPr>
              <a:t> الإكتروني والتعلم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457200" y="2819400"/>
            <a:ext cx="5099050" cy="1981200"/>
          </a:xfrm>
          <a:prstGeom prst="rect">
            <a:avLst/>
          </a:prstGeom>
          <a:noFill/>
          <a:ln w="9525">
            <a:noFill/>
            <a:miter lim="800000"/>
            <a:headEnd/>
            <a:tailEnd/>
          </a:ln>
        </p:spPr>
        <p:txBody>
          <a:bodyPr anchor="ctr"/>
          <a:lstStyle/>
          <a:p>
            <a:pPr algn="ctr"/>
            <a:r>
              <a:rPr lang="ar-EG" sz="3700" b="1" dirty="0">
                <a:solidFill>
                  <a:schemeClr val="accent1">
                    <a:lumMod val="50000"/>
                  </a:schemeClr>
                </a:solidFill>
                <a:latin typeface="AYM Wadiy S_U normal."/>
                <a:cs typeface="Times New Roman" pitchFamily="18" charset="0"/>
              </a:rPr>
              <a:t>اسم </a:t>
            </a:r>
            <a:r>
              <a:rPr lang="ar-EG" sz="3700" b="1" dirty="0" smtClean="0">
                <a:solidFill>
                  <a:schemeClr val="accent1">
                    <a:lumMod val="50000"/>
                  </a:schemeClr>
                </a:solidFill>
                <a:latin typeface="AYM Wadiy S_U normal."/>
                <a:cs typeface="Times New Roman" pitchFamily="18" charset="0"/>
              </a:rPr>
              <a:t>المقرر</a:t>
            </a:r>
            <a:endParaRPr lang="ar-SA" sz="3700" b="1" dirty="0">
              <a:solidFill>
                <a:schemeClr val="accent1">
                  <a:lumMod val="50000"/>
                </a:schemeClr>
              </a:solidFill>
              <a:latin typeface="AYM Wadiy S_U normal."/>
              <a:cs typeface="Times New Roman" pitchFamily="18" charset="0"/>
            </a:endParaRPr>
          </a:p>
          <a:p>
            <a:pPr algn="ctr"/>
            <a:r>
              <a:rPr lang="ar-SA" sz="2800" b="1" dirty="0" smtClean="0">
                <a:solidFill>
                  <a:srgbClr val="7F7F7F"/>
                </a:solidFill>
                <a:latin typeface="Calibri" pitchFamily="34" charset="0"/>
                <a:cs typeface="Times New Roman" pitchFamily="18" charset="0"/>
              </a:rPr>
              <a:t>الأديان والفرق</a:t>
            </a:r>
            <a:endParaRPr lang="en-US" sz="2800" b="1" dirty="0">
              <a:solidFill>
                <a:srgbClr val="7F7F7F"/>
              </a:solidFill>
              <a:latin typeface="Calibri" pitchFamily="34" charset="0"/>
            </a:endParaRPr>
          </a:p>
          <a:p>
            <a:pPr algn="ctr"/>
            <a:r>
              <a:rPr lang="ar-SA" sz="2600" b="1" dirty="0" smtClean="0">
                <a:solidFill>
                  <a:srgbClr val="7F7F7F"/>
                </a:solidFill>
                <a:latin typeface="Calibri" pitchFamily="34" charset="0"/>
                <a:cs typeface="Times New Roman" pitchFamily="18" charset="0"/>
              </a:rPr>
              <a:t>د</a:t>
            </a:r>
            <a:r>
              <a:rPr lang="en-US" sz="2600" b="1" dirty="0" smtClean="0">
                <a:solidFill>
                  <a:schemeClr val="bg2">
                    <a:lumMod val="25000"/>
                  </a:schemeClr>
                </a:solidFill>
                <a:latin typeface="Calibri" pitchFamily="34" charset="0"/>
                <a:cs typeface="Times New Roman" pitchFamily="18" charset="0"/>
              </a:rPr>
              <a:t>.</a:t>
            </a:r>
            <a:r>
              <a:rPr lang="ar-KW" sz="2600" b="1" dirty="0" smtClean="0">
                <a:solidFill>
                  <a:schemeClr val="bg2">
                    <a:lumMod val="25000"/>
                  </a:schemeClr>
                </a:solidFill>
                <a:latin typeface="Calibri" pitchFamily="34" charset="0"/>
                <a:cs typeface="Times New Roman" pitchFamily="18" charset="0"/>
              </a:rPr>
              <a:t> </a:t>
            </a:r>
            <a:r>
              <a:rPr lang="ar-SA" sz="2600" b="1" dirty="0" smtClean="0">
                <a:solidFill>
                  <a:schemeClr val="bg2">
                    <a:lumMod val="25000"/>
                  </a:schemeClr>
                </a:solidFill>
                <a:latin typeface="Calibri" pitchFamily="34" charset="0"/>
                <a:cs typeface="Times New Roman" pitchFamily="18" charset="0"/>
              </a:rPr>
              <a:t>زياد بن عبد الله الحمام</a:t>
            </a:r>
            <a:endParaRPr lang="en-US" sz="2600" b="1" dirty="0">
              <a:solidFill>
                <a:srgbClr val="7F7F7F"/>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
        <p:nvSpPr>
          <p:cNvPr id="18" name="Subtitle 2"/>
          <p:cNvSpPr txBox="1">
            <a:spLocks/>
          </p:cNvSpPr>
          <p:nvPr/>
        </p:nvSpPr>
        <p:spPr bwMode="auto">
          <a:xfrm>
            <a:off x="3733800" y="304800"/>
            <a:ext cx="2260600" cy="533400"/>
          </a:xfrm>
          <a:prstGeom prst="rect">
            <a:avLst/>
          </a:prstGeom>
          <a:ln>
            <a:headEnd/>
            <a:tailEnd/>
          </a:ln>
          <a:effectLst>
            <a:outerShdw blurRad="50800" dist="38100" dir="5400000" algn="t" rotWithShape="0">
              <a:prstClr val="black">
                <a:alpha val="40000"/>
              </a:prstClr>
            </a:outerShdw>
          </a:effectLst>
        </p:spPr>
        <p:style>
          <a:lnRef idx="0">
            <a:schemeClr val="accent1"/>
          </a:lnRef>
          <a:fillRef idx="3">
            <a:schemeClr val="accent1"/>
          </a:fillRef>
          <a:effectRef idx="3">
            <a:schemeClr val="accent1"/>
          </a:effectRef>
          <a:fontRef idx="minor">
            <a:schemeClr val="lt1"/>
          </a:fontRef>
        </p:style>
        <p:txBody>
          <a:bodyPr/>
          <a:lstStyle/>
          <a:p>
            <a:pPr algn="ctr" rtl="0">
              <a:spcBef>
                <a:spcPct val="20000"/>
              </a:spcBef>
              <a:buFont typeface="Arial" pitchFamily="34" charset="0"/>
              <a:buNone/>
            </a:pPr>
            <a:r>
              <a:rPr lang="ar-EG" sz="2600" dirty="0" smtClean="0">
                <a:solidFill>
                  <a:srgbClr val="FFFF00"/>
                </a:solidFill>
                <a:latin typeface="ae_AlMateen" pitchFamily="2" charset="-78"/>
                <a:cs typeface="ae_AlMateen" pitchFamily="2" charset="-78"/>
              </a:rPr>
              <a:t>كلية الأداب</a:t>
            </a:r>
            <a:endParaRPr lang="en-US" sz="2600" dirty="0">
              <a:solidFill>
                <a:srgbClr val="FFFF00"/>
              </a:solidFill>
              <a:latin typeface="ae_AlMateen" pitchFamily="2" charset="-78"/>
              <a:cs typeface="ae_AlMateen" pitchFamily="2" charset="-78"/>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Slide Number Placeholder 3"/>
          <p:cNvSpPr>
            <a:spLocks noGrp="1"/>
          </p:cNvSpPr>
          <p:nvPr>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2</a:t>
            </a:fld>
            <a:endParaRPr lang="en-US" dirty="0" smtClean="0">
              <a:cs typeface="Arial" pitchFamily="34" charset="0"/>
            </a:endParaRPr>
          </a:p>
        </p:txBody>
      </p:sp>
      <p:sp>
        <p:nvSpPr>
          <p:cNvPr id="6146" name="Title 4"/>
          <p:cNvSpPr>
            <a:spLocks noGrp="1"/>
          </p:cNvSpPr>
          <p:nvPr>
            <p:ph type="ctrTitle"/>
          </p:nvPr>
        </p:nvSpPr>
        <p:spPr>
          <a:xfrm>
            <a:off x="762000" y="2133600"/>
            <a:ext cx="8420100" cy="1470025"/>
          </a:xfrm>
        </p:spPr>
        <p:txBody>
          <a:bodyPr/>
          <a:lstStyle/>
          <a:p>
            <a:pPr eaLnBrk="1" hangingPunct="1"/>
            <a:r>
              <a:rPr lang="ar-SA" spc="-150" dirty="0" smtClean="0">
                <a:solidFill>
                  <a:srgbClr val="376092"/>
                </a:solidFill>
                <a:latin typeface="ae_AlMateen" pitchFamily="2" charset="-78"/>
                <a:cs typeface="ae_AlMateen" pitchFamily="2" charset="-78"/>
              </a:rPr>
              <a:t>السادسة</a:t>
            </a:r>
            <a:r>
              <a:rPr lang="en-US" spc="-150" dirty="0" smtClean="0">
                <a:solidFill>
                  <a:srgbClr val="376092"/>
                </a:solidFill>
                <a:latin typeface="ae_AlMateen" pitchFamily="2" charset="-78"/>
                <a:cs typeface="ae_AlMateen" pitchFamily="2" charset="-78"/>
              </a:rPr>
              <a:t> </a:t>
            </a:r>
            <a:r>
              <a:rPr lang="ar-SA" spc="-150" dirty="0" smtClean="0">
                <a:solidFill>
                  <a:srgbClr val="376092"/>
                </a:solidFill>
                <a:latin typeface="ae_AlMateen" pitchFamily="2" charset="-78"/>
                <a:cs typeface="ae_AlMateen" pitchFamily="2" charset="-78"/>
              </a:rPr>
              <a:t> عنوان المحاضرة</a:t>
            </a:r>
            <a:endParaRPr lang="en-US" spc="-150" dirty="0" smtClean="0">
              <a:solidFill>
                <a:srgbClr val="376092"/>
              </a:solidFill>
              <a:latin typeface="ae_AlMateen" pitchFamily="2" charset="-78"/>
              <a:cs typeface="ae_AlMateen" pitchFamily="2" charset="-78"/>
            </a:endParaRPr>
          </a:p>
        </p:txBody>
      </p:sp>
      <p:sp>
        <p:nvSpPr>
          <p:cNvPr id="6147" name="Subtitle 5"/>
          <p:cNvSpPr>
            <a:spLocks noGrp="1"/>
          </p:cNvSpPr>
          <p:nvPr>
            <p:ph type="subTitle" idx="1"/>
          </p:nvPr>
        </p:nvSpPr>
        <p:spPr>
          <a:xfrm>
            <a:off x="990600" y="3886200"/>
            <a:ext cx="7429500" cy="1752600"/>
          </a:xfrm>
        </p:spPr>
        <p:txBody>
          <a:bodyPr/>
          <a:lstStyle/>
          <a:p>
            <a:pPr eaLnBrk="1" hangingPunct="1"/>
            <a:r>
              <a:rPr lang="ar-SA" b="1" dirty="0" smtClean="0">
                <a:solidFill>
                  <a:schemeClr val="tx1"/>
                </a:solidFill>
                <a:cs typeface="Arial" pitchFamily="34" charset="0"/>
              </a:rPr>
              <a:t>مصادر النصرانية</a:t>
            </a:r>
            <a:endParaRPr lang="en-US" b="1" dirty="0" smtClean="0">
              <a:solidFill>
                <a:schemeClr val="tx1"/>
              </a:solidFill>
              <a:cs typeface="Arial"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eaLnBrk="1" hangingPunct="1">
              <a:defRPr/>
            </a:pPr>
            <a:r>
              <a:rPr lang="ar-SA" dirty="0" smtClean="0">
                <a:solidFill>
                  <a:schemeClr val="tx2">
                    <a:lumMod val="75000"/>
                  </a:schemeClr>
                </a:solidFill>
              </a:rPr>
              <a:t>عناصر المحاضرة</a:t>
            </a:r>
            <a:endParaRPr lang="en-US" dirty="0">
              <a:solidFill>
                <a:schemeClr val="tx2">
                  <a:lumMod val="75000"/>
                </a:schemeClr>
              </a:solidFill>
            </a:endParaRPr>
          </a:p>
        </p:txBody>
      </p:sp>
      <p:sp>
        <p:nvSpPr>
          <p:cNvPr id="7171" name="Text Placeholder 5"/>
          <p:cNvSpPr>
            <a:spLocks noGrp="1"/>
          </p:cNvSpPr>
          <p:nvPr>
            <p:ph idx="1"/>
          </p:nvPr>
        </p:nvSpPr>
        <p:spPr/>
        <p:txBody>
          <a:bodyPr/>
          <a:lstStyle/>
          <a:p>
            <a:pPr rtl="1" eaLnBrk="1" hangingPunct="1"/>
            <a:r>
              <a:rPr lang="ar-SA" b="1" dirty="0" smtClean="0">
                <a:cs typeface="Arial" pitchFamily="34" charset="0"/>
              </a:rPr>
              <a:t>مصادر </a:t>
            </a:r>
            <a:r>
              <a:rPr lang="ar-SA" b="1" dirty="0" err="1" smtClean="0">
                <a:cs typeface="Arial" pitchFamily="34" charset="0"/>
              </a:rPr>
              <a:t>النصرانية:</a:t>
            </a:r>
            <a:endParaRPr lang="ar-SA" b="1" dirty="0" smtClean="0">
              <a:cs typeface="Arial" pitchFamily="34" charset="0"/>
            </a:endParaRPr>
          </a:p>
          <a:p>
            <a:pPr algn="ctr" rtl="1" eaLnBrk="1" hangingPunct="1">
              <a:buFontTx/>
              <a:buChar char="-"/>
            </a:pPr>
            <a:r>
              <a:rPr lang="ar-SA" b="1" dirty="0" smtClean="0">
                <a:cs typeface="Arial" pitchFamily="34" charset="0"/>
              </a:rPr>
              <a:t>الكتاب المقدس</a:t>
            </a:r>
          </a:p>
          <a:p>
            <a:pPr algn="ctr" rtl="1" eaLnBrk="1" hangingPunct="1">
              <a:buFontTx/>
              <a:buChar char="-"/>
            </a:pPr>
            <a:r>
              <a:rPr lang="ar-SA" b="1" dirty="0" smtClean="0">
                <a:cs typeface="Arial" pitchFamily="34" charset="0"/>
              </a:rPr>
              <a:t>المجامع النصرانية</a:t>
            </a:r>
          </a:p>
          <a:p>
            <a:pPr rtl="1" eaLnBrk="1" hangingPunct="1">
              <a:buFontTx/>
              <a:buChar char="-"/>
            </a:pPr>
            <a:r>
              <a:rPr lang="ar-SA" b="1" dirty="0" smtClean="0">
                <a:cs typeface="Arial" pitchFamily="34" charset="0"/>
              </a:rPr>
              <a:t>الكتاب المقدس، </a:t>
            </a:r>
            <a:r>
              <a:rPr lang="ar-SA" b="1" dirty="0" err="1" smtClean="0">
                <a:cs typeface="Arial" pitchFamily="34" charset="0"/>
              </a:rPr>
              <a:t>وفيه:</a:t>
            </a:r>
            <a:r>
              <a:rPr lang="ar-SA" b="1" dirty="0" smtClean="0">
                <a:cs typeface="Arial" pitchFamily="34" charset="0"/>
              </a:rPr>
              <a:t> </a:t>
            </a:r>
          </a:p>
          <a:p>
            <a:pPr algn="ctr" rtl="1" eaLnBrk="1" hangingPunct="1">
              <a:buFontTx/>
              <a:buChar char="-"/>
            </a:pPr>
            <a:r>
              <a:rPr lang="ar-SA" sz="2800" b="1" dirty="0" smtClean="0">
                <a:solidFill>
                  <a:srgbClr val="7030A0"/>
                </a:solidFill>
                <a:cs typeface="Arial" pitchFamily="34" charset="0"/>
              </a:rPr>
              <a:t>تعريف الكتاب المقدس</a:t>
            </a:r>
          </a:p>
          <a:p>
            <a:pPr algn="ctr" rtl="1" eaLnBrk="1" hangingPunct="1">
              <a:buFontTx/>
              <a:buChar char="-"/>
            </a:pPr>
            <a:r>
              <a:rPr lang="ar-SA" sz="2800" b="1" dirty="0" smtClean="0">
                <a:solidFill>
                  <a:srgbClr val="7030A0"/>
                </a:solidFill>
                <a:cs typeface="Arial" pitchFamily="34" charset="0"/>
              </a:rPr>
              <a:t>التعريف بالإنجيل</a:t>
            </a:r>
          </a:p>
          <a:p>
            <a:pPr algn="ctr" rtl="1" eaLnBrk="1" hangingPunct="1">
              <a:buFontTx/>
              <a:buChar char="-"/>
            </a:pPr>
            <a:r>
              <a:rPr lang="ar-SA" sz="2800" b="1" dirty="0" smtClean="0">
                <a:solidFill>
                  <a:srgbClr val="7030A0"/>
                </a:solidFill>
                <a:cs typeface="Arial" pitchFamily="34" charset="0"/>
              </a:rPr>
              <a:t>تاريخ الأناجيل الأربعة</a:t>
            </a:r>
          </a:p>
          <a:p>
            <a:pPr algn="ctr" rtl="1" eaLnBrk="1" hangingPunct="1">
              <a:buFontTx/>
              <a:buChar char="-"/>
            </a:pPr>
            <a:r>
              <a:rPr lang="ar-SA" sz="2800" b="1" dirty="0" smtClean="0">
                <a:solidFill>
                  <a:srgbClr val="7030A0"/>
                </a:solidFill>
                <a:cs typeface="Arial" pitchFamily="34" charset="0"/>
              </a:rPr>
              <a:t>إنجيل </a:t>
            </a:r>
            <a:r>
              <a:rPr lang="ar-SA" sz="2800" b="1" dirty="0" err="1" smtClean="0">
                <a:solidFill>
                  <a:srgbClr val="7030A0"/>
                </a:solidFill>
                <a:cs typeface="Arial" pitchFamily="34" charset="0"/>
              </a:rPr>
              <a:t>برنابا</a:t>
            </a:r>
            <a:endParaRPr lang="ar-EG" sz="2800" b="1" dirty="0" smtClean="0">
              <a:solidFill>
                <a:srgbClr val="7030A0"/>
              </a:solidFill>
              <a:cs typeface="Arial" pitchFamily="34" charset="0"/>
            </a:endParaRP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3</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a:xfrm>
            <a:off x="609600" y="304800"/>
            <a:ext cx="8915400" cy="1143000"/>
          </a:xfrm>
        </p:spPr>
        <p:txBody>
          <a:bodyPr/>
          <a:lstStyle/>
          <a:p>
            <a:pPr eaLnBrk="1" hangingPunct="1"/>
            <a:r>
              <a:rPr lang="ar-SA" sz="3200" b="1" dirty="0" smtClean="0">
                <a:cs typeface="Arial" pitchFamily="34" charset="0"/>
              </a:rPr>
              <a:t/>
            </a:r>
            <a:br>
              <a:rPr lang="ar-SA" sz="3200" b="1" dirty="0" smtClean="0">
                <a:cs typeface="Arial" pitchFamily="34" charset="0"/>
              </a:rPr>
            </a:br>
            <a:r>
              <a:rPr lang="ar-SA" sz="3200" b="1" dirty="0" smtClean="0">
                <a:cs typeface="Arial" pitchFamily="34" charset="0"/>
              </a:rPr>
              <a:t> الكتاب </a:t>
            </a:r>
            <a:r>
              <a:rPr lang="ar-SA" sz="3200" b="1" dirty="0" err="1" smtClean="0">
                <a:cs typeface="Arial" pitchFamily="34" charset="0"/>
              </a:rPr>
              <a:t>المقدس:</a:t>
            </a:r>
            <a:r>
              <a:rPr lang="ar-SA" b="1" dirty="0" smtClean="0">
                <a:cs typeface="Arial" pitchFamily="34" charset="0"/>
              </a:rPr>
              <a:t/>
            </a:r>
            <a:br>
              <a:rPr lang="ar-SA" b="1" dirty="0" smtClean="0">
                <a:cs typeface="Arial" pitchFamily="34" charset="0"/>
              </a:rPr>
            </a:br>
            <a:endParaRPr lang="ar-SA" dirty="0" smtClean="0">
              <a:solidFill>
                <a:schemeClr val="tx2">
                  <a:lumMod val="75000"/>
                </a:schemeClr>
              </a:solidFill>
              <a:cs typeface="Arial" pitchFamily="34" charset="0"/>
            </a:endParaRPr>
          </a:p>
        </p:txBody>
      </p:sp>
      <p:sp>
        <p:nvSpPr>
          <p:cNvPr id="8195" name="Content Placeholder 2"/>
          <p:cNvSpPr>
            <a:spLocks noGrp="1"/>
          </p:cNvSpPr>
          <p:nvPr>
            <p:ph idx="1"/>
          </p:nvPr>
        </p:nvSpPr>
        <p:spPr>
          <a:xfrm>
            <a:off x="228600" y="1295400"/>
            <a:ext cx="9144000" cy="4678363"/>
          </a:xfrm>
        </p:spPr>
        <p:txBody>
          <a:bodyPr/>
          <a:lstStyle/>
          <a:p>
            <a:pPr algn="just" rtl="1" eaLnBrk="1" hangingPunct="1"/>
            <a:r>
              <a:rPr lang="ar-SA" sz="2400" b="1" dirty="0" smtClean="0"/>
              <a:t>النصارى يقدسون العهد القديم والعهد الجديد ويضمونها في كتاب واحد يطلقون </a:t>
            </a:r>
            <a:r>
              <a:rPr lang="ar-SA" sz="2400" b="1" dirty="0" err="1" smtClean="0"/>
              <a:t>عليه </a:t>
            </a:r>
            <a:r>
              <a:rPr lang="ar-SA" sz="2400" b="1" dirty="0" smtClean="0"/>
              <a:t>”الكتاب </a:t>
            </a:r>
            <a:r>
              <a:rPr lang="ar-SA" sz="2400" b="1" dirty="0" err="1" smtClean="0"/>
              <a:t>المقدس”.</a:t>
            </a:r>
            <a:endParaRPr lang="ar-SA" sz="2400" b="1" dirty="0" smtClean="0"/>
          </a:p>
          <a:p>
            <a:pPr algn="just" rtl="1" eaLnBrk="1" hangingPunct="1"/>
            <a:r>
              <a:rPr lang="ar-SA" sz="2400" b="1" dirty="0" smtClean="0"/>
              <a:t>والعهد القديم: هو التوراة والكتب الملحقة </a:t>
            </a:r>
            <a:r>
              <a:rPr lang="ar-SA" sz="2400" b="1" dirty="0" err="1" smtClean="0"/>
              <a:t>به</a:t>
            </a:r>
            <a:r>
              <a:rPr lang="ar-SA" sz="2400" b="1" dirty="0" smtClean="0"/>
              <a:t>، وهو بالنسبة للنصارى منسوخ حكماً فلا يعملون بتشريعاته إلا أنهم يعتقدون قداسته ويأخذون منه معارفهم الدينية مثل المعلومات المتعلقة بخلق السموات والأرض وخلق آدم ويقتبسون منه كثيرا من الأدعية في صلواتهم.</a:t>
            </a:r>
          </a:p>
          <a:p>
            <a:pPr algn="just" rtl="1" eaLnBrk="1" hangingPunct="1"/>
            <a:r>
              <a:rPr lang="ar-SA" sz="2400" b="1" dirty="0" smtClean="0"/>
              <a:t>وأما العهد الجديد: هو مجموعه من الأناجيل والرسائل الملحقة </a:t>
            </a:r>
            <a:r>
              <a:rPr lang="ar-SA" sz="2400" b="1" dirty="0" err="1" smtClean="0"/>
              <a:t>بها</a:t>
            </a:r>
            <a:r>
              <a:rPr lang="ar-SA" sz="2400" b="1" dirty="0" smtClean="0"/>
              <a:t> وتتضمن دعوة المسيح عليه السلام وتاريخه وشيئا من دعوة أوائل النصارى وتاريخهم ورسائل دينية أخرى، والرسائل الملحقة بالأناجيل هي في الحقيقة أقل حالاً من ناحية صحة نسبتها إلى من تنسب إليه وإن كان لها في الواقع الدور الأكبر في تشكيل </a:t>
            </a:r>
            <a:r>
              <a:rPr lang="ar-SA" sz="2400" b="1" dirty="0" err="1" smtClean="0"/>
              <a:t>الديانه</a:t>
            </a:r>
            <a:r>
              <a:rPr lang="ar-SA" sz="2400" b="1" dirty="0" smtClean="0"/>
              <a:t> النصرانية وخاصة </a:t>
            </a:r>
            <a:r>
              <a:rPr lang="ar-SA" sz="2400" b="1" dirty="0" err="1" smtClean="0"/>
              <a:t>رسائل </a:t>
            </a:r>
            <a:r>
              <a:rPr lang="ar-SA" sz="2400" b="1" dirty="0" smtClean="0"/>
              <a:t>"بولس</a:t>
            </a:r>
            <a:r>
              <a:rPr lang="en-US" sz="2400" b="1" dirty="0" smtClean="0"/>
              <a:t>”</a:t>
            </a:r>
            <a:r>
              <a:rPr lang="ar-SA" sz="2400" b="1" dirty="0" err="1" smtClean="0"/>
              <a:t>.</a:t>
            </a:r>
            <a:endParaRPr lang="ar-SA" sz="2400" b="1" dirty="0" smtClean="0">
              <a:cs typeface="Arial" pitchFamily="34" charset="0"/>
            </a:endParaRP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4</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cs typeface="Arial" pitchFamily="34" charset="0"/>
              </a:rPr>
              <a:t>التعريف </a:t>
            </a:r>
            <a:r>
              <a:rPr lang="ar-SA" b="1" dirty="0" err="1" smtClean="0">
                <a:cs typeface="Arial" pitchFamily="34" charset="0"/>
              </a:rPr>
              <a:t>بالإنجيل:</a:t>
            </a:r>
            <a:r>
              <a:rPr lang="ar-SA" b="1" dirty="0" smtClean="0">
                <a:cs typeface="Arial" pitchFamily="34" charset="0"/>
              </a:rPr>
              <a:t/>
            </a:r>
            <a:br>
              <a:rPr lang="ar-SA" b="1" dirty="0" smtClean="0">
                <a:cs typeface="Arial" pitchFamily="34" charset="0"/>
              </a:rPr>
            </a:br>
            <a:endParaRPr lang="en-US" dirty="0"/>
          </a:p>
        </p:txBody>
      </p:sp>
      <p:sp>
        <p:nvSpPr>
          <p:cNvPr id="3" name="عنصر نائب للمحتوى 2"/>
          <p:cNvSpPr>
            <a:spLocks noGrp="1"/>
          </p:cNvSpPr>
          <p:nvPr>
            <p:ph idx="1"/>
          </p:nvPr>
        </p:nvSpPr>
        <p:spPr>
          <a:xfrm>
            <a:off x="381000" y="1524000"/>
            <a:ext cx="9067800" cy="4754563"/>
          </a:xfrm>
        </p:spPr>
        <p:txBody>
          <a:bodyPr/>
          <a:lstStyle/>
          <a:p>
            <a:pPr algn="just" rtl="1" eaLnBrk="1" hangingPunct="1"/>
            <a:r>
              <a:rPr lang="ar-SA" sz="2400" b="1" dirty="0" smtClean="0"/>
              <a:t>التعريف بالإنجيل: هي كلمة يونانية تعني الخبر </a:t>
            </a:r>
            <a:r>
              <a:rPr lang="ar-SA" sz="2400" b="1" dirty="0" err="1" smtClean="0"/>
              <a:t>الطيب "البشارة”.</a:t>
            </a:r>
            <a:endParaRPr lang="ar-SA" sz="2400" b="1" dirty="0" smtClean="0"/>
          </a:p>
          <a:p>
            <a:pPr algn="just" rtl="1" eaLnBrk="1" hangingPunct="1"/>
            <a:r>
              <a:rPr lang="ar-SA" sz="2400" b="1" dirty="0" smtClean="0"/>
              <a:t> والإنجيل عند المسلمين: هو الكتاب الذي أنزله الله تعالى على عيسى عليه السلام هدى ونور، ودعى المسيح عليه السلام بني إسرائيل للأخذ بالإنجيل والإيمان </a:t>
            </a:r>
            <a:r>
              <a:rPr lang="ar-SA" sz="2400" b="1" dirty="0" err="1" smtClean="0"/>
              <a:t>به</a:t>
            </a:r>
            <a:r>
              <a:rPr lang="ar-SA" sz="2400" b="1" dirty="0" smtClean="0"/>
              <a:t>، وقد صار لدى النصارى بدل الإنجيل الواحد أربعه أناجيل ولا ينسبونها إلى المسيح عليه السلام وإنما هي منسوبة إلى متى ومرقص ولوقا ويوحنا.</a:t>
            </a:r>
          </a:p>
          <a:p>
            <a:pPr algn="just" rtl="1" eaLnBrk="1" hangingPunct="1"/>
            <a:r>
              <a:rPr lang="ar-SA" sz="2400" b="1" dirty="0" smtClean="0"/>
              <a:t> ويزعم النصارى </a:t>
            </a:r>
            <a:r>
              <a:rPr lang="ar-SA" sz="2400" b="1" dirty="0" err="1" smtClean="0"/>
              <a:t>أن </a:t>
            </a:r>
            <a:r>
              <a:rPr lang="ar-SA" sz="2400" b="1" dirty="0" smtClean="0"/>
              <a:t>"متى ويوحنا</a:t>
            </a:r>
            <a:r>
              <a:rPr lang="en-US" sz="2400" b="1" dirty="0" smtClean="0"/>
              <a:t>" </a:t>
            </a:r>
            <a:r>
              <a:rPr lang="ar-SA" sz="2400" b="1" dirty="0" smtClean="0"/>
              <a:t>من الحواريين و" </a:t>
            </a:r>
            <a:r>
              <a:rPr lang="ar-SA" sz="2400" b="1" dirty="0" err="1" smtClean="0"/>
              <a:t>مرقص </a:t>
            </a:r>
            <a:r>
              <a:rPr lang="ar-SA" sz="2400" b="1" dirty="0" smtClean="0"/>
              <a:t>" تلميذ بطرس و"لوقا" تلميذ بولس.</a:t>
            </a:r>
          </a:p>
          <a:p>
            <a:pPr algn="just" rtl="1" eaLnBrk="1" hangingPunct="1"/>
            <a:r>
              <a:rPr lang="ar-SA" sz="2400" b="1" dirty="0" smtClean="0"/>
              <a:t>وهذه الأناجيل تحتوي شيئا من تاريخ عيسى عليه السلام حيث ذكرت ولادته وتنقلاته في الدعوة وصلبه وقيامته في زعمهم، وصعوده إلى السماء وتحتوي أيضا على مواعظ منسوبة إليه وخطب، ومجادلاته مع اليهود ومعجزاته التي كان يظهرها للناس دليلا على صدقه في أنه مرسل من عند الله.</a:t>
            </a:r>
            <a:endParaRPr lang="ar-SA" sz="2400" b="1" dirty="0" smtClean="0">
              <a:cs typeface="Arial" pitchFamily="34"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cs typeface="Arial" pitchFamily="34" charset="0"/>
              </a:rPr>
              <a:t>التعريف بالإنجيل</a:t>
            </a:r>
            <a:r>
              <a:rPr lang="ar-SA" dirty="0" smtClean="0"/>
              <a:t>:</a:t>
            </a:r>
            <a:endParaRPr lang="en-US" dirty="0"/>
          </a:p>
        </p:txBody>
      </p:sp>
      <p:sp>
        <p:nvSpPr>
          <p:cNvPr id="3" name="عنصر نائب للمحتوى 2"/>
          <p:cNvSpPr>
            <a:spLocks noGrp="1"/>
          </p:cNvSpPr>
          <p:nvPr>
            <p:ph idx="1"/>
          </p:nvPr>
        </p:nvSpPr>
        <p:spPr/>
        <p:txBody>
          <a:bodyPr/>
          <a:lstStyle/>
          <a:p>
            <a:pPr algn="just" rtl="1"/>
            <a:r>
              <a:rPr lang="ar-SA" sz="2400" b="1" dirty="0" smtClean="0"/>
              <a:t>فهذه الأناجيل أشبه ما تكون بكتب السيرة، وبينها اختلافات قد تكون اختلافات جوهرية لا يمكن التوفيق بينها إلا بالتعسف.</a:t>
            </a:r>
          </a:p>
          <a:p>
            <a:pPr algn="just" rtl="1"/>
            <a:r>
              <a:rPr lang="ar-SA" sz="2400" b="1" dirty="0" smtClean="0"/>
              <a:t> وهذه الأناجيل تعود الى مطلبين </a:t>
            </a:r>
            <a:r>
              <a:rPr lang="ar-SA" sz="2400" b="1" dirty="0" err="1" smtClean="0"/>
              <a:t>اساسيين :</a:t>
            </a:r>
            <a:endParaRPr lang="ar-SA" sz="2400" b="1" dirty="0" smtClean="0"/>
          </a:p>
          <a:p>
            <a:pPr algn="just" rtl="1"/>
            <a:r>
              <a:rPr lang="ar-SA" sz="2400" b="1" dirty="0" smtClean="0"/>
              <a:t>1- الدعوة الى </a:t>
            </a:r>
            <a:r>
              <a:rPr lang="ar-SA" sz="2400" b="1" dirty="0" err="1" smtClean="0"/>
              <a:t>إلتوبة</a:t>
            </a:r>
            <a:r>
              <a:rPr lang="ar-SA" sz="2400" b="1" dirty="0" smtClean="0"/>
              <a:t> والعمل بشريعة موسى عليه السلام.</a:t>
            </a:r>
          </a:p>
          <a:p>
            <a:pPr algn="just" rtl="1"/>
            <a:r>
              <a:rPr lang="ar-SA" sz="2400" b="1" dirty="0" smtClean="0"/>
              <a:t>2- التبشير بقرب قيام مملكة الله التي يتحقق فيها العدل و المساواة.</a:t>
            </a:r>
            <a:endParaRPr lang="en-US" sz="2400"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cs typeface="Arial" pitchFamily="34" charset="0"/>
              </a:rPr>
              <a:t> </a:t>
            </a:r>
            <a:r>
              <a:rPr lang="ar-SA" b="1" dirty="0" smtClean="0"/>
              <a:t>تاريخ الأناجيل الأربعة</a:t>
            </a:r>
            <a:r>
              <a:rPr lang="ar-SA" b="1" dirty="0" smtClean="0">
                <a:cs typeface="Arial" pitchFamily="34" charset="0"/>
              </a:rPr>
              <a:t>:</a:t>
            </a:r>
            <a:endParaRPr lang="en-US" dirty="0"/>
          </a:p>
        </p:txBody>
      </p:sp>
      <p:sp>
        <p:nvSpPr>
          <p:cNvPr id="3" name="عنصر نائب للمحتوى 2"/>
          <p:cNvSpPr>
            <a:spLocks noGrp="1"/>
          </p:cNvSpPr>
          <p:nvPr>
            <p:ph idx="1"/>
          </p:nvPr>
        </p:nvSpPr>
        <p:spPr/>
        <p:txBody>
          <a:bodyPr/>
          <a:lstStyle/>
          <a:p>
            <a:pPr algn="just" rtl="1" eaLnBrk="1" hangingPunct="1"/>
            <a:r>
              <a:rPr lang="ar-SA" sz="2400" b="1" dirty="0" smtClean="0">
                <a:solidFill>
                  <a:srgbClr val="3B84AF"/>
                </a:solidFill>
              </a:rPr>
              <a:t>الكنيسة </a:t>
            </a:r>
            <a:r>
              <a:rPr lang="ar-SA" sz="2400" b="1" dirty="0" err="1" smtClean="0">
                <a:solidFill>
                  <a:srgbClr val="3B84AF"/>
                </a:solidFill>
              </a:rPr>
              <a:t>الاولى </a:t>
            </a:r>
            <a:r>
              <a:rPr lang="ar-SA" sz="2400" b="1" dirty="0" smtClean="0">
                <a:solidFill>
                  <a:srgbClr val="3B84AF"/>
                </a:solidFill>
              </a:rPr>
              <a:t>: يوم الخمسين(بعد رفع المسيح</a:t>
            </a:r>
            <a:r>
              <a:rPr lang="ar-SA" sz="2400" b="1" dirty="0" err="1" smtClean="0">
                <a:solidFill>
                  <a:srgbClr val="3B84AF"/>
                </a:solidFill>
              </a:rPr>
              <a:t>) </a:t>
            </a:r>
            <a:r>
              <a:rPr lang="ar-SA" sz="2400" b="1" dirty="0" smtClean="0">
                <a:solidFill>
                  <a:srgbClr val="3B84AF"/>
                </a:solidFill>
              </a:rPr>
              <a:t>- </a:t>
            </a:r>
            <a:r>
              <a:rPr lang="ar-SA" sz="2400" b="1" dirty="0" err="1" smtClean="0">
                <a:solidFill>
                  <a:srgbClr val="3B84AF"/>
                </a:solidFill>
              </a:rPr>
              <a:t>100م</a:t>
            </a:r>
            <a:r>
              <a:rPr lang="ar-SA" sz="2400" b="1" dirty="0" smtClean="0">
                <a:solidFill>
                  <a:srgbClr val="3B84AF"/>
                </a:solidFill>
              </a:rPr>
              <a:t> </a:t>
            </a:r>
            <a:r>
              <a:rPr lang="ar-SA" sz="2400" b="1" dirty="0" err="1" smtClean="0">
                <a:solidFill>
                  <a:srgbClr val="3B84AF"/>
                </a:solidFill>
              </a:rPr>
              <a:t>:</a:t>
            </a:r>
            <a:r>
              <a:rPr lang="ar-SA" sz="2400" b="1" dirty="0" smtClean="0">
                <a:solidFill>
                  <a:srgbClr val="3B84AF"/>
                </a:solidFill>
              </a:rPr>
              <a:t> </a:t>
            </a:r>
          </a:p>
          <a:p>
            <a:pPr algn="just" rtl="1" eaLnBrk="1" hangingPunct="1"/>
            <a:r>
              <a:rPr lang="ar-SA" sz="2400" b="1" dirty="0" smtClean="0"/>
              <a:t>من المعلوم أنه لم تكن في تلك الفترة كتب مقدسة تسمى العهد الجديد، وقد كانت المصادر ثلاثة هي</a:t>
            </a:r>
            <a:r>
              <a:rPr lang="en-US" sz="2400" b="1" dirty="0" smtClean="0"/>
              <a:t> :</a:t>
            </a:r>
            <a:r>
              <a:rPr lang="ar-SA" sz="2400" b="1" dirty="0" smtClean="0"/>
              <a:t>العهد القديم والمسيح والرسل.</a:t>
            </a:r>
          </a:p>
          <a:p>
            <a:pPr algn="just" rtl="1" eaLnBrk="1" hangingPunct="1"/>
            <a:r>
              <a:rPr lang="ar-SA" sz="2400" b="1" dirty="0" smtClean="0">
                <a:solidFill>
                  <a:srgbClr val="3B84AF"/>
                </a:solidFill>
              </a:rPr>
              <a:t>ثانيا:</a:t>
            </a:r>
            <a:r>
              <a:rPr lang="ar-SA" sz="2400" b="1" dirty="0" err="1" smtClean="0">
                <a:solidFill>
                  <a:srgbClr val="3B84AF"/>
                </a:solidFill>
              </a:rPr>
              <a:t>100م</a:t>
            </a:r>
            <a:r>
              <a:rPr lang="ar-SA" sz="2400" b="1" dirty="0" smtClean="0">
                <a:solidFill>
                  <a:srgbClr val="3B84AF"/>
                </a:solidFill>
              </a:rPr>
              <a:t> -</a:t>
            </a:r>
            <a:r>
              <a:rPr lang="ar-SA" sz="2400" b="1" dirty="0" err="1" smtClean="0">
                <a:solidFill>
                  <a:srgbClr val="3B84AF"/>
                </a:solidFill>
              </a:rPr>
              <a:t>170م</a:t>
            </a:r>
            <a:r>
              <a:rPr lang="ar-SA" sz="2400" b="1" dirty="0" smtClean="0">
                <a:solidFill>
                  <a:srgbClr val="3B84AF"/>
                </a:solidFill>
              </a:rPr>
              <a:t>  ظهور الكتب القانونية في العهد </a:t>
            </a:r>
            <a:r>
              <a:rPr lang="ar-SA" sz="2400" b="1" dirty="0" err="1" smtClean="0">
                <a:solidFill>
                  <a:srgbClr val="3B84AF"/>
                </a:solidFill>
              </a:rPr>
              <a:t>الجديد :</a:t>
            </a:r>
            <a:r>
              <a:rPr lang="ar-SA" sz="2400" b="1" dirty="0" smtClean="0">
                <a:solidFill>
                  <a:srgbClr val="3B84AF"/>
                </a:solidFill>
              </a:rPr>
              <a:t> </a:t>
            </a:r>
          </a:p>
          <a:p>
            <a:pPr algn="just" rtl="1" eaLnBrk="1" hangingPunct="1"/>
            <a:r>
              <a:rPr lang="ar-SA" sz="2400" b="1" dirty="0" smtClean="0"/>
              <a:t>حيث كانت أول مجموعة عرفتها الكنيسة من العهد الجديد هي مجموعه رسائل بولس والمجموعة الثانية هي مجموعه الأناجيل </a:t>
            </a:r>
            <a:r>
              <a:rPr lang="ar-SA" sz="2400" b="1" dirty="0" err="1" smtClean="0"/>
              <a:t>الأربعة </a:t>
            </a:r>
            <a:r>
              <a:rPr lang="ar-SA" sz="2400" b="1" dirty="0" smtClean="0"/>
              <a:t>(انتشار رسائل بولس قبل الأناجيل الأربعة له معنى خطير وهو أنه أملى على الناس ما يعتقدون من خلال رسائله فتكون الأناجيل كتبت بعد أن تشبع أصحابها بالعقيدة </a:t>
            </a:r>
            <a:r>
              <a:rPr lang="ar-SA" sz="2400" b="1" dirty="0" err="1" smtClean="0"/>
              <a:t>البولسية</a:t>
            </a:r>
            <a:r>
              <a:rPr lang="ar-SA" sz="2400" b="1" dirty="0" smtClean="0"/>
              <a:t>، والعهد الجديد أسفار لم يتم التعرف على شرعيتها إلا على مراحل وامتداد أكثر من ثلاثة قرون، وكانت السلطة العليا في أمور الدين تتمثل عند مسيحي الجيل الأول في </a:t>
            </a:r>
            <a:r>
              <a:rPr lang="ar-SA" sz="2400" b="1" dirty="0" err="1" smtClean="0"/>
              <a:t>مرجعين :</a:t>
            </a:r>
            <a:endParaRPr lang="ar-SA" sz="2400" b="1" dirty="0" smtClean="0"/>
          </a:p>
          <a:p>
            <a:pPr algn="just" rtl="1" eaLnBrk="1" hangingPunct="1"/>
            <a:r>
              <a:rPr lang="ar-SA" sz="2400" b="1" dirty="0" smtClean="0"/>
              <a:t>1-العهد القديم                                  2-</a:t>
            </a:r>
            <a:r>
              <a:rPr lang="en-US" sz="2400" b="1" dirty="0" smtClean="0"/>
              <a:t> </a:t>
            </a:r>
            <a:r>
              <a:rPr lang="ar-SA" sz="2400" b="1" dirty="0" smtClean="0"/>
              <a:t>أجمعوا على </a:t>
            </a:r>
            <a:r>
              <a:rPr lang="ar-SA" sz="2400" b="1" dirty="0" err="1" smtClean="0"/>
              <a:t>تسميته </a:t>
            </a:r>
            <a:r>
              <a:rPr lang="ar-SA" sz="2400" b="1" dirty="0" smtClean="0"/>
              <a:t>" أقوال </a:t>
            </a:r>
            <a:r>
              <a:rPr lang="ar-SA" sz="2400" b="1" dirty="0" err="1" smtClean="0"/>
              <a:t>الرب“</a:t>
            </a:r>
            <a:r>
              <a:rPr lang="ar-SA" dirty="0" err="1" smtClean="0">
                <a:cs typeface="Arial" pitchFamily="34" charset="0"/>
              </a:rPr>
              <a:t>.</a:t>
            </a:r>
            <a:endParaRPr lang="ar-SA" dirty="0" smtClean="0">
              <a:cs typeface="Arial" pitchFamily="34" charset="0"/>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cs typeface="Arial" pitchFamily="34" charset="0"/>
              </a:rPr>
              <a:t> </a:t>
            </a:r>
            <a:r>
              <a:rPr lang="ar-SA" b="1" dirty="0" smtClean="0"/>
              <a:t>تاريخ الأناجيل الأربعة</a:t>
            </a:r>
            <a:r>
              <a:rPr lang="ar-SA" b="1" dirty="0" smtClean="0">
                <a:cs typeface="Arial" pitchFamily="34" charset="0"/>
              </a:rPr>
              <a:t>:</a:t>
            </a:r>
            <a:endParaRPr lang="en-US" dirty="0"/>
          </a:p>
        </p:txBody>
      </p:sp>
      <p:sp>
        <p:nvSpPr>
          <p:cNvPr id="3" name="عنصر نائب للمحتوى 2"/>
          <p:cNvSpPr>
            <a:spLocks noGrp="1"/>
          </p:cNvSpPr>
          <p:nvPr>
            <p:ph idx="1"/>
          </p:nvPr>
        </p:nvSpPr>
        <p:spPr/>
        <p:txBody>
          <a:bodyPr/>
          <a:lstStyle/>
          <a:p>
            <a:pPr algn="just" rtl="1"/>
            <a:r>
              <a:rPr lang="ar-SA" sz="2400" b="1" dirty="0" smtClean="0"/>
              <a:t>تلخص لنا في حديث النصارى أنفسهم عن كتبهم امور </a:t>
            </a:r>
            <a:r>
              <a:rPr lang="ar-SA" sz="2400" b="1" dirty="0" err="1" smtClean="0"/>
              <a:t>منها :</a:t>
            </a:r>
            <a:endParaRPr lang="ar-SA" sz="2400" b="1" dirty="0" smtClean="0"/>
          </a:p>
          <a:p>
            <a:pPr algn="just" rtl="1"/>
            <a:r>
              <a:rPr lang="ar-SA" sz="2300" b="1" dirty="0" smtClean="0">
                <a:solidFill>
                  <a:srgbClr val="FF0000"/>
                </a:solidFill>
              </a:rPr>
              <a:t>1- أن الله تعالى أنزل كتابا على المسيح سماه الإنجيل ودعا المسيح إلى الإيمان </a:t>
            </a:r>
            <a:r>
              <a:rPr lang="ar-SA" sz="2300" b="1" dirty="0" err="1" smtClean="0">
                <a:solidFill>
                  <a:srgbClr val="FF0000"/>
                </a:solidFill>
              </a:rPr>
              <a:t>به</a:t>
            </a:r>
            <a:r>
              <a:rPr lang="ar-SA" sz="2300" b="1" dirty="0" smtClean="0">
                <a:solidFill>
                  <a:srgbClr val="FF0000"/>
                </a:solidFill>
              </a:rPr>
              <a:t> وذكره أوائل النصارى كما ذكره بولس في رسائله.</a:t>
            </a:r>
          </a:p>
          <a:p>
            <a:pPr algn="just" rtl="1"/>
            <a:r>
              <a:rPr lang="ar-SA" sz="2300" b="1" dirty="0" smtClean="0">
                <a:solidFill>
                  <a:srgbClr val="FF0000"/>
                </a:solidFill>
              </a:rPr>
              <a:t>2- النصارى لا يعرفون شيئا عن مصير ذلك الإنجيل.</a:t>
            </a:r>
          </a:p>
          <a:p>
            <a:pPr algn="just" rtl="1"/>
            <a:r>
              <a:rPr lang="ar-SA" sz="2300" b="1" dirty="0" smtClean="0">
                <a:solidFill>
                  <a:srgbClr val="FF0000"/>
                </a:solidFill>
              </a:rPr>
              <a:t>3- أنه كانت هناك روايات شفهية ووثيقة مشتركة </a:t>
            </a:r>
            <a:r>
              <a:rPr lang="ar-SA" sz="2300" b="1" dirty="0" err="1" smtClean="0">
                <a:solidFill>
                  <a:srgbClr val="FF0000"/>
                </a:solidFill>
              </a:rPr>
              <a:t>يتناقلها</a:t>
            </a:r>
            <a:r>
              <a:rPr lang="ar-SA" sz="2300" b="1" dirty="0" smtClean="0">
                <a:solidFill>
                  <a:srgbClr val="FF0000"/>
                </a:solidFill>
              </a:rPr>
              <a:t> الحواريون ودعاة النصارى الأوائل ويعتقد أنها كانت المصدر الأساسي لأوجه الاتفاق بين الأناجيل، وتلك الروايات لا يبعد أن تكون الإنجيل الأصلي إلا أن النصارى لم يدونوه.</a:t>
            </a:r>
          </a:p>
          <a:p>
            <a:pPr algn="just" rtl="1"/>
            <a:r>
              <a:rPr lang="ar-SA" sz="2300" b="1" dirty="0" smtClean="0">
                <a:solidFill>
                  <a:srgbClr val="FF0000"/>
                </a:solidFill>
              </a:rPr>
              <a:t>4- أن المتقدمين من النصارى لم يشيروا إلى الأناجيل الأربعة فلم يذكرها بولس ولا سفر أعمال الرسل وهذا يدل على أن هذه الكتب لم تكن موجودة في ذلك الزمن وأنها ألفت وكتبت.</a:t>
            </a:r>
          </a:p>
          <a:p>
            <a:pPr algn="just" rtl="1"/>
            <a:r>
              <a:rPr lang="ar-SA" sz="2300" b="1" dirty="0" smtClean="0">
                <a:solidFill>
                  <a:srgbClr val="FF0000"/>
                </a:solidFill>
              </a:rPr>
              <a:t>5- أن النصارى لا يملكون السند لكتبهم ولا يعرفون مصدرها </a:t>
            </a:r>
            <a:r>
              <a:rPr lang="ar-SA" sz="2300" b="1" dirty="0" err="1" smtClean="0">
                <a:solidFill>
                  <a:srgbClr val="FF0000"/>
                </a:solidFill>
              </a:rPr>
              <a:t>الحقيقي</a:t>
            </a:r>
            <a:r>
              <a:rPr lang="ar-SA" sz="2300" b="1" dirty="0" smtClean="0">
                <a:solidFill>
                  <a:srgbClr val="FF0000"/>
                </a:solidFill>
              </a:rPr>
              <a:t> وهي كتب منسوبة إلى أصحابها فنسبوها إليهم واعتقدوا صحتها من غير دليل</a:t>
            </a:r>
            <a:r>
              <a:rPr lang="en-US" sz="2300" b="1" dirty="0" smtClean="0">
                <a:solidFill>
                  <a:srgbClr val="FF0000"/>
                </a:solidFill>
              </a:rPr>
              <a:t>.</a:t>
            </a:r>
            <a:endParaRPr lang="en-US" sz="2300" dirty="0" smtClean="0">
              <a:solidFill>
                <a:srgbClr val="FF0000"/>
              </a:solidFill>
            </a:endParaRPr>
          </a:p>
          <a:p>
            <a:pPr algn="just" rtl="1"/>
            <a:endParaRPr lang="en-US" sz="2400" b="1"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t>تاريخ الأناجيل الأربعة</a:t>
            </a:r>
            <a:r>
              <a:rPr lang="ar-SA" b="1" dirty="0" smtClean="0">
                <a:cs typeface="Arial" pitchFamily="34" charset="0"/>
              </a:rPr>
              <a:t>:</a:t>
            </a:r>
            <a:endParaRPr lang="en-US" dirty="0"/>
          </a:p>
        </p:txBody>
      </p:sp>
      <p:sp>
        <p:nvSpPr>
          <p:cNvPr id="3" name="عنصر نائب للمحتوى 2"/>
          <p:cNvSpPr>
            <a:spLocks noGrp="1"/>
          </p:cNvSpPr>
          <p:nvPr>
            <p:ph idx="1"/>
          </p:nvPr>
        </p:nvSpPr>
        <p:spPr/>
        <p:txBody>
          <a:bodyPr/>
          <a:lstStyle/>
          <a:p>
            <a:pPr algn="just" rtl="1"/>
            <a:r>
              <a:rPr lang="ar-SA" sz="2400" b="1" dirty="0" smtClean="0"/>
              <a:t>هناك الكثير من الاختلافات في متن الأناجيل الأربعة التي تؤكد عدم صحتها والأمثلة على تلك </a:t>
            </a:r>
            <a:r>
              <a:rPr lang="ar-SA" sz="2400" b="1" dirty="0" err="1" smtClean="0"/>
              <a:t>الاغلاط:</a:t>
            </a:r>
            <a:endParaRPr lang="ar-SA" sz="2400" b="1" dirty="0" smtClean="0"/>
          </a:p>
          <a:p>
            <a:pPr algn="just" rtl="1"/>
            <a:r>
              <a:rPr lang="ar-SA" sz="2400" b="1" dirty="0" smtClean="0"/>
              <a:t> </a:t>
            </a:r>
            <a:r>
              <a:rPr lang="ar-SA" sz="2400" b="1" dirty="0" smtClean="0">
                <a:solidFill>
                  <a:srgbClr val="FF0000"/>
                </a:solidFill>
              </a:rPr>
              <a:t>1- الاختلافات: </a:t>
            </a:r>
            <a:r>
              <a:rPr lang="ar-SA" sz="2400" b="1" dirty="0" smtClean="0"/>
              <a:t>إذا قارنا بين الأناجيل </a:t>
            </a:r>
            <a:r>
              <a:rPr lang="ar-SA" sz="2400" b="1" dirty="0" err="1" smtClean="0"/>
              <a:t>الأربعه</a:t>
            </a:r>
            <a:r>
              <a:rPr lang="ar-SA" sz="2400" b="1" dirty="0" smtClean="0"/>
              <a:t> نجد بينها الكثير من الاختلافات الجوهرية التي تدل على خطأ كتابها وأن الله تعالى بريء منها ورسوله عيسى عليه السلام، ومن أمثلة </a:t>
            </a:r>
            <a:r>
              <a:rPr lang="ar-SA" sz="2400" b="1" dirty="0" err="1" smtClean="0"/>
              <a:t>ذلك:</a:t>
            </a:r>
            <a:r>
              <a:rPr lang="ar-SA" sz="2400" b="1" dirty="0" smtClean="0"/>
              <a:t> </a:t>
            </a:r>
          </a:p>
          <a:p>
            <a:pPr algn="just" rtl="1">
              <a:buFontTx/>
              <a:buChar char="-"/>
            </a:pPr>
            <a:r>
              <a:rPr lang="ar-SA" sz="2400" b="1" dirty="0" smtClean="0"/>
              <a:t>أن النصارى لم يستطيعوا أن يضبطوا نسب المسيح عليه السلام ولم يتفقوا عليه فأعطاه كلا منهم نسبا مختلفا عن الآخر</a:t>
            </a:r>
          </a:p>
          <a:p>
            <a:pPr algn="just" rtl="1">
              <a:buFontTx/>
              <a:buChar char="-"/>
            </a:pPr>
            <a:r>
              <a:rPr lang="ar-SA" sz="2400" b="1" dirty="0" smtClean="0"/>
              <a:t> اختلافهم في ذكر أسماء تلاميذ عيسى </a:t>
            </a:r>
            <a:r>
              <a:rPr lang="ar-SA" sz="2400" b="1" dirty="0" err="1" smtClean="0"/>
              <a:t>الاثني</a:t>
            </a:r>
            <a:r>
              <a:rPr lang="ar-SA" sz="2400" b="1" dirty="0" smtClean="0"/>
              <a:t> عشر</a:t>
            </a:r>
          </a:p>
          <a:p>
            <a:pPr algn="just" rtl="1">
              <a:buFontTx/>
              <a:buChar char="-"/>
            </a:pPr>
            <a:r>
              <a:rPr lang="ar-SA" sz="2400" b="1" dirty="0" smtClean="0"/>
              <a:t>اختلافهم في الذين حضروا لمشاهده قبر المسيح عليه السلام بعد دفنه المزعوم.</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تاريخ الأناجيل الأربعة:</a:t>
            </a:r>
            <a:endParaRPr lang="en-US" dirty="0"/>
          </a:p>
        </p:txBody>
      </p:sp>
      <p:sp>
        <p:nvSpPr>
          <p:cNvPr id="3" name="عنصر نائب للمحتوى 2"/>
          <p:cNvSpPr>
            <a:spLocks noGrp="1"/>
          </p:cNvSpPr>
          <p:nvPr>
            <p:ph idx="1"/>
          </p:nvPr>
        </p:nvSpPr>
        <p:spPr/>
        <p:txBody>
          <a:bodyPr/>
          <a:lstStyle/>
          <a:p>
            <a:pPr algn="just" rtl="1"/>
            <a:r>
              <a:rPr lang="ar-SA" sz="2400" b="1" dirty="0" smtClean="0">
                <a:solidFill>
                  <a:srgbClr val="FF0000"/>
                </a:solidFill>
              </a:rPr>
              <a:t>2- الاغلاط في الأناجيل</a:t>
            </a:r>
            <a:r>
              <a:rPr lang="ar-SA" sz="2400" b="1" dirty="0" smtClean="0"/>
              <a:t>: مثال ذلك كما </a:t>
            </a:r>
            <a:r>
              <a:rPr lang="ar-SA" sz="2400" b="1" dirty="0" err="1" smtClean="0"/>
              <a:t>قال </a:t>
            </a:r>
            <a:r>
              <a:rPr lang="ar-SA" sz="2400" b="1" dirty="0" smtClean="0"/>
              <a:t>"متى" في </a:t>
            </a:r>
            <a:r>
              <a:rPr lang="ar-SA" sz="2400" b="1" dirty="0" err="1" smtClean="0"/>
              <a:t>إنجيله </a:t>
            </a:r>
            <a:r>
              <a:rPr lang="ar-SA" sz="2400" b="1" dirty="0" smtClean="0"/>
              <a:t>(27/51) بعد الصلب المزعوم للمسيح وإسلامه الروح أن الأرض تزلزلت والقبور تفتحت وخرج القديسون من قبورهم وهذه الحكاية لم يذكرها إلا متى و هذا يدل على أن كلامه لا حقيقة له لأنها آية عظيمة تتوافر الهمم على نقلها.</a:t>
            </a:r>
          </a:p>
          <a:p>
            <a:pPr algn="just" rtl="1"/>
            <a:r>
              <a:rPr lang="ar-SA" sz="2400" b="1" dirty="0" smtClean="0"/>
              <a:t> وأيضا ذكر"متى" في كتابه أن القيامة ستقوم على ذلك الجيل وهذا امر لم يتحقق.</a:t>
            </a:r>
          </a:p>
          <a:p>
            <a:pPr algn="just" rtl="1"/>
            <a:endParaRPr lang="ar-SA" sz="2400" b="1" dirty="0" smtClean="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cs typeface="Arial" pitchFamily="34" charset="0"/>
              </a:rPr>
              <a:t>إنجيل </a:t>
            </a:r>
            <a:r>
              <a:rPr lang="ar-SA" b="1" dirty="0" err="1" smtClean="0">
                <a:cs typeface="Arial" pitchFamily="34" charset="0"/>
              </a:rPr>
              <a:t>برنابا</a:t>
            </a:r>
            <a:r>
              <a:rPr lang="ar-SA" dirty="0" err="1" smtClean="0"/>
              <a:t>:</a:t>
            </a:r>
            <a:endParaRPr lang="en-US" dirty="0"/>
          </a:p>
        </p:txBody>
      </p:sp>
      <p:sp>
        <p:nvSpPr>
          <p:cNvPr id="3" name="عنصر نائب للمحتوى 2"/>
          <p:cNvSpPr>
            <a:spLocks noGrp="1"/>
          </p:cNvSpPr>
          <p:nvPr>
            <p:ph idx="1"/>
          </p:nvPr>
        </p:nvSpPr>
        <p:spPr/>
        <p:txBody>
          <a:bodyPr/>
          <a:lstStyle/>
          <a:p>
            <a:pPr algn="just" rtl="1" eaLnBrk="1" hangingPunct="1"/>
            <a:r>
              <a:rPr lang="ar-SA" sz="2400" b="1" dirty="0" smtClean="0">
                <a:solidFill>
                  <a:srgbClr val="009900"/>
                </a:solidFill>
              </a:rPr>
              <a:t>إنجيل </a:t>
            </a:r>
            <a:r>
              <a:rPr lang="ar-SA" sz="2400" b="1" dirty="0" err="1" smtClean="0">
                <a:solidFill>
                  <a:srgbClr val="009900"/>
                </a:solidFill>
              </a:rPr>
              <a:t>برنابا</a:t>
            </a:r>
            <a:r>
              <a:rPr lang="ar-SA" sz="2400" b="1" dirty="0" smtClean="0">
                <a:solidFill>
                  <a:srgbClr val="009900"/>
                </a:solidFill>
              </a:rPr>
              <a:t>: </a:t>
            </a:r>
            <a:r>
              <a:rPr lang="ar-SA" sz="2400" b="1" dirty="0" smtClean="0"/>
              <a:t>هو إنجيل لا يعد من الأناجيل القانونية لدى النصارى ولا يعترفون </a:t>
            </a:r>
            <a:r>
              <a:rPr lang="ar-SA" sz="2400" b="1" dirty="0" err="1" smtClean="0"/>
              <a:t>به</a:t>
            </a:r>
            <a:r>
              <a:rPr lang="ar-SA" sz="2400" b="1" dirty="0" smtClean="0"/>
              <a:t>، لأن فيه من المعلومات المضادة لعقائدهم فحاولوا دفعه و زعموا أنه تأليف </a:t>
            </a:r>
            <a:r>
              <a:rPr lang="ar-SA" sz="2400" b="1" smtClean="0"/>
              <a:t>عربي مسلم، </a:t>
            </a:r>
            <a:r>
              <a:rPr lang="ar-SA" sz="2400" b="1" dirty="0" smtClean="0"/>
              <a:t>أو يهودي أندلسي تنصر ثم اسلم.</a:t>
            </a:r>
            <a:endParaRPr lang="en-US" sz="2400" dirty="0" smtClean="0"/>
          </a:p>
          <a:p>
            <a:pPr algn="just" rtl="1" eaLnBrk="1" hangingPunct="1"/>
            <a:r>
              <a:rPr lang="ar-SA" sz="2400" b="1" dirty="0" smtClean="0"/>
              <a:t>وأهم مبادئ إنجيل </a:t>
            </a:r>
            <a:r>
              <a:rPr lang="ar-SA" sz="2400" b="1" dirty="0" err="1" smtClean="0"/>
              <a:t>برنابا</a:t>
            </a:r>
            <a:r>
              <a:rPr lang="ar-SA" sz="2400" b="1" dirty="0" smtClean="0"/>
              <a:t> الذي يختلف </a:t>
            </a:r>
            <a:r>
              <a:rPr lang="ar-SA" sz="2400" b="1" dirty="0" err="1" smtClean="0"/>
              <a:t>بها</a:t>
            </a:r>
            <a:r>
              <a:rPr lang="ar-SA" sz="2400" b="1" dirty="0" smtClean="0"/>
              <a:t> عن الأناجيل </a:t>
            </a:r>
            <a:r>
              <a:rPr lang="ar-SA" sz="2400" b="1" dirty="0" err="1" smtClean="0"/>
              <a:t>الأربعة:</a:t>
            </a:r>
            <a:endParaRPr lang="ar-SA" sz="2400" b="1" dirty="0" smtClean="0"/>
          </a:p>
          <a:p>
            <a:pPr algn="just" rtl="1" eaLnBrk="1" hangingPunct="1"/>
            <a:r>
              <a:rPr lang="ar-SA" sz="2400" b="1" dirty="0" smtClean="0"/>
              <a:t>1- أنه صرح بأن المسيح عليه السلام إنسان وليس إله و لا ابن إله.</a:t>
            </a:r>
          </a:p>
          <a:p>
            <a:pPr algn="just" rtl="1" eaLnBrk="1" hangingPunct="1"/>
            <a:r>
              <a:rPr lang="ar-SA" sz="2400" b="1" dirty="0" smtClean="0"/>
              <a:t> 2- أنه نقل عن المسيح التصريح بأن الذبيح هو اسماعيل عليه السلام وليس إسحاق كما يزعم اليهود </a:t>
            </a:r>
          </a:p>
          <a:p>
            <a:pPr algn="just" rtl="1" eaLnBrk="1" hangingPunct="1"/>
            <a:r>
              <a:rPr lang="ar-SA" sz="2400" b="1" dirty="0" smtClean="0"/>
              <a:t>3- أنه نقل عن المسيح التصريح بالبشارة بالنبي محمد عليهما الصلاة والسلام باسمه.</a:t>
            </a:r>
          </a:p>
          <a:p>
            <a:pPr algn="just" rtl="1" eaLnBrk="1" hangingPunct="1"/>
            <a:r>
              <a:rPr lang="ar-SA" sz="2400" b="1" dirty="0" smtClean="0"/>
              <a:t>4- وصرح أن المسيح لم يصلب وإنما رفع إلى السماء وأن الذي صلب هو يهوذا </a:t>
            </a:r>
            <a:r>
              <a:rPr lang="ar-SA" sz="2400" b="1" dirty="0" err="1" smtClean="0"/>
              <a:t>الأسخريوطي</a:t>
            </a:r>
            <a:r>
              <a:rPr lang="en-US" sz="2400" dirty="0" smtClean="0"/>
              <a:t>.</a:t>
            </a:r>
            <a:endParaRPr lang="en-US" sz="2400"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المجامع النصرانية:</a:t>
            </a:r>
            <a:endParaRPr lang="en-US" dirty="0"/>
          </a:p>
        </p:txBody>
      </p:sp>
      <p:sp>
        <p:nvSpPr>
          <p:cNvPr id="3" name="عنصر نائب للمحتوى 2"/>
          <p:cNvSpPr>
            <a:spLocks noGrp="1"/>
          </p:cNvSpPr>
          <p:nvPr>
            <p:ph idx="1"/>
          </p:nvPr>
        </p:nvSpPr>
        <p:spPr/>
        <p:txBody>
          <a:bodyPr/>
          <a:lstStyle/>
          <a:p>
            <a:pPr algn="just" rtl="1"/>
            <a:r>
              <a:rPr lang="ar-SA" sz="2400" b="1" dirty="0" smtClean="0"/>
              <a:t>أهم المجامع </a:t>
            </a:r>
            <a:r>
              <a:rPr lang="ar-SA" sz="2400" b="1" dirty="0" err="1" smtClean="0"/>
              <a:t>النصرانية:</a:t>
            </a:r>
            <a:endParaRPr lang="ar-SA" sz="2400" b="1" dirty="0" smtClean="0"/>
          </a:p>
          <a:p>
            <a:pPr algn="just" rtl="1"/>
            <a:r>
              <a:rPr lang="ar-SA" sz="2400" b="1" dirty="0" smtClean="0"/>
              <a:t>أولاً: مجمع </a:t>
            </a:r>
            <a:r>
              <a:rPr lang="ar-SA" sz="2400" b="1" dirty="0" err="1" smtClean="0"/>
              <a:t>نيقية</a:t>
            </a:r>
            <a:r>
              <a:rPr lang="ar-SA" sz="2400" b="1" dirty="0" smtClean="0"/>
              <a:t> (325م) كان أول المجامع </a:t>
            </a:r>
            <a:r>
              <a:rPr lang="ar-SA" sz="2400" b="1" dirty="0" smtClean="0"/>
              <a:t>المسكونية (العالمية)، </a:t>
            </a:r>
            <a:r>
              <a:rPr lang="ar-SA" sz="2400" b="1" dirty="0" smtClean="0"/>
              <a:t>وأخطرها وسبب انعقاده: التعارض والاختلاف العقدي الموجود في الكنيسة في ذلك الوقت حيث كان بعضهم ينادي بإلوهية المسيح وبعضهم ينادي بأن الله إله واحد غير مولود، وقراراته هي: أنه تم تقرير إلوهية المسيح وأنه ابن الله أي من ذات الله وأن هذا الإله تجسد بصورة البشر لخلاص الناس ثم ارتفع الى السماء بعد قيامته من الموت.</a:t>
            </a:r>
          </a:p>
          <a:p>
            <a:pPr algn="just" rtl="1"/>
            <a:r>
              <a:rPr lang="ar-SA" sz="2400" b="1" dirty="0" smtClean="0"/>
              <a:t> ثانيا: مجمع القسطنطينية( </a:t>
            </a:r>
            <a:r>
              <a:rPr lang="ar-SA" sz="2400" b="1" dirty="0" err="1" smtClean="0"/>
              <a:t>381م</a:t>
            </a:r>
            <a:r>
              <a:rPr lang="ar-SA" sz="2400" b="1" dirty="0" smtClean="0"/>
              <a:t>) وسبب انعقاده لمواجهه دعوى الذي نادوا بأن روح القدس مخلوقا وليس إلها ودعوى الذي كان ينكر وجود ثلاثة </a:t>
            </a:r>
            <a:r>
              <a:rPr lang="ar-SA" sz="2400" b="1" dirty="0" err="1" smtClean="0"/>
              <a:t>أقانيم</a:t>
            </a:r>
            <a:r>
              <a:rPr lang="ar-SA" sz="2400" b="1" dirty="0" smtClean="0"/>
              <a:t> ودعوى الذي أنكر وجود نفس بشرية في المسيح، وقرروا فيه إلوهية الروح القدس.</a:t>
            </a:r>
          </a:p>
          <a:p>
            <a:pPr algn="just" rtl="1"/>
            <a:r>
              <a:rPr lang="ar-SA" sz="2400" b="1" dirty="0" err="1" smtClean="0"/>
              <a:t>ثالثاً:</a:t>
            </a:r>
            <a:r>
              <a:rPr lang="ar-SA" sz="2400" b="1" dirty="0" smtClean="0"/>
              <a:t> </a:t>
            </a:r>
            <a:r>
              <a:rPr lang="en-US" sz="2400" b="1" dirty="0" smtClean="0"/>
              <a:t> </a:t>
            </a:r>
            <a:r>
              <a:rPr lang="ar-SA" sz="2400" b="1" dirty="0" smtClean="0"/>
              <a:t>مجمع </a:t>
            </a:r>
            <a:r>
              <a:rPr lang="ar-SA" sz="2400" b="1" dirty="0" err="1" smtClean="0"/>
              <a:t>روما </a:t>
            </a:r>
            <a:r>
              <a:rPr lang="ar-SA" sz="2400" b="1" dirty="0" smtClean="0"/>
              <a:t>(</a:t>
            </a:r>
            <a:r>
              <a:rPr lang="ar-SA" sz="2400" b="1" dirty="0" err="1" smtClean="0"/>
              <a:t>1769م</a:t>
            </a:r>
            <a:r>
              <a:rPr lang="ar-SA" sz="2400" b="1" dirty="0" smtClean="0"/>
              <a:t>) و تقرر فيه عصمة البابا في </a:t>
            </a:r>
            <a:r>
              <a:rPr lang="ar-SA" sz="2400" b="1" dirty="0" err="1" smtClean="0"/>
              <a:t>روما.</a:t>
            </a:r>
            <a:r>
              <a:rPr lang="ar-SA" sz="2400" b="1" dirty="0" smtClean="0"/>
              <a:t> </a:t>
            </a:r>
            <a:endParaRPr lang="en-US" sz="2400" b="1" dirty="0" smtClean="0"/>
          </a:p>
          <a:p>
            <a:pPr algn="just" rtl="1"/>
            <a:endParaRPr lang="en-US" sz="2400" b="1" dirty="0" smtClean="0"/>
          </a:p>
          <a:p>
            <a:pPr algn="just" rtl="1"/>
            <a:endParaRPr lang="en-US" sz="2400" b="1" dirty="0" smtClean="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المجامع النصرانية:</a:t>
            </a:r>
            <a:endParaRPr lang="en-US" dirty="0"/>
          </a:p>
        </p:txBody>
      </p:sp>
      <p:sp>
        <p:nvSpPr>
          <p:cNvPr id="3" name="عنصر نائب للمحتوى 2"/>
          <p:cNvSpPr>
            <a:spLocks noGrp="1"/>
          </p:cNvSpPr>
          <p:nvPr>
            <p:ph idx="1"/>
          </p:nvPr>
        </p:nvSpPr>
        <p:spPr/>
        <p:txBody>
          <a:bodyPr/>
          <a:lstStyle/>
          <a:p>
            <a:pPr algn="just" rtl="1"/>
            <a:r>
              <a:rPr lang="ar-SA" sz="2400" b="1" dirty="0" smtClean="0"/>
              <a:t>يتبين لنا من هذا الاستعراض السريع لبعض مجامع النصرانية و </a:t>
            </a:r>
            <a:r>
              <a:rPr lang="ar-SA" sz="2400" b="1" dirty="0" err="1" smtClean="0"/>
              <a:t>قراراتها:</a:t>
            </a:r>
            <a:endParaRPr lang="ar-SA" sz="2400" b="1" dirty="0" smtClean="0"/>
          </a:p>
          <a:p>
            <a:pPr algn="just" rtl="1"/>
            <a:r>
              <a:rPr lang="ar-SA" sz="2400" b="1" dirty="0" smtClean="0"/>
              <a:t> 1-أن النصارى لا يملكون أدلة صحيحة </a:t>
            </a:r>
            <a:r>
              <a:rPr lang="ar-SA" sz="2400" b="1" dirty="0" err="1" smtClean="0"/>
              <a:t>صريحه</a:t>
            </a:r>
            <a:r>
              <a:rPr lang="ar-SA" sz="2400" b="1" dirty="0" smtClean="0"/>
              <a:t> في أكثر </a:t>
            </a:r>
            <a:r>
              <a:rPr lang="ar-SA" sz="2400" b="1" dirty="0" err="1" smtClean="0"/>
              <a:t>دعاويهم</a:t>
            </a:r>
            <a:r>
              <a:rPr lang="ar-SA" sz="2400" b="1" dirty="0" smtClean="0"/>
              <a:t> لذلك اختلفوا في العقيدة.</a:t>
            </a:r>
          </a:p>
          <a:p>
            <a:pPr algn="just" rtl="1"/>
            <a:r>
              <a:rPr lang="ar-SA" sz="2400" b="1" dirty="0" smtClean="0"/>
              <a:t> 2- المجامع لم تكن هيئات </a:t>
            </a:r>
            <a:r>
              <a:rPr lang="ar-SA" sz="2400" b="1" dirty="0" err="1" smtClean="0"/>
              <a:t>شورية</a:t>
            </a:r>
            <a:r>
              <a:rPr lang="ar-SA" sz="2400" b="1" dirty="0" smtClean="0"/>
              <a:t> يتوصلون </a:t>
            </a:r>
            <a:r>
              <a:rPr lang="ar-SA" sz="2400" b="1" dirty="0" err="1" smtClean="0"/>
              <a:t>بها</a:t>
            </a:r>
            <a:r>
              <a:rPr lang="ar-SA" sz="2400" b="1" dirty="0" smtClean="0"/>
              <a:t> إلى الحق بأدلته بل كانت تعقد لفرض رأي عن طريق المجامع وبقوة السلطان وقوة الكنيسة.</a:t>
            </a:r>
          </a:p>
          <a:p>
            <a:pPr algn="just" rtl="1"/>
            <a:r>
              <a:rPr lang="ar-SA" sz="2400" b="1" dirty="0" smtClean="0"/>
              <a:t>3- أن المجامع صاغت العقيدة وقررتها بعد خلاف طويل وهذا يدل على أن عقيدتهم في الإله والمسيح ليس لها أدلة واضحة يجعلها من المسلمات ويجب التوقف هنا، والتفكر في مهمة المسيح ماذا كانت إذا لم يبين تلك القضايا فما هي </a:t>
            </a:r>
            <a:r>
              <a:rPr lang="ar-SA" sz="2400" b="1" dirty="0" err="1" smtClean="0"/>
              <a:t>مهمته؟</a:t>
            </a:r>
            <a:r>
              <a:rPr lang="ar-SA" sz="2400" b="1" dirty="0" smtClean="0"/>
              <a:t> </a:t>
            </a:r>
          </a:p>
          <a:p>
            <a:pPr algn="just" rtl="1"/>
            <a:r>
              <a:rPr lang="ar-SA" sz="2400" b="1" dirty="0" smtClean="0"/>
              <a:t>4- المجامع صاغت العقيدة النصرانية بتفاصيلها وهذا يدل على أن تلك العقيدة بتفاصيلها صنعة بشرية لم ينزلها الله تعالى على المسيح عليه السلام</a:t>
            </a:r>
            <a:r>
              <a:rPr lang="en-US" sz="2400" b="1" dirty="0" smtClean="0"/>
              <a:t> </a:t>
            </a:r>
            <a:r>
              <a:rPr lang="en-US" sz="2400" dirty="0" smtClean="0"/>
              <a:t>. </a:t>
            </a:r>
          </a:p>
          <a:p>
            <a:pPr algn="just" rtl="1"/>
            <a:endParaRPr lang="en-US" sz="2400" b="1"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1903</TotalTime>
  <Words>1203</Words>
  <Application>Microsoft Office PowerPoint</Application>
  <PresentationFormat>A4 Paper (210x297 mm)</PresentationFormat>
  <Paragraphs>78</Paragraphs>
  <Slides>14</Slides>
  <Notes>0</Notes>
  <HiddenSlides>0</HiddenSlides>
  <MMClips>0</MMClips>
  <ScaleCrop>false</ScaleCrop>
  <HeadingPairs>
    <vt:vector size="4" baseType="variant">
      <vt:variant>
        <vt:lpstr>نسق</vt:lpstr>
      </vt:variant>
      <vt:variant>
        <vt:i4>1</vt:i4>
      </vt:variant>
      <vt:variant>
        <vt:lpstr>عناوين الشرائح</vt:lpstr>
      </vt:variant>
      <vt:variant>
        <vt:i4>14</vt:i4>
      </vt:variant>
    </vt:vector>
  </HeadingPairs>
  <TitlesOfParts>
    <vt:vector size="15" baseType="lpstr">
      <vt:lpstr>Office Theme</vt:lpstr>
      <vt:lpstr>عرض تقديمي في PowerPoint</vt:lpstr>
      <vt:lpstr>السادسة  عنوان المحاضرة</vt:lpstr>
      <vt:lpstr>عناصر المحاضرة</vt:lpstr>
      <vt:lpstr>  الكتاب المقدس: </vt:lpstr>
      <vt:lpstr>التعريف بالإنجيل: </vt:lpstr>
      <vt:lpstr>التعريف بالإنجيل:</vt:lpstr>
      <vt:lpstr> تاريخ الأناجيل الأربعة:</vt:lpstr>
      <vt:lpstr> تاريخ الأناجيل الأربعة:</vt:lpstr>
      <vt:lpstr>تاريخ الأناجيل الأربعة:</vt:lpstr>
      <vt:lpstr>تاريخ الأناجيل الأربعة:</vt:lpstr>
      <vt:lpstr>إنجيل برنابا:</vt:lpstr>
      <vt:lpstr>المجامع النصرانية:</vt:lpstr>
      <vt:lpstr>المجامع النصرانية:</vt:lpstr>
      <vt:lpstr>عرض تقديمي في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حnader darawsheh</dc:creator>
  <cp:lastModifiedBy>Bassim Ali Yoseif Alsabbgh</cp:lastModifiedBy>
  <cp:revision>170</cp:revision>
  <dcterms:created xsi:type="dcterms:W3CDTF">2009-10-14T19:14:34Z</dcterms:created>
  <dcterms:modified xsi:type="dcterms:W3CDTF">2012-10-09T07:16:29Z</dcterms:modified>
</cp:coreProperties>
</file>