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4"/>
  </p:notesMasterIdLst>
  <p:sldIdLst>
    <p:sldId id="256" r:id="rId2"/>
    <p:sldId id="257" r:id="rId3"/>
    <p:sldId id="267" r:id="rId4"/>
    <p:sldId id="259" r:id="rId5"/>
    <p:sldId id="268" r:id="rId6"/>
    <p:sldId id="269" r:id="rId7"/>
    <p:sldId id="282" r:id="rId8"/>
    <p:sldId id="285" r:id="rId9"/>
    <p:sldId id="286" r:id="rId10"/>
    <p:sldId id="287" r:id="rId11"/>
    <p:sldId id="288" r:id="rId12"/>
    <p:sldId id="266" r:id="rId13"/>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3B84AF"/>
    <a:srgbClr val="009900"/>
    <a:srgbClr val="709256"/>
    <a:srgbClr val="AD9968"/>
    <a:srgbClr val="FF3300"/>
    <a:srgbClr val="000000"/>
    <a:srgbClr val="FF0066"/>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9" autoAdjust="0"/>
    <p:restoredTop sz="94664" autoAdjust="0"/>
  </p:normalViewPr>
  <p:slideViewPr>
    <p:cSldViewPr>
      <p:cViewPr>
        <p:scale>
          <a:sx n="90" d="100"/>
          <a:sy n="90" d="100"/>
        </p:scale>
        <p:origin x="-600" y="726"/>
      </p:cViewPr>
      <p:guideLst>
        <p:guide orient="horz" pos="2160"/>
        <p:guide pos="3120"/>
      </p:guideLst>
    </p:cSldViewPr>
  </p:slideViewPr>
  <p:notesTextViewPr>
    <p:cViewPr>
      <p:scale>
        <a:sx n="100" d="100"/>
        <a:sy n="100" d="100"/>
      </p:scale>
      <p:origin x="0" y="0"/>
    </p:cViewPr>
  </p:notesTextViewPr>
  <p:sorterViewPr>
    <p:cViewPr>
      <p:scale>
        <a:sx n="66" d="100"/>
        <a:sy n="66" d="100"/>
      </p:scale>
      <p:origin x="0" y="0"/>
    </p:cViewPr>
  </p:sorter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10/1/2012</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4927600" y="6356350"/>
            <a:ext cx="482600" cy="365125"/>
          </a:xfrm>
          <a:prstGeom prst="rect">
            <a:avLst/>
          </a:prstGeom>
        </p:spPr>
        <p:txBody>
          <a:bodyPr/>
          <a:lstStyle>
            <a:lvl1pPr>
              <a:defRPr/>
            </a:lvl1pPr>
          </a:lstStyle>
          <a:p>
            <a:pPr>
              <a:defRPr/>
            </a:pPr>
            <a:fld id="{7B8EA862-7DD5-4A06-BDE1-DB7EC5FAA60C}" type="slidenum">
              <a:rPr lang="ar-SA"/>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2" name="Group 7"/>
          <p:cNvGrpSpPr>
            <a:grpSpLocks/>
          </p:cNvGrpSpPr>
          <p:nvPr userDrawn="1"/>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4"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userDrawn="1"/>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userDrawn="1"/>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descr="logo EDE.png"/>
          <p:cNvPicPr>
            <a:picLocks noChangeAspect="1"/>
          </p:cNvPicPr>
          <p:nvPr userDrawn="1"/>
        </p:nvPicPr>
        <p:blipFill>
          <a:blip r:embed="rId14" cstate="print"/>
          <a:stretch>
            <a:fillRect/>
          </a:stretch>
        </p:blipFill>
        <p:spPr>
          <a:xfrm>
            <a:off x="304800" y="5791200"/>
            <a:ext cx="838200" cy="938645"/>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userDrawn="1"/>
        </p:nvSpPr>
        <p:spPr>
          <a:xfrm>
            <a:off x="1183042" y="6290846"/>
            <a:ext cx="274786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التعليم</a:t>
            </a:r>
            <a:r>
              <a:rPr lang="ar-SA" sz="1600" b="1" baseline="0" dirty="0" smtClean="0">
                <a:solidFill>
                  <a:schemeClr val="bg1"/>
                </a:solidFill>
                <a:latin typeface="+mn-lt"/>
                <a:cs typeface="+mn-cs"/>
              </a:rPr>
              <a:t> الإكتروني والتعلم عن بعد</a:t>
            </a:r>
            <a:endParaRPr lang="en-US" sz="1600" b="1" dirty="0">
              <a:solidFill>
                <a:schemeClr val="bg1"/>
              </a:solidFill>
              <a:latin typeface="+mn-lt"/>
              <a:cs typeface="+mn-cs"/>
            </a:endParaRP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smtClean="0">
              <a:cs typeface="+mn-cs"/>
            </a:endParaRPr>
          </a:p>
        </p:txBody>
      </p:sp>
      <p:sp>
        <p:nvSpPr>
          <p:cNvPr id="5124" name="Slide Number Placeholder 3"/>
          <p:cNvSpPr>
            <a:spLocks noGrp="1"/>
          </p:cNvSpPr>
          <p:nvPr>
            <p:ph type="sldNum" sz="quarter" idx="10"/>
          </p:nvPr>
        </p:nvSpPr>
        <p:spPr bwMode="auto">
          <a:noFill/>
          <a:ln>
            <a:miter lim="800000"/>
            <a:headEnd/>
            <a:tailEnd/>
          </a:ln>
        </p:spPr>
        <p:txBody>
          <a:bodyPr/>
          <a:lstStyle/>
          <a:p>
            <a:fld id="{10032AED-950E-4013-8E81-DE89BE95EEEF}" type="slidenum">
              <a:rPr lang="ar-SA" smtClean="0">
                <a:cs typeface="Arial" pitchFamily="34" charset="0"/>
              </a:rPr>
              <a:pPr/>
              <a:t>1</a:t>
            </a:fld>
            <a:endParaRPr lang="en-US" smtClean="0">
              <a:cs typeface="Arial" pitchFamily="34" charset="0"/>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6" name="Rectangle 5"/>
          <p:cNvSpPr/>
          <p:nvPr/>
        </p:nvSpPr>
        <p:spPr>
          <a:xfrm>
            <a:off x="0" y="0"/>
            <a:ext cx="9906000" cy="3429000"/>
          </a:xfrm>
          <a:prstGeom prst="rect">
            <a:avLst/>
          </a:prstGeom>
          <a:solidFill>
            <a:srgbClr val="70925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822950" y="46482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chemeClr val="tx2">
                    <a:lumMod val="75000"/>
                  </a:schemeClr>
                </a:solidFill>
                <a:latin typeface="Calibri" pitchFamily="34" charset="0"/>
              </a:rPr>
              <a:t>جامعة الملك فيصل</a:t>
            </a:r>
          </a:p>
          <a:p>
            <a:pPr algn="ctr" rtl="0">
              <a:spcBef>
                <a:spcPct val="20000"/>
              </a:spcBef>
              <a:buFont typeface="Arial" pitchFamily="34" charset="0"/>
              <a:buNone/>
            </a:pPr>
            <a:r>
              <a:rPr lang="ar-SA" sz="2400" b="1" dirty="0" smtClean="0">
                <a:solidFill>
                  <a:schemeClr val="tx2">
                    <a:lumMod val="75000"/>
                  </a:schemeClr>
                </a:solidFill>
                <a:latin typeface="Calibri" pitchFamily="34" charset="0"/>
              </a:rPr>
              <a:t>عمادة التعلم الإلكتروني والتعليم عن بعد</a:t>
            </a:r>
            <a:endParaRPr lang="en-US" sz="2400" b="1" dirty="0">
              <a:solidFill>
                <a:schemeClr val="tx2">
                  <a:lumMod val="75000"/>
                </a:schemeClr>
              </a:solidFill>
              <a:latin typeface="Calibri" pitchFamily="34" charset="0"/>
            </a:endParaRPr>
          </a:p>
          <a:p>
            <a:pPr algn="ctr" rtl="0">
              <a:spcBef>
                <a:spcPct val="20000"/>
              </a:spcBef>
              <a:buFont typeface="Arial" pitchFamily="34" charset="0"/>
              <a:buNone/>
            </a:pPr>
            <a:r>
              <a:rPr lang="ar-SA" sz="2400" dirty="0" smtClean="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grpSp>
        <p:nvGrpSpPr>
          <p:cNvPr id="5128"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130" name="Title 1"/>
          <p:cNvSpPr txBox="1">
            <a:spLocks/>
          </p:cNvSpPr>
          <p:nvPr/>
        </p:nvSpPr>
        <p:spPr bwMode="auto">
          <a:xfrm>
            <a:off x="457200" y="2819400"/>
            <a:ext cx="5099050" cy="1981200"/>
          </a:xfrm>
          <a:prstGeom prst="rect">
            <a:avLst/>
          </a:prstGeom>
          <a:noFill/>
          <a:ln w="9525">
            <a:noFill/>
            <a:miter lim="800000"/>
            <a:headEnd/>
            <a:tailEnd/>
          </a:ln>
        </p:spPr>
        <p:txBody>
          <a:bodyPr anchor="ctr"/>
          <a:lstStyle/>
          <a:p>
            <a:pPr algn="ctr"/>
            <a:r>
              <a:rPr lang="ar-EG" sz="3700" b="1" dirty="0">
                <a:solidFill>
                  <a:schemeClr val="accent1">
                    <a:lumMod val="50000"/>
                  </a:schemeClr>
                </a:solidFill>
                <a:latin typeface="AYM Wadiy S_U normal."/>
                <a:cs typeface="Times New Roman" pitchFamily="18" charset="0"/>
              </a:rPr>
              <a:t>اسم </a:t>
            </a:r>
            <a:r>
              <a:rPr lang="ar-EG" sz="3700" b="1" dirty="0" smtClean="0">
                <a:solidFill>
                  <a:schemeClr val="accent1">
                    <a:lumMod val="50000"/>
                  </a:schemeClr>
                </a:solidFill>
                <a:latin typeface="AYM Wadiy S_U normal."/>
                <a:cs typeface="Times New Roman" pitchFamily="18" charset="0"/>
              </a:rPr>
              <a:t>المقرر</a:t>
            </a:r>
            <a:endParaRPr lang="ar-SA" sz="3700" b="1" dirty="0">
              <a:solidFill>
                <a:schemeClr val="accent1">
                  <a:lumMod val="50000"/>
                </a:schemeClr>
              </a:solidFill>
              <a:latin typeface="AYM Wadiy S_U normal."/>
              <a:cs typeface="Times New Roman" pitchFamily="18" charset="0"/>
            </a:endParaRPr>
          </a:p>
          <a:p>
            <a:pPr algn="ctr"/>
            <a:r>
              <a:rPr lang="ar-SA" sz="2800" b="1" dirty="0" smtClean="0">
                <a:solidFill>
                  <a:srgbClr val="7F7F7F"/>
                </a:solidFill>
                <a:latin typeface="Calibri" pitchFamily="34" charset="0"/>
                <a:cs typeface="Times New Roman" pitchFamily="18" charset="0"/>
              </a:rPr>
              <a:t>الأديان والفرق</a:t>
            </a:r>
            <a:endParaRPr lang="en-US" sz="2800" b="1" dirty="0">
              <a:solidFill>
                <a:srgbClr val="7F7F7F"/>
              </a:solidFill>
              <a:latin typeface="Calibri" pitchFamily="34" charset="0"/>
            </a:endParaRPr>
          </a:p>
          <a:p>
            <a:pPr algn="ctr"/>
            <a:r>
              <a:rPr lang="ar-SA" sz="2600" b="1" dirty="0" smtClean="0">
                <a:solidFill>
                  <a:srgbClr val="7F7F7F"/>
                </a:solidFill>
                <a:latin typeface="Calibri" pitchFamily="34" charset="0"/>
                <a:cs typeface="Times New Roman" pitchFamily="18" charset="0"/>
              </a:rPr>
              <a:t>د</a:t>
            </a:r>
            <a:r>
              <a:rPr lang="en-US" sz="2600" b="1" dirty="0" smtClean="0">
                <a:solidFill>
                  <a:schemeClr val="bg2">
                    <a:lumMod val="25000"/>
                  </a:schemeClr>
                </a:solidFill>
                <a:latin typeface="Calibri" pitchFamily="34" charset="0"/>
                <a:cs typeface="Times New Roman" pitchFamily="18" charset="0"/>
              </a:rPr>
              <a:t>.</a:t>
            </a:r>
            <a:r>
              <a:rPr lang="ar-KW" sz="2600" b="1" dirty="0" smtClean="0">
                <a:solidFill>
                  <a:schemeClr val="bg2">
                    <a:lumMod val="25000"/>
                  </a:schemeClr>
                </a:solidFill>
                <a:latin typeface="Calibri" pitchFamily="34" charset="0"/>
                <a:cs typeface="Times New Roman" pitchFamily="18" charset="0"/>
              </a:rPr>
              <a:t> </a:t>
            </a:r>
            <a:r>
              <a:rPr lang="ar-SA" sz="2600" b="1" dirty="0" smtClean="0">
                <a:solidFill>
                  <a:schemeClr val="bg2">
                    <a:lumMod val="25000"/>
                  </a:schemeClr>
                </a:solidFill>
                <a:latin typeface="Calibri" pitchFamily="34" charset="0"/>
                <a:cs typeface="Times New Roman" pitchFamily="18" charset="0"/>
              </a:rPr>
              <a:t>زياد بن عبد الله الحمام</a:t>
            </a:r>
            <a:endParaRPr lang="en-US" sz="2600" b="1" dirty="0">
              <a:solidFill>
                <a:srgbClr val="7F7F7F"/>
              </a:solidFill>
              <a:latin typeface="Calibri" pitchFamily="34"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a:solidFill>
                <a:schemeClr val="bg1"/>
              </a:solidFill>
              <a:latin typeface="Calibri" pitchFamily="34" charset="0"/>
            </a:endParaRPr>
          </a:p>
        </p:txBody>
      </p:sp>
      <p:sp>
        <p:nvSpPr>
          <p:cNvPr id="18" name="Subtitle 2"/>
          <p:cNvSpPr txBox="1">
            <a:spLocks/>
          </p:cNvSpPr>
          <p:nvPr/>
        </p:nvSpPr>
        <p:spPr bwMode="auto">
          <a:xfrm>
            <a:off x="3733800" y="304800"/>
            <a:ext cx="2260600" cy="533400"/>
          </a:xfrm>
          <a:prstGeom prst="rect">
            <a:avLst/>
          </a:prstGeom>
          <a:ln>
            <a:headEnd/>
            <a:tailEnd/>
          </a:ln>
          <a:effectLst>
            <a:outerShdw blurRad="50800" dist="38100" dir="5400000" algn="t" rotWithShape="0">
              <a:prstClr val="black">
                <a:alpha val="40000"/>
              </a:prstClr>
            </a:outerShdw>
          </a:effectLst>
        </p:spPr>
        <p:style>
          <a:lnRef idx="0">
            <a:schemeClr val="accent1"/>
          </a:lnRef>
          <a:fillRef idx="3">
            <a:schemeClr val="accent1"/>
          </a:fillRef>
          <a:effectRef idx="3">
            <a:schemeClr val="accent1"/>
          </a:effectRef>
          <a:fontRef idx="minor">
            <a:schemeClr val="lt1"/>
          </a:fontRef>
        </p:style>
        <p:txBody>
          <a:bodyPr/>
          <a:lstStyle/>
          <a:p>
            <a:pPr algn="ctr" rtl="0">
              <a:spcBef>
                <a:spcPct val="20000"/>
              </a:spcBef>
              <a:buFont typeface="Arial" pitchFamily="34" charset="0"/>
              <a:buNone/>
            </a:pPr>
            <a:r>
              <a:rPr lang="ar-EG" sz="2600" dirty="0" smtClean="0">
                <a:solidFill>
                  <a:srgbClr val="FFFF00"/>
                </a:solidFill>
                <a:latin typeface="ae_AlMateen" pitchFamily="2" charset="-78"/>
                <a:cs typeface="ae_AlMateen" pitchFamily="2" charset="-78"/>
              </a:rPr>
              <a:t>كلية الأداب</a:t>
            </a:r>
            <a:endParaRPr lang="en-US" sz="2600" dirty="0">
              <a:solidFill>
                <a:srgbClr val="FFFF00"/>
              </a:solidFill>
              <a:latin typeface="ae_AlMateen" pitchFamily="2" charset="-78"/>
              <a:cs typeface="ae_AlMateen" pitchFamily="2" charset="-78"/>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8" name="Slide Number Placeholder 3"/>
          <p:cNvSpPr>
            <a:spLocks noGrp="1"/>
          </p:cNvSpPr>
          <p:nvPr>
            <p:ph type="sldNum" sz="quarter" idx="10"/>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2</a:t>
            </a:fld>
            <a:endParaRPr lang="en-US" dirty="0" smtClean="0">
              <a:cs typeface="Arial" pitchFamily="34" charset="0"/>
            </a:endParaRPr>
          </a:p>
        </p:txBody>
      </p:sp>
      <p:sp>
        <p:nvSpPr>
          <p:cNvPr id="6146" name="Title 4"/>
          <p:cNvSpPr>
            <a:spLocks noGrp="1"/>
          </p:cNvSpPr>
          <p:nvPr>
            <p:ph type="ctrTitle"/>
          </p:nvPr>
        </p:nvSpPr>
        <p:spPr>
          <a:xfrm>
            <a:off x="762000" y="2133600"/>
            <a:ext cx="8420100" cy="1470025"/>
          </a:xfrm>
        </p:spPr>
        <p:txBody>
          <a:bodyPr/>
          <a:lstStyle/>
          <a:p>
            <a:pPr eaLnBrk="1" hangingPunct="1"/>
            <a:r>
              <a:rPr lang="ar-SA" spc="-150" dirty="0" smtClean="0">
                <a:solidFill>
                  <a:srgbClr val="376092"/>
                </a:solidFill>
                <a:latin typeface="ae_AlMateen" pitchFamily="2" charset="-78"/>
                <a:cs typeface="ae_AlMateen" pitchFamily="2" charset="-78"/>
              </a:rPr>
              <a:t>عنوان المحاضرة السابعة</a:t>
            </a:r>
            <a:r>
              <a:rPr lang="en-US" spc="-150" dirty="0" smtClean="0">
                <a:solidFill>
                  <a:srgbClr val="376092"/>
                </a:solidFill>
                <a:latin typeface="ae_AlMateen" pitchFamily="2" charset="-78"/>
                <a:cs typeface="ae_AlMateen" pitchFamily="2" charset="-78"/>
              </a:rPr>
              <a:t> </a:t>
            </a:r>
            <a:r>
              <a:rPr lang="ar-SA" spc="-150" dirty="0" smtClean="0">
                <a:solidFill>
                  <a:srgbClr val="376092"/>
                </a:solidFill>
                <a:latin typeface="ae_AlMateen" pitchFamily="2" charset="-78"/>
                <a:cs typeface="ae_AlMateen" pitchFamily="2" charset="-78"/>
              </a:rPr>
              <a:t> </a:t>
            </a:r>
            <a:endParaRPr lang="en-US" spc="-150" dirty="0" smtClean="0">
              <a:solidFill>
                <a:srgbClr val="376092"/>
              </a:solidFill>
              <a:latin typeface="ae_AlMateen" pitchFamily="2" charset="-78"/>
              <a:cs typeface="ae_AlMateen" pitchFamily="2" charset="-78"/>
            </a:endParaRPr>
          </a:p>
        </p:txBody>
      </p:sp>
      <p:sp>
        <p:nvSpPr>
          <p:cNvPr id="6147" name="Subtitle 5"/>
          <p:cNvSpPr>
            <a:spLocks noGrp="1"/>
          </p:cNvSpPr>
          <p:nvPr>
            <p:ph type="subTitle" idx="1"/>
          </p:nvPr>
        </p:nvSpPr>
        <p:spPr>
          <a:xfrm>
            <a:off x="990600" y="3886200"/>
            <a:ext cx="7429500" cy="1752600"/>
          </a:xfrm>
        </p:spPr>
        <p:txBody>
          <a:bodyPr/>
          <a:lstStyle/>
          <a:p>
            <a:pPr eaLnBrk="1" hangingPunct="1"/>
            <a:r>
              <a:rPr lang="ar-SA" b="1" dirty="0" smtClean="0">
                <a:solidFill>
                  <a:schemeClr val="tx1"/>
                </a:solidFill>
                <a:cs typeface="Arial" pitchFamily="34" charset="0"/>
              </a:rPr>
              <a:t>عقيدة النصارى</a:t>
            </a:r>
            <a:endParaRPr lang="en-US" b="1" dirty="0" smtClean="0">
              <a:solidFill>
                <a:schemeClr val="tx1"/>
              </a:solidFill>
              <a:cs typeface="Arial" pitchFamily="34"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eaLnBrk="1" hangingPunct="1">
              <a:defRPr/>
            </a:pPr>
            <a:r>
              <a:rPr lang="ar-SA" dirty="0" smtClean="0">
                <a:solidFill>
                  <a:schemeClr val="tx2">
                    <a:lumMod val="75000"/>
                  </a:schemeClr>
                </a:solidFill>
              </a:rPr>
              <a:t>عناصر المحاضرة</a:t>
            </a:r>
            <a:endParaRPr lang="en-US" dirty="0">
              <a:solidFill>
                <a:schemeClr val="tx2">
                  <a:lumMod val="75000"/>
                </a:schemeClr>
              </a:solidFill>
            </a:endParaRPr>
          </a:p>
        </p:txBody>
      </p:sp>
      <p:sp>
        <p:nvSpPr>
          <p:cNvPr id="7171" name="Text Placeholder 5"/>
          <p:cNvSpPr>
            <a:spLocks noGrp="1"/>
          </p:cNvSpPr>
          <p:nvPr>
            <p:ph idx="1"/>
          </p:nvPr>
        </p:nvSpPr>
        <p:spPr/>
        <p:txBody>
          <a:bodyPr/>
          <a:lstStyle/>
          <a:p>
            <a:pPr rtl="1" eaLnBrk="1" hangingPunct="1">
              <a:buFont typeface="Arial" pitchFamily="34" charset="0"/>
              <a:buChar char="•"/>
            </a:pPr>
            <a:r>
              <a:rPr lang="ar-SA" sz="2400" b="1" dirty="0" smtClean="0">
                <a:cs typeface="Arial" pitchFamily="34" charset="0"/>
              </a:rPr>
              <a:t>عقيدة النصارى أصبحت بعد التحريف تقوم على ثلاثة </a:t>
            </a:r>
            <a:r>
              <a:rPr lang="ar-SA" sz="2400" b="1" dirty="0" err="1" smtClean="0">
                <a:cs typeface="Arial" pitchFamily="34" charset="0"/>
              </a:rPr>
              <a:t>أسس:</a:t>
            </a:r>
            <a:endParaRPr lang="ar-SA" sz="2400" b="1" dirty="0" smtClean="0">
              <a:cs typeface="Arial" pitchFamily="34" charset="0"/>
            </a:endParaRPr>
          </a:p>
          <a:p>
            <a:pPr rtl="1" eaLnBrk="1" hangingPunct="1"/>
            <a:r>
              <a:rPr lang="ar-SA" sz="2400" b="1" dirty="0" smtClean="0">
                <a:solidFill>
                  <a:srgbClr val="00B050"/>
                </a:solidFill>
                <a:cs typeface="Arial" pitchFamily="34" charset="0"/>
              </a:rPr>
              <a:t>    </a:t>
            </a:r>
            <a:r>
              <a:rPr lang="ar-SA" sz="2400" b="1" dirty="0" smtClean="0">
                <a:solidFill>
                  <a:srgbClr val="3B84AF"/>
                </a:solidFill>
                <a:cs typeface="Arial" pitchFamily="34" charset="0"/>
              </a:rPr>
              <a:t> 1- التثليث</a:t>
            </a:r>
            <a:r>
              <a:rPr lang="en-US" sz="2400" b="1" dirty="0" smtClean="0">
                <a:solidFill>
                  <a:srgbClr val="3B84AF"/>
                </a:solidFill>
                <a:cs typeface="Arial" pitchFamily="34" charset="0"/>
              </a:rPr>
              <a:t> .</a:t>
            </a:r>
            <a:br>
              <a:rPr lang="en-US" sz="2400" b="1" dirty="0" smtClean="0">
                <a:solidFill>
                  <a:srgbClr val="3B84AF"/>
                </a:solidFill>
                <a:cs typeface="Arial" pitchFamily="34" charset="0"/>
              </a:rPr>
            </a:br>
            <a:r>
              <a:rPr lang="ar-SA" sz="2400" b="1" dirty="0" smtClean="0">
                <a:solidFill>
                  <a:srgbClr val="3B84AF"/>
                </a:solidFill>
                <a:cs typeface="Arial" pitchFamily="34" charset="0"/>
              </a:rPr>
              <a:t> 2- الصلب والفداء</a:t>
            </a:r>
            <a:r>
              <a:rPr lang="en-US" sz="2400" b="1" dirty="0" smtClean="0">
                <a:solidFill>
                  <a:srgbClr val="3B84AF"/>
                </a:solidFill>
                <a:cs typeface="Arial" pitchFamily="34" charset="0"/>
              </a:rPr>
              <a:t> .</a:t>
            </a:r>
            <a:br>
              <a:rPr lang="en-US" sz="2400" b="1" dirty="0" smtClean="0">
                <a:solidFill>
                  <a:srgbClr val="3B84AF"/>
                </a:solidFill>
                <a:cs typeface="Arial" pitchFamily="34" charset="0"/>
              </a:rPr>
            </a:br>
            <a:r>
              <a:rPr lang="ar-SA" sz="2400" b="1" dirty="0" smtClean="0">
                <a:solidFill>
                  <a:srgbClr val="3B84AF"/>
                </a:solidFill>
                <a:cs typeface="Arial" pitchFamily="34" charset="0"/>
              </a:rPr>
              <a:t>3- محاسبة المسيح للناس</a:t>
            </a:r>
          </a:p>
          <a:p>
            <a:pPr rtl="1" eaLnBrk="1" hangingPunct="1"/>
            <a:r>
              <a:rPr lang="ar-SA" sz="2400" b="1" dirty="0" smtClean="0">
                <a:solidFill>
                  <a:srgbClr val="00B050"/>
                </a:solidFill>
                <a:cs typeface="Arial" pitchFamily="34" charset="0"/>
              </a:rPr>
              <a:t>أولاً: التثليث، </a:t>
            </a:r>
            <a:r>
              <a:rPr lang="ar-SA" sz="2400" b="1" dirty="0" err="1" smtClean="0">
                <a:solidFill>
                  <a:srgbClr val="00B050"/>
                </a:solidFill>
                <a:cs typeface="Arial" pitchFamily="34" charset="0"/>
              </a:rPr>
              <a:t>وفيه:</a:t>
            </a:r>
            <a:endParaRPr lang="ar-SA" sz="2400" b="1" dirty="0" smtClean="0">
              <a:solidFill>
                <a:srgbClr val="00B050"/>
              </a:solidFill>
              <a:cs typeface="Arial" pitchFamily="34" charset="0"/>
            </a:endParaRPr>
          </a:p>
          <a:p>
            <a:pPr algn="ctr" rtl="1" eaLnBrk="1" hangingPunct="1">
              <a:buFontTx/>
              <a:buChar char="-"/>
            </a:pPr>
            <a:r>
              <a:rPr lang="ar-SA" sz="2400" b="1" dirty="0" smtClean="0">
                <a:solidFill>
                  <a:srgbClr val="00B050"/>
                </a:solidFill>
                <a:cs typeface="Arial" pitchFamily="34" charset="0"/>
              </a:rPr>
              <a:t>تعريفه ومرادهم </a:t>
            </a:r>
            <a:r>
              <a:rPr lang="ar-SA" sz="2400" b="1" dirty="0" err="1" smtClean="0">
                <a:solidFill>
                  <a:srgbClr val="00B050"/>
                </a:solidFill>
                <a:cs typeface="Arial" pitchFamily="34" charset="0"/>
              </a:rPr>
              <a:t>به</a:t>
            </a:r>
            <a:endParaRPr lang="ar-SA" sz="2400" b="1" dirty="0" smtClean="0">
              <a:solidFill>
                <a:srgbClr val="00B050"/>
              </a:solidFill>
              <a:cs typeface="Arial" pitchFamily="34" charset="0"/>
            </a:endParaRPr>
          </a:p>
          <a:p>
            <a:pPr algn="ctr" rtl="1" eaLnBrk="1" hangingPunct="1">
              <a:buFontTx/>
              <a:buChar char="-"/>
            </a:pPr>
            <a:r>
              <a:rPr lang="ar-SA" sz="2400" b="1" dirty="0" smtClean="0">
                <a:solidFill>
                  <a:srgbClr val="00B050"/>
                </a:solidFill>
                <a:cs typeface="Arial" pitchFamily="34" charset="0"/>
              </a:rPr>
              <a:t>استدلالات النصارى على التثليث والرد عليهم</a:t>
            </a:r>
          </a:p>
          <a:p>
            <a:pPr algn="ctr" rtl="1" eaLnBrk="1" hangingPunct="1">
              <a:buFontTx/>
              <a:buChar char="-"/>
            </a:pPr>
            <a:r>
              <a:rPr lang="ar-SA" sz="2400" b="1" dirty="0" smtClean="0">
                <a:solidFill>
                  <a:srgbClr val="00B050"/>
                </a:solidFill>
                <a:cs typeface="Arial" pitchFamily="34" charset="0"/>
              </a:rPr>
              <a:t>أدلة إثبات الوحدانية وإبطال التثليث من العهد القديم والأناجيل</a:t>
            </a:r>
          </a:p>
          <a:p>
            <a:pPr algn="ctr" rtl="1" eaLnBrk="1" hangingPunct="1">
              <a:buFontTx/>
              <a:buChar char="-"/>
            </a:pPr>
            <a:r>
              <a:rPr lang="ar-SA" sz="2400" b="1" dirty="0" err="1" smtClean="0">
                <a:solidFill>
                  <a:srgbClr val="00B050"/>
                </a:solidFill>
                <a:cs typeface="Arial" pitchFamily="34" charset="0"/>
              </a:rPr>
              <a:t>الاتحاد </a:t>
            </a:r>
            <a:r>
              <a:rPr lang="ar-SA" sz="2400" b="1" dirty="0" smtClean="0">
                <a:solidFill>
                  <a:srgbClr val="00B050"/>
                </a:solidFill>
                <a:cs typeface="Arial" pitchFamily="34" charset="0"/>
              </a:rPr>
              <a:t>(التجسد</a:t>
            </a:r>
            <a:r>
              <a:rPr lang="ar-SA" sz="2400" b="1" dirty="0" err="1" smtClean="0">
                <a:solidFill>
                  <a:srgbClr val="00B050"/>
                </a:solidFill>
                <a:cs typeface="Arial" pitchFamily="34" charset="0"/>
              </a:rPr>
              <a:t>)</a:t>
            </a:r>
            <a:endParaRPr lang="ar-SA" sz="2400" b="1" dirty="0" smtClean="0">
              <a:solidFill>
                <a:srgbClr val="00B050"/>
              </a:solidFill>
              <a:cs typeface="Arial" pitchFamily="34" charset="0"/>
            </a:endParaRPr>
          </a:p>
          <a:p>
            <a:pPr rtl="1" eaLnBrk="1" hangingPunct="1">
              <a:buFontTx/>
              <a:buChar char="-"/>
            </a:pPr>
            <a:endParaRPr lang="ar-SA" sz="2400" b="1" dirty="0" smtClean="0">
              <a:solidFill>
                <a:srgbClr val="00B050"/>
              </a:solidFill>
              <a:cs typeface="Arial" pitchFamily="34" charset="0"/>
            </a:endParaRPr>
          </a:p>
          <a:p>
            <a:pPr rtl="1" eaLnBrk="1" hangingPunct="1"/>
            <a:endParaRPr lang="ar-SA" sz="2400" b="1" dirty="0" smtClean="0">
              <a:solidFill>
                <a:srgbClr val="00B050"/>
              </a:solidFill>
              <a:cs typeface="Arial" pitchFamily="34" charset="0"/>
            </a:endParaRPr>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3</a:t>
            </a:fld>
            <a:endParaRPr lang="en-US" dirty="0" smtClean="0">
              <a:cs typeface="Arial" pitchFamily="34" charset="0"/>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p:txBody>
          <a:bodyPr/>
          <a:lstStyle/>
          <a:p>
            <a:pPr eaLnBrk="1" hangingPunct="1"/>
            <a:r>
              <a:rPr lang="ar-SA" sz="3200" b="1" dirty="0" smtClean="0">
                <a:cs typeface="Arial" pitchFamily="34" charset="0"/>
              </a:rPr>
              <a:t>تعريف التثليث ومرادهم </a:t>
            </a:r>
            <a:r>
              <a:rPr lang="ar-SA" sz="3200" b="1" dirty="0" err="1" smtClean="0">
                <a:cs typeface="Arial" pitchFamily="34" charset="0"/>
              </a:rPr>
              <a:t>به:</a:t>
            </a:r>
            <a:r>
              <a:rPr lang="ar-SA" b="1" dirty="0" smtClean="0">
                <a:cs typeface="Arial" pitchFamily="34" charset="0"/>
              </a:rPr>
              <a:t/>
            </a:r>
            <a:br>
              <a:rPr lang="ar-SA" b="1" dirty="0" smtClean="0">
                <a:cs typeface="Arial" pitchFamily="34" charset="0"/>
              </a:rPr>
            </a:br>
            <a:endParaRPr lang="ar-SA" dirty="0" smtClean="0">
              <a:solidFill>
                <a:schemeClr val="tx2">
                  <a:lumMod val="75000"/>
                </a:schemeClr>
              </a:solidFill>
              <a:cs typeface="Arial" pitchFamily="34" charset="0"/>
            </a:endParaRPr>
          </a:p>
        </p:txBody>
      </p:sp>
      <p:sp>
        <p:nvSpPr>
          <p:cNvPr id="8195" name="Content Placeholder 2"/>
          <p:cNvSpPr>
            <a:spLocks noGrp="1"/>
          </p:cNvSpPr>
          <p:nvPr>
            <p:ph idx="1"/>
          </p:nvPr>
        </p:nvSpPr>
        <p:spPr>
          <a:xfrm>
            <a:off x="228600" y="1295400"/>
            <a:ext cx="9144000" cy="4678363"/>
          </a:xfrm>
        </p:spPr>
        <p:txBody>
          <a:bodyPr/>
          <a:lstStyle/>
          <a:p>
            <a:pPr algn="just" rtl="1" eaLnBrk="1" hangingPunct="1"/>
            <a:r>
              <a:rPr lang="ar-SA" sz="2400" b="1" dirty="0" smtClean="0"/>
              <a:t>مراد النصارى بالتثليث </a:t>
            </a:r>
            <a:r>
              <a:rPr lang="ar-SA" sz="2400" b="1" dirty="0" err="1" smtClean="0"/>
              <a:t>هو: </a:t>
            </a:r>
            <a:r>
              <a:rPr lang="ar-SA" sz="2400" b="1" dirty="0" smtClean="0"/>
              <a:t>( إله واحد الأب والابن والروح القدس)، وهم متساوين في القدرة والمجد ويفسرون هذه العقيدة بقولهم أن تعليم الثالوث يتضمن:</a:t>
            </a:r>
            <a:r>
              <a:rPr lang="en-US" sz="2400" b="1" dirty="0" smtClean="0"/>
              <a:t> </a:t>
            </a:r>
            <a:endParaRPr lang="ar-SA" sz="2400" b="1" dirty="0" smtClean="0"/>
          </a:p>
          <a:p>
            <a:pPr algn="just" rtl="1" eaLnBrk="1" hangingPunct="1"/>
            <a:r>
              <a:rPr lang="ar-SA" sz="2400" b="1" dirty="0" smtClean="0"/>
              <a:t>1- وحدانية الله</a:t>
            </a:r>
            <a:r>
              <a:rPr lang="en-US" sz="2400" b="1" dirty="0" smtClean="0"/>
              <a:t> </a:t>
            </a:r>
            <a:endParaRPr lang="ar-SA" sz="2400" b="1" dirty="0" smtClean="0"/>
          </a:p>
          <a:p>
            <a:pPr algn="just" rtl="1" eaLnBrk="1" hangingPunct="1"/>
            <a:r>
              <a:rPr lang="ar-SA" sz="2400" b="1" dirty="0" smtClean="0"/>
              <a:t>2-</a:t>
            </a:r>
            <a:r>
              <a:rPr lang="en-US" sz="2400" b="1" dirty="0" smtClean="0"/>
              <a:t> </a:t>
            </a:r>
            <a:r>
              <a:rPr lang="ar-SA" sz="2400" b="1" dirty="0" smtClean="0"/>
              <a:t>لاهوت الأب والابن والروح القدس </a:t>
            </a:r>
          </a:p>
          <a:p>
            <a:pPr algn="just" rtl="1" eaLnBrk="1" hangingPunct="1"/>
            <a:r>
              <a:rPr lang="ar-SA" sz="2400" b="1" dirty="0" smtClean="0"/>
              <a:t>3-</a:t>
            </a:r>
            <a:r>
              <a:rPr lang="en-US" sz="2400" b="1" dirty="0" smtClean="0"/>
              <a:t> </a:t>
            </a:r>
            <a:r>
              <a:rPr lang="ar-SA" sz="2400" b="1" dirty="0" smtClean="0"/>
              <a:t>أن الأب والابن والروح القدس </a:t>
            </a:r>
            <a:r>
              <a:rPr lang="ar-SA" sz="2400" b="1" dirty="0" err="1" smtClean="0"/>
              <a:t>أقانيم</a:t>
            </a:r>
            <a:r>
              <a:rPr lang="ar-SA" sz="2400" b="1" dirty="0" smtClean="0"/>
              <a:t> يمتاز كل منهم عن الآخر منذ الأزل وإلى الأبد.</a:t>
            </a:r>
            <a:r>
              <a:rPr lang="en-US" sz="2400" b="1" dirty="0" smtClean="0"/>
              <a:t> </a:t>
            </a:r>
            <a:endParaRPr lang="ar-SA" sz="2400" b="1" dirty="0" smtClean="0"/>
          </a:p>
          <a:p>
            <a:pPr algn="just" rtl="1" eaLnBrk="1" hangingPunct="1"/>
            <a:r>
              <a:rPr lang="ar-SA" sz="2400" b="1" dirty="0" smtClean="0"/>
              <a:t>4-</a:t>
            </a:r>
            <a:r>
              <a:rPr lang="en-US" sz="2400" b="1" dirty="0" smtClean="0"/>
              <a:t> </a:t>
            </a:r>
            <a:r>
              <a:rPr lang="ar-SA" sz="2400" b="1" dirty="0" smtClean="0"/>
              <a:t>أنهم واحد في الجوهر متساوون في القدرة و المجد</a:t>
            </a:r>
            <a:r>
              <a:rPr lang="en-US" sz="2400" b="1" dirty="0" smtClean="0"/>
              <a:t> </a:t>
            </a:r>
            <a:endParaRPr lang="ar-SA" sz="2400" b="1" dirty="0" smtClean="0"/>
          </a:p>
          <a:p>
            <a:pPr algn="just" rtl="1" eaLnBrk="1" hangingPunct="1"/>
            <a:r>
              <a:rPr lang="ar-SA" sz="2400" b="1" dirty="0" smtClean="0"/>
              <a:t>5-</a:t>
            </a:r>
            <a:r>
              <a:rPr lang="en-US" sz="2400" b="1" dirty="0" smtClean="0"/>
              <a:t> </a:t>
            </a:r>
            <a:r>
              <a:rPr lang="ar-SA" sz="2400" b="1" dirty="0" smtClean="0"/>
              <a:t>أن بعض أعمال اللاهوت تنسب في الكتاب المقدس إلى الأب والابن والروح القدس مثل خلق العالم وحفظه، وبعض الأعمال تنسب على الخصوص إلى الأب مثل الاختيار والدعوة، وأن بعض الأعمال تنسب خصوصا إلى الابن مثل الفداء، وبعض الأعمال تنسب خصوصا إلى الروح القدس مثل التجديد </a:t>
            </a:r>
            <a:r>
              <a:rPr lang="ar-SA" sz="2400" b="1" dirty="0" err="1" smtClean="0"/>
              <a:t>والتقديس.</a:t>
            </a:r>
            <a:r>
              <a:rPr lang="ar-SA" sz="2400" b="1" dirty="0" smtClean="0"/>
              <a:t> </a:t>
            </a:r>
            <a:endParaRPr lang="ar-SA" sz="2400" b="1" dirty="0" smtClean="0">
              <a:cs typeface="Arial" pitchFamily="34" charset="0"/>
            </a:endParaRPr>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4</a:t>
            </a:fld>
            <a:endParaRPr lang="en-US" dirty="0" smtClean="0">
              <a:cs typeface="Arial" pitchFamily="34" charset="0"/>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smtClean="0">
                <a:cs typeface="Arial" pitchFamily="34" charset="0"/>
              </a:rPr>
              <a:t>تعريف التثليث ومرادهم </a:t>
            </a:r>
            <a:r>
              <a:rPr lang="ar-SA" b="1" dirty="0" err="1" smtClean="0">
                <a:cs typeface="Arial" pitchFamily="34" charset="0"/>
              </a:rPr>
              <a:t>به:</a:t>
            </a:r>
            <a:r>
              <a:rPr lang="ar-SA" b="1" dirty="0" smtClean="0">
                <a:cs typeface="Arial" pitchFamily="34" charset="0"/>
              </a:rPr>
              <a:t> </a:t>
            </a:r>
            <a:br>
              <a:rPr lang="ar-SA" b="1" dirty="0" smtClean="0">
                <a:cs typeface="Arial" pitchFamily="34" charset="0"/>
              </a:rPr>
            </a:br>
            <a:endParaRPr lang="en-US" dirty="0"/>
          </a:p>
        </p:txBody>
      </p:sp>
      <p:sp>
        <p:nvSpPr>
          <p:cNvPr id="3" name="عنصر نائب للمحتوى 2"/>
          <p:cNvSpPr>
            <a:spLocks noGrp="1"/>
          </p:cNvSpPr>
          <p:nvPr>
            <p:ph idx="1"/>
          </p:nvPr>
        </p:nvSpPr>
        <p:spPr/>
        <p:txBody>
          <a:bodyPr/>
          <a:lstStyle/>
          <a:p>
            <a:pPr algn="just" rtl="1"/>
            <a:r>
              <a:rPr lang="ar-SA" sz="2400" b="1" dirty="0" smtClean="0"/>
              <a:t>والحق أنه من خلال الكلام السابق يتضح للناظر وجود ثلاثة أشخاص في عقيدة</a:t>
            </a:r>
            <a:r>
              <a:rPr lang="ar-SA" sz="2400" dirty="0" smtClean="0"/>
              <a:t> </a:t>
            </a:r>
            <a:r>
              <a:rPr lang="ar-SA" sz="2400" b="1" dirty="0" smtClean="0"/>
              <a:t>النصارى وذلك لأنهم نصوا على تميز كل واحد بمميزات خاصة أما الوحدانية فهي مجرد دعوة غير واضحة ويحاول النصارى أن يقربوا هذه العقيدة للناس بضرب الأمثلة لها، </a:t>
            </a:r>
            <a:r>
              <a:rPr lang="ar-SA" sz="2400" b="1" dirty="0" smtClean="0">
                <a:solidFill>
                  <a:srgbClr val="C00000"/>
                </a:solidFill>
              </a:rPr>
              <a:t>فمرة يشبهونها بالإنسان المكون من دم و روح و </a:t>
            </a:r>
            <a:r>
              <a:rPr lang="ar-SA" sz="2400" b="1" dirty="0" err="1" smtClean="0">
                <a:solidFill>
                  <a:srgbClr val="C00000"/>
                </a:solidFill>
              </a:rPr>
              <a:t>جسد،</a:t>
            </a:r>
            <a:r>
              <a:rPr lang="ar-SA" sz="2400" b="1" dirty="0" smtClean="0">
                <a:solidFill>
                  <a:srgbClr val="C00000"/>
                </a:solidFill>
              </a:rPr>
              <a:t> </a:t>
            </a:r>
          </a:p>
          <a:p>
            <a:pPr algn="just" rtl="1"/>
            <a:r>
              <a:rPr lang="ar-SA" sz="2400" b="1" u="sng" dirty="0" smtClean="0"/>
              <a:t>ونرد عليهم </a:t>
            </a:r>
            <a:r>
              <a:rPr lang="ar-SA" sz="2400" b="1" dirty="0" smtClean="0"/>
              <a:t>أن هذه مكونات الجسم ولا يستقل واحد منها بذاته كما أن الدم ليس الروح والروح ليس الجسد لهذا صرح كثير منهم بعدم معقولية التثليث وأنها قضية لا يفهمها العقل ولا يقبلها ولكن يؤمنون </a:t>
            </a:r>
            <a:r>
              <a:rPr lang="ar-SA" sz="2400" b="1" dirty="0" err="1" smtClean="0"/>
              <a:t>بها</a:t>
            </a:r>
            <a:r>
              <a:rPr lang="ar-SA" sz="2400" b="1" dirty="0" smtClean="0"/>
              <a:t> </a:t>
            </a:r>
          </a:p>
          <a:p>
            <a:pPr algn="just" rtl="1"/>
            <a:r>
              <a:rPr lang="ar-SA" sz="2400" b="1" dirty="0" smtClean="0">
                <a:solidFill>
                  <a:srgbClr val="C00000"/>
                </a:solidFill>
              </a:rPr>
              <a:t>ومرة يحاول بعضهم أن يشبه ذلك بقول المسلمين في صفات الله تعالى أن العقول لا تدرك كيفيتها </a:t>
            </a:r>
          </a:p>
          <a:p>
            <a:pPr algn="just" rtl="1"/>
            <a:r>
              <a:rPr lang="ar-SA" sz="2400" b="1" u="sng" dirty="0" smtClean="0"/>
              <a:t>ونرد عليهم أن </a:t>
            </a:r>
            <a:r>
              <a:rPr lang="ar-SA" sz="2400" b="1" dirty="0" smtClean="0"/>
              <a:t>هذا تلبيس و تدليس منهم لأن إثبات صفات الله تعالى أمر يقبله العقل بل يوجبه و لا يرفضه و عدم إدراك كيفيتها يتلاءم مع مستوى علم الإنسان بالله تعالى.</a:t>
            </a:r>
            <a:endParaRPr lang="ar-SA" sz="3000" b="1" dirty="0" smtClean="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z="3600" b="1" dirty="0" smtClean="0">
                <a:solidFill>
                  <a:srgbClr val="00B050"/>
                </a:solidFill>
                <a:cs typeface="Arial" pitchFamily="34" charset="0"/>
              </a:rPr>
              <a:t>استدلالات النصارى على التثليث والرد عليها</a:t>
            </a:r>
            <a:r>
              <a:rPr lang="ar-KW" dirty="0" err="1" smtClean="0"/>
              <a:t>:</a:t>
            </a:r>
            <a:endParaRPr lang="en-US" dirty="0"/>
          </a:p>
        </p:txBody>
      </p:sp>
      <p:sp>
        <p:nvSpPr>
          <p:cNvPr id="3" name="عنصر نائب للمحتوى 2"/>
          <p:cNvSpPr>
            <a:spLocks noGrp="1"/>
          </p:cNvSpPr>
          <p:nvPr>
            <p:ph idx="1"/>
          </p:nvPr>
        </p:nvSpPr>
        <p:spPr>
          <a:xfrm>
            <a:off x="533400" y="1600200"/>
            <a:ext cx="8915400" cy="4525963"/>
          </a:xfrm>
        </p:spPr>
        <p:txBody>
          <a:bodyPr/>
          <a:lstStyle/>
          <a:p>
            <a:pPr algn="just" rtl="1"/>
            <a:r>
              <a:rPr lang="ar-SA" sz="2400" b="1" dirty="0" smtClean="0"/>
              <a:t>1-</a:t>
            </a:r>
            <a:r>
              <a:rPr lang="en-US" sz="2400" b="1" dirty="0" smtClean="0"/>
              <a:t> </a:t>
            </a:r>
            <a:r>
              <a:rPr lang="ar-SA" sz="2400" b="1" dirty="0" smtClean="0"/>
              <a:t>أن الله تعالى ورد اسمه </a:t>
            </a:r>
            <a:r>
              <a:rPr lang="ar-SA" sz="2400" b="1" dirty="0" err="1" smtClean="0"/>
              <a:t>بالعبرية </a:t>
            </a:r>
            <a:r>
              <a:rPr lang="ar-SA" sz="2400" b="1" dirty="0" smtClean="0"/>
              <a:t>" </a:t>
            </a:r>
            <a:r>
              <a:rPr lang="ar-SA" sz="2400" b="1" dirty="0" err="1" smtClean="0"/>
              <a:t>الوهيم</a:t>
            </a:r>
            <a:r>
              <a:rPr lang="ar-SA" sz="2400" b="1" dirty="0" smtClean="0"/>
              <a:t> " الذي يدل على الجمع وأنه تعالى استخدم صيغه الجمع في التحدث عن نفسه كما جاء في سفر </a:t>
            </a:r>
            <a:r>
              <a:rPr lang="ar-SA" sz="2400" b="1" dirty="0" err="1" smtClean="0"/>
              <a:t>التكوين </a:t>
            </a:r>
            <a:r>
              <a:rPr lang="ar-SA" sz="2400" b="1" dirty="0" smtClean="0"/>
              <a:t>(1/ 26</a:t>
            </a:r>
            <a:r>
              <a:rPr lang="ar-SA" sz="2400" b="1" dirty="0" err="1" smtClean="0"/>
              <a:t>): </a:t>
            </a:r>
            <a:r>
              <a:rPr lang="ar-SA" sz="2400" b="1" dirty="0" smtClean="0"/>
              <a:t>" وقال الله نعمل </a:t>
            </a:r>
            <a:r>
              <a:rPr lang="ar-SA" sz="2400" b="1" dirty="0" err="1" smtClean="0"/>
              <a:t>الانسان ”.</a:t>
            </a:r>
            <a:endParaRPr lang="ar-SA" sz="2400" b="1" dirty="0" smtClean="0"/>
          </a:p>
          <a:p>
            <a:pPr algn="just" rtl="1"/>
            <a:r>
              <a:rPr lang="ar-SA" sz="2400" b="1" dirty="0" smtClean="0"/>
              <a:t> </a:t>
            </a:r>
            <a:r>
              <a:rPr lang="ar-SA" sz="2400" b="1" dirty="0" smtClean="0">
                <a:solidFill>
                  <a:srgbClr val="FF0000"/>
                </a:solidFill>
              </a:rPr>
              <a:t>وإبطال هذا الدليل والرد عليه </a:t>
            </a:r>
            <a:r>
              <a:rPr lang="ar-SA" sz="2400" b="1" dirty="0" smtClean="0"/>
              <a:t>أنه دليل باطل بنص التوراة التي نصت على أن الله واحد </a:t>
            </a:r>
            <a:r>
              <a:rPr lang="ar-SA" sz="2400" b="1" dirty="0" err="1" smtClean="0"/>
              <a:t>ولفظة </a:t>
            </a:r>
            <a:r>
              <a:rPr lang="ar-SA" sz="2400" b="1" dirty="0" smtClean="0"/>
              <a:t>" </a:t>
            </a:r>
            <a:r>
              <a:rPr lang="ar-SA" sz="2400" b="1" dirty="0" err="1" smtClean="0"/>
              <a:t>الوهيم</a:t>
            </a:r>
            <a:r>
              <a:rPr lang="ar-SA" sz="2400" b="1" dirty="0" smtClean="0"/>
              <a:t> "وردت على صيغة تعظيم وهناك مئات الأقوال الواردة في العهد القديم على لفظ الإفراد فكيف تترك تلك المئات ويؤخذ بهذه اللفظة الواحدة وشبهها</a:t>
            </a:r>
            <a:r>
              <a:rPr lang="en-US" sz="2400" b="1" dirty="0" smtClean="0"/>
              <a:t> </a:t>
            </a:r>
            <a:r>
              <a:rPr lang="ar-SA" sz="2400" b="1" dirty="0" err="1" smtClean="0"/>
              <a:t>.</a:t>
            </a:r>
            <a:endParaRPr lang="ar-SA" sz="2400" b="1" dirty="0" smtClean="0"/>
          </a:p>
          <a:p>
            <a:pPr algn="just" rtl="1"/>
            <a:r>
              <a:rPr lang="ar-SA" sz="2400" b="1" dirty="0" smtClean="0"/>
              <a:t>2- الفاظ الصورة الموضوعه للمعمودية وهي:" عمدوا باسم الاب والابن والروح القدس" الواردة في إنجيل </a:t>
            </a:r>
            <a:r>
              <a:rPr lang="ar-SA" sz="2400" b="1" dirty="0" err="1" smtClean="0"/>
              <a:t>متى </a:t>
            </a:r>
            <a:r>
              <a:rPr lang="ar-SA" sz="2400" b="1" dirty="0" smtClean="0"/>
              <a:t>( 28/19</a:t>
            </a:r>
            <a:r>
              <a:rPr lang="ar-SA" sz="2400" b="1" dirty="0" err="1" smtClean="0"/>
              <a:t>).</a:t>
            </a:r>
            <a:endParaRPr lang="ar-SA" sz="2400" b="1" dirty="0" smtClean="0"/>
          </a:p>
          <a:p>
            <a:pPr algn="just" rtl="1"/>
            <a:r>
              <a:rPr lang="ar-SA" sz="2400" b="1" dirty="0" smtClean="0"/>
              <a:t> </a:t>
            </a:r>
            <a:r>
              <a:rPr lang="ar-SA" sz="2400" b="1" dirty="0" smtClean="0">
                <a:solidFill>
                  <a:srgbClr val="FF0000"/>
                </a:solidFill>
              </a:rPr>
              <a:t>وإبطال دليلهم والرد عليهم </a:t>
            </a:r>
            <a:r>
              <a:rPr lang="ar-SA" sz="2400" b="1" dirty="0" smtClean="0"/>
              <a:t>هو أن هؤلاء ثلاثة وليسوا واحداً وتعني طلب الإيمان بهؤلاء الثلاثة الذين هم الله تعالى، ورسوله المسيح، والملك جبريل كل على ما يليق </a:t>
            </a:r>
            <a:r>
              <a:rPr lang="ar-SA" sz="2400" b="1" dirty="0" err="1" smtClean="0"/>
              <a:t>به.</a:t>
            </a:r>
            <a:endParaRPr lang="ar-SA" sz="2400" b="1" dirty="0" smtClean="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rtl="1" eaLnBrk="1" hangingPunct="1"/>
            <a:r>
              <a:rPr lang="ar-SA" sz="3200" b="1" dirty="0" smtClean="0">
                <a:solidFill>
                  <a:srgbClr val="00B050"/>
                </a:solidFill>
                <a:cs typeface="Arial" pitchFamily="34" charset="0"/>
              </a:rPr>
              <a:t>أدلة إثبات الوحدانية وإبطال التثليث من العهد القديم </a:t>
            </a:r>
            <a:r>
              <a:rPr lang="ar-SA" sz="3200" b="1" dirty="0" err="1" smtClean="0">
                <a:solidFill>
                  <a:srgbClr val="00B050"/>
                </a:solidFill>
                <a:cs typeface="Arial" pitchFamily="34" charset="0"/>
              </a:rPr>
              <a:t>والأناجيل:</a:t>
            </a:r>
            <a:endParaRPr lang="ar-SA" sz="3200" b="1" dirty="0" smtClean="0">
              <a:solidFill>
                <a:srgbClr val="00B050"/>
              </a:solidFill>
              <a:cs typeface="Arial" pitchFamily="34" charset="0"/>
            </a:endParaRPr>
          </a:p>
        </p:txBody>
      </p:sp>
      <p:sp>
        <p:nvSpPr>
          <p:cNvPr id="3" name="عنصر نائب للمحتوى 2"/>
          <p:cNvSpPr>
            <a:spLocks noGrp="1"/>
          </p:cNvSpPr>
          <p:nvPr>
            <p:ph idx="1"/>
          </p:nvPr>
        </p:nvSpPr>
        <p:spPr/>
        <p:txBody>
          <a:bodyPr/>
          <a:lstStyle/>
          <a:p>
            <a:pPr algn="just" rtl="1"/>
            <a:r>
              <a:rPr lang="ar-SA" b="1" dirty="0" smtClean="0"/>
              <a:t>ورد </a:t>
            </a:r>
            <a:r>
              <a:rPr lang="ar-SA" b="1" dirty="0" err="1" smtClean="0"/>
              <a:t>في </a:t>
            </a:r>
            <a:r>
              <a:rPr lang="ar-SA" b="1" dirty="0" smtClean="0"/>
              <a:t>"سفر </a:t>
            </a:r>
            <a:r>
              <a:rPr lang="ar-SA" b="1" dirty="0" err="1" smtClean="0"/>
              <a:t>التثنية " </a:t>
            </a:r>
            <a:r>
              <a:rPr lang="ar-SA" b="1" dirty="0" smtClean="0"/>
              <a:t>(6/4</a:t>
            </a:r>
            <a:r>
              <a:rPr lang="ar-SA" b="1" dirty="0" err="1" smtClean="0"/>
              <a:t>) : </a:t>
            </a:r>
            <a:r>
              <a:rPr lang="ar-SA" b="1" dirty="0" smtClean="0"/>
              <a:t>" اسمع يا اسرائيل الرب إلهنا رب </a:t>
            </a:r>
            <a:r>
              <a:rPr lang="ar-SA" b="1" dirty="0" err="1" smtClean="0"/>
              <a:t>واحد " ،</a:t>
            </a:r>
            <a:r>
              <a:rPr lang="ar-SA" b="1" dirty="0" smtClean="0"/>
              <a:t> </a:t>
            </a:r>
          </a:p>
          <a:p>
            <a:pPr algn="just" rtl="1"/>
            <a:r>
              <a:rPr lang="ar-SA" b="1" dirty="0" smtClean="0"/>
              <a:t>وفي إنجيل </a:t>
            </a:r>
            <a:r>
              <a:rPr lang="ar-SA" b="1" dirty="0" err="1" smtClean="0"/>
              <a:t>يوحنا </a:t>
            </a:r>
            <a:r>
              <a:rPr lang="ar-SA" b="1" dirty="0" smtClean="0"/>
              <a:t>(17/3</a:t>
            </a:r>
            <a:r>
              <a:rPr lang="ar-SA" b="1" dirty="0" err="1" smtClean="0"/>
              <a:t>): </a:t>
            </a:r>
            <a:r>
              <a:rPr lang="ar-SA" b="1" dirty="0" smtClean="0"/>
              <a:t>” وهذه هي الحياة الأبدية أن يعرفوك أنت الإله </a:t>
            </a:r>
            <a:r>
              <a:rPr lang="ar-SA" b="1" dirty="0" err="1" smtClean="0"/>
              <a:t>الحقيقي</a:t>
            </a:r>
            <a:r>
              <a:rPr lang="ar-SA" b="1" dirty="0" smtClean="0"/>
              <a:t> وحدك، ويسوع المسيح الذي </a:t>
            </a:r>
            <a:r>
              <a:rPr lang="ar-SA" b="1" dirty="0" err="1" smtClean="0"/>
              <a:t>أرسلته“</a:t>
            </a:r>
            <a:endParaRPr lang="ar-SA" b="1" dirty="0" smtClean="0"/>
          </a:p>
          <a:p>
            <a:pPr algn="just" rtl="1"/>
            <a:r>
              <a:rPr lang="ar-SA" b="1" dirty="0" smtClean="0"/>
              <a:t>ولو كان المسيح عليه السلام يقول بالتثليث لوجب عليه أن ينص عليها فكيف يكون مبلغ عن الله و لم يوضح أهم ما أمر </a:t>
            </a:r>
            <a:r>
              <a:rPr lang="ar-SA" b="1" dirty="0" err="1" smtClean="0"/>
              <a:t>به.</a:t>
            </a:r>
            <a:endParaRPr lang="ar-SA" b="1" dirty="0" smtClean="0"/>
          </a:p>
          <a:p>
            <a:pPr algn="just" rtl="1"/>
            <a:r>
              <a:rPr lang="en-US" sz="2400" b="1" dirty="0" smtClean="0"/>
              <a:t/>
            </a:r>
            <a:br>
              <a:rPr lang="en-US" sz="2400" b="1" dirty="0" smtClean="0"/>
            </a:br>
            <a:endParaRPr lang="ar-SA" sz="2400" b="1"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الاتحاد والتجسد:</a:t>
            </a:r>
            <a:endParaRPr lang="en-US" dirty="0"/>
          </a:p>
        </p:txBody>
      </p:sp>
      <p:sp>
        <p:nvSpPr>
          <p:cNvPr id="3" name="عنصر نائب للمحتوى 2"/>
          <p:cNvSpPr>
            <a:spLocks noGrp="1"/>
          </p:cNvSpPr>
          <p:nvPr>
            <p:ph idx="1"/>
          </p:nvPr>
        </p:nvSpPr>
        <p:spPr/>
        <p:txBody>
          <a:bodyPr/>
          <a:lstStyle/>
          <a:p>
            <a:pPr marL="457200" indent="-457200" algn="just" rtl="1">
              <a:buAutoNum type="arabic1Minus"/>
            </a:pPr>
            <a:r>
              <a:rPr lang="ar-SA" sz="2400" b="1" u="sng" dirty="0" smtClean="0"/>
              <a:t>المراد </a:t>
            </a:r>
            <a:r>
              <a:rPr lang="ar-SA" sz="2400" b="1" u="sng" dirty="0" err="1" smtClean="0"/>
              <a:t>به:</a:t>
            </a:r>
            <a:r>
              <a:rPr lang="ar-SA" sz="2400" b="1" u="sng" dirty="0" smtClean="0"/>
              <a:t> </a:t>
            </a:r>
          </a:p>
          <a:p>
            <a:pPr marL="457200" indent="-457200" algn="just" rtl="1"/>
            <a:r>
              <a:rPr lang="ar-SA" sz="2400" b="1" dirty="0" smtClean="0"/>
              <a:t>هو أن الله اتخذ جسد المسيح له صورة وحل بين الناس بصورة إنسان هو المسيح.</a:t>
            </a:r>
          </a:p>
          <a:p>
            <a:pPr marL="457200" indent="-457200" algn="just" rtl="1"/>
            <a:r>
              <a:rPr lang="ar-SA" sz="2400" b="1" u="sng" dirty="0" smtClean="0"/>
              <a:t>ب‌- ادلتهم</a:t>
            </a:r>
            <a:r>
              <a:rPr lang="en-US" sz="2400" b="1" u="sng" dirty="0" smtClean="0"/>
              <a:t> : </a:t>
            </a:r>
            <a:r>
              <a:rPr lang="ar-SA" sz="2400" b="1" dirty="0" smtClean="0"/>
              <a:t>قول بولس </a:t>
            </a:r>
            <a:r>
              <a:rPr lang="ar-SA" sz="2400" b="1" dirty="0" err="1" smtClean="0"/>
              <a:t>في </a:t>
            </a:r>
            <a:r>
              <a:rPr lang="ar-SA" sz="2400" b="1" dirty="0" smtClean="0"/>
              <a:t>"رسالته </a:t>
            </a:r>
            <a:r>
              <a:rPr lang="ar-SA" sz="2400" b="1" dirty="0" err="1" smtClean="0"/>
              <a:t>الأولى" </a:t>
            </a:r>
            <a:r>
              <a:rPr lang="ar-SA" sz="2400" b="1" dirty="0" smtClean="0"/>
              <a:t>(3/ 16</a:t>
            </a:r>
            <a:r>
              <a:rPr lang="ar-SA" sz="2400" b="1" dirty="0" err="1" smtClean="0"/>
              <a:t>) </a:t>
            </a:r>
            <a:r>
              <a:rPr lang="ar-SA" sz="2400" b="1" dirty="0" smtClean="0"/>
              <a:t>:" الله ظهر في الجسد</a:t>
            </a:r>
            <a:r>
              <a:rPr lang="en-US" sz="2400" b="1" dirty="0" smtClean="0"/>
              <a:t> </a:t>
            </a:r>
            <a:r>
              <a:rPr lang="ar-SA" sz="2400" b="1" dirty="0" err="1" smtClean="0"/>
              <a:t>”</a:t>
            </a:r>
            <a:endParaRPr lang="ar-SA" sz="2400" b="1" dirty="0" smtClean="0"/>
          </a:p>
          <a:p>
            <a:pPr marL="457200" indent="-457200" algn="just" rtl="1"/>
            <a:r>
              <a:rPr lang="ar-SA" sz="2400" b="1" u="sng" dirty="0" smtClean="0"/>
              <a:t>ت‌</a:t>
            </a:r>
            <a:r>
              <a:rPr lang="en-US" sz="2400" b="1" u="sng" dirty="0" smtClean="0"/>
              <a:t>- </a:t>
            </a:r>
            <a:r>
              <a:rPr lang="ar-SA" sz="2400" b="1" u="sng" dirty="0" smtClean="0"/>
              <a:t>الرد عليهم</a:t>
            </a:r>
            <a:r>
              <a:rPr lang="en-US" sz="2400" b="1" u="sng" dirty="0" smtClean="0"/>
              <a:t> </a:t>
            </a:r>
            <a:r>
              <a:rPr lang="ar-SA" sz="2400" b="1" u="sng" dirty="0" err="1" smtClean="0"/>
              <a:t>:</a:t>
            </a:r>
            <a:endParaRPr lang="ar-SA" sz="2400" b="1" u="sng" dirty="0" smtClean="0"/>
          </a:p>
          <a:p>
            <a:pPr marL="457200" indent="-457200" algn="just" rtl="1"/>
            <a:r>
              <a:rPr lang="ar-SA" sz="2400" b="1" dirty="0" smtClean="0"/>
              <a:t>1-هذه العقيدة من المستحيل عقلا قبولها لأنها تعني ان الله تقمص هيئة النطفة والجنين ومر بأطوار الطفولة فمن كان يدير العالم وهو في زعمهم وهو في بطن </a:t>
            </a:r>
            <a:r>
              <a:rPr lang="ar-SA" sz="2400" b="1" dirty="0" err="1" smtClean="0"/>
              <a:t>أمه ؟</a:t>
            </a:r>
            <a:endParaRPr lang="ar-SA" sz="2400" b="1" dirty="0" smtClean="0"/>
          </a:p>
          <a:p>
            <a:pPr marL="457200" indent="-457200" algn="just" rtl="1"/>
            <a:r>
              <a:rPr lang="ar-SA" sz="2400" b="1" dirty="0" smtClean="0"/>
              <a:t>2-</a:t>
            </a:r>
            <a:r>
              <a:rPr lang="en-US" sz="2400" b="1" dirty="0" smtClean="0"/>
              <a:t> </a:t>
            </a:r>
            <a:r>
              <a:rPr lang="ar-SA" sz="2400" b="1" dirty="0" smtClean="0"/>
              <a:t>ما أوردوه من كلام بولس هو كلام مردود عليه وغير مقبول إذ يجب عليه أن يبين مستنده لما يقول من كلام المسيح نفسه وإلا يعتبر مدع كاذب</a:t>
            </a:r>
            <a:r>
              <a:rPr lang="en-US" sz="2400" b="1" dirty="0" smtClean="0"/>
              <a:t> </a:t>
            </a:r>
            <a:r>
              <a:rPr lang="ar-SA" sz="2400" b="1" dirty="0" err="1" smtClean="0"/>
              <a:t>.</a:t>
            </a:r>
            <a:endParaRPr lang="ar-SA" sz="2400" b="1" dirty="0" smtClean="0"/>
          </a:p>
          <a:p>
            <a:endParaRPr lang="en-US" b="1"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2-الصلب والفداء:</a:t>
            </a:r>
            <a:endParaRPr lang="en-US" dirty="0"/>
          </a:p>
        </p:txBody>
      </p:sp>
      <p:sp>
        <p:nvSpPr>
          <p:cNvPr id="3" name="عنصر نائب للمحتوى 2"/>
          <p:cNvSpPr>
            <a:spLocks noGrp="1"/>
          </p:cNvSpPr>
          <p:nvPr>
            <p:ph idx="1"/>
          </p:nvPr>
        </p:nvSpPr>
        <p:spPr/>
        <p:txBody>
          <a:bodyPr/>
          <a:lstStyle/>
          <a:p>
            <a:pPr algn="just" rtl="1">
              <a:buFontTx/>
              <a:buChar char="-"/>
            </a:pPr>
            <a:r>
              <a:rPr lang="ar-SA" sz="2800" b="1" dirty="0" err="1" smtClean="0"/>
              <a:t>الصلب </a:t>
            </a:r>
            <a:r>
              <a:rPr lang="ar-SA" sz="2800" b="1" dirty="0" smtClean="0"/>
              <a:t>: هو التعليق على خشبة </a:t>
            </a:r>
            <a:r>
              <a:rPr lang="ar-SA" sz="2800" b="1" dirty="0" err="1" smtClean="0"/>
              <a:t>الصليب </a:t>
            </a:r>
            <a:r>
              <a:rPr lang="ar-SA" sz="2800" b="1" dirty="0" smtClean="0"/>
              <a:t>، </a:t>
            </a:r>
            <a:r>
              <a:rPr lang="ar-SA" sz="2800" b="1" dirty="0" smtClean="0"/>
              <a:t>واليهود والنصارى </a:t>
            </a:r>
            <a:r>
              <a:rPr lang="ar-SA" sz="2800" b="1" dirty="0" smtClean="0"/>
              <a:t>يعتقدون </a:t>
            </a:r>
            <a:r>
              <a:rPr lang="ar-SA" sz="2800" b="1" dirty="0" smtClean="0"/>
              <a:t>أن </a:t>
            </a:r>
            <a:r>
              <a:rPr lang="ar-SA" sz="2800" b="1" dirty="0" smtClean="0"/>
              <a:t>المسيح عليه السلام مات </a:t>
            </a:r>
            <a:r>
              <a:rPr lang="ar-SA" sz="2800" b="1" dirty="0" smtClean="0"/>
              <a:t>مصلوبا.</a:t>
            </a:r>
          </a:p>
          <a:p>
            <a:pPr algn="just" rtl="1"/>
            <a:r>
              <a:rPr lang="ar-SA" sz="2800" b="1" dirty="0" smtClean="0"/>
              <a:t> ويزعم </a:t>
            </a:r>
            <a:r>
              <a:rPr lang="ar-SA" sz="2800" b="1" dirty="0" smtClean="0"/>
              <a:t>اليهود </a:t>
            </a:r>
            <a:r>
              <a:rPr lang="ar-SA" sz="2800" b="1" dirty="0" smtClean="0"/>
              <a:t>أن </a:t>
            </a:r>
            <a:r>
              <a:rPr lang="ar-SA" sz="2800" b="1" dirty="0" smtClean="0"/>
              <a:t>المسيح كفر بالله لذلك صلب </a:t>
            </a:r>
            <a:r>
              <a:rPr lang="ar-SA" sz="2800" b="1" dirty="0" smtClean="0"/>
              <a:t>لهذا حملوا عليه وطالبوا </a:t>
            </a:r>
            <a:r>
              <a:rPr lang="ar-SA" sz="2800" b="1" dirty="0" smtClean="0"/>
              <a:t>بدمه </a:t>
            </a:r>
            <a:r>
              <a:rPr lang="ar-SA" sz="2800" b="1" dirty="0" smtClean="0"/>
              <a:t>وأنه </a:t>
            </a:r>
            <a:r>
              <a:rPr lang="ar-SA" sz="2800" b="1" dirty="0" smtClean="0"/>
              <a:t>مات مصلوبا </a:t>
            </a:r>
            <a:r>
              <a:rPr lang="ar-SA" sz="2800" b="1" dirty="0" smtClean="0"/>
              <a:t>والموت </a:t>
            </a:r>
            <a:r>
              <a:rPr lang="ar-SA" sz="2800" b="1" dirty="0" smtClean="0"/>
              <a:t>على الصليب يستلزم اللعنة </a:t>
            </a:r>
            <a:r>
              <a:rPr lang="ar-SA" sz="2800" b="1" dirty="0" smtClean="0"/>
              <a:t>عندهم.</a:t>
            </a:r>
          </a:p>
          <a:p>
            <a:pPr algn="just" rtl="1"/>
            <a:r>
              <a:rPr lang="ar-SA" sz="2800" b="1" dirty="0" smtClean="0"/>
              <a:t> وأما </a:t>
            </a:r>
            <a:r>
              <a:rPr lang="ar-SA" sz="2800" b="1" dirty="0" smtClean="0"/>
              <a:t>النصارى يعتقدون </a:t>
            </a:r>
            <a:r>
              <a:rPr lang="ar-SA" sz="2800" b="1" dirty="0" smtClean="0"/>
              <a:t>أن </a:t>
            </a:r>
            <a:r>
              <a:rPr lang="ar-SA" sz="2800" b="1" dirty="0" smtClean="0"/>
              <a:t>المسيح مات مصلوبا </a:t>
            </a:r>
            <a:r>
              <a:rPr lang="ar-SA" sz="2800" b="1" dirty="0" smtClean="0"/>
              <a:t>ويعللون بأنه </a:t>
            </a:r>
            <a:r>
              <a:rPr lang="ar-SA" sz="2800" b="1" dirty="0" smtClean="0"/>
              <a:t>صلب فداء للبشر لتخليصهم من خطيئة </a:t>
            </a:r>
            <a:r>
              <a:rPr lang="ar-SA" sz="2800" b="1" dirty="0" smtClean="0"/>
              <a:t>أبيهم </a:t>
            </a:r>
            <a:r>
              <a:rPr lang="ar-SA" sz="2800" b="1" dirty="0" smtClean="0"/>
              <a:t>آدم </a:t>
            </a:r>
            <a:r>
              <a:rPr lang="ar-SA" sz="2800" b="1" dirty="0" smtClean="0"/>
              <a:t>وهي أكله </a:t>
            </a:r>
            <a:r>
              <a:rPr lang="ar-SA" sz="2800" b="1" dirty="0" smtClean="0"/>
              <a:t>من الشجرة التي نهي عنها فانتقلت الخطيئة </a:t>
            </a:r>
            <a:r>
              <a:rPr lang="ar-SA" sz="2800" b="1" dirty="0" smtClean="0"/>
              <a:t>إلى أبنائه وأغضب </a:t>
            </a:r>
            <a:r>
              <a:rPr lang="ar-SA" sz="2800" b="1" dirty="0" smtClean="0"/>
              <a:t>الله عليهم فكان لابد من وسيط يتحمل هذا الاثم </a:t>
            </a:r>
            <a:r>
              <a:rPr lang="ar-SA" sz="2800" b="1" dirty="0" smtClean="0"/>
              <a:t>ويرضى بأن </a:t>
            </a:r>
            <a:r>
              <a:rPr lang="ar-SA" sz="2800" b="1" dirty="0" smtClean="0"/>
              <a:t>يموت على الصليب </a:t>
            </a:r>
            <a:r>
              <a:rPr lang="ar-SA" sz="2800" b="1" dirty="0" smtClean="0"/>
              <a:t>وهذا </a:t>
            </a:r>
            <a:r>
              <a:rPr lang="ar-SA" sz="2800" b="1" dirty="0" smtClean="0"/>
              <a:t>الوسيط المخلص بزعمهم لابد </a:t>
            </a:r>
            <a:r>
              <a:rPr lang="ar-SA" sz="2800" b="1" dirty="0" smtClean="0"/>
              <a:t>أن </a:t>
            </a:r>
            <a:r>
              <a:rPr lang="ar-SA" sz="2800" b="1" dirty="0" smtClean="0"/>
              <a:t>يكون خال من الاثم </a:t>
            </a:r>
            <a:r>
              <a:rPr lang="ar-SA" sz="2800" b="1" dirty="0" smtClean="0"/>
              <a:t>ولا </a:t>
            </a:r>
            <a:r>
              <a:rPr lang="ar-SA" sz="2800" b="1" dirty="0" smtClean="0"/>
              <a:t>يكون هذا </a:t>
            </a:r>
            <a:r>
              <a:rPr lang="ar-SA" sz="2800" b="1" dirty="0" smtClean="0"/>
              <a:t>إلا </a:t>
            </a:r>
            <a:r>
              <a:rPr lang="ar-SA" sz="2800" b="1" dirty="0" smtClean="0"/>
              <a:t>ابن الله الذي هو الله في زعمهم ثم لابد </a:t>
            </a:r>
            <a:r>
              <a:rPr lang="ar-SA" sz="2800" b="1" dirty="0" smtClean="0"/>
              <a:t>أن </a:t>
            </a:r>
            <a:r>
              <a:rPr lang="ar-SA" sz="2800" b="1" dirty="0" smtClean="0"/>
              <a:t>يكتسب الخطيئة عن طريق </a:t>
            </a:r>
            <a:r>
              <a:rPr lang="ar-SA" sz="2800" b="1" dirty="0" smtClean="0"/>
              <a:t>الجسد.</a:t>
            </a:r>
            <a:endParaRPr lang="en-US" sz="2800" b="1"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2-الصلب والفداء:</a:t>
            </a:r>
            <a:endParaRPr lang="en-US" dirty="0"/>
          </a:p>
        </p:txBody>
      </p:sp>
      <p:sp>
        <p:nvSpPr>
          <p:cNvPr id="3" name="عنصر نائب للمحتوى 2"/>
          <p:cNvSpPr>
            <a:spLocks noGrp="1"/>
          </p:cNvSpPr>
          <p:nvPr>
            <p:ph idx="1"/>
          </p:nvPr>
        </p:nvSpPr>
        <p:spPr/>
        <p:txBody>
          <a:bodyPr/>
          <a:lstStyle/>
          <a:p>
            <a:pPr algn="just" rtl="1"/>
            <a:r>
              <a:rPr lang="ar-SA" sz="2800" b="1" dirty="0" err="1" smtClean="0"/>
              <a:t>الفداء </a:t>
            </a:r>
            <a:r>
              <a:rPr lang="ar-SA" sz="2800" b="1" dirty="0" smtClean="0"/>
              <a:t>: هو اعتقاد النصارى </a:t>
            </a:r>
            <a:r>
              <a:rPr lang="ar-SA" sz="2800" b="1" dirty="0" smtClean="0"/>
              <a:t>أن </a:t>
            </a:r>
            <a:r>
              <a:rPr lang="ar-SA" sz="2800" b="1" dirty="0" smtClean="0"/>
              <a:t>موت المسيح كان كفارة لخطيئة آدم التي انتقلت </a:t>
            </a:r>
            <a:r>
              <a:rPr lang="ar-SA" sz="2800" b="1" dirty="0" smtClean="0"/>
              <a:t>إلى أبنائه بالوراثة.</a:t>
            </a:r>
            <a:r>
              <a:rPr lang="en-US" sz="2800" b="1" dirty="0" smtClean="0"/>
              <a:t> </a:t>
            </a:r>
            <a:endParaRPr lang="ar-SA" sz="2800" b="1" dirty="0" smtClean="0"/>
          </a:p>
          <a:p>
            <a:pPr algn="just" rtl="1">
              <a:buFontTx/>
              <a:buChar char="-"/>
            </a:pPr>
            <a:r>
              <a:rPr lang="ar-SA" sz="2800" b="1" dirty="0" smtClean="0"/>
              <a:t>أدلة </a:t>
            </a:r>
            <a:r>
              <a:rPr lang="ar-SA" sz="2800" b="1" dirty="0" smtClean="0"/>
              <a:t>النصارى على </a:t>
            </a:r>
            <a:r>
              <a:rPr lang="ar-SA" sz="2800" b="1" dirty="0" smtClean="0"/>
              <a:t>الفداء: </a:t>
            </a:r>
            <a:r>
              <a:rPr lang="ar-SA" sz="2800" b="1" dirty="0" smtClean="0"/>
              <a:t>ما جاء في </a:t>
            </a:r>
            <a:r>
              <a:rPr lang="ar-SA" sz="2800" b="1" dirty="0" smtClean="0"/>
              <a:t>إنجيل </a:t>
            </a:r>
            <a:r>
              <a:rPr lang="ar-SA" sz="2800" b="1" dirty="0" err="1" smtClean="0"/>
              <a:t>مرقص </a:t>
            </a:r>
            <a:r>
              <a:rPr lang="ar-SA" sz="2800" b="1" dirty="0" smtClean="0"/>
              <a:t>( 10/45</a:t>
            </a:r>
            <a:r>
              <a:rPr lang="ar-SA" sz="2800" b="1" dirty="0" err="1" smtClean="0"/>
              <a:t>) </a:t>
            </a:r>
            <a:r>
              <a:rPr lang="ar-SA" sz="2800" b="1" dirty="0" smtClean="0"/>
              <a:t>:" </a:t>
            </a:r>
            <a:r>
              <a:rPr lang="ar-SA" sz="2800" b="1" dirty="0" smtClean="0"/>
              <a:t>إن </a:t>
            </a:r>
            <a:r>
              <a:rPr lang="ar-SA" sz="2800" b="1" dirty="0" smtClean="0"/>
              <a:t>ابن </a:t>
            </a:r>
            <a:r>
              <a:rPr lang="ar-SA" sz="2800" b="1" dirty="0" smtClean="0"/>
              <a:t>الإنسان </a:t>
            </a:r>
            <a:r>
              <a:rPr lang="ar-SA" sz="2800" b="1" dirty="0" smtClean="0"/>
              <a:t>لم </a:t>
            </a:r>
            <a:r>
              <a:rPr lang="ar-SA" sz="2800" b="1" dirty="0" smtClean="0"/>
              <a:t>يأت ليُخدم </a:t>
            </a:r>
            <a:r>
              <a:rPr lang="ar-SA" sz="2800" b="1" dirty="0" smtClean="0"/>
              <a:t>بل </a:t>
            </a:r>
            <a:r>
              <a:rPr lang="ar-SA" sz="2800" b="1" dirty="0" smtClean="0"/>
              <a:t>ليخد</a:t>
            </a:r>
            <a:r>
              <a:rPr lang="ar-SA" sz="2800" b="1" dirty="0" smtClean="0"/>
              <a:t>ِ</a:t>
            </a:r>
            <a:r>
              <a:rPr lang="ar-SA" sz="2800" b="1" dirty="0" smtClean="0"/>
              <a:t>م وليبذل </a:t>
            </a:r>
            <a:r>
              <a:rPr lang="ar-SA" sz="2800" b="1" dirty="0" smtClean="0"/>
              <a:t>نفسه فدية عن </a:t>
            </a:r>
            <a:r>
              <a:rPr lang="ar-SA" sz="2800" b="1" dirty="0" smtClean="0"/>
              <a:t>كثيرين.</a:t>
            </a:r>
            <a:r>
              <a:rPr lang="en-US" sz="2800" b="1" dirty="0" smtClean="0"/>
              <a:t> </a:t>
            </a:r>
            <a:endParaRPr lang="ar-SA" sz="2800" b="1" dirty="0" smtClean="0"/>
          </a:p>
          <a:p>
            <a:pPr algn="just" rtl="1">
              <a:buFontTx/>
              <a:buChar char="-"/>
            </a:pPr>
            <a:r>
              <a:rPr lang="ar-SA" sz="2800" b="1" dirty="0" smtClean="0"/>
              <a:t>بطلان </a:t>
            </a:r>
            <a:r>
              <a:rPr lang="ar-SA" sz="2800" b="1" dirty="0" smtClean="0"/>
              <a:t>ادلتهم </a:t>
            </a:r>
            <a:r>
              <a:rPr lang="ar-SA" sz="2800" b="1" dirty="0" smtClean="0"/>
              <a:t>في الفداء:</a:t>
            </a:r>
            <a:r>
              <a:rPr lang="en-US" sz="2800" b="1" dirty="0" smtClean="0"/>
              <a:t> </a:t>
            </a:r>
            <a:endParaRPr lang="ar-SA" sz="2800" b="1" dirty="0" smtClean="0"/>
          </a:p>
          <a:p>
            <a:pPr algn="just" rtl="1"/>
            <a:r>
              <a:rPr lang="ar-SA" sz="2800" b="1" dirty="0" err="1" smtClean="0"/>
              <a:t>1أانهم</a:t>
            </a:r>
            <a:r>
              <a:rPr lang="ar-SA" sz="2800" b="1" dirty="0" smtClean="0"/>
              <a:t> </a:t>
            </a:r>
            <a:r>
              <a:rPr lang="ar-SA" sz="2800" b="1" dirty="0" smtClean="0"/>
              <a:t>استدلوا على ذلك بما ورد في </a:t>
            </a:r>
            <a:r>
              <a:rPr lang="ar-SA" sz="2800" b="1" dirty="0" smtClean="0"/>
              <a:t>الأناجيل وهي </a:t>
            </a:r>
            <a:r>
              <a:rPr lang="ar-SA" sz="2800" b="1" dirty="0" smtClean="0"/>
              <a:t>كتب غير </a:t>
            </a:r>
            <a:r>
              <a:rPr lang="ar-SA" sz="2800" b="1" dirty="0" err="1" smtClean="0"/>
              <a:t>موثوقة</a:t>
            </a:r>
            <a:r>
              <a:rPr lang="ar-SA" sz="2800" b="1" dirty="0" smtClean="0"/>
              <a:t> </a:t>
            </a:r>
            <a:r>
              <a:rPr lang="ar-SA" sz="2800" b="1" dirty="0" smtClean="0"/>
              <a:t>وغير </a:t>
            </a:r>
            <a:r>
              <a:rPr lang="ar-SA" sz="2800" b="1" dirty="0" smtClean="0"/>
              <a:t>سليمة من </a:t>
            </a:r>
            <a:r>
              <a:rPr lang="ar-SA" sz="2800" b="1" dirty="0" smtClean="0"/>
              <a:t>التحريف.</a:t>
            </a:r>
          </a:p>
          <a:p>
            <a:pPr algn="just" rtl="1"/>
            <a:r>
              <a:rPr lang="ar-SA" sz="2800" b="1" dirty="0" smtClean="0"/>
              <a:t>2-</a:t>
            </a:r>
            <a:r>
              <a:rPr lang="en-US" sz="2800" b="1" dirty="0" smtClean="0"/>
              <a:t> </a:t>
            </a:r>
            <a:r>
              <a:rPr lang="ar-SA" sz="2800" b="1" dirty="0" smtClean="0"/>
              <a:t>لا يوجد نص واحد يعين الخطيئة التي يزعم النصارى </a:t>
            </a:r>
            <a:r>
              <a:rPr lang="ar-SA" sz="2800" b="1" dirty="0" smtClean="0"/>
              <a:t>أن </a:t>
            </a:r>
            <a:r>
              <a:rPr lang="ar-SA" sz="2800" b="1" dirty="0" smtClean="0"/>
              <a:t>الفداء كان </a:t>
            </a:r>
            <a:r>
              <a:rPr lang="ar-SA" sz="2800" b="1" dirty="0" smtClean="0"/>
              <a:t>لأجلها وهي </a:t>
            </a:r>
            <a:r>
              <a:rPr lang="ar-SA" sz="2800" b="1" dirty="0" smtClean="0"/>
              <a:t>خطيئة آدم عليه السلام التي انتقلت الى </a:t>
            </a:r>
            <a:r>
              <a:rPr lang="ar-SA" sz="2800" b="1" dirty="0" smtClean="0"/>
              <a:t>أبنائه </a:t>
            </a:r>
            <a:r>
              <a:rPr lang="ar-SA" sz="2800" b="1" dirty="0" smtClean="0"/>
              <a:t>بالوراثة كما يزعم </a:t>
            </a:r>
            <a:r>
              <a:rPr lang="ar-SA" sz="2800" b="1" dirty="0" smtClean="0"/>
              <a:t>النصارى.</a:t>
            </a:r>
            <a:endParaRPr lang="en-US" dirty="0" smtClean="0"/>
          </a:p>
          <a:p>
            <a:r>
              <a:rPr lang="en-US" dirty="0" smtClean="0"/>
              <a:t/>
            </a:r>
            <a:br>
              <a:rPr lang="en-US" dirty="0" smtClean="0"/>
            </a:br>
            <a:r>
              <a:rPr lang="en-US" dirty="0" smtClean="0"/>
              <a:t/>
            </a:r>
            <a:br>
              <a:rPr lang="en-US" dirty="0" smtClean="0"/>
            </a:br>
            <a:endParaRPr lang="en-US"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smtClean="0">
                <a:solidFill>
                  <a:srgbClr val="00B050"/>
                </a:solidFill>
                <a:cs typeface="Arial" pitchFamily="34" charset="0"/>
              </a:rPr>
              <a:t>3- محاسبة </a:t>
            </a:r>
            <a:r>
              <a:rPr lang="ar-SA" b="1" dirty="0" smtClean="0">
                <a:solidFill>
                  <a:srgbClr val="00B050"/>
                </a:solidFill>
                <a:cs typeface="Arial" pitchFamily="34" charset="0"/>
              </a:rPr>
              <a:t>المسيح </a:t>
            </a:r>
            <a:r>
              <a:rPr lang="ar-SA" b="1" dirty="0" smtClean="0">
                <a:solidFill>
                  <a:srgbClr val="00B050"/>
                </a:solidFill>
                <a:cs typeface="Arial" pitchFamily="34" charset="0"/>
              </a:rPr>
              <a:t>للناس:</a:t>
            </a:r>
            <a:endParaRPr lang="en-US" dirty="0">
              <a:solidFill>
                <a:srgbClr val="00B050"/>
              </a:solidFill>
            </a:endParaRPr>
          </a:p>
        </p:txBody>
      </p:sp>
      <p:sp>
        <p:nvSpPr>
          <p:cNvPr id="3" name="عنصر نائب للمحتوى 2"/>
          <p:cNvSpPr>
            <a:spLocks noGrp="1"/>
          </p:cNvSpPr>
          <p:nvPr>
            <p:ph idx="1"/>
          </p:nvPr>
        </p:nvSpPr>
        <p:spPr/>
        <p:txBody>
          <a:bodyPr/>
          <a:lstStyle/>
          <a:p>
            <a:pPr algn="just" rtl="1"/>
            <a:r>
              <a:rPr lang="ar-SA" sz="2400" b="1" dirty="0" smtClean="0"/>
              <a:t>يزعم </a:t>
            </a:r>
            <a:r>
              <a:rPr lang="ar-SA" sz="2400" b="1" dirty="0" smtClean="0"/>
              <a:t>النصارى </a:t>
            </a:r>
            <a:r>
              <a:rPr lang="ar-SA" sz="2400" b="1" dirty="0" smtClean="0"/>
              <a:t>أن </a:t>
            </a:r>
            <a:r>
              <a:rPr lang="ar-SA" sz="2400" b="1" dirty="0" smtClean="0"/>
              <a:t>المسيح سوف يتولى يوم القيامة محاسبة الناس </a:t>
            </a:r>
            <a:r>
              <a:rPr lang="ar-SA" sz="2400" b="1" dirty="0" smtClean="0"/>
              <a:t>ودليلهم </a:t>
            </a:r>
            <a:r>
              <a:rPr lang="ar-SA" sz="2400" b="1" dirty="0" smtClean="0"/>
              <a:t>على ذلك </a:t>
            </a:r>
            <a:r>
              <a:rPr lang="ar-SA" sz="2400" b="1" dirty="0" smtClean="0"/>
              <a:t>أنه </a:t>
            </a:r>
            <a:r>
              <a:rPr lang="ar-SA" sz="2400" b="1" dirty="0" smtClean="0"/>
              <a:t>جاء </a:t>
            </a:r>
            <a:r>
              <a:rPr lang="ar-SA" sz="2400" b="1" dirty="0" err="1" smtClean="0"/>
              <a:t>في </a:t>
            </a:r>
            <a:r>
              <a:rPr lang="ar-SA" sz="2400" b="1" dirty="0" smtClean="0"/>
              <a:t>" رسالة بولس الثانية </a:t>
            </a:r>
            <a:r>
              <a:rPr lang="ar-SA" sz="2400" b="1" dirty="0" smtClean="0"/>
              <a:t>إلى أهل </a:t>
            </a:r>
            <a:r>
              <a:rPr lang="ar-SA" sz="2400" b="1" dirty="0" err="1" smtClean="0"/>
              <a:t>كورنثوس</a:t>
            </a:r>
            <a:r>
              <a:rPr lang="ar-SA" sz="2400" b="1" dirty="0" smtClean="0"/>
              <a:t> </a:t>
            </a:r>
            <a:r>
              <a:rPr lang="ar-SA" sz="2400" b="1" dirty="0" err="1" smtClean="0"/>
              <a:t>" </a:t>
            </a:r>
            <a:r>
              <a:rPr lang="ar-SA" sz="2400" b="1" dirty="0" smtClean="0"/>
              <a:t>( </a:t>
            </a:r>
            <a:r>
              <a:rPr lang="ar-SA" sz="2400" b="1" dirty="0" smtClean="0"/>
              <a:t>5/10</a:t>
            </a:r>
            <a:r>
              <a:rPr lang="ar-SA" sz="2400" b="1" dirty="0" err="1" smtClean="0"/>
              <a:t>) </a:t>
            </a:r>
            <a:r>
              <a:rPr lang="ar-SA" sz="2400" b="1" dirty="0" smtClean="0"/>
              <a:t>”لأنه </a:t>
            </a:r>
            <a:r>
              <a:rPr lang="ar-SA" sz="2400" b="1" dirty="0" smtClean="0"/>
              <a:t>لابد </a:t>
            </a:r>
            <a:r>
              <a:rPr lang="ar-SA" sz="2400" b="1" dirty="0" smtClean="0"/>
              <a:t>أننا </a:t>
            </a:r>
            <a:r>
              <a:rPr lang="ar-SA" sz="2400" b="1" dirty="0" smtClean="0"/>
              <a:t>جميعا نظهر </a:t>
            </a:r>
            <a:r>
              <a:rPr lang="ar-SA" sz="2400" b="1" dirty="0" smtClean="0"/>
              <a:t>أمام </a:t>
            </a:r>
            <a:r>
              <a:rPr lang="ar-SA" sz="2400" b="1" dirty="0" smtClean="0"/>
              <a:t>كرسي المسيح لينال كل واحد ما كان بالجسد بحسب ما صنع من خير كان ام </a:t>
            </a:r>
            <a:r>
              <a:rPr lang="ar-SA" sz="2400" b="1" dirty="0" smtClean="0"/>
              <a:t>شرا“، </a:t>
            </a:r>
            <a:r>
              <a:rPr lang="ar-SA" sz="2400" b="1" dirty="0" err="1" smtClean="0"/>
              <a:t>والاناجيل</a:t>
            </a:r>
            <a:r>
              <a:rPr lang="ar-SA" sz="2400" b="1" dirty="0" smtClean="0"/>
              <a:t> والرسائل </a:t>
            </a:r>
            <a:r>
              <a:rPr lang="ar-SA" sz="2400" b="1" dirty="0" smtClean="0"/>
              <a:t>ثبتت عدم صحتها </a:t>
            </a:r>
            <a:r>
              <a:rPr lang="ar-SA" sz="2400" b="1" dirty="0" smtClean="0"/>
              <a:t>وكلام </a:t>
            </a:r>
            <a:r>
              <a:rPr lang="ar-SA" sz="2400" b="1" dirty="0" smtClean="0"/>
              <a:t>بولس غير مقبول </a:t>
            </a:r>
            <a:r>
              <a:rPr lang="ar-SA" sz="2400" b="1" dirty="0" smtClean="0"/>
              <a:t>لأنه </a:t>
            </a:r>
            <a:r>
              <a:rPr lang="ar-SA" sz="2400" b="1" dirty="0" smtClean="0"/>
              <a:t>يهودي متعصب </a:t>
            </a:r>
            <a:r>
              <a:rPr lang="ar-SA" sz="2400" b="1" dirty="0" smtClean="0"/>
              <a:t>وأول </a:t>
            </a:r>
            <a:r>
              <a:rPr lang="ar-SA" sz="2400" b="1" dirty="0" smtClean="0"/>
              <a:t>من انحرف بالديانة النصرانية </a:t>
            </a:r>
            <a:r>
              <a:rPr lang="ar-SA" sz="2400" b="1" dirty="0" smtClean="0"/>
              <a:t>ونحن </a:t>
            </a:r>
            <a:r>
              <a:rPr lang="ar-SA" sz="2400" b="1" dirty="0" smtClean="0"/>
              <a:t>نعتقد </a:t>
            </a:r>
            <a:r>
              <a:rPr lang="ar-SA" sz="2400" b="1" dirty="0" smtClean="0"/>
              <a:t>أن </a:t>
            </a:r>
            <a:r>
              <a:rPr lang="ar-SA" sz="2400" b="1" dirty="0" smtClean="0"/>
              <a:t>الله تعالى هو الذي يتولى حساب الناس يوم </a:t>
            </a:r>
            <a:r>
              <a:rPr lang="ar-SA" sz="2400" b="1" dirty="0" smtClean="0"/>
              <a:t>القيامة.</a:t>
            </a:r>
            <a:r>
              <a:rPr lang="en-US" sz="2400" b="1" dirty="0" smtClean="0"/>
              <a:t> </a:t>
            </a:r>
            <a:endParaRPr lang="ar-SA" sz="2400" b="1" dirty="0" smtClean="0"/>
          </a:p>
          <a:p>
            <a:pPr algn="just" rtl="1"/>
            <a:r>
              <a:rPr lang="ar-SA" sz="2400" b="1" dirty="0" smtClean="0"/>
              <a:t>-</a:t>
            </a:r>
            <a:r>
              <a:rPr lang="ar-SA" sz="2400" b="1" dirty="0" smtClean="0">
                <a:solidFill>
                  <a:srgbClr val="C00000"/>
                </a:solidFill>
              </a:rPr>
              <a:t>قول </a:t>
            </a:r>
            <a:r>
              <a:rPr lang="ar-SA" sz="2400" b="1" dirty="0" smtClean="0">
                <a:solidFill>
                  <a:srgbClr val="C00000"/>
                </a:solidFill>
              </a:rPr>
              <a:t>النصارى في الجنة </a:t>
            </a:r>
            <a:r>
              <a:rPr lang="ar-SA" sz="2400" b="1" dirty="0" smtClean="0">
                <a:solidFill>
                  <a:srgbClr val="C00000"/>
                </a:solidFill>
              </a:rPr>
              <a:t>والنار والبعث:</a:t>
            </a:r>
            <a:r>
              <a:rPr lang="en-US" sz="2400" b="1" dirty="0" smtClean="0">
                <a:solidFill>
                  <a:srgbClr val="C00000"/>
                </a:solidFill>
              </a:rPr>
              <a:t> </a:t>
            </a:r>
            <a:endParaRPr lang="ar-SA" sz="2400" b="1" dirty="0" smtClean="0">
              <a:solidFill>
                <a:srgbClr val="C00000"/>
              </a:solidFill>
            </a:endParaRPr>
          </a:p>
          <a:p>
            <a:pPr algn="just" rtl="1"/>
            <a:r>
              <a:rPr lang="ar-SA" sz="2400" b="1" dirty="0" smtClean="0"/>
              <a:t>يعتقد </a:t>
            </a:r>
            <a:r>
              <a:rPr lang="ar-SA" sz="2400" b="1" dirty="0" smtClean="0"/>
              <a:t>النصارى بالبعث الجسدي </a:t>
            </a:r>
            <a:r>
              <a:rPr lang="ar-SA" sz="2400" b="1" dirty="0" smtClean="0"/>
              <a:t>ويؤمنون </a:t>
            </a:r>
            <a:r>
              <a:rPr lang="ar-SA" sz="2400" b="1" dirty="0" smtClean="0"/>
              <a:t>بالنعيم </a:t>
            </a:r>
            <a:r>
              <a:rPr lang="ar-SA" sz="2400" b="1" dirty="0" smtClean="0"/>
              <a:t>الأبدي </a:t>
            </a:r>
            <a:r>
              <a:rPr lang="ar-SA" sz="2400" b="1" dirty="0" smtClean="0"/>
              <a:t>في الجنة </a:t>
            </a:r>
            <a:r>
              <a:rPr lang="ar-SA" sz="2400" b="1" dirty="0" smtClean="0"/>
              <a:t>والعذاب الأبدي </a:t>
            </a:r>
            <a:r>
              <a:rPr lang="ar-SA" sz="2400" b="1" dirty="0" smtClean="0"/>
              <a:t>في النار </a:t>
            </a:r>
            <a:r>
              <a:rPr lang="ar-SA" sz="2400" b="1" dirty="0" smtClean="0"/>
              <a:t>إلا أنهم </a:t>
            </a:r>
            <a:r>
              <a:rPr lang="ar-SA" sz="2400" b="1" dirty="0" smtClean="0"/>
              <a:t>يزعمون </a:t>
            </a:r>
            <a:r>
              <a:rPr lang="ar-SA" sz="2400" b="1" dirty="0" smtClean="0"/>
              <a:t>أن </a:t>
            </a:r>
            <a:r>
              <a:rPr lang="ar-SA" sz="2400" b="1" dirty="0" smtClean="0"/>
              <a:t>الجنة ليس فيها </a:t>
            </a:r>
            <a:r>
              <a:rPr lang="ar-SA" sz="2400" b="1" dirty="0" smtClean="0"/>
              <a:t>أكل ولا </a:t>
            </a:r>
            <a:r>
              <a:rPr lang="ar-SA" sz="2400" b="1" dirty="0" smtClean="0"/>
              <a:t>شرب </a:t>
            </a:r>
            <a:r>
              <a:rPr lang="ar-SA" sz="2400" b="1" dirty="0" smtClean="0"/>
              <a:t>ولا </a:t>
            </a:r>
            <a:r>
              <a:rPr lang="ar-SA" sz="2400" b="1" dirty="0" smtClean="0"/>
              <a:t>نكاح </a:t>
            </a:r>
            <a:r>
              <a:rPr lang="ar-SA" sz="2400" b="1" dirty="0" smtClean="0"/>
              <a:t>ولا </a:t>
            </a:r>
            <a:r>
              <a:rPr lang="ar-SA" sz="2400" b="1" dirty="0" smtClean="0"/>
              <a:t>شيء من المتع الحسية و يعتقدون </a:t>
            </a:r>
            <a:r>
              <a:rPr lang="ar-SA" sz="2400" b="1" dirty="0" smtClean="0"/>
              <a:t>أن </a:t>
            </a:r>
            <a:r>
              <a:rPr lang="ar-SA" sz="2400" b="1" dirty="0" smtClean="0"/>
              <a:t>المتعه تكون برؤية الله فقط</a:t>
            </a:r>
            <a:r>
              <a:rPr lang="en-US" sz="2400" b="1" dirty="0" smtClean="0"/>
              <a:t> </a:t>
            </a:r>
            <a:r>
              <a:rPr lang="ar-SA" sz="2400" b="1" dirty="0" err="1" smtClean="0"/>
              <a:t>.</a:t>
            </a:r>
            <a:endParaRPr lang="en-US" dirty="0" smtClean="0"/>
          </a:p>
          <a:p>
            <a:endParaRPr lang="en-US"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9" name="Picture 8" descr="logo EDE.png"/>
          <p:cNvPicPr>
            <a:picLocks noChangeAspect="1"/>
          </p:cNvPicPr>
          <p:nvPr/>
        </p:nvPicPr>
        <p:blipFill>
          <a:blip r:embed="rId3" cstate="print"/>
          <a:stretch>
            <a:fillRect/>
          </a:stretch>
        </p:blipFill>
        <p:spPr>
          <a:xfrm>
            <a:off x="914400" y="2133600"/>
            <a:ext cx="2109419" cy="2362200"/>
          </a:xfrm>
          <a:prstGeom prst="rect">
            <a:avLst/>
          </a:prstGeom>
          <a:effectLst>
            <a:outerShdw blurRad="63500" sx="102000" sy="102000" algn="ctr" rotWithShape="0">
              <a:prstClr val="black">
                <a:alpha val="40000"/>
              </a:prstClr>
            </a:outerShdw>
          </a:effectLst>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1965</TotalTime>
  <Words>991</Words>
  <Application>Microsoft Office PowerPoint</Application>
  <PresentationFormat>A4 Paper (210x297 mm)‎</PresentationFormat>
  <Paragraphs>67</Paragraphs>
  <Slides>12</Slides>
  <Notes>0</Notes>
  <HiddenSlides>0</HiddenSlides>
  <MMClips>0</MMClips>
  <ScaleCrop>false</ScaleCrop>
  <HeadingPairs>
    <vt:vector size="4" baseType="variant">
      <vt:variant>
        <vt:lpstr>سمة</vt:lpstr>
      </vt:variant>
      <vt:variant>
        <vt:i4>1</vt:i4>
      </vt:variant>
      <vt:variant>
        <vt:lpstr>عناوين الشرائح</vt:lpstr>
      </vt:variant>
      <vt:variant>
        <vt:i4>12</vt:i4>
      </vt:variant>
    </vt:vector>
  </HeadingPairs>
  <TitlesOfParts>
    <vt:vector size="13" baseType="lpstr">
      <vt:lpstr>Office Theme</vt:lpstr>
      <vt:lpstr>الشريحة 1</vt:lpstr>
      <vt:lpstr>عنوان المحاضرة السابعة  </vt:lpstr>
      <vt:lpstr>عناصر المحاضرة</vt:lpstr>
      <vt:lpstr>تعريف التثليث ومرادهم به: </vt:lpstr>
      <vt:lpstr>تعريف التثليث ومرادهم به:  </vt:lpstr>
      <vt:lpstr>استدلالات النصارى على التثليث والرد عليها:</vt:lpstr>
      <vt:lpstr>أدلة إثبات الوحدانية وإبطال التثليث من العهد القديم والأناجيل:</vt:lpstr>
      <vt:lpstr>الاتحاد والتجسد:</vt:lpstr>
      <vt:lpstr>2-الصلب والفداء:</vt:lpstr>
      <vt:lpstr>2-الصلب والفداء:</vt:lpstr>
      <vt:lpstr>3- محاسبة المسيح للناس:</vt:lpstr>
      <vt:lpstr>الشريحة 12</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"عبدالرحمن النعيم" &lt;aaaa__999@hotmail.com&gt;</dc:creator>
  <cp:lastModifiedBy>user</cp:lastModifiedBy>
  <cp:revision>180</cp:revision>
  <dcterms:created xsi:type="dcterms:W3CDTF">2009-10-14T19:14:34Z</dcterms:created>
  <dcterms:modified xsi:type="dcterms:W3CDTF">2012-10-01T13:24:22Z</dcterms:modified>
</cp:coreProperties>
</file>