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68" r:id="rId6"/>
    <p:sldId id="269" r:id="rId7"/>
    <p:sldId id="282" r:id="rId8"/>
    <p:sldId id="277" r:id="rId9"/>
    <p:sldId id="271" r:id="rId10"/>
    <p:sldId id="283" r:id="rId11"/>
    <p:sldId id="284" r:id="rId12"/>
    <p:sldId id="285" r:id="rId13"/>
    <p:sldId id="286" r:id="rId14"/>
    <p:sldId id="287"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378" y="-4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الأديان والفرق</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a:t>
            </a:r>
            <a:r>
              <a:rPr lang="ar-SA" spc="-150" smtClean="0">
                <a:solidFill>
                  <a:srgbClr val="376092"/>
                </a:solidFill>
                <a:latin typeface="ae_AlMateen" pitchFamily="2" charset="-78"/>
                <a:cs typeface="ae_AlMateen" pitchFamily="2" charset="-78"/>
              </a:rPr>
              <a:t>المحاضرة الثامنة</a:t>
            </a:r>
            <a:r>
              <a:rPr lang="en-US" spc="-15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عبادات النصارى وشعائرهم-عوامل انحرافهم- فرقهم</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أهم عبادات النصارى وشعائرهم.</a:t>
            </a:r>
          </a:p>
          <a:p>
            <a:pPr rtl="1" eaLnBrk="1" hangingPunct="1">
              <a:buFont typeface="Arial" pitchFamily="34" charset="0"/>
              <a:buChar char="•"/>
            </a:pPr>
            <a:r>
              <a:rPr lang="ar-SA" b="1" dirty="0" smtClean="0">
                <a:cs typeface="Arial" pitchFamily="34" charset="0"/>
              </a:rPr>
              <a:t>العوامل التي أدت إلى تحريف رسالة المسيح.</a:t>
            </a:r>
          </a:p>
          <a:p>
            <a:pPr rtl="1" eaLnBrk="1" hangingPunct="1">
              <a:buFont typeface="Arial" pitchFamily="34" charset="0"/>
              <a:buChar char="•"/>
            </a:pPr>
            <a:r>
              <a:rPr lang="ar-SA" b="1" dirty="0" smtClean="0">
                <a:cs typeface="Arial" pitchFamily="34" charset="0"/>
              </a:rPr>
              <a:t>فرق النصارى</a:t>
            </a:r>
            <a:endParaRPr lang="en-US" b="1" dirty="0" smtClean="0">
              <a:cs typeface="Arial" pitchFamily="34" charset="0"/>
            </a:endParaRPr>
          </a:p>
          <a:p>
            <a:pPr algn="ctr" rtl="1" eaLnBrk="1" hangingPunct="1"/>
            <a:r>
              <a:rPr lang="ar-SA" b="1" dirty="0" smtClean="0">
                <a:solidFill>
                  <a:srgbClr val="92D050"/>
                </a:solidFill>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28600"/>
            <a:ext cx="8915400" cy="1143000"/>
          </a:xfrm>
        </p:spPr>
        <p:txBody>
          <a:bodyPr/>
          <a:lstStyle/>
          <a:p>
            <a:pPr eaLnBrk="1" hangingPunct="1"/>
            <a:r>
              <a:rPr lang="ar-SA" sz="3200" b="1" dirty="0" smtClean="0"/>
              <a:t>بعض العبادات لدى </a:t>
            </a:r>
            <a:r>
              <a:rPr lang="ar-SA" sz="3200" b="1" dirty="0" err="1" smtClean="0"/>
              <a:t>النصارى</a:t>
            </a:r>
            <a:r>
              <a:rPr lang="ar-SA" sz="3200" b="1" dirty="0" err="1" smtClean="0">
                <a:cs typeface="Arial" pitchFamily="34" charset="0"/>
              </a:rPr>
              <a:t>:</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sz="2400" b="1" dirty="0" err="1" smtClean="0">
                <a:solidFill>
                  <a:srgbClr val="3B84AF"/>
                </a:solidFill>
              </a:rPr>
              <a:t>1-الصلاة:</a:t>
            </a:r>
            <a:endParaRPr lang="ar-SA" sz="2400" b="1" dirty="0" smtClean="0">
              <a:solidFill>
                <a:srgbClr val="3B84AF"/>
              </a:solidFill>
            </a:endParaRPr>
          </a:p>
          <a:p>
            <a:pPr algn="just" rtl="1" eaLnBrk="1" hangingPunct="1"/>
            <a:r>
              <a:rPr lang="ar-SA" sz="2400" b="1" dirty="0" smtClean="0"/>
              <a:t>وهي سبع صلوات في اليوم والليلة وهي دعاء ليس لها كيفية معينه وللصلاة عندهم </a:t>
            </a:r>
            <a:r>
              <a:rPr lang="ar-SA" sz="2400" b="1" dirty="0" smtClean="0"/>
              <a:t>شرطان</a:t>
            </a:r>
            <a:r>
              <a:rPr lang="ar-SA" sz="2400" b="1" dirty="0" smtClean="0"/>
              <a:t>:</a:t>
            </a:r>
          </a:p>
          <a:p>
            <a:pPr algn="just" rtl="1" eaLnBrk="1" hangingPunct="1"/>
            <a:r>
              <a:rPr lang="ar-SA" sz="2400" b="1" dirty="0" smtClean="0"/>
              <a:t>1- تقدم باسم المسيح لأنه الواسطة </a:t>
            </a:r>
            <a:r>
              <a:rPr lang="ar-SA" sz="2400" b="1" dirty="0" smtClean="0"/>
              <a:t>عندهم، وهذا أصرح ما يكون في </a:t>
            </a:r>
            <a:r>
              <a:rPr lang="ar-SA" sz="2400" b="1" smtClean="0"/>
              <a:t>عبادتهم له.</a:t>
            </a:r>
            <a:endParaRPr lang="ar-SA" sz="2400" b="1" dirty="0" smtClean="0"/>
          </a:p>
          <a:p>
            <a:pPr algn="just" rtl="1" eaLnBrk="1" hangingPunct="1"/>
            <a:r>
              <a:rPr lang="ar-SA" sz="2400" b="1" dirty="0" smtClean="0"/>
              <a:t>2- يتقدم الصلاة الإيمان الكامل بالتثليث وغيره من العقيدة.</a:t>
            </a:r>
          </a:p>
          <a:p>
            <a:pPr algn="just" rtl="1" eaLnBrk="1" hangingPunct="1"/>
            <a:r>
              <a:rPr lang="ar-SA" sz="2400" b="1" dirty="0" smtClean="0"/>
              <a:t> </a:t>
            </a:r>
            <a:r>
              <a:rPr lang="ar-SA" sz="2400" b="1" u="sng" dirty="0" smtClean="0"/>
              <a:t>والصلاة عندهم أنواع:</a:t>
            </a:r>
          </a:p>
          <a:p>
            <a:pPr algn="just" rtl="1" eaLnBrk="1" hangingPunct="1"/>
            <a:r>
              <a:rPr lang="ar-SA" sz="2400" b="1" dirty="0" smtClean="0"/>
              <a:t>1-صلاة فردية سرية     2- صلاة عائلية في البيت     3- الصلاة العامة في الكنيسة.</a:t>
            </a:r>
          </a:p>
          <a:p>
            <a:pPr algn="just" rtl="1" eaLnBrk="1" hangingPunct="1"/>
            <a:r>
              <a:rPr lang="ar-SA" sz="2400" b="1" dirty="0" smtClean="0"/>
              <a:t> وأهمها </a:t>
            </a:r>
            <a:r>
              <a:rPr lang="ar-SA" sz="2200" b="1" dirty="0" smtClean="0"/>
              <a:t>صلاة يوم الأحد حيث يقرأ الكاهن عليهم شيئا من المزامير أو من غيرها من الكتاب المقدس والجميع وقوف يستمعون وعند نهاية كل مقطع يؤمنون، ولكن لم يرد عن المسيح بيان لكيفية الصلاة والذي يظهر أن المسيح كان يصلي</a:t>
            </a:r>
            <a:r>
              <a:rPr lang="ar-SA" sz="2200" dirty="0" smtClean="0"/>
              <a:t> </a:t>
            </a:r>
            <a:r>
              <a:rPr lang="ar-SA" sz="2200" b="1" dirty="0" smtClean="0"/>
              <a:t>مثل صلاة بني إسرائيل، وحواريوه كانوا يعرفون الصلاة لأنهم من بني اسرائيل فلهذا لم يبين لهم المسيح كيفية الصلاة والمسيح حين صلى كان يقع وجهه على الأرض وهذا يفهم منه أنه كان يسجد في صلاته وهذا مالا يفعله النصارى</a:t>
            </a:r>
            <a:r>
              <a:rPr lang="en-US" sz="2200" b="1" dirty="0" smtClean="0"/>
              <a:t> .</a:t>
            </a:r>
            <a:endParaRPr lang="ar-SA" sz="22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وجود الجنة والنار وأبديتهما :</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pPr algn="just" rtl="1"/>
            <a:r>
              <a:rPr lang="ar-SA" sz="2400" b="1" dirty="0" err="1" smtClean="0">
                <a:solidFill>
                  <a:srgbClr val="3B84AF"/>
                </a:solidFill>
              </a:rPr>
              <a:t>2-الصوم:</a:t>
            </a:r>
            <a:endParaRPr lang="ar-SA" sz="2400" b="1" dirty="0" smtClean="0"/>
          </a:p>
          <a:p>
            <a:pPr algn="just" rtl="1"/>
            <a:r>
              <a:rPr lang="en-US" sz="2400" b="1" dirty="0" smtClean="0"/>
              <a:t> </a:t>
            </a:r>
            <a:r>
              <a:rPr lang="ar-SA" sz="2400" b="1" dirty="0" smtClean="0"/>
              <a:t>وهو الامتناع عن الطعام حتى بعد منتصف النهار ومنهم من يرى أن الصوم امتناع عن الطعام والشراب من الصباح إلى المساء، وهم </a:t>
            </a:r>
            <a:r>
              <a:rPr lang="ar-SA" sz="2400" b="1" dirty="0" err="1" smtClean="0"/>
              <a:t>يصومون:</a:t>
            </a:r>
            <a:endParaRPr lang="ar-SA" sz="2400" b="1" dirty="0" smtClean="0"/>
          </a:p>
          <a:p>
            <a:pPr algn="just" rtl="1">
              <a:buFontTx/>
              <a:buChar char="-"/>
            </a:pPr>
            <a:r>
              <a:rPr lang="ar-SA" sz="2400" b="1" dirty="0" smtClean="0"/>
              <a:t>يوم الأربعاء لأنه يوم المشاورة على موت المسيح عندهم </a:t>
            </a:r>
          </a:p>
          <a:p>
            <a:pPr algn="just" rtl="1">
              <a:buFontTx/>
              <a:buChar char="-"/>
            </a:pPr>
            <a:r>
              <a:rPr lang="ar-SA" sz="2400" b="1" dirty="0" smtClean="0"/>
              <a:t>ويوم الجمعه لأنه صلب عندهم فيه المسيح</a:t>
            </a:r>
          </a:p>
          <a:p>
            <a:pPr algn="just" rtl="1">
              <a:buFontTx/>
              <a:buChar char="-"/>
            </a:pPr>
            <a:r>
              <a:rPr lang="ar-SA" sz="2400" b="1" dirty="0" smtClean="0"/>
              <a:t> وصوم الميلاد وعدد </a:t>
            </a:r>
            <a:r>
              <a:rPr lang="ar-SA" sz="2400" b="1" dirty="0" err="1" smtClean="0"/>
              <a:t>أيامه </a:t>
            </a:r>
            <a:r>
              <a:rPr lang="ar-SA" sz="2400" b="1" dirty="0" smtClean="0"/>
              <a:t>(43) يوما تنتهي بعيد الميلاد</a:t>
            </a:r>
          </a:p>
          <a:p>
            <a:pPr algn="just" rtl="1">
              <a:buFontTx/>
              <a:buChar char="-"/>
            </a:pPr>
            <a:r>
              <a:rPr lang="ar-SA" sz="2400" b="1" dirty="0" smtClean="0"/>
              <a:t> وأياما أخرى غيرها وضعوها لمناسبات خاصة تختلف من كنيسة إلى كنيسة وبعضهم يرى أن الإنسان يصوم وقت الحاجة للصيام ويعتبر كل صيام محدد بدعه.</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الشعائر عند النصارى</a:t>
            </a:r>
            <a:r>
              <a:rPr lang="ar-KW" dirty="0" err="1" smtClean="0"/>
              <a:t>:</a:t>
            </a:r>
            <a:endParaRPr lang="en-US" dirty="0"/>
          </a:p>
        </p:txBody>
      </p:sp>
      <p:sp>
        <p:nvSpPr>
          <p:cNvPr id="3" name="عنصر نائب للمحتوى 2"/>
          <p:cNvSpPr>
            <a:spLocks noGrp="1"/>
          </p:cNvSpPr>
          <p:nvPr>
            <p:ph idx="1"/>
          </p:nvPr>
        </p:nvSpPr>
        <p:spPr>
          <a:xfrm>
            <a:off x="533400" y="1600200"/>
            <a:ext cx="8915400" cy="4525963"/>
          </a:xfrm>
        </p:spPr>
        <p:txBody>
          <a:bodyPr/>
          <a:lstStyle/>
          <a:p>
            <a:pPr algn="just" rtl="1"/>
            <a:r>
              <a:rPr lang="ar-SA" sz="2400" b="1" dirty="0" smtClean="0">
                <a:solidFill>
                  <a:srgbClr val="C00000"/>
                </a:solidFill>
              </a:rPr>
              <a:t>1-التعميد</a:t>
            </a:r>
            <a:r>
              <a:rPr lang="en-US" sz="2400" b="1" dirty="0" smtClean="0">
                <a:solidFill>
                  <a:srgbClr val="C00000"/>
                </a:solidFill>
              </a:rPr>
              <a:t> :</a:t>
            </a:r>
            <a:r>
              <a:rPr lang="en-US" sz="2400" b="1" dirty="0" smtClean="0"/>
              <a:t> </a:t>
            </a:r>
            <a:endParaRPr lang="ar-SA" sz="2400" b="1" dirty="0" smtClean="0"/>
          </a:p>
          <a:p>
            <a:pPr algn="just" rtl="1">
              <a:buFontTx/>
              <a:buChar char="-"/>
            </a:pPr>
            <a:r>
              <a:rPr lang="ar-SA" sz="2400" b="1" dirty="0" smtClean="0"/>
              <a:t>هو مفتاح الدخول في النصرانية ومن لم يعمد ليس نصرانيا عندهم ولو كان من أبوين نصرانيين.</a:t>
            </a:r>
          </a:p>
          <a:p>
            <a:pPr algn="just" rtl="1">
              <a:buFontTx/>
              <a:buChar char="-"/>
            </a:pPr>
            <a:r>
              <a:rPr lang="ar-SA" sz="2400" b="1" dirty="0" smtClean="0"/>
              <a:t> ويكون التعميد وهو طفل أو في أي وقت من حياته ولو على فراش الموت.</a:t>
            </a:r>
          </a:p>
          <a:p>
            <a:pPr algn="just" rtl="1">
              <a:buFontTx/>
              <a:buChar char="-"/>
            </a:pPr>
            <a:r>
              <a:rPr lang="ar-SA" sz="2400" b="1" dirty="0" smtClean="0"/>
              <a:t> ومرادهم من التعميد أن يكون الإنسان طاهراً </a:t>
            </a:r>
            <a:r>
              <a:rPr lang="ar-SA" sz="2400" b="1" dirty="0" err="1" smtClean="0"/>
              <a:t>مبرءاً</a:t>
            </a:r>
            <a:r>
              <a:rPr lang="ar-SA" sz="2400" b="1" dirty="0" smtClean="0"/>
              <a:t> من الذنوب.</a:t>
            </a:r>
          </a:p>
          <a:p>
            <a:pPr algn="just" rtl="1">
              <a:buFontTx/>
              <a:buChar char="-"/>
            </a:pPr>
            <a:r>
              <a:rPr lang="ar-SA" sz="2400" b="1" dirty="0" smtClean="0"/>
              <a:t> وطريقتهم هي رش الماء على الجبهة أو غمس أي جزء من الجسم في الماء أو غمس الشخص كله في الماء.</a:t>
            </a:r>
          </a:p>
          <a:p>
            <a:pPr algn="just" rtl="1">
              <a:buFontTx/>
              <a:buChar char="-"/>
            </a:pPr>
            <a:r>
              <a:rPr lang="ar-SA" sz="2400" b="1" dirty="0" smtClean="0"/>
              <a:t> ولا يكون إلا في الكنيسة وعلى يد كاهن</a:t>
            </a:r>
            <a:r>
              <a:rPr lang="en-US" sz="2400" b="1" dirty="0" smtClean="0"/>
              <a:t> </a:t>
            </a:r>
            <a:r>
              <a:rPr lang="ar-SA" sz="2400" b="1" dirty="0" err="1" smtClean="0"/>
              <a:t>.</a:t>
            </a:r>
            <a:endParaRPr lang="ar-SA"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الشعائر عند </a:t>
            </a:r>
            <a:r>
              <a:rPr lang="ar-SA" b="1" dirty="0" err="1" smtClean="0"/>
              <a:t>النصارى:</a:t>
            </a:r>
            <a:endParaRPr lang="ar-SA" b="1" dirty="0"/>
          </a:p>
        </p:txBody>
      </p:sp>
      <p:sp>
        <p:nvSpPr>
          <p:cNvPr id="3" name="عنصر نائب للمحتوى 2"/>
          <p:cNvSpPr>
            <a:spLocks noGrp="1"/>
          </p:cNvSpPr>
          <p:nvPr>
            <p:ph idx="1"/>
          </p:nvPr>
        </p:nvSpPr>
        <p:spPr/>
        <p:txBody>
          <a:bodyPr/>
          <a:lstStyle/>
          <a:p>
            <a:pPr algn="just" rtl="1"/>
            <a:r>
              <a:rPr lang="ar-SA" dirty="0" smtClean="0">
                <a:solidFill>
                  <a:srgbClr val="C00000"/>
                </a:solidFill>
              </a:rPr>
              <a:t>2</a:t>
            </a:r>
            <a:r>
              <a:rPr lang="en-US" sz="2400" dirty="0" smtClean="0">
                <a:solidFill>
                  <a:srgbClr val="C00000"/>
                </a:solidFill>
              </a:rPr>
              <a:t>-</a:t>
            </a:r>
            <a:r>
              <a:rPr lang="ar-SA" sz="2400" b="1" dirty="0" smtClean="0">
                <a:solidFill>
                  <a:srgbClr val="C00000"/>
                </a:solidFill>
              </a:rPr>
              <a:t>العشاء الرباني:</a:t>
            </a:r>
            <a:r>
              <a:rPr lang="en-US" sz="2400" b="1" dirty="0" smtClean="0">
                <a:solidFill>
                  <a:srgbClr val="C00000"/>
                </a:solidFill>
              </a:rPr>
              <a:t> </a:t>
            </a:r>
            <a:endParaRPr lang="ar-SA" sz="2400" b="1" dirty="0" smtClean="0">
              <a:solidFill>
                <a:srgbClr val="C00000"/>
              </a:solidFill>
            </a:endParaRPr>
          </a:p>
          <a:p>
            <a:pPr algn="just" rtl="1"/>
            <a:r>
              <a:rPr lang="en-US" sz="2400" b="1" dirty="0" smtClean="0"/>
              <a:t>- </a:t>
            </a:r>
            <a:r>
              <a:rPr lang="ar-SA" sz="2400" b="1" dirty="0" smtClean="0"/>
              <a:t>هو قطع من الخبز مع كأس من الخمر يتناوله النصارى في الكنيسة رمزاً و تذكاراً لصلب المسيح عندهم.</a:t>
            </a:r>
          </a:p>
          <a:p>
            <a:pPr algn="just" rtl="1"/>
            <a:r>
              <a:rPr lang="ar-SA" sz="2400" b="1" dirty="0" smtClean="0"/>
              <a:t>- وعند الكاثوليك من النصارى أن من أكل هذا الخبز وشرب الخمر فقد أكل لحم المسيح وشرب دمه لأنه عندهم يتحول حقيقة إلى لحم ودم المسيح.</a:t>
            </a:r>
          </a:p>
          <a:p>
            <a:pPr algn="just" rtl="1"/>
            <a:r>
              <a:rPr lang="ar-SA" sz="2400" b="1" dirty="0" smtClean="0"/>
              <a:t>- وغير الكاثوليك يرى أن هذا رمزا لما حل بالمسيح وأن المسيح يحضر روحياً هذا العشاء.</a:t>
            </a:r>
          </a:p>
          <a:p>
            <a:pPr algn="just" rtl="1"/>
            <a:r>
              <a:rPr lang="ar-SA" sz="2400" b="1" dirty="0" smtClean="0"/>
              <a:t>- وليس له وقت محدد وإنما يرون ممارسته مرارا عديدة في العام</a:t>
            </a:r>
            <a:r>
              <a:rPr lang="en-US" sz="2400" b="1" dirty="0" smtClean="0"/>
              <a:t> </a:t>
            </a:r>
            <a:r>
              <a:rPr lang="ar-SA" sz="2400" b="1" dirty="0" err="1" smtClean="0"/>
              <a:t>.</a:t>
            </a:r>
            <a:endParaRPr lang="ar-SA" sz="2400" b="1" dirty="0" smtClean="0"/>
          </a:p>
          <a:p>
            <a:pPr algn="just" rtl="1"/>
            <a:r>
              <a:rPr lang="ar-SA" sz="2400" b="1" dirty="0" smtClean="0">
                <a:solidFill>
                  <a:srgbClr val="C00000"/>
                </a:solidFill>
              </a:rPr>
              <a:t>3-</a:t>
            </a:r>
            <a:r>
              <a:rPr lang="en-US" sz="2400" b="1" dirty="0" smtClean="0">
                <a:solidFill>
                  <a:srgbClr val="C00000"/>
                </a:solidFill>
              </a:rPr>
              <a:t> </a:t>
            </a:r>
            <a:r>
              <a:rPr lang="ar-SA" sz="2400" b="1" dirty="0" smtClean="0">
                <a:solidFill>
                  <a:srgbClr val="C00000"/>
                </a:solidFill>
              </a:rPr>
              <a:t>الاعتراف للقسس وصكوك الغفران:</a:t>
            </a:r>
            <a:r>
              <a:rPr lang="en-US" sz="2400" b="1" dirty="0" smtClean="0"/>
              <a:t> </a:t>
            </a:r>
            <a:endParaRPr lang="ar-SA" sz="2400" b="1" dirty="0" smtClean="0"/>
          </a:p>
          <a:p>
            <a:pPr algn="just" rtl="1"/>
            <a:r>
              <a:rPr lang="en-US" sz="2400" b="1" dirty="0" smtClean="0"/>
              <a:t>- </a:t>
            </a:r>
            <a:r>
              <a:rPr lang="ar-SA" sz="2400" b="1" dirty="0" smtClean="0"/>
              <a:t>التوبة عند النصارى لا تتم إلا بالاعتراف بالذنوب أمام القس أو الكاهن في الكنيسة ثم يمسحه الكاهن فتغفر ذنوبه.</a:t>
            </a:r>
            <a:endParaRPr lang="ar-SA"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شعائر النصارى:</a:t>
            </a:r>
            <a:endParaRPr lang="en-US" dirty="0"/>
          </a:p>
        </p:txBody>
      </p:sp>
      <p:sp>
        <p:nvSpPr>
          <p:cNvPr id="3" name="عنصر نائب للمحتوى 2"/>
          <p:cNvSpPr>
            <a:spLocks noGrp="1"/>
          </p:cNvSpPr>
          <p:nvPr>
            <p:ph idx="1"/>
          </p:nvPr>
        </p:nvSpPr>
        <p:spPr>
          <a:xfrm>
            <a:off x="457200" y="1524000"/>
            <a:ext cx="8915400" cy="4525963"/>
          </a:xfrm>
        </p:spPr>
        <p:txBody>
          <a:bodyPr/>
          <a:lstStyle/>
          <a:p>
            <a:pPr lvl="0" algn="just" rtl="1"/>
            <a:r>
              <a:rPr lang="ar-SA" sz="2400" b="1" dirty="0" smtClean="0"/>
              <a:t>ثم قرر في المجمع الثاني عشر سنة </a:t>
            </a:r>
            <a:r>
              <a:rPr lang="ar-SA" sz="2400" b="1" dirty="0" err="1" smtClean="0"/>
              <a:t>1215م</a:t>
            </a:r>
            <a:r>
              <a:rPr lang="ar-SA" sz="2400" b="1" dirty="0" smtClean="0"/>
              <a:t> أن الكنيسة الكاثوليكية تملك حق الغفران وتمنحه لمن تشاء فاستغلت الكنيسة صكوك الغفران وباعوها وربحوا من ورائها،</a:t>
            </a:r>
            <a:r>
              <a:rPr lang="en-US" sz="2400" dirty="0" smtClean="0"/>
              <a:t> </a:t>
            </a:r>
            <a:r>
              <a:rPr lang="ar-SA" sz="2400" b="1" dirty="0" smtClean="0"/>
              <a:t>وهذه الصكوك يغفر </a:t>
            </a:r>
            <a:r>
              <a:rPr lang="ar-SA" sz="2400" b="1" dirty="0" err="1" smtClean="0"/>
              <a:t>بها</a:t>
            </a:r>
            <a:r>
              <a:rPr lang="ar-SA" sz="2400" b="1" dirty="0" smtClean="0"/>
              <a:t> الذنوب السابقة واللاحقة، وتخلصه من جميع التبعات والحقوق التي في ذمته.</a:t>
            </a:r>
            <a:endParaRPr lang="ar-SA" sz="2400" dirty="0" smtClean="0"/>
          </a:p>
          <a:p>
            <a:pPr lvl="0" algn="just" rtl="1"/>
            <a:r>
              <a:rPr lang="ar-SA" sz="2400" b="1" dirty="0" smtClean="0">
                <a:solidFill>
                  <a:srgbClr val="C00000"/>
                </a:solidFill>
              </a:rPr>
              <a:t>4-الزواج عند </a:t>
            </a:r>
            <a:r>
              <a:rPr lang="ar-SA" sz="2400" b="1" dirty="0" err="1" smtClean="0">
                <a:solidFill>
                  <a:srgbClr val="C00000"/>
                </a:solidFill>
              </a:rPr>
              <a:t>النصارى:</a:t>
            </a:r>
            <a:endParaRPr lang="ar-SA" sz="2400" b="1" dirty="0" smtClean="0">
              <a:solidFill>
                <a:srgbClr val="C00000"/>
              </a:solidFill>
            </a:endParaRPr>
          </a:p>
          <a:p>
            <a:pPr lvl="0" algn="just" rtl="1"/>
            <a:r>
              <a:rPr lang="en-US" sz="2400" b="1" dirty="0" smtClean="0"/>
              <a:t>-</a:t>
            </a:r>
            <a:r>
              <a:rPr lang="ar-SA" sz="2400" b="1" dirty="0" smtClean="0"/>
              <a:t>يجوز الزواج عند النصارى ما عدا للقسس والرهبان لدى الكاثوليك والأرثوذكس اقتداءً في زعمهم بالمسيح الذي لم يتزوج وعندهم أن الذي يستطيع أن يضبط نفسه عن </a:t>
            </a:r>
            <a:r>
              <a:rPr lang="ar-SA" sz="2400" b="1" dirty="0" err="1" smtClean="0"/>
              <a:t>الزنا</a:t>
            </a:r>
            <a:r>
              <a:rPr lang="ar-SA" sz="2400" b="1" dirty="0" smtClean="0"/>
              <a:t> فالأفضل أن لا يتزوج.</a:t>
            </a:r>
          </a:p>
          <a:p>
            <a:pPr lvl="0" algn="just" rtl="1"/>
            <a:r>
              <a:rPr lang="ar-SA" sz="2400" b="1" dirty="0" smtClean="0"/>
              <a:t> ولا يجوز الزواج عندهم بأكثر من واحدة ولا طلاق عندهم إلا في حالة </a:t>
            </a:r>
            <a:r>
              <a:rPr lang="ar-SA" sz="2400" b="1" dirty="0" err="1" smtClean="0"/>
              <a:t>الزنا</a:t>
            </a:r>
            <a:r>
              <a:rPr lang="ar-SA" sz="2400" b="1" dirty="0" smtClean="0"/>
              <a:t>، ويجوز الطلاق عندهم في حالة اختلاف الدين بين الرجل والمرأة اذا لم يتم التوافق بينهم.</a:t>
            </a:r>
            <a:r>
              <a:rPr lang="en-US" sz="2400" b="1" dirty="0" smtClean="0"/>
              <a:t> </a:t>
            </a:r>
            <a:br>
              <a:rPr lang="en-US" sz="2400" b="1" dirty="0" smtClean="0"/>
            </a:br>
            <a:endParaRPr lang="ar-SA"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شعائر النصارى:</a:t>
            </a:r>
            <a:endParaRPr lang="en-US" dirty="0"/>
          </a:p>
        </p:txBody>
      </p:sp>
      <p:sp>
        <p:nvSpPr>
          <p:cNvPr id="3" name="عنصر نائب للمحتوى 2"/>
          <p:cNvSpPr>
            <a:spLocks noGrp="1"/>
          </p:cNvSpPr>
          <p:nvPr>
            <p:ph idx="1"/>
          </p:nvPr>
        </p:nvSpPr>
        <p:spPr/>
        <p:txBody>
          <a:bodyPr/>
          <a:lstStyle/>
          <a:p>
            <a:pPr lvl="0" algn="just" rtl="1"/>
            <a:r>
              <a:rPr lang="en-US" b="1" dirty="0" smtClean="0"/>
              <a:t> </a:t>
            </a:r>
            <a:r>
              <a:rPr lang="ar-SA" sz="2400" b="1" dirty="0" smtClean="0">
                <a:solidFill>
                  <a:srgbClr val="C00000"/>
                </a:solidFill>
              </a:rPr>
              <a:t>5- حمل الصليب و تقديسه</a:t>
            </a:r>
            <a:r>
              <a:rPr lang="en-US" sz="2400" b="1" dirty="0" smtClean="0">
                <a:solidFill>
                  <a:srgbClr val="C00000"/>
                </a:solidFill>
              </a:rPr>
              <a:t> </a:t>
            </a:r>
            <a:r>
              <a:rPr lang="ar-SA" sz="2400" b="1" dirty="0" err="1" smtClean="0">
                <a:solidFill>
                  <a:srgbClr val="C00000"/>
                </a:solidFill>
              </a:rPr>
              <a:t>:</a:t>
            </a:r>
            <a:endParaRPr lang="ar-SA" sz="2400" b="1" dirty="0" smtClean="0">
              <a:solidFill>
                <a:srgbClr val="C00000"/>
              </a:solidFill>
            </a:endParaRPr>
          </a:p>
          <a:p>
            <a:pPr lvl="0" algn="just" rtl="1"/>
            <a:r>
              <a:rPr lang="en-US" sz="2400" b="1" dirty="0" smtClean="0"/>
              <a:t> </a:t>
            </a:r>
            <a:r>
              <a:rPr lang="ar-SA" sz="2400" b="1" dirty="0" smtClean="0"/>
              <a:t>يزعمون أن حمله يشعرهم بإنكار النفس واقتفاء أثر المسيح، </a:t>
            </a:r>
            <a:r>
              <a:rPr lang="ar-SA" sz="2400" b="1" dirty="0" err="1" smtClean="0"/>
              <a:t>ولايوجد</a:t>
            </a:r>
            <a:r>
              <a:rPr lang="ar-SA" sz="2400" b="1" dirty="0" smtClean="0"/>
              <a:t> لدى النصارى دليل على حمله وتقديسه ولا يعرف متى صار الصليب مقدسا حيث لا يوجد له أي ذكر لدى المتقدمين من النصارى ولا يعرف من الذي دعى إلى حمله وإنما هو أمر استحسنوه ودرجوا عليه في زمن متأخر حتى صار من أظهر شعائرهم.</a:t>
            </a:r>
            <a:r>
              <a:rPr lang="en-US" sz="2400" b="1" dirty="0" smtClean="0"/>
              <a:t> </a:t>
            </a:r>
            <a:endParaRPr lang="ar-SA" sz="2400" b="1" dirty="0" smtClean="0"/>
          </a:p>
          <a:p>
            <a:pPr lvl="0" algn="just" rtl="1"/>
            <a:r>
              <a:rPr lang="ar-SA" sz="2400" b="1" dirty="0" smtClean="0">
                <a:solidFill>
                  <a:srgbClr val="C00000"/>
                </a:solidFill>
              </a:rPr>
              <a:t>6- تقديس يوم الاحد:</a:t>
            </a:r>
            <a:r>
              <a:rPr lang="en-US" sz="2400" b="1" dirty="0" smtClean="0">
                <a:solidFill>
                  <a:srgbClr val="C00000"/>
                </a:solidFill>
              </a:rPr>
              <a:t> </a:t>
            </a:r>
            <a:endParaRPr lang="ar-SA" sz="2400" b="1" dirty="0" smtClean="0">
              <a:solidFill>
                <a:srgbClr val="C00000"/>
              </a:solidFill>
            </a:endParaRPr>
          </a:p>
          <a:p>
            <a:pPr lvl="0" algn="just" rtl="1"/>
            <a:r>
              <a:rPr lang="ar-SA" sz="2400" b="1" dirty="0" smtClean="0"/>
              <a:t>من المعلوم أن المسيح من بني إسرائيل وهم يعظمون يوم السبت إلا أن النصارى تركوا يوم السبت وعظموا الأحد رغبة منهم في مخالفة اليهود الذين يكنون لهم العداء</a:t>
            </a:r>
            <a:r>
              <a:rPr lang="en-US" sz="2400" b="1" dirty="0" smtClean="0"/>
              <a:t> </a:t>
            </a:r>
            <a:r>
              <a:rPr lang="en-US" dirty="0" smtClean="0"/>
              <a:t>. </a:t>
            </a:r>
            <a:br>
              <a:rPr lang="en-US" dirty="0" smtClean="0"/>
            </a:b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600" b="1" dirty="0" smtClean="0"/>
              <a:t>العوامل التي أدت إلى تحريف رسالة المسيح:</a:t>
            </a:r>
            <a:endParaRPr lang="en-US" sz="3600" b="1" dirty="0"/>
          </a:p>
        </p:txBody>
      </p:sp>
      <p:sp>
        <p:nvSpPr>
          <p:cNvPr id="3" name="عنصر نائب للمحتوى 2"/>
          <p:cNvSpPr>
            <a:spLocks noGrp="1"/>
          </p:cNvSpPr>
          <p:nvPr>
            <p:ph idx="1"/>
          </p:nvPr>
        </p:nvSpPr>
        <p:spPr/>
        <p:txBody>
          <a:bodyPr/>
          <a:lstStyle/>
          <a:p>
            <a:pPr algn="just" rtl="1"/>
            <a:r>
              <a:rPr lang="ar-SA" sz="2400" b="1" dirty="0" smtClean="0">
                <a:solidFill>
                  <a:srgbClr val="7030A0"/>
                </a:solidFill>
              </a:rPr>
              <a:t>1-</a:t>
            </a:r>
            <a:r>
              <a:rPr lang="en-US" sz="2400" b="1" dirty="0" smtClean="0">
                <a:solidFill>
                  <a:srgbClr val="7030A0"/>
                </a:solidFill>
              </a:rPr>
              <a:t> </a:t>
            </a:r>
            <a:r>
              <a:rPr lang="ar-SA" sz="2400" b="1" dirty="0" err="1" smtClean="0">
                <a:solidFill>
                  <a:srgbClr val="7030A0"/>
                </a:solidFill>
              </a:rPr>
              <a:t>الاضطهادات:</a:t>
            </a:r>
            <a:r>
              <a:rPr lang="ar-SA" sz="2400" b="1" dirty="0" smtClean="0">
                <a:solidFill>
                  <a:srgbClr val="7030A0"/>
                </a:solidFill>
              </a:rPr>
              <a:t> </a:t>
            </a:r>
          </a:p>
          <a:p>
            <a:pPr algn="just" rtl="1"/>
            <a:r>
              <a:rPr lang="ar-SA" sz="2400" b="1" dirty="0" smtClean="0"/>
              <a:t>الدارس عن المسيح وأتباعه يجد الاضطهاد من بداية دعوتهم فقد كان المسيح مطاردا من اليهود و يريدون قتله إلا أن الله أنجاه ورفعه إليه، وبعده اضطهدهم اليهود والرومان فقتلوهم وحبسوهم فكان الاضطهاد من العوامل المهمة في تحريف رسالة المسيح لأن تثبيت العقيدة و الدعوة إليها يحتاج إلى و ضع آمن و قوة داعمة لترسخ العقيدة.</a:t>
            </a:r>
          </a:p>
          <a:p>
            <a:pPr algn="just" rtl="1"/>
            <a:r>
              <a:rPr lang="ar-SA" sz="2400" b="1" dirty="0" smtClean="0">
                <a:solidFill>
                  <a:srgbClr val="7030A0"/>
                </a:solidFill>
              </a:rPr>
              <a:t>2- ضياع الإنجيل وانقطاع </a:t>
            </a:r>
            <a:r>
              <a:rPr lang="ar-SA" sz="2400" b="1" dirty="0" err="1" smtClean="0">
                <a:solidFill>
                  <a:srgbClr val="7030A0"/>
                </a:solidFill>
              </a:rPr>
              <a:t>السند:</a:t>
            </a:r>
            <a:endParaRPr lang="ar-SA" sz="2400" b="1" dirty="0" smtClean="0">
              <a:solidFill>
                <a:srgbClr val="7030A0"/>
              </a:solidFill>
            </a:endParaRPr>
          </a:p>
          <a:p>
            <a:pPr algn="just" rtl="1"/>
            <a:r>
              <a:rPr lang="ar-SA" sz="2400" b="1" dirty="0" smtClean="0">
                <a:solidFill>
                  <a:srgbClr val="7030A0"/>
                </a:solidFill>
              </a:rPr>
              <a:t>ا</a:t>
            </a:r>
            <a:r>
              <a:rPr lang="ar-SA" sz="2400" b="1" dirty="0" smtClean="0"/>
              <a:t>لاناجيل</a:t>
            </a:r>
            <a:r>
              <a:rPr lang="ar-SA" sz="2400" b="1" dirty="0" smtClean="0">
                <a:solidFill>
                  <a:srgbClr val="7030A0"/>
                </a:solidFill>
              </a:rPr>
              <a:t> </a:t>
            </a:r>
            <a:r>
              <a:rPr lang="ar-SA" sz="2400" b="1" dirty="0" smtClean="0"/>
              <a:t>الموجودة اليوم ليس منها شيء منسوب إلى المسيح ولا يعرف أثر لإنجيل عيسى كما أن النصارى لم يعتنوا بالتدوين مباشرة بعد رفع المسيح و تأخروا في التدوين مما جعل الكثير من الأناجيل تظهر ولا يعرف على اليقين كاتبها وأصحاب تلك الأناجيل ليسوا معصومين ويقعون في الخطأ.</a:t>
            </a:r>
            <a:endParaRPr lang="en-US" sz="2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العوامل التي أدت إلى تحريف رسالة المسيح:</a:t>
            </a:r>
            <a:endParaRPr lang="en-US" dirty="0"/>
          </a:p>
        </p:txBody>
      </p:sp>
      <p:sp>
        <p:nvSpPr>
          <p:cNvPr id="3" name="عنصر نائب للمحتوى 2"/>
          <p:cNvSpPr>
            <a:spLocks noGrp="1"/>
          </p:cNvSpPr>
          <p:nvPr>
            <p:ph idx="1"/>
          </p:nvPr>
        </p:nvSpPr>
        <p:spPr/>
        <p:txBody>
          <a:bodyPr/>
          <a:lstStyle/>
          <a:p>
            <a:pPr algn="just" rtl="1"/>
            <a:r>
              <a:rPr lang="ar-SA" sz="2400" b="1" dirty="0" smtClean="0">
                <a:solidFill>
                  <a:srgbClr val="7030A0"/>
                </a:solidFill>
              </a:rPr>
              <a:t>3- </a:t>
            </a:r>
            <a:r>
              <a:rPr lang="ar-SA" sz="2400" b="1" dirty="0" err="1" smtClean="0">
                <a:solidFill>
                  <a:srgbClr val="7030A0"/>
                </a:solidFill>
              </a:rPr>
              <a:t>بولس </a:t>
            </a:r>
            <a:r>
              <a:rPr lang="ar-SA" sz="2400" b="1" dirty="0" smtClean="0">
                <a:solidFill>
                  <a:srgbClr val="7030A0"/>
                </a:solidFill>
              </a:rPr>
              <a:t>" </a:t>
            </a:r>
            <a:r>
              <a:rPr lang="ar-SA" sz="2400" b="1" dirty="0" err="1" smtClean="0">
                <a:solidFill>
                  <a:srgbClr val="7030A0"/>
                </a:solidFill>
              </a:rPr>
              <a:t>شاؤول</a:t>
            </a:r>
            <a:r>
              <a:rPr lang="ar-SA" sz="2400" b="1" dirty="0" smtClean="0">
                <a:solidFill>
                  <a:srgbClr val="7030A0"/>
                </a:solidFill>
              </a:rPr>
              <a:t> </a:t>
            </a:r>
            <a:r>
              <a:rPr lang="ar-SA" sz="2400" b="1" dirty="0" err="1" smtClean="0">
                <a:solidFill>
                  <a:srgbClr val="7030A0"/>
                </a:solidFill>
              </a:rPr>
              <a:t>اليهودي ”:</a:t>
            </a:r>
            <a:endParaRPr lang="ar-SA" sz="2400" b="1" dirty="0" smtClean="0">
              <a:solidFill>
                <a:srgbClr val="7030A0"/>
              </a:solidFill>
            </a:endParaRPr>
          </a:p>
          <a:p>
            <a:pPr algn="just" rtl="1"/>
            <a:r>
              <a:rPr lang="ar-SA" sz="2200" b="1" dirty="0" smtClean="0"/>
              <a:t>وهو أحد ألد أعداء المسيح وأحد اليهود المتعصبين لليهودية وقد دخل في دين المسيح وحين قدم نفسه للحواريين رفضوه أولاً لمعرفتهم بعداوته ولكن أحد الحواريين توسط له عندهم فقبلوه فنشط و صار رأسا في النصرانية يدعو ويرسل الكتب يبين فيها أمرا غريبا عن الحواريين وعن </a:t>
            </a:r>
            <a:r>
              <a:rPr lang="ar-SA" sz="2200" b="1" dirty="0" err="1" smtClean="0"/>
              <a:t>شريعه</a:t>
            </a:r>
            <a:r>
              <a:rPr lang="ar-SA" sz="2200" b="1" dirty="0" smtClean="0"/>
              <a:t> عيسى عليه السلام، وأهم مخالفاته لدعوة المسيح</a:t>
            </a:r>
            <a:r>
              <a:rPr lang="en-US" sz="2200" b="1" dirty="0" smtClean="0"/>
              <a:t> :</a:t>
            </a:r>
            <a:br>
              <a:rPr lang="en-US" sz="2200" b="1" dirty="0" smtClean="0"/>
            </a:br>
            <a:r>
              <a:rPr lang="ar-SA" sz="2200" b="1" dirty="0" smtClean="0"/>
              <a:t>أ‌- </a:t>
            </a:r>
            <a:r>
              <a:rPr lang="ar-SA" sz="2200" b="1" dirty="0" err="1" smtClean="0"/>
              <a:t>ادعؤه</a:t>
            </a:r>
            <a:r>
              <a:rPr lang="ar-SA" sz="2200" b="1" dirty="0" smtClean="0"/>
              <a:t> أن المسيح ابن الله، وهذا خلاف ما صرح المسيح مرارا من أنه رسول لبني اسرائيل وأنه إنسان وابن إنسان.</a:t>
            </a:r>
            <a:r>
              <a:rPr lang="en-US" sz="2200" b="1" dirty="0" smtClean="0"/>
              <a:t> </a:t>
            </a:r>
            <a:endParaRPr lang="ar-SA" sz="2200" b="1" dirty="0" smtClean="0"/>
          </a:p>
          <a:p>
            <a:pPr algn="just" rtl="1"/>
            <a:r>
              <a:rPr lang="ar-SA" sz="2200" b="1" dirty="0" smtClean="0"/>
              <a:t>ب‌- ادعاؤه أن الغاية من مجيء المسيح هو الصلب  تكفير الخطايا، ولا دليل على ذلك بل ورد عن المسيح التصريح بأنه جاء ليدعو إلى التوبة و الإنابة.</a:t>
            </a:r>
          </a:p>
          <a:p>
            <a:pPr algn="just" rtl="1"/>
            <a:r>
              <a:rPr lang="ar-SA" sz="2200" b="1" dirty="0" smtClean="0"/>
              <a:t>ج- ادعاؤه أن دعوة المسيح كانت عامة لجميع بني البشر، و هذه الدعوى منه تخالف ما ذكره المسيح عن نفسه وما وصى </a:t>
            </a:r>
            <a:r>
              <a:rPr lang="ar-SA" sz="2200" b="1" dirty="0" err="1" smtClean="0"/>
              <a:t>به</a:t>
            </a:r>
            <a:r>
              <a:rPr lang="ar-SA" sz="2200" b="1" dirty="0" smtClean="0"/>
              <a:t> تلاميذه كما جاء في إنجيل </a:t>
            </a:r>
            <a:r>
              <a:rPr lang="ar-SA" sz="2200" b="1" dirty="0" err="1" smtClean="0"/>
              <a:t>متى </a:t>
            </a:r>
            <a:r>
              <a:rPr lang="ar-SA" sz="2200" b="1" dirty="0" smtClean="0"/>
              <a:t>(15/24</a:t>
            </a:r>
            <a:r>
              <a:rPr lang="ar-SA" sz="2200" b="1" dirty="0" err="1" smtClean="0"/>
              <a:t>) </a:t>
            </a:r>
            <a:r>
              <a:rPr lang="ar-SA" sz="2200" b="1" dirty="0" smtClean="0"/>
              <a:t>”لم أرسل إلا إلى خراف بيت اسرائيل الضالة</a:t>
            </a:r>
            <a:r>
              <a:rPr lang="en-US" sz="2200" b="1" dirty="0" smtClean="0"/>
              <a:t> </a:t>
            </a:r>
          </a:p>
          <a:p>
            <a:pPr algn="just" rtl="1"/>
            <a:r>
              <a:rPr lang="ar-SA" sz="2200" b="1" dirty="0" smtClean="0"/>
              <a:t>د- الغاؤه لشريعة موسى و دعواه أن الإنسان ينجو بالإيمان المجرد بدون عمل.</a:t>
            </a:r>
            <a:endParaRPr lang="en-US" sz="22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 الفرق النصرانية المعاصرة:</a:t>
            </a:r>
            <a:endParaRPr lang="en-US" dirty="0"/>
          </a:p>
        </p:txBody>
      </p:sp>
      <p:sp>
        <p:nvSpPr>
          <p:cNvPr id="3" name="عنصر نائب للمحتوى 2"/>
          <p:cNvSpPr>
            <a:spLocks noGrp="1"/>
          </p:cNvSpPr>
          <p:nvPr>
            <p:ph idx="1"/>
          </p:nvPr>
        </p:nvSpPr>
        <p:spPr/>
        <p:txBody>
          <a:bodyPr/>
          <a:lstStyle/>
          <a:p>
            <a:pPr algn="just" rtl="1"/>
            <a:r>
              <a:rPr lang="ar-SA" sz="2400" b="1" dirty="0" smtClean="0">
                <a:solidFill>
                  <a:srgbClr val="009900"/>
                </a:solidFill>
              </a:rPr>
              <a:t>أولاً/ القائلون بالطبيعة الواحدة للمسيح </a:t>
            </a:r>
            <a:r>
              <a:rPr lang="ar-SA" sz="2400" b="1" dirty="0" err="1" smtClean="0">
                <a:solidFill>
                  <a:srgbClr val="009900"/>
                </a:solidFill>
              </a:rPr>
              <a:t>وهم :</a:t>
            </a:r>
            <a:endParaRPr lang="ar-SA" sz="2400" b="1" dirty="0" smtClean="0">
              <a:solidFill>
                <a:srgbClr val="009900"/>
              </a:solidFill>
            </a:endParaRPr>
          </a:p>
          <a:p>
            <a:pPr algn="just" rtl="1"/>
            <a:r>
              <a:rPr lang="ar-SA" sz="2400" b="1" dirty="0" smtClean="0"/>
              <a:t>1- </a:t>
            </a:r>
            <a:r>
              <a:rPr lang="ar-SA" sz="2400" b="1" dirty="0" err="1" smtClean="0"/>
              <a:t>الأقباط </a:t>
            </a:r>
            <a:r>
              <a:rPr lang="ar-SA" sz="2400" b="1" dirty="0" smtClean="0"/>
              <a:t>: هم نصارى مصر وهم أكثر نصارى العرب وهم ثلاث فرق منهم فرقة على القول </a:t>
            </a:r>
            <a:r>
              <a:rPr lang="ar-SA" sz="2400" b="1" dirty="0" err="1" smtClean="0"/>
              <a:t>بالطبيعه</a:t>
            </a:r>
            <a:r>
              <a:rPr lang="ar-SA" sz="2400" b="1" dirty="0" smtClean="0"/>
              <a:t> الواحدة وفرقة على القول </a:t>
            </a:r>
            <a:r>
              <a:rPr lang="ar-SA" sz="2400" b="1" dirty="0" err="1" smtClean="0"/>
              <a:t>بالطبيعتين</a:t>
            </a:r>
            <a:r>
              <a:rPr lang="ar-SA" sz="2400" b="1" dirty="0" smtClean="0"/>
              <a:t> وفرقة أخذت بقول البروتستانت.</a:t>
            </a:r>
          </a:p>
          <a:p>
            <a:pPr algn="just" rtl="1"/>
            <a:r>
              <a:rPr lang="ar-SA" sz="2400" b="1" dirty="0" smtClean="0"/>
              <a:t>2- </a:t>
            </a:r>
            <a:r>
              <a:rPr lang="ar-SA" sz="2400" b="1" dirty="0" err="1" smtClean="0"/>
              <a:t>اليعاقبة</a:t>
            </a:r>
            <a:r>
              <a:rPr lang="ar-SA" sz="2400" b="1" dirty="0" smtClean="0"/>
              <a:t> : هم النصارى السريان ويفترقون إلى ثلاث فرق كالتي يفترق إليها الاقباط.</a:t>
            </a:r>
          </a:p>
          <a:p>
            <a:pPr algn="just" rtl="1"/>
            <a:r>
              <a:rPr lang="ar-SA" sz="2400" b="1" dirty="0" smtClean="0"/>
              <a:t>3- الأرمن: هم جاليات قدمت من أرمينية وينقسمون إلى ثلاث فرق كالتي يفترق إليها الاقباط </a:t>
            </a:r>
            <a:r>
              <a:rPr lang="ar-SA" sz="2400" b="1" dirty="0" err="1" smtClean="0"/>
              <a:t>واليعاقبة.</a:t>
            </a:r>
            <a:endParaRPr lang="ar-SA" sz="2400" b="1" dirty="0" smtClean="0"/>
          </a:p>
          <a:p>
            <a:pPr algn="just" rtl="1"/>
            <a:r>
              <a:rPr lang="ar-SA" sz="2400" b="1" dirty="0" smtClean="0">
                <a:solidFill>
                  <a:srgbClr val="009900"/>
                </a:solidFill>
              </a:rPr>
              <a:t>ثانياً: القائلون بأن المسيح له </a:t>
            </a:r>
            <a:r>
              <a:rPr lang="ar-SA" sz="2400" b="1" dirty="0" err="1" smtClean="0">
                <a:solidFill>
                  <a:srgbClr val="009900"/>
                </a:solidFill>
              </a:rPr>
              <a:t>طبيعتان</a:t>
            </a:r>
            <a:r>
              <a:rPr lang="ar-SA" sz="2400" b="1" dirty="0" smtClean="0"/>
              <a:t>: ويقال </a:t>
            </a:r>
            <a:r>
              <a:rPr lang="ar-SA" sz="2400" b="1" dirty="0" err="1" smtClean="0"/>
              <a:t>لهم </a:t>
            </a:r>
            <a:r>
              <a:rPr lang="ar-SA" sz="2400" b="1" dirty="0" smtClean="0"/>
              <a:t>"</a:t>
            </a:r>
            <a:r>
              <a:rPr lang="ar-SA" sz="2400" b="1" dirty="0" err="1" smtClean="0"/>
              <a:t>الملكانية</a:t>
            </a:r>
            <a:r>
              <a:rPr lang="ar-SA" sz="2400" b="1" dirty="0" smtClean="0"/>
              <a:t> " وانقسموا إلى ثلاث طوائف كبار </a:t>
            </a:r>
            <a:r>
              <a:rPr lang="ar-SA" sz="2400" b="1" dirty="0" err="1" smtClean="0"/>
              <a:t>هم :</a:t>
            </a:r>
            <a:endParaRPr lang="ar-SA" sz="2400" b="1" dirty="0" smtClean="0"/>
          </a:p>
          <a:p>
            <a:pPr algn="just" rtl="1"/>
            <a:r>
              <a:rPr lang="ar-SA" sz="2400" b="1" dirty="0" smtClean="0"/>
              <a:t>1- الكاثوليك             2- الأرثوذكس            3- البروتستانت </a:t>
            </a:r>
            <a:r>
              <a:rPr lang="ar-SA" sz="2400" b="1" dirty="0" err="1" smtClean="0"/>
              <a:t>ويسمون </a:t>
            </a:r>
            <a:r>
              <a:rPr lang="ar-SA" sz="2400" b="1" dirty="0" smtClean="0"/>
              <a:t>" </a:t>
            </a:r>
            <a:r>
              <a:rPr lang="ar-SA" sz="2400" b="1" dirty="0" err="1" smtClean="0"/>
              <a:t>الإنجيليين“.</a:t>
            </a:r>
            <a:endParaRPr lang="en-US" sz="2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 الفرق النصرانية المعاصرة:</a:t>
            </a:r>
            <a:endParaRPr lang="en-US" dirty="0"/>
          </a:p>
        </p:txBody>
      </p:sp>
      <p:sp>
        <p:nvSpPr>
          <p:cNvPr id="3" name="عنصر نائب للمحتوى 2"/>
          <p:cNvSpPr>
            <a:spLocks noGrp="1"/>
          </p:cNvSpPr>
          <p:nvPr>
            <p:ph idx="1"/>
          </p:nvPr>
        </p:nvSpPr>
        <p:spPr/>
        <p:txBody>
          <a:bodyPr/>
          <a:lstStyle/>
          <a:p>
            <a:pPr algn="just" rtl="1"/>
            <a:r>
              <a:rPr lang="ar-SA" sz="2400" b="1" u="sng" dirty="0" smtClean="0"/>
              <a:t>أما الطائفة الأولى هي: الكاثوليك</a:t>
            </a:r>
            <a:r>
              <a:rPr lang="ar-SA" sz="2400" b="1" dirty="0" smtClean="0"/>
              <a:t>، وهم أتباع البابا في روما و تسمى </a:t>
            </a:r>
            <a:r>
              <a:rPr lang="ar-SA" sz="2400" b="1" dirty="0" err="1" smtClean="0"/>
              <a:t>كنيستهم </a:t>
            </a:r>
            <a:r>
              <a:rPr lang="ar-SA" sz="2400" b="1" dirty="0" smtClean="0"/>
              <a:t>" الكنيسة </a:t>
            </a:r>
            <a:r>
              <a:rPr lang="ar-SA" sz="2400" b="1" dirty="0" err="1" smtClean="0"/>
              <a:t>الغربية </a:t>
            </a:r>
            <a:r>
              <a:rPr lang="ar-SA" sz="2400" b="1" smtClean="0"/>
              <a:t>”،  </a:t>
            </a:r>
            <a:r>
              <a:rPr lang="ar-SA" sz="2400" b="1" dirty="0" smtClean="0"/>
              <a:t>ويتميزون </a:t>
            </a:r>
            <a:r>
              <a:rPr lang="ar-SA" sz="2400" b="1" dirty="0" err="1" smtClean="0"/>
              <a:t>بالآتي:</a:t>
            </a:r>
            <a:endParaRPr lang="ar-SA" sz="2400" b="1" dirty="0" smtClean="0"/>
          </a:p>
          <a:p>
            <a:pPr algn="ctr" rtl="1"/>
            <a:r>
              <a:rPr lang="ar-SA" sz="2400" b="1" dirty="0" smtClean="0"/>
              <a:t>1- قولهم بأن الروح القدس انبثق من الأب و الابن معاً</a:t>
            </a:r>
          </a:p>
          <a:p>
            <a:pPr algn="ctr" rtl="1"/>
            <a:r>
              <a:rPr lang="ar-SA" sz="2400" b="1" dirty="0" smtClean="0"/>
              <a:t>2- يبيحون أكل الدم والمخنوق</a:t>
            </a:r>
          </a:p>
          <a:p>
            <a:pPr algn="ctr" rtl="1"/>
            <a:r>
              <a:rPr lang="ar-SA" sz="2400" b="1" dirty="0" smtClean="0"/>
              <a:t>3- أن بابا الفاتيكان هو الرئيس العام لجميع الكاثوليك</a:t>
            </a:r>
          </a:p>
          <a:p>
            <a:pPr algn="ctr" rtl="1"/>
            <a:r>
              <a:rPr lang="ar-SA" sz="2400" b="1" dirty="0" smtClean="0"/>
              <a:t>4- تحريم الطلاق بتاتا حتى في حالة </a:t>
            </a:r>
            <a:r>
              <a:rPr lang="ar-SA" sz="2400" b="1" dirty="0" err="1" smtClean="0"/>
              <a:t>الزنا.</a:t>
            </a:r>
            <a:endParaRPr lang="ar-SA" sz="2400" b="1" dirty="0" smtClean="0"/>
          </a:p>
          <a:p>
            <a:pPr algn="just" rtl="1"/>
            <a:r>
              <a:rPr lang="ar-SA" sz="2400" b="1" u="sng" dirty="0" smtClean="0"/>
              <a:t>والطائفة الثانية</a:t>
            </a:r>
            <a:r>
              <a:rPr lang="en-US" sz="2400" b="1" u="sng" dirty="0" smtClean="0"/>
              <a:t> </a:t>
            </a:r>
            <a:r>
              <a:rPr lang="ar-SA" sz="2400" b="1" u="sng" dirty="0" smtClean="0"/>
              <a:t>هي:الأرثوذكس: و</a:t>
            </a:r>
            <a:r>
              <a:rPr lang="ar-SA" sz="2400" b="1" dirty="0" smtClean="0"/>
              <a:t>هم نصارى الشرق الذين تبعوا الكنيسة الشرقية في القسطنطينية و يتميزون </a:t>
            </a:r>
            <a:r>
              <a:rPr lang="ar-SA" sz="2400" b="1" dirty="0" err="1" smtClean="0"/>
              <a:t>بالآتي:</a:t>
            </a:r>
            <a:r>
              <a:rPr lang="ar-SA" sz="2400" b="1" dirty="0" smtClean="0"/>
              <a:t> </a:t>
            </a:r>
          </a:p>
          <a:p>
            <a:pPr algn="ctr" rtl="1"/>
            <a:r>
              <a:rPr lang="ar-SA" sz="2400" b="1" dirty="0" smtClean="0"/>
              <a:t>1- أن الروح القدس انبثق من الأب فقط</a:t>
            </a:r>
          </a:p>
          <a:p>
            <a:pPr algn="ctr" rtl="1"/>
            <a:r>
              <a:rPr lang="ar-SA" sz="2400" b="1" dirty="0" smtClean="0"/>
              <a:t>2- تحريم الطلاق إلا في حالة </a:t>
            </a:r>
            <a:r>
              <a:rPr lang="ar-SA" sz="2400" b="1" dirty="0" err="1" smtClean="0"/>
              <a:t>الزنا</a:t>
            </a:r>
            <a:r>
              <a:rPr lang="ar-SA" sz="2400" b="1" dirty="0" smtClean="0"/>
              <a:t> </a:t>
            </a:r>
          </a:p>
          <a:p>
            <a:pPr algn="ctr" rtl="1"/>
            <a:r>
              <a:rPr lang="ar-SA" sz="2400" b="1" dirty="0" smtClean="0"/>
              <a:t>3: لا يجتمعون تحت لواء رئيس واحد بل كل كنيسة مستقلة بنفسها.</a:t>
            </a:r>
            <a:endParaRPr lang="en-US" sz="24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 الفرق النصرانية المعاصرة:</a:t>
            </a:r>
            <a:endParaRPr lang="en-US" dirty="0"/>
          </a:p>
        </p:txBody>
      </p:sp>
      <p:sp>
        <p:nvSpPr>
          <p:cNvPr id="3" name="عنصر نائب للمحتوى 2"/>
          <p:cNvSpPr>
            <a:spLocks noGrp="1"/>
          </p:cNvSpPr>
          <p:nvPr>
            <p:ph idx="1"/>
          </p:nvPr>
        </p:nvSpPr>
        <p:spPr/>
        <p:txBody>
          <a:bodyPr/>
          <a:lstStyle/>
          <a:p>
            <a:pPr algn="just" rtl="1"/>
            <a:r>
              <a:rPr lang="ar-SA" sz="2400" b="1" u="sng" dirty="0" smtClean="0"/>
              <a:t>والطائفة </a:t>
            </a:r>
            <a:r>
              <a:rPr lang="ar-SA" sz="2400" b="1" u="sng" dirty="0" err="1" smtClean="0"/>
              <a:t>الثالثة </a:t>
            </a:r>
            <a:r>
              <a:rPr lang="ar-SA" sz="2400" b="1" u="sng" dirty="0" smtClean="0"/>
              <a:t>: </a:t>
            </a:r>
            <a:r>
              <a:rPr lang="ar-SA" sz="2400" b="1" u="sng" dirty="0" err="1" smtClean="0"/>
              <a:t>البروتستانت </a:t>
            </a:r>
            <a:r>
              <a:rPr lang="ar-SA" sz="2400" b="1" u="sng" dirty="0" smtClean="0"/>
              <a:t>" </a:t>
            </a:r>
            <a:r>
              <a:rPr lang="ar-SA" sz="2400" b="1" u="sng" dirty="0" err="1" smtClean="0"/>
              <a:t>الإنجيليين </a:t>
            </a:r>
            <a:r>
              <a:rPr lang="ar-SA" sz="2400" b="1" u="sng" dirty="0" smtClean="0"/>
              <a:t>”: </a:t>
            </a:r>
            <a:r>
              <a:rPr lang="ar-SA" sz="2400" b="1" dirty="0" smtClean="0"/>
              <a:t>و هم أتباع مارتن لوثر وكان ينادي بإصلاح الكنيسة من الفساد و يتميزون </a:t>
            </a:r>
            <a:r>
              <a:rPr lang="ar-SA" sz="2400" b="1" dirty="0" err="1" smtClean="0"/>
              <a:t>بالآتي:</a:t>
            </a:r>
            <a:endParaRPr lang="ar-SA" sz="2400" b="1" dirty="0" smtClean="0"/>
          </a:p>
          <a:p>
            <a:pPr algn="just" rtl="1"/>
            <a:r>
              <a:rPr lang="ar-SA" sz="2400" b="1" dirty="0" smtClean="0"/>
              <a:t> 1- أن صكوك الغفران كذب وأن الذنوب لا تغفر إلا بالتوبة والندم </a:t>
            </a:r>
          </a:p>
          <a:p>
            <a:pPr algn="just" rtl="1"/>
            <a:r>
              <a:rPr lang="ar-SA" sz="2400" b="1" dirty="0" smtClean="0"/>
              <a:t> 2-أن لكل احد الحق في فهم الإنجيل وقراءته وليس وقفا على الكنيسة </a:t>
            </a:r>
          </a:p>
          <a:p>
            <a:pPr algn="just" rtl="1"/>
            <a:r>
              <a:rPr lang="ar-SA" sz="2400" b="1" dirty="0" smtClean="0"/>
              <a:t>3- تحريم الصور والتماثيل في الكنائس لأنها مظهر من مظاهر الوثنية </a:t>
            </a:r>
          </a:p>
          <a:p>
            <a:pPr algn="just" rtl="1"/>
            <a:r>
              <a:rPr lang="ar-SA" sz="2400" b="1" dirty="0" smtClean="0"/>
              <a:t>4-منع الرهبنة</a:t>
            </a:r>
          </a:p>
          <a:p>
            <a:pPr algn="just" rtl="1"/>
            <a:r>
              <a:rPr lang="ar-SA" sz="2400" b="1" dirty="0" smtClean="0"/>
              <a:t>5- أن العشاء الرباني تذكار لما حل بالمسيح من الصلب في زعمهم وأنكروا أن يتحول الخبز والخمر إلى لحم ودم المسيح عليه السلام</a:t>
            </a:r>
          </a:p>
          <a:p>
            <a:pPr algn="just" rtl="1"/>
            <a:r>
              <a:rPr lang="ar-SA" sz="2400" b="1" dirty="0" smtClean="0"/>
              <a:t>6- ليس لكنائسهم رئيس عام يتبعون قوله، وتنتشر هذه الطائفة في ألمانيا وبريطانيا وكثير من بلدان أوروبا وأمريكا الشمالية.</a:t>
            </a:r>
            <a:endParaRPr lang="en-US" sz="24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1955</TotalTime>
  <Words>1215</Words>
  <Application>Microsoft Office PowerPoint</Application>
  <PresentationFormat>A4 Paper (210x297 mm)‎</PresentationFormat>
  <Paragraphs>96</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عنوان المحاضرة الثامنة  </vt:lpstr>
      <vt:lpstr>عناصر المحاضرة</vt:lpstr>
      <vt:lpstr>بعض العبادات لدى النصارى: </vt:lpstr>
      <vt:lpstr>وجود الجنة والنار وأبديتهما : </vt:lpstr>
      <vt:lpstr>الشعائر عند النصارى:</vt:lpstr>
      <vt:lpstr>الشعائر عند النصارى:</vt:lpstr>
      <vt:lpstr>شعائر النصارى:</vt:lpstr>
      <vt:lpstr>شعائر النصارى:</vt:lpstr>
      <vt:lpstr>العوامل التي أدت إلى تحريف رسالة المسيح:</vt:lpstr>
      <vt:lpstr>العوامل التي أدت إلى تحريف رسالة المسيح:</vt:lpstr>
      <vt:lpstr>أهم الفرق النصرانية المعاصرة:</vt:lpstr>
      <vt:lpstr>أهم الفرق النصرانية المعاصرة:</vt:lpstr>
      <vt:lpstr>أهم الفرق النصرانية المعاصرة:</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"عبدالرحمن النعيم" &lt;aaaa__999@hotmail.com&gt;</dc:creator>
  <cp:lastModifiedBy>balsabbgh</cp:lastModifiedBy>
  <cp:revision>194</cp:revision>
  <dcterms:created xsi:type="dcterms:W3CDTF">2009-10-14T19:14:34Z</dcterms:created>
  <dcterms:modified xsi:type="dcterms:W3CDTF">2012-10-16T06:40:40Z</dcterms:modified>
</cp:coreProperties>
</file>