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73" r:id="rId4"/>
    <p:sldId id="267" r:id="rId5"/>
    <p:sldId id="274" r:id="rId6"/>
    <p:sldId id="268" r:id="rId7"/>
    <p:sldId id="275" r:id="rId8"/>
    <p:sldId id="276" r:id="rId9"/>
    <p:sldId id="277" r:id="rId10"/>
    <p:sldId id="278" r:id="rId11"/>
    <p:sldId id="283" r:id="rId12"/>
    <p:sldId id="279" r:id="rId13"/>
    <p:sldId id="280" r:id="rId14"/>
    <p:sldId id="281" r:id="rId15"/>
    <p:sldId id="282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84AF"/>
    <a:srgbClr val="AD9968"/>
    <a:srgbClr val="009900"/>
    <a:srgbClr val="709256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786" y="-2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الأديان والفرق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ar-KW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زياد بن عبد الله الحمام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 bwMode="auto">
          <a:xfrm>
            <a:off x="3733800" y="304800"/>
            <a:ext cx="2260600" cy="533400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FFFF00"/>
                </a:solidFill>
                <a:latin typeface="ae_AlMateen" pitchFamily="2" charset="-78"/>
                <a:cs typeface="ae_AlMateen" pitchFamily="2" charset="-78"/>
              </a:rPr>
              <a:t>كلية الأداب</a:t>
            </a:r>
            <a:endParaRPr lang="en-US" sz="2600" dirty="0">
              <a:solidFill>
                <a:srgbClr val="FFFF00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العاشرة</a:t>
            </a: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عنوان المحاضرة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</a:rPr>
              <a:t>فرقة الخوارج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عناصر المحاضرة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buFontTx/>
              <a:buChar char="-"/>
            </a:pPr>
            <a:r>
              <a:rPr lang="ar-SA" b="1" dirty="0" smtClean="0"/>
              <a:t>مقدمة في الافتراق وأسبابه</a:t>
            </a:r>
          </a:p>
          <a:p>
            <a:pPr algn="just" rtl="1">
              <a:buFontTx/>
              <a:buChar char="-"/>
            </a:pPr>
            <a:r>
              <a:rPr lang="ar-SA" b="1" dirty="0" smtClean="0"/>
              <a:t>فرقة </a:t>
            </a:r>
            <a:r>
              <a:rPr lang="ar-SA" b="1" dirty="0" err="1" smtClean="0"/>
              <a:t>الخوارج (التعريف </a:t>
            </a:r>
            <a:r>
              <a:rPr lang="ar-SA" b="1" dirty="0" smtClean="0"/>
              <a:t>– أشهر </a:t>
            </a:r>
            <a:r>
              <a:rPr lang="ar-SA" b="1" dirty="0" err="1" smtClean="0"/>
              <a:t>التسميات </a:t>
            </a:r>
            <a:r>
              <a:rPr lang="ar-SA" b="1" dirty="0" smtClean="0"/>
              <a:t>– أسباب خروجهم</a:t>
            </a:r>
            <a:r>
              <a:rPr lang="ar-SA" b="1" dirty="0" err="1" smtClean="0"/>
              <a:t>)</a:t>
            </a:r>
            <a:endParaRPr lang="ar-SA" b="1" dirty="0" smtClean="0"/>
          </a:p>
          <a:p>
            <a:pPr algn="just" rtl="1">
              <a:buFontTx/>
              <a:buChar char="-"/>
            </a:pPr>
            <a:r>
              <a:rPr lang="ar-SA" b="1" dirty="0" err="1" smtClean="0"/>
              <a:t>الإباضية</a:t>
            </a:r>
            <a:r>
              <a:rPr lang="ar-SA" b="1" dirty="0" smtClean="0"/>
              <a:t> من أهم فرق الخوارج</a:t>
            </a:r>
          </a:p>
          <a:p>
            <a:pPr algn="just" rtl="1">
              <a:buFontTx/>
              <a:buChar char="-"/>
            </a:pPr>
            <a:r>
              <a:rPr lang="ar-SA" b="1" dirty="0" smtClean="0"/>
              <a:t>أهم الآراء </a:t>
            </a:r>
            <a:r>
              <a:rPr lang="ar-SA" b="1" dirty="0" err="1" smtClean="0"/>
              <a:t>الاعتقادية</a:t>
            </a:r>
            <a:r>
              <a:rPr lang="ar-SA" b="1" dirty="0" smtClean="0"/>
              <a:t> عند الخوارج</a:t>
            </a:r>
            <a:endParaRPr lang="en-US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 smtClean="0">
                <a:solidFill>
                  <a:srgbClr val="00B050"/>
                </a:solidFill>
              </a:rPr>
              <a:t>مقدمة في الافتراق وأسبابه:</a:t>
            </a:r>
            <a:endParaRPr lang="en-US" sz="3200" b="1" dirty="0">
              <a:solidFill>
                <a:srgbClr val="00B05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400" b="1" dirty="0" smtClean="0"/>
              <a:t>الرسول الكريم </a:t>
            </a:r>
            <a:r>
              <a:rPr lang="en-US" sz="2400" b="1" dirty="0" smtClean="0">
                <a:sym typeface="AGA Arabesque"/>
              </a:rPr>
              <a:t></a:t>
            </a:r>
            <a:r>
              <a:rPr lang="en-US" sz="2400" b="1" dirty="0" smtClean="0"/>
              <a:t> </a:t>
            </a:r>
            <a:r>
              <a:rPr lang="ar-SA" sz="2400" b="1" dirty="0" smtClean="0"/>
              <a:t>أخبر بأن هذه الأمة ستفترق إلى ثلاث وسبعين فرقة كلها في النار إلا </a:t>
            </a:r>
            <a:r>
              <a:rPr lang="ar-SA" sz="2400" b="1" dirty="0" err="1" smtClean="0"/>
              <a:t>واحدة .</a:t>
            </a:r>
            <a:r>
              <a:rPr lang="ar-SA" sz="2400" b="1" dirty="0" smtClean="0"/>
              <a:t> فعن عوف بن مالك </a:t>
            </a:r>
            <a:r>
              <a:rPr lang="en-US" sz="2400" b="1" dirty="0" smtClean="0">
                <a:sym typeface="AGA Arabesque"/>
              </a:rPr>
              <a:t>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قال </a:t>
            </a:r>
            <a:r>
              <a:rPr lang="ar-SA" sz="2400" b="1" dirty="0" smtClean="0"/>
              <a:t>: قال رسول </a:t>
            </a:r>
            <a:r>
              <a:rPr lang="en-US" sz="2400" b="1" dirty="0" smtClean="0">
                <a:sym typeface="AGA Arabesque"/>
              </a:rPr>
              <a:t>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: (</a:t>
            </a:r>
            <a:r>
              <a:rPr lang="ar-SA" sz="2400" b="1" dirty="0" smtClean="0"/>
              <a:t>( افترقت اليهود على إحدى وسبعين فرقة فواحدة في الجنة وسبعون في النار وافترقت النصارى على </a:t>
            </a:r>
            <a:r>
              <a:rPr lang="ar-SA" sz="2400" b="1" dirty="0" err="1" smtClean="0"/>
              <a:t>ثنتين</a:t>
            </a:r>
            <a:r>
              <a:rPr lang="ar-SA" sz="2400" b="1" dirty="0" smtClean="0"/>
              <a:t> وسبعين </a:t>
            </a:r>
            <a:r>
              <a:rPr lang="ar-SA" sz="2400" b="1" dirty="0" err="1" smtClean="0"/>
              <a:t>فرقة </a:t>
            </a:r>
            <a:r>
              <a:rPr lang="ar-SA" sz="2400" b="1" dirty="0" smtClean="0"/>
              <a:t>، فإحدى وسبعون في </a:t>
            </a:r>
            <a:r>
              <a:rPr lang="ar-SA" sz="2400" b="1" dirty="0" err="1" smtClean="0"/>
              <a:t>النار </a:t>
            </a:r>
            <a:r>
              <a:rPr lang="ar-SA" sz="2400" b="1" dirty="0" smtClean="0"/>
              <a:t>، وواحدة في </a:t>
            </a:r>
            <a:r>
              <a:rPr lang="ar-SA" sz="2400" b="1" dirty="0" err="1" smtClean="0"/>
              <a:t>الجنة </a:t>
            </a:r>
            <a:r>
              <a:rPr lang="ar-SA" sz="2400" b="1" dirty="0" smtClean="0"/>
              <a:t>، والذي نفسي بيده لتفترقن أمتي على ثلاث وسبعين </a:t>
            </a:r>
            <a:r>
              <a:rPr lang="ar-SA" sz="2400" b="1" dirty="0" err="1" smtClean="0"/>
              <a:t>فرقة </a:t>
            </a:r>
            <a:r>
              <a:rPr lang="ar-SA" sz="2400" b="1" dirty="0" smtClean="0"/>
              <a:t>، واحدة في الجنة </a:t>
            </a:r>
            <a:r>
              <a:rPr lang="ar-SA" sz="2400" b="1" dirty="0" err="1" smtClean="0"/>
              <a:t>وثنتان</a:t>
            </a:r>
            <a:r>
              <a:rPr lang="ar-SA" sz="2400" b="1" dirty="0" smtClean="0"/>
              <a:t> وسبعون في </a:t>
            </a:r>
            <a:r>
              <a:rPr lang="ar-SA" sz="2400" b="1" dirty="0" err="1" smtClean="0"/>
              <a:t>النار )</a:t>
            </a:r>
            <a:r>
              <a:rPr lang="ar-SA" sz="2400" b="1" dirty="0" smtClean="0"/>
              <a:t>) قيل من هم يا رسول الله </a:t>
            </a:r>
            <a:r>
              <a:rPr lang="ar-SA" sz="2400" b="1" dirty="0" err="1" smtClean="0"/>
              <a:t>قال : (</a:t>
            </a:r>
            <a:r>
              <a:rPr lang="ar-SA" sz="2400" b="1" dirty="0" smtClean="0"/>
              <a:t>( </a:t>
            </a:r>
            <a:r>
              <a:rPr lang="ar-SA" sz="2400" b="1" dirty="0" err="1" smtClean="0"/>
              <a:t>الجماعة )) .</a:t>
            </a:r>
            <a:r>
              <a:rPr lang="ar-SA" sz="2400" b="1" dirty="0" smtClean="0"/>
              <a:t> وقد وقع ذلك فتفرقت الأمة فرقاً كثيرة في مجال العقيدة وأصول الدين</a:t>
            </a:r>
            <a:r>
              <a:rPr lang="ar-SA" b="1" dirty="0" smtClean="0"/>
              <a:t>.</a:t>
            </a:r>
          </a:p>
          <a:p>
            <a:pPr algn="just" rtl="1"/>
            <a:r>
              <a:rPr lang="ar-SA" sz="2400" b="1" dirty="0" smtClean="0"/>
              <a:t>وإنه من المستحسن أن </a:t>
            </a:r>
            <a:r>
              <a:rPr lang="ar-SA" sz="2400" b="1" dirty="0" err="1" smtClean="0"/>
              <a:t>نقف </a:t>
            </a:r>
            <a:r>
              <a:rPr lang="ar-SA" sz="2400" b="1" dirty="0" smtClean="0"/>
              <a:t>-  وبشكل </a:t>
            </a:r>
            <a:r>
              <a:rPr lang="ar-SA" sz="2400" b="1" dirty="0" err="1" smtClean="0"/>
              <a:t>مجمل </a:t>
            </a:r>
            <a:r>
              <a:rPr lang="ar-SA" sz="2400" b="1" dirty="0" smtClean="0"/>
              <a:t>- مع أبرز الأسباب التي باشرت انحراف الناس عن منهج السلف في </a:t>
            </a:r>
            <a:r>
              <a:rPr lang="ar-SA" sz="2400" b="1" dirty="0" err="1" smtClean="0"/>
              <a:t>العقيدة </a:t>
            </a:r>
            <a:r>
              <a:rPr lang="ar-SA" sz="2400" b="1" dirty="0" smtClean="0"/>
              <a:t>، وأدت إلى ظهور الفرق، ومن أبرزها ما </a:t>
            </a:r>
            <a:r>
              <a:rPr lang="ar-SA" sz="2400" b="1" dirty="0" err="1" smtClean="0"/>
              <a:t>يلي:</a:t>
            </a:r>
            <a:endParaRPr lang="ar-SA" sz="2400" b="1" dirty="0" smtClean="0"/>
          </a:p>
          <a:p>
            <a:pPr algn="just" rtl="1"/>
            <a:r>
              <a:rPr lang="ar-SA" sz="2400" b="1" dirty="0" smtClean="0">
                <a:solidFill>
                  <a:srgbClr val="3B84AF"/>
                </a:solidFill>
              </a:rPr>
              <a:t>1- الأحداث السياسية: </a:t>
            </a:r>
            <a:r>
              <a:rPr lang="ar-SA" sz="2400" b="1" dirty="0" smtClean="0"/>
              <a:t>مـرت الدولة الإسلامية بأدوار صعبة كان على رأسها مقتل الخليفة الراشد عثمان بن عفان </a:t>
            </a:r>
            <a:r>
              <a:rPr lang="en-US" sz="2400" b="1" dirty="0" smtClean="0">
                <a:sym typeface="AGA Arabesque"/>
              </a:rPr>
              <a:t></a:t>
            </a:r>
            <a:r>
              <a:rPr lang="ar-SA" sz="2400" b="1" dirty="0" err="1" smtClean="0"/>
              <a:t>.</a:t>
            </a:r>
            <a:endParaRPr lang="ar-SA" sz="2400" b="1" dirty="0" smtClean="0"/>
          </a:p>
          <a:p>
            <a:pPr rtl="1" eaLnBrk="1" hangingPunct="1">
              <a:buFontTx/>
              <a:buChar char="-"/>
            </a:pPr>
            <a:endParaRPr lang="ar-EG" sz="28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>
                <a:solidFill>
                  <a:srgbClr val="00B050"/>
                </a:solidFill>
              </a:rPr>
              <a:t>مقدمة في الافتراق وأسبابه:</a:t>
            </a:r>
            <a:endParaRPr lang="en-US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400" b="1" dirty="0" smtClean="0">
                <a:solidFill>
                  <a:srgbClr val="3B84AF"/>
                </a:solidFill>
              </a:rPr>
              <a:t>2-</a:t>
            </a:r>
            <a:r>
              <a:rPr lang="ar-SA" sz="2400" b="1" dirty="0" smtClean="0"/>
              <a:t> </a:t>
            </a:r>
            <a:r>
              <a:rPr lang="ar-SA" sz="2400" b="1" dirty="0" smtClean="0">
                <a:solidFill>
                  <a:srgbClr val="3B84AF"/>
                </a:solidFill>
              </a:rPr>
              <a:t>تمجيد العقل: </a:t>
            </a:r>
            <a:r>
              <a:rPr lang="ar-SA" sz="2400" b="1" dirty="0" smtClean="0"/>
              <a:t>ونشأ عن ذلك ما يسمى بعلم الكلام الذي يضخم دور العقل لإثبات العقائد الدينية التي ثبتت بالوحي.</a:t>
            </a:r>
            <a:endParaRPr lang="en-US" sz="2400" b="1" dirty="0" smtClean="0"/>
          </a:p>
          <a:p>
            <a:pPr algn="just" rtl="1"/>
            <a:r>
              <a:rPr lang="ar-SA" sz="2400" b="1" dirty="0" err="1" smtClean="0">
                <a:solidFill>
                  <a:srgbClr val="3B84AF"/>
                </a:solidFill>
              </a:rPr>
              <a:t>3 </a:t>
            </a:r>
            <a:r>
              <a:rPr lang="ar-SA" sz="2400" b="1" dirty="0" smtClean="0">
                <a:solidFill>
                  <a:srgbClr val="3B84AF"/>
                </a:solidFill>
              </a:rPr>
              <a:t>-  الالتقاء بأصحاب الديانات والمذاهب الأخرى: </a:t>
            </a:r>
            <a:r>
              <a:rPr lang="ar-SA" sz="2400" b="1" dirty="0" smtClean="0"/>
              <a:t>وذلك بسبب الفتوحات الإسلامية فدخل الناس في دين الله أفواجاً، وكان منهم جموع بقيت معها رواسب وبقايا من دياناتهم ونحلهم السابقة.</a:t>
            </a:r>
          </a:p>
          <a:p>
            <a:pPr algn="just" rtl="1"/>
            <a:r>
              <a:rPr lang="ar-SA" sz="2400" b="1" dirty="0" smtClean="0">
                <a:solidFill>
                  <a:srgbClr val="3B84AF"/>
                </a:solidFill>
              </a:rPr>
              <a:t>4- عامل الترجمة: </a:t>
            </a:r>
            <a:r>
              <a:rPr lang="ar-SA" sz="2400" b="1" dirty="0" smtClean="0"/>
              <a:t>والمقصود ترجمة كتب اليونان وما حوته من فلسفات وخاصة في العصر </a:t>
            </a:r>
            <a:r>
              <a:rPr lang="ar-SA" sz="2400" b="1" dirty="0" err="1" smtClean="0"/>
              <a:t>العباسي.</a:t>
            </a:r>
            <a:r>
              <a:rPr lang="ar-SA" sz="2400" b="1" dirty="0" smtClean="0"/>
              <a:t> </a:t>
            </a:r>
          </a:p>
          <a:p>
            <a:pPr algn="just" rtl="1"/>
            <a:r>
              <a:rPr lang="ar-SA" sz="2400" b="1" dirty="0" smtClean="0">
                <a:solidFill>
                  <a:srgbClr val="3B84AF"/>
                </a:solidFill>
              </a:rPr>
              <a:t> 5-التأثر باليهودية والنصرانية: </a:t>
            </a:r>
            <a:r>
              <a:rPr lang="ar-SA" sz="2400" b="1" dirty="0" smtClean="0"/>
              <a:t>ومنهم أخذت بعض الفرق القول بالرجعة والعصمة </a:t>
            </a:r>
            <a:r>
              <a:rPr lang="ar-SA" sz="2400" b="1" dirty="0" err="1" smtClean="0"/>
              <a:t>والبداء</a:t>
            </a:r>
            <a:r>
              <a:rPr lang="ar-SA" sz="2400" b="1" dirty="0" smtClean="0"/>
              <a:t> وانحرفوا في القدر.</a:t>
            </a:r>
          </a:p>
          <a:p>
            <a:pPr algn="just" rtl="1"/>
            <a:r>
              <a:rPr lang="ar-SA" sz="2400" b="1" dirty="0" smtClean="0">
                <a:solidFill>
                  <a:srgbClr val="3B84AF"/>
                </a:solidFill>
              </a:rPr>
              <a:t>6- الديانات الشرقية القديمة: </a:t>
            </a:r>
            <a:r>
              <a:rPr lang="ar-SA" sz="2400" b="1" dirty="0" smtClean="0"/>
              <a:t>ومنهم أخذ أصحاب الفرق القول بتناسخ الأرواح، والاتحاد والحلول ووحدة الوجود وغيرها.</a:t>
            </a:r>
            <a:endParaRPr lang="en-US" sz="24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فرقة الخوارج: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1524000"/>
            <a:ext cx="9067800" cy="4754563"/>
          </a:xfrm>
        </p:spPr>
        <p:txBody>
          <a:bodyPr/>
          <a:lstStyle/>
          <a:p>
            <a:pPr algn="just" rtl="1"/>
            <a:r>
              <a:rPr lang="ar-SA" sz="2400" b="1" dirty="0" smtClean="0">
                <a:solidFill>
                  <a:srgbClr val="7030A0"/>
                </a:solidFill>
              </a:rPr>
              <a:t>- معنى الخوارج لغة </a:t>
            </a:r>
            <a:r>
              <a:rPr lang="ar-SA" sz="2400" b="1" dirty="0" err="1" smtClean="0">
                <a:solidFill>
                  <a:srgbClr val="7030A0"/>
                </a:solidFill>
              </a:rPr>
              <a:t>واصطلاحاً:</a:t>
            </a:r>
            <a:endParaRPr lang="ar-SA" sz="2400" b="1" dirty="0" smtClean="0">
              <a:solidFill>
                <a:srgbClr val="7030A0"/>
              </a:solidFill>
            </a:endParaRPr>
          </a:p>
          <a:p>
            <a:pPr algn="just" rtl="1"/>
            <a:r>
              <a:rPr lang="ar-SA" sz="2400" b="1" dirty="0" smtClean="0"/>
              <a:t>الخوارج في اللغة جمع خارج، وخارجي اسم مشتق من الخروج.</a:t>
            </a:r>
          </a:p>
          <a:p>
            <a:pPr algn="just" rtl="1"/>
            <a:r>
              <a:rPr lang="ar-SA" sz="2400" b="1" dirty="0" smtClean="0"/>
              <a:t>في الاصطلاح: </a:t>
            </a:r>
            <a:r>
              <a:rPr lang="ar-SA" sz="2400" b="1" dirty="0" err="1" smtClean="0"/>
              <a:t>قيل :</a:t>
            </a:r>
            <a:endParaRPr lang="ar-SA" sz="2400" b="1" dirty="0" smtClean="0"/>
          </a:p>
          <a:p>
            <a:pPr algn="just" rtl="1"/>
            <a:r>
              <a:rPr lang="ar-SA" sz="2400" b="1" dirty="0" smtClean="0"/>
              <a:t>1- هو الخروج على الإمام المتفق على إمامته الشرعية خروجاً في أي زمن </a:t>
            </a:r>
            <a:r>
              <a:rPr lang="ar-SA" sz="2400" b="1" dirty="0" err="1" smtClean="0"/>
              <a:t>كان.</a:t>
            </a:r>
            <a:r>
              <a:rPr lang="ar-SA" sz="2400" b="1" dirty="0" smtClean="0"/>
              <a:t> </a:t>
            </a:r>
          </a:p>
          <a:p>
            <a:pPr algn="just" rtl="1"/>
            <a:r>
              <a:rPr lang="ar-SA" sz="2400" b="1" dirty="0" smtClean="0"/>
              <a:t>2-هم الطائفة الذين خرجوا على الخليفة الراشد علي رضي الله عنه.</a:t>
            </a:r>
          </a:p>
          <a:p>
            <a:pPr algn="just" rtl="1">
              <a:buFontTx/>
              <a:buChar char="-"/>
            </a:pPr>
            <a:r>
              <a:rPr lang="ar-SA" sz="2400" b="1" dirty="0" smtClean="0">
                <a:solidFill>
                  <a:srgbClr val="7030A0"/>
                </a:solidFill>
              </a:rPr>
              <a:t>أسماء الخوارج وسبب تلك </a:t>
            </a:r>
            <a:r>
              <a:rPr lang="ar-SA" sz="2400" b="1" dirty="0" err="1" smtClean="0">
                <a:solidFill>
                  <a:srgbClr val="7030A0"/>
                </a:solidFill>
              </a:rPr>
              <a:t>التسميات:</a:t>
            </a:r>
            <a:endParaRPr lang="ar-SA" sz="2400" b="1" dirty="0" smtClean="0">
              <a:solidFill>
                <a:srgbClr val="7030A0"/>
              </a:solidFill>
            </a:endParaRPr>
          </a:p>
          <a:p>
            <a:pPr algn="just" rtl="1"/>
            <a:r>
              <a:rPr lang="ar-SA" sz="2400" u="sng" dirty="0" smtClean="0"/>
              <a:t>1- </a:t>
            </a:r>
            <a:r>
              <a:rPr lang="ar-SA" sz="2400" b="1" u="sng" dirty="0" smtClean="0"/>
              <a:t>الخوارج: </a:t>
            </a:r>
            <a:r>
              <a:rPr lang="ar-SA" sz="2400" b="1" dirty="0" smtClean="0"/>
              <a:t>وهو أشهر أسمائهم، هم يقبلونه باعتبار وينفونه باعتبار آخر، يقبلونه على أساس أنه مأخوذ من قول الله عزّ </a:t>
            </a:r>
            <a:r>
              <a:rPr lang="ar-SA" sz="2400" b="1" dirty="0" err="1" smtClean="0"/>
              <a:t>وجلّ: </a:t>
            </a:r>
            <a:r>
              <a:rPr lang="ar-SA" sz="2400" b="1" dirty="0" smtClean="0"/>
              <a:t>{وَمَنْ يَخْرُجْ مِنْ بَيْتِهِ مُهَاجِراً إِلَى اللَّهِ وَرَسُولِهِ ثُمَّ يُدْرِكْهُ الْمَوْتُ فَقَدْ وَقَعَ أَجْرُهُ عَلَى اللَّهِ} وهذه تسمية مدح، وينفونه إذا أريد </a:t>
            </a:r>
            <a:r>
              <a:rPr lang="ar-SA" sz="2400" b="1" dirty="0" err="1" smtClean="0"/>
              <a:t>به</a:t>
            </a:r>
            <a:r>
              <a:rPr lang="ar-SA" sz="2400" b="1" dirty="0" smtClean="0"/>
              <a:t> أنهم خارجون عن الدين أو عن الجماعة أو عن علي رضي الله عنه.</a:t>
            </a:r>
          </a:p>
          <a:p>
            <a:pPr algn="just" rtl="1"/>
            <a:r>
              <a:rPr lang="ar-SA" sz="2400" b="1" u="sng" dirty="0" smtClean="0"/>
              <a:t>2- </a:t>
            </a:r>
            <a:r>
              <a:rPr lang="ar-SA" sz="2400" b="1" u="sng" dirty="0" err="1" smtClean="0"/>
              <a:t>الحرورية</a:t>
            </a:r>
            <a:r>
              <a:rPr lang="ar-SA" sz="2400" b="1" u="sng" dirty="0" smtClean="0"/>
              <a:t>: </a:t>
            </a:r>
            <a:r>
              <a:rPr lang="ar-SA" sz="2400" b="1" dirty="0" smtClean="0"/>
              <a:t>نسبة إلى المكان الذي خرج فيه أسلافهم عن عليّ، وهو قرب </a:t>
            </a:r>
            <a:r>
              <a:rPr lang="ar-SA" sz="2400" b="1" dirty="0" err="1" smtClean="0"/>
              <a:t>الكوفة .</a:t>
            </a:r>
            <a:r>
              <a:rPr lang="ar-SA" sz="2400" b="1" dirty="0" smtClean="0"/>
              <a:t> </a:t>
            </a:r>
            <a:br>
              <a:rPr lang="ar-SA" sz="2400" b="1" dirty="0" smtClean="0"/>
            </a:br>
            <a:endParaRPr lang="en-US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فرقة </a:t>
            </a:r>
            <a:r>
              <a:rPr lang="ar-SA" dirty="0" err="1" smtClean="0"/>
              <a:t>الخوارج: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400" b="1" u="sng" dirty="0" smtClean="0"/>
              <a:t>3- </a:t>
            </a:r>
            <a:r>
              <a:rPr lang="ar-SA" sz="2400" b="1" u="sng" dirty="0" err="1" smtClean="0"/>
              <a:t>الشراة</a:t>
            </a:r>
            <a:r>
              <a:rPr lang="ar-SA" sz="2400" b="1" u="sng" dirty="0" smtClean="0"/>
              <a:t>: </a:t>
            </a:r>
            <a:r>
              <a:rPr lang="ar-SA" sz="2400" b="1" dirty="0" smtClean="0"/>
              <a:t>نسبة إلى الشراء الذي ذكره الله بقوله </a:t>
            </a:r>
            <a:r>
              <a:rPr lang="ar-SA" sz="2400" b="1" dirty="0" err="1" smtClean="0"/>
              <a:t>تعالى: </a:t>
            </a:r>
            <a:r>
              <a:rPr lang="ar-SA" sz="2400" b="1" dirty="0" smtClean="0"/>
              <a:t>{إِنَّ اللَّهَ اشْتَرَى مِنَ الْمُؤْمِنِينَ أَنْفُسَهُمْ وَأَمْوَالَهُمْ بِأَنَّ لَهُمُ الْجَنَّةَ يُقَاتِلُونَ فِي سَبِيلِ اللَّهِ</a:t>
            </a:r>
            <a:r>
              <a:rPr lang="ar-SA" sz="2400" b="1" dirty="0" err="1" smtClean="0"/>
              <a:t>}</a:t>
            </a:r>
            <a:endParaRPr lang="ar-SA" sz="2400" b="1" dirty="0" smtClean="0"/>
          </a:p>
          <a:p>
            <a:pPr algn="just" rtl="1"/>
            <a:r>
              <a:rPr lang="ar-SA" sz="2400" b="1" u="sng" dirty="0" smtClean="0"/>
              <a:t>4- المارقة: </a:t>
            </a:r>
            <a:r>
              <a:rPr lang="ar-SA" sz="2400" b="1" dirty="0" smtClean="0"/>
              <a:t>هي من خصوم الخوارج، لتنطبق عليهم أحاديث المروق الواردة في الصحيحين في مروقهم من الدين كمروق السهم من الرمية.</a:t>
            </a:r>
          </a:p>
          <a:p>
            <a:pPr algn="just" rtl="1"/>
            <a:r>
              <a:rPr lang="ar-SA" sz="2400" b="1" u="sng" dirty="0" smtClean="0"/>
              <a:t>5- المحكمة: </a:t>
            </a:r>
            <a:r>
              <a:rPr lang="ar-SA" sz="2400" b="1" dirty="0" smtClean="0"/>
              <a:t>قيل إن السبب في إطلاقه </a:t>
            </a:r>
            <a:r>
              <a:rPr lang="ar-SA" sz="2400" b="1" dirty="0" err="1" smtClean="0"/>
              <a:t>عليهم </a:t>
            </a:r>
            <a:r>
              <a:rPr lang="ar-SA" sz="2400" b="1" dirty="0" smtClean="0"/>
              <a:t>: إما لرفضهم تحكيم الحكمين وإما لتردادهم كلمة لا حكم إلا لله وهو </a:t>
            </a:r>
            <a:r>
              <a:rPr lang="ar-SA" sz="2400" b="1" dirty="0" err="1" smtClean="0"/>
              <a:t>الراجح </a:t>
            </a:r>
            <a:r>
              <a:rPr lang="ar-SA" sz="2400" b="1" u="sng" dirty="0" err="1" smtClean="0"/>
              <a:t>.</a:t>
            </a:r>
            <a:endParaRPr lang="ar-SA" sz="2400" b="1" u="sng" dirty="0" smtClean="0"/>
          </a:p>
          <a:p>
            <a:pPr algn="just" rtl="1"/>
            <a:r>
              <a:rPr lang="ar-SA" sz="2400" b="1" u="sng" dirty="0" smtClean="0"/>
              <a:t>6- </a:t>
            </a:r>
            <a:r>
              <a:rPr lang="ar-SA" sz="2400" b="1" u="sng" dirty="0" err="1" smtClean="0"/>
              <a:t>النواصب</a:t>
            </a:r>
            <a:r>
              <a:rPr lang="ar-SA" sz="2400" b="1" u="sng" dirty="0" smtClean="0"/>
              <a:t>: </a:t>
            </a:r>
            <a:r>
              <a:rPr lang="ar-SA" sz="2400" b="1" dirty="0" smtClean="0"/>
              <a:t>لمبالغتهم في نصب العداء لعليّ بن أبي </a:t>
            </a:r>
            <a:r>
              <a:rPr lang="ar-SA" sz="2400" b="1" dirty="0" err="1" smtClean="0"/>
              <a:t>طالب </a:t>
            </a:r>
            <a:r>
              <a:rPr lang="ar-SA" sz="2400" b="1" dirty="0" smtClean="0"/>
              <a:t>– رضي الله </a:t>
            </a:r>
            <a:r>
              <a:rPr lang="ar-SA" sz="2400" b="1" dirty="0" err="1" smtClean="0"/>
              <a:t>عنه - .</a:t>
            </a:r>
            <a:endParaRPr lang="ar-SA" sz="2400" b="1" dirty="0" smtClean="0"/>
          </a:p>
          <a:p>
            <a:pPr rtl="1"/>
            <a:endParaRPr lang="ar-SA" sz="800" b="1" dirty="0" smtClean="0">
              <a:solidFill>
                <a:srgbClr val="7030A0"/>
              </a:solidFill>
            </a:endParaRPr>
          </a:p>
          <a:p>
            <a:pPr rtl="1"/>
            <a:r>
              <a:rPr lang="ar-SA" sz="2400" b="1" dirty="0" smtClean="0">
                <a:solidFill>
                  <a:srgbClr val="7030A0"/>
                </a:solidFill>
              </a:rPr>
              <a:t>أسباب خروجهم:                    </a:t>
            </a:r>
            <a:r>
              <a:rPr lang="ar-SA" sz="2200" b="1" dirty="0" smtClean="0">
                <a:solidFill>
                  <a:srgbClr val="C00000"/>
                </a:solidFill>
              </a:rPr>
              <a:t>1- النزاع حول الخلافة.</a:t>
            </a:r>
          </a:p>
          <a:p>
            <a:pPr algn="ctr" rtl="1"/>
            <a:r>
              <a:rPr lang="ar-SA" sz="2200" b="1" dirty="0" smtClean="0">
                <a:solidFill>
                  <a:srgbClr val="C00000"/>
                </a:solidFill>
              </a:rPr>
              <a:t>2- قضية </a:t>
            </a:r>
            <a:r>
              <a:rPr lang="ar-SA" sz="2200" b="1" dirty="0" err="1" smtClean="0">
                <a:solidFill>
                  <a:srgbClr val="C00000"/>
                </a:solidFill>
              </a:rPr>
              <a:t>التحكيم.</a:t>
            </a:r>
            <a:r>
              <a:rPr lang="ar-SA" sz="2200" b="1" dirty="0" smtClean="0">
                <a:solidFill>
                  <a:srgbClr val="C00000"/>
                </a:solidFill>
              </a:rPr>
              <a:t> </a:t>
            </a:r>
          </a:p>
          <a:p>
            <a:pPr algn="ctr" rtl="1"/>
            <a:r>
              <a:rPr lang="ar-SA" sz="2200" b="1" dirty="0" smtClean="0">
                <a:solidFill>
                  <a:srgbClr val="C00000"/>
                </a:solidFill>
              </a:rPr>
              <a:t>3- جور الحكام وظهور المنكرات.</a:t>
            </a:r>
          </a:p>
          <a:p>
            <a:pPr algn="ctr" rtl="1"/>
            <a:r>
              <a:rPr lang="ar-SA" sz="2200" b="1" dirty="0" smtClean="0">
                <a:solidFill>
                  <a:srgbClr val="C00000"/>
                </a:solidFill>
              </a:rPr>
              <a:t>4- العصبية </a:t>
            </a:r>
            <a:r>
              <a:rPr lang="ar-SA" sz="2200" b="1" dirty="0" err="1" smtClean="0">
                <a:solidFill>
                  <a:srgbClr val="C00000"/>
                </a:solidFill>
              </a:rPr>
              <a:t>القبلية.</a:t>
            </a:r>
            <a:r>
              <a:rPr lang="ar-SA" sz="2200" b="1" dirty="0" smtClean="0">
                <a:solidFill>
                  <a:srgbClr val="C00000"/>
                </a:solidFill>
              </a:rPr>
              <a:t> </a:t>
            </a:r>
            <a:endParaRPr lang="en-US" sz="2200" b="1" dirty="0" smtClean="0">
              <a:solidFill>
                <a:srgbClr val="C0000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الإباضية</a:t>
            </a:r>
            <a:r>
              <a:rPr lang="ar-SA" dirty="0" smtClean="0"/>
              <a:t> من أهم فرق </a:t>
            </a:r>
            <a:r>
              <a:rPr lang="ar-SA" dirty="0" err="1" smtClean="0"/>
              <a:t>الخوارج: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200" b="1" u="sng" dirty="0" err="1" smtClean="0"/>
              <a:t>الإباضية</a:t>
            </a:r>
            <a:r>
              <a:rPr lang="ar-SA" sz="2200" b="1" u="sng" dirty="0" smtClean="0"/>
              <a:t>: </a:t>
            </a:r>
            <a:r>
              <a:rPr lang="ar-SA" sz="2200" b="1" dirty="0" smtClean="0"/>
              <a:t>هم أتباع جابر بن زيد </a:t>
            </a:r>
            <a:r>
              <a:rPr lang="ar-SA" sz="2200" b="1" dirty="0" err="1" smtClean="0"/>
              <a:t>الأزدي</a:t>
            </a:r>
            <a:r>
              <a:rPr lang="ar-SA" sz="2200" b="1" dirty="0" smtClean="0"/>
              <a:t> الذي يقدمونه على كل أحد ويروون عنه مذهبهم، وهو من تلاميذ ابن عباس رضي الله عنه، وقد نُسبوا إلى عبد الله بن </a:t>
            </a:r>
            <a:r>
              <a:rPr lang="ar-SA" sz="2200" b="1" dirty="0" err="1" smtClean="0"/>
              <a:t>إباض</a:t>
            </a:r>
            <a:r>
              <a:rPr lang="ar-SA" sz="2200" b="1" dirty="0" smtClean="0"/>
              <a:t> لشهرة مواقفه مع </a:t>
            </a:r>
            <a:r>
              <a:rPr lang="ar-SA" sz="2200" b="1" dirty="0" err="1" smtClean="0"/>
              <a:t>الحكام.</a:t>
            </a:r>
            <a:r>
              <a:rPr lang="ar-SA" sz="2200" b="1" dirty="0" smtClean="0"/>
              <a:t> </a:t>
            </a:r>
          </a:p>
          <a:p>
            <a:pPr algn="just" rtl="1"/>
            <a:r>
              <a:rPr lang="ar-SA" sz="2200" b="1" u="sng" dirty="0" smtClean="0"/>
              <a:t>وأبرز فرق </a:t>
            </a:r>
            <a:r>
              <a:rPr lang="ar-SA" sz="2200" b="1" u="sng" dirty="0" err="1" smtClean="0"/>
              <a:t>الإباضية:</a:t>
            </a:r>
            <a:endParaRPr lang="ar-SA" sz="2200" b="1" u="sng" dirty="0" smtClean="0"/>
          </a:p>
          <a:p>
            <a:pPr algn="just" rtl="1"/>
            <a:r>
              <a:rPr lang="ar-SA" sz="2200" b="1" dirty="0" err="1" smtClean="0"/>
              <a:t>1 </a:t>
            </a:r>
            <a:r>
              <a:rPr lang="ar-SA" sz="2200" b="1" dirty="0" smtClean="0"/>
              <a:t>-</a:t>
            </a:r>
            <a:r>
              <a:rPr lang="ar-SA" sz="2200" b="1" dirty="0" err="1" smtClean="0"/>
              <a:t>الحفصية</a:t>
            </a:r>
            <a:r>
              <a:rPr lang="ar-SA" sz="2200" b="1" dirty="0" smtClean="0"/>
              <a:t>: أتباع حفص بن أبي المقدام.</a:t>
            </a:r>
          </a:p>
          <a:p>
            <a:pPr algn="just" rtl="1"/>
            <a:r>
              <a:rPr lang="ar-SA" sz="2200" b="1" dirty="0" err="1" smtClean="0"/>
              <a:t>2 </a:t>
            </a:r>
            <a:r>
              <a:rPr lang="ar-SA" sz="2200" b="1" dirty="0" smtClean="0"/>
              <a:t>-</a:t>
            </a:r>
            <a:r>
              <a:rPr lang="ar-SA" sz="2200" b="1" dirty="0" err="1" smtClean="0"/>
              <a:t>اليزيدية</a:t>
            </a:r>
            <a:r>
              <a:rPr lang="ar-SA" sz="2200" b="1" dirty="0" smtClean="0"/>
              <a:t>: أتباع يزيد بن أنيسة.</a:t>
            </a:r>
          </a:p>
          <a:p>
            <a:pPr algn="just" rtl="1"/>
            <a:r>
              <a:rPr lang="ar-SA" sz="2200" b="1" dirty="0" smtClean="0"/>
              <a:t>3-</a:t>
            </a:r>
            <a:r>
              <a:rPr lang="ar-SA" sz="2200" b="1" dirty="0" err="1" smtClean="0"/>
              <a:t>الحارثية</a:t>
            </a:r>
            <a:r>
              <a:rPr lang="ar-SA" sz="2200" b="1" dirty="0" smtClean="0"/>
              <a:t>: أتباع حارث بن يزيد </a:t>
            </a:r>
            <a:r>
              <a:rPr lang="ar-SA" sz="2200" b="1" dirty="0" err="1" smtClean="0"/>
              <a:t>الإباضي.</a:t>
            </a:r>
            <a:endParaRPr lang="ar-SA" sz="2200" b="1" dirty="0" smtClean="0"/>
          </a:p>
          <a:p>
            <a:pPr algn="just" rtl="1"/>
            <a:r>
              <a:rPr lang="ar-SA" sz="2200" b="1" u="sng" dirty="0" smtClean="0"/>
              <a:t>نطاق اتساع الدولة </a:t>
            </a:r>
            <a:r>
              <a:rPr lang="ar-SA" sz="2200" b="1" u="sng" dirty="0" err="1" smtClean="0"/>
              <a:t>الإباضية:</a:t>
            </a:r>
            <a:r>
              <a:rPr lang="ar-SA" sz="2200" b="1" u="sng" dirty="0" smtClean="0"/>
              <a:t> </a:t>
            </a:r>
          </a:p>
          <a:p>
            <a:pPr algn="ctr" rtl="1"/>
            <a:r>
              <a:rPr lang="ar-SA" sz="2200" b="1" dirty="0" smtClean="0"/>
              <a:t>قامت </a:t>
            </a:r>
            <a:r>
              <a:rPr lang="ar-SA" sz="2200" b="1" dirty="0" err="1" smtClean="0"/>
              <a:t>للإباضية</a:t>
            </a:r>
            <a:r>
              <a:rPr lang="ar-SA" sz="2200" b="1" dirty="0" smtClean="0"/>
              <a:t> دولتان: إحداهما في المغرب والأخرى في </a:t>
            </a:r>
            <a:r>
              <a:rPr lang="ar-SA" sz="2200" b="1" dirty="0" err="1" smtClean="0"/>
              <a:t>المشرق </a:t>
            </a:r>
            <a:r>
              <a:rPr lang="ar-SA" sz="2200" b="1" dirty="0" smtClean="0"/>
              <a:t>–عمان- تمتع المذهب </a:t>
            </a:r>
            <a:r>
              <a:rPr lang="ar-SA" sz="2200" b="1" dirty="0" err="1" smtClean="0"/>
              <a:t>الإباضي</a:t>
            </a:r>
            <a:r>
              <a:rPr lang="ar-SA" sz="2200" b="1" dirty="0" smtClean="0"/>
              <a:t> فيهما بالنفوذ والقوة.وساعد انتشار المذهب </a:t>
            </a:r>
            <a:r>
              <a:rPr lang="ar-SA" sz="2200" b="1" dirty="0" err="1" smtClean="0"/>
              <a:t>الإباضي</a:t>
            </a:r>
            <a:r>
              <a:rPr lang="ar-SA" sz="2200" b="1" dirty="0" smtClean="0"/>
              <a:t> في عمان بُعْدُها عن مقر الخلافة، ثم مسالكها </a:t>
            </a:r>
            <a:r>
              <a:rPr lang="ar-SA" sz="2200" b="1" dirty="0" err="1" smtClean="0"/>
              <a:t>الوعرة.</a:t>
            </a:r>
            <a:r>
              <a:rPr lang="ar-SA" sz="2200" b="1" dirty="0" smtClean="0"/>
              <a:t> ويرجع دخول المذهب </a:t>
            </a:r>
            <a:r>
              <a:rPr lang="ar-SA" sz="2200" b="1" dirty="0" err="1" smtClean="0"/>
              <a:t>الإباضي</a:t>
            </a:r>
            <a:r>
              <a:rPr lang="ar-SA" sz="2200" b="1" dirty="0" smtClean="0"/>
              <a:t> عمان إلى فرار بعض الخوارج بعد معركة </a:t>
            </a:r>
            <a:r>
              <a:rPr lang="ar-SA" sz="2200" b="1" dirty="0" err="1" smtClean="0"/>
              <a:t>النهروان</a:t>
            </a:r>
            <a:r>
              <a:rPr lang="ar-SA" sz="2200" b="1" dirty="0" smtClean="0"/>
              <a:t> إلى هذا البلد؛ كما يرى بعض العلماء.</a:t>
            </a:r>
            <a:endParaRPr lang="ar-SA" sz="22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الإباضية</a:t>
            </a:r>
            <a:r>
              <a:rPr lang="ar-SA" dirty="0" smtClean="0"/>
              <a:t> من فرق أهم </a:t>
            </a:r>
            <a:r>
              <a:rPr lang="ar-SA" dirty="0" err="1" smtClean="0"/>
              <a:t>الخوارج: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400" b="1" u="sng" dirty="0" smtClean="0"/>
              <a:t>عقائد </a:t>
            </a:r>
            <a:r>
              <a:rPr lang="ar-SA" sz="2400" b="1" u="sng" dirty="0" err="1" smtClean="0"/>
              <a:t>الإباضية:</a:t>
            </a:r>
            <a:r>
              <a:rPr lang="ar-SA" sz="2400" b="1" u="sng" dirty="0" smtClean="0"/>
              <a:t> </a:t>
            </a:r>
          </a:p>
          <a:p>
            <a:pPr algn="just" rtl="1"/>
            <a:r>
              <a:rPr lang="ar-SA" sz="2400" b="1" dirty="0" smtClean="0"/>
              <a:t>1- ما يتعلق بصفات الله تعالى: فإن مذهب </a:t>
            </a:r>
            <a:r>
              <a:rPr lang="ar-SA" sz="2400" b="1" dirty="0" err="1" smtClean="0"/>
              <a:t>الإباضية</a:t>
            </a:r>
            <a:r>
              <a:rPr lang="ar-SA" sz="2400" b="1" dirty="0" smtClean="0"/>
              <a:t> فيها أنهم انقسموا إلى </a:t>
            </a:r>
            <a:r>
              <a:rPr lang="ar-SA" sz="2400" b="1" dirty="0" err="1" smtClean="0"/>
              <a:t>فريقين </a:t>
            </a:r>
            <a:r>
              <a:rPr lang="ar-SA" sz="2400" b="1" dirty="0" smtClean="0"/>
              <a:t>: فريق نفى الصفات نفياً تاماً خوفاً من التشبيه بزعمهم، وفريق منهم يرجعون الصفات إلى الذات فقالوا أن الله عالم بذاته وقادر بذاته وسميع بذاته.</a:t>
            </a:r>
          </a:p>
          <a:p>
            <a:pPr algn="just" rtl="1"/>
            <a:r>
              <a:rPr lang="ar-SA" sz="2400" b="1" dirty="0" smtClean="0"/>
              <a:t>2- عقيدة </a:t>
            </a:r>
            <a:r>
              <a:rPr lang="ar-SA" sz="2400" b="1" dirty="0" err="1" smtClean="0"/>
              <a:t>الإباضية</a:t>
            </a:r>
            <a:r>
              <a:rPr lang="ar-SA" sz="2400" b="1" dirty="0" smtClean="0"/>
              <a:t> في استواء الله وعلوه: فإنهم يزعمون أن الله يستحيل أن يكون مختصاً بجهة ما بل هو في كل مكان وهذا قول بالحلول وقول الغلاة </a:t>
            </a:r>
            <a:r>
              <a:rPr lang="ar-SA" sz="2400" b="1" dirty="0" err="1" smtClean="0"/>
              <a:t>الجهمية</a:t>
            </a:r>
            <a:r>
              <a:rPr lang="ar-SA" sz="2400" b="1" dirty="0" smtClean="0"/>
              <a:t> ولهذا فقد فسر </a:t>
            </a:r>
            <a:r>
              <a:rPr lang="ar-SA" sz="2400" b="1" dirty="0" err="1" smtClean="0"/>
              <a:t>الإباضية</a:t>
            </a:r>
            <a:r>
              <a:rPr lang="ar-SA" sz="2400" b="1" dirty="0" smtClean="0"/>
              <a:t> معنى استواء الله على عرشه باستواء أمره وقدرته ولطفه فوق خلقه أو استواء ملك ومقدرة </a:t>
            </a:r>
            <a:r>
              <a:rPr lang="ar-SA" sz="2400" b="1" dirty="0" err="1" smtClean="0"/>
              <a:t>وغلبة .</a:t>
            </a:r>
            <a:endParaRPr lang="ar-SA" sz="2400" b="1" dirty="0" smtClean="0"/>
          </a:p>
          <a:p>
            <a:pPr algn="just" rtl="1"/>
            <a:r>
              <a:rPr lang="ar-SA" sz="2400" b="1" dirty="0" smtClean="0"/>
              <a:t>3- في باب رؤية الله تعالى ذهبوا إلى إنكار وقوعها لأن </a:t>
            </a:r>
            <a:r>
              <a:rPr lang="ar-SA" sz="2400" b="1" dirty="0" err="1" smtClean="0"/>
              <a:t>العقل </a:t>
            </a:r>
            <a:r>
              <a:rPr lang="ar-SA" sz="2400" b="1" dirty="0" smtClean="0"/>
              <a:t>– كما </a:t>
            </a:r>
            <a:r>
              <a:rPr lang="ar-SA" sz="2400" b="1" dirty="0" err="1" smtClean="0"/>
              <a:t>يزعمون </a:t>
            </a:r>
            <a:r>
              <a:rPr lang="ar-SA" sz="2400" b="1" dirty="0" smtClean="0"/>
              <a:t>- يحيل ذلك ويستبعده واستدلوا بقوله </a:t>
            </a:r>
            <a:r>
              <a:rPr lang="ar-SA" sz="2400" b="1" dirty="0" err="1" smtClean="0"/>
              <a:t>تعالى : </a:t>
            </a:r>
            <a:r>
              <a:rPr lang="ar-SA" sz="2400" b="1" dirty="0" smtClean="0"/>
              <a:t>{لا تُدْرِكُهُ الْأَبْصَارُ وَهُوَ يُدْرِكُ الْأَبْصَارَ} وأولوا معنى الآية تأويلاً خاطئاً على طريقة </a:t>
            </a:r>
            <a:r>
              <a:rPr lang="ar-SA" sz="2400" b="1" dirty="0" err="1" smtClean="0"/>
              <a:t>المعتزلة .</a:t>
            </a:r>
            <a:r>
              <a:rPr lang="ar-SA" sz="2400" b="1" dirty="0" smtClean="0"/>
              <a:t> والصواب أن هذه الآية ليس فيها نفي الرؤية وإنما نفي الإحاطة والشمول فالله </a:t>
            </a:r>
            <a:r>
              <a:rPr lang="ar-SA" sz="2400" b="1" dirty="0" err="1" smtClean="0"/>
              <a:t>يرى </a:t>
            </a:r>
            <a:r>
              <a:rPr lang="ar-SA" sz="2400" b="1" dirty="0" smtClean="0"/>
              <a:t>، ولكن من غير إحاطة </a:t>
            </a:r>
            <a:r>
              <a:rPr lang="ar-SA" sz="2400" b="1" dirty="0" err="1" smtClean="0"/>
              <a:t>به</a:t>
            </a:r>
            <a:r>
              <a:rPr lang="ar-SA" sz="2400" b="1" dirty="0" smtClean="0"/>
              <a:t> عز وجل</a:t>
            </a:r>
            <a:endParaRPr lang="ar-SA" sz="24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الإباضية</a:t>
            </a:r>
            <a:r>
              <a:rPr lang="ar-SA" dirty="0" smtClean="0"/>
              <a:t> من أهم فرق </a:t>
            </a:r>
            <a:r>
              <a:rPr lang="ar-SA" dirty="0" err="1" smtClean="0"/>
              <a:t>الخوارج: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400" b="1" dirty="0" smtClean="0"/>
              <a:t>4- ومن </a:t>
            </a:r>
            <a:r>
              <a:rPr lang="ar-SA" sz="2400" b="1" dirty="0" err="1" smtClean="0"/>
              <a:t>عقائدهم </a:t>
            </a:r>
            <a:r>
              <a:rPr lang="ar-SA" sz="2400" b="1" dirty="0" smtClean="0"/>
              <a:t>: القول بخلق </a:t>
            </a:r>
            <a:r>
              <a:rPr lang="ar-SA" sz="2400" b="1" dirty="0" err="1" smtClean="0"/>
              <a:t>القرآن </a:t>
            </a:r>
            <a:r>
              <a:rPr lang="ar-SA" sz="2400" b="1" dirty="0" smtClean="0"/>
              <a:t>– بل حكم بعض علمائهم أن من لم يقل بخلق القرآن فليس </a:t>
            </a:r>
            <a:r>
              <a:rPr lang="ar-SA" sz="2400" b="1" dirty="0" err="1" smtClean="0"/>
              <a:t>منهم .</a:t>
            </a:r>
            <a:endParaRPr lang="ar-SA" sz="2400" b="1" dirty="0" smtClean="0"/>
          </a:p>
          <a:p>
            <a:pPr algn="just" rtl="1"/>
            <a:r>
              <a:rPr lang="ar-SA" sz="2400" b="1" dirty="0" smtClean="0"/>
              <a:t>5- وقد اعتدل </a:t>
            </a:r>
            <a:r>
              <a:rPr lang="ar-SA" sz="2400" b="1" dirty="0" err="1" smtClean="0"/>
              <a:t>الإباضية</a:t>
            </a:r>
            <a:r>
              <a:rPr lang="ar-SA" sz="2400" b="1" dirty="0" smtClean="0"/>
              <a:t> في مسألة القدر ووافقوا أهل السنة فأثبتوا القدر خيره وشره من الله تعالى وأن الله خالق كل شيء وأن الإنسان فاعل لأفعاله </a:t>
            </a:r>
            <a:r>
              <a:rPr lang="ar-SA" sz="2400" b="1" smtClean="0"/>
              <a:t>الاختيارية </a:t>
            </a:r>
            <a:r>
              <a:rPr lang="ar-SA" sz="2400" b="1" smtClean="0"/>
              <a:t>حقيقة محاسب </a:t>
            </a:r>
            <a:r>
              <a:rPr lang="ar-SA" sz="2400" b="1" dirty="0" smtClean="0"/>
              <a:t>عليها.</a:t>
            </a:r>
          </a:p>
          <a:p>
            <a:pPr algn="just" rtl="1"/>
            <a:r>
              <a:rPr lang="ar-SA" sz="2400" b="1" dirty="0" smtClean="0"/>
              <a:t>6- وقد اختلف </a:t>
            </a:r>
            <a:r>
              <a:rPr lang="ar-SA" sz="2400" b="1" dirty="0" err="1" smtClean="0"/>
              <a:t>الإباضيون</a:t>
            </a:r>
            <a:r>
              <a:rPr lang="ar-SA" sz="2400" b="1" dirty="0" smtClean="0"/>
              <a:t> في إثبات عذاب </a:t>
            </a:r>
            <a:r>
              <a:rPr lang="ar-SA" sz="2400" b="1" dirty="0" err="1" smtClean="0"/>
              <a:t>القبر .</a:t>
            </a:r>
            <a:r>
              <a:rPr lang="ar-SA" sz="2400" b="1" dirty="0" smtClean="0"/>
              <a:t> فذهب قسم منهم إلى انكاره موافقين بذلك سائر فرق </a:t>
            </a:r>
            <a:r>
              <a:rPr lang="ar-SA" sz="2400" b="1" dirty="0" err="1" smtClean="0"/>
              <a:t>الخوارج .</a:t>
            </a:r>
            <a:r>
              <a:rPr lang="ar-SA" sz="2400" b="1" dirty="0" smtClean="0"/>
              <a:t> وذهب قسم آخر إلى إثبات عذاب </a:t>
            </a:r>
            <a:r>
              <a:rPr lang="ar-SA" sz="2400" b="1" dirty="0" err="1" smtClean="0"/>
              <a:t>القبر .</a:t>
            </a:r>
            <a:r>
              <a:rPr lang="ar-SA" sz="2400" b="1" dirty="0" smtClean="0"/>
              <a:t> </a:t>
            </a:r>
          </a:p>
          <a:p>
            <a:pPr algn="just" rtl="1"/>
            <a:r>
              <a:rPr lang="ar-SA" sz="2400" b="1" dirty="0" smtClean="0"/>
              <a:t>7- وأما </a:t>
            </a:r>
            <a:r>
              <a:rPr lang="ar-SA" sz="2400" b="1" dirty="0" err="1" smtClean="0"/>
              <a:t>الشفاعة </a:t>
            </a:r>
            <a:r>
              <a:rPr lang="ar-SA" sz="2400" b="1" dirty="0" smtClean="0"/>
              <a:t>: فإن </a:t>
            </a:r>
            <a:r>
              <a:rPr lang="ar-SA" sz="2400" b="1" dirty="0" err="1" smtClean="0"/>
              <a:t>الإباضية</a:t>
            </a:r>
            <a:r>
              <a:rPr lang="ar-SA" sz="2400" b="1" dirty="0" smtClean="0"/>
              <a:t> يثبتونها ولكن لغير </a:t>
            </a:r>
            <a:r>
              <a:rPr lang="ar-SA" sz="2400" b="1" dirty="0" err="1" smtClean="0"/>
              <a:t>العصاة</a:t>
            </a:r>
            <a:r>
              <a:rPr lang="ar-SA" sz="2400" b="1" dirty="0" smtClean="0"/>
              <a:t>، وإنما للمتقين وكأن المتقي في نظرهم أحوج إلى الشفاعة من المؤمن العاصي</a:t>
            </a:r>
            <a:r>
              <a:rPr lang="ar-SA" dirty="0" smtClean="0"/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الإباضية</a:t>
            </a:r>
            <a:r>
              <a:rPr lang="ar-SA" dirty="0" smtClean="0"/>
              <a:t> من أهم فرق </a:t>
            </a:r>
            <a:r>
              <a:rPr lang="ar-SA" dirty="0" err="1" smtClean="0"/>
              <a:t>الخوارج: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8</a:t>
            </a:r>
            <a:r>
              <a:rPr lang="ar-SA" sz="2400" b="1" dirty="0" smtClean="0"/>
              <a:t>- </a:t>
            </a:r>
            <a:r>
              <a:rPr lang="ar-SA" sz="2400" b="1" dirty="0" err="1" smtClean="0"/>
              <a:t>وافق </a:t>
            </a:r>
            <a:r>
              <a:rPr lang="ar-SA" sz="2400" b="1" dirty="0" smtClean="0"/>
              <a:t>-معظم </a:t>
            </a:r>
            <a:r>
              <a:rPr lang="ar-SA" sz="2400" b="1" dirty="0" err="1" smtClean="0"/>
              <a:t>الإباضية</a:t>
            </a:r>
            <a:r>
              <a:rPr lang="ar-SA" sz="2400" b="1" dirty="0" smtClean="0"/>
              <a:t> - السلف في حقيقة الإيمان من أنه قول باللسان واعتقاد بالجنان وعمل بالأركان يزيد بالطاعة وينقص بالمعصية،وقد خالف بعضهم فذهب إلى الإيمان يزيد ولا ينقص.</a:t>
            </a:r>
          </a:p>
          <a:p>
            <a:pPr algn="just" rtl="1"/>
            <a:r>
              <a:rPr lang="ar-SA" sz="2400" b="1" dirty="0" smtClean="0"/>
              <a:t>9- موقفهم من الصحابة: اتفق سائر الخوارج على </a:t>
            </a:r>
            <a:r>
              <a:rPr lang="ar-SA" sz="2400" b="1" dirty="0" err="1" smtClean="0"/>
              <a:t>الترضي</a:t>
            </a:r>
            <a:r>
              <a:rPr lang="ar-SA" sz="2400" b="1" dirty="0" smtClean="0"/>
              <a:t> التام والولاء والاحترام للخليفتين الراشدين أبي بكر وعمر رضوان الله </a:t>
            </a:r>
            <a:r>
              <a:rPr lang="ar-SA" sz="2400" b="1" dirty="0" err="1" smtClean="0"/>
              <a:t>عليهما.</a:t>
            </a:r>
            <a:r>
              <a:rPr lang="ar-SA" sz="2400" b="1" dirty="0" smtClean="0"/>
              <a:t> أما بالنسبة للخليفتين الراشدين الآخرين عثمان بن عفان وعلي بن أبي طالب رضي الله عنهما فقد هلك الخوارج فيهما وذموهما مما برأهما الله عنه</a:t>
            </a:r>
            <a:r>
              <a:rPr lang="ar-SA" dirty="0" smtClean="0"/>
              <a:t>.</a:t>
            </a:r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أهم الآراء </a:t>
            </a:r>
            <a:r>
              <a:rPr lang="ar-SA" dirty="0" err="1" smtClean="0"/>
              <a:t>الاعتقاديةعند</a:t>
            </a:r>
            <a:r>
              <a:rPr lang="ar-SA" dirty="0" smtClean="0"/>
              <a:t> </a:t>
            </a:r>
            <a:r>
              <a:rPr lang="ar-SA" dirty="0" err="1" smtClean="0"/>
              <a:t>الخوارج: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400" b="1" u="sng" dirty="0" smtClean="0">
                <a:solidFill>
                  <a:srgbClr val="7030A0"/>
                </a:solidFill>
              </a:rPr>
              <a:t>أولاً/ حكم مرتكبي الذنوب عند </a:t>
            </a:r>
            <a:r>
              <a:rPr lang="ar-SA" sz="2400" b="1" u="sng" dirty="0" err="1" smtClean="0">
                <a:solidFill>
                  <a:srgbClr val="7030A0"/>
                </a:solidFill>
              </a:rPr>
              <a:t>الخوارج :</a:t>
            </a:r>
            <a:endParaRPr lang="ar-SA" sz="2400" b="1" u="sng" dirty="0" smtClean="0">
              <a:solidFill>
                <a:srgbClr val="7030A0"/>
              </a:solidFill>
            </a:endParaRPr>
          </a:p>
          <a:p>
            <a:pPr algn="just" rtl="1"/>
            <a:r>
              <a:rPr lang="ar-SA" sz="2400" b="1" dirty="0" smtClean="0"/>
              <a:t>اختلفوا في الحكم عليهم </a:t>
            </a:r>
            <a:r>
              <a:rPr lang="ar-SA" sz="2400" b="1" dirty="0" err="1" smtClean="0"/>
              <a:t>إلى:</a:t>
            </a:r>
            <a:endParaRPr lang="ar-SA" sz="2400" b="1" dirty="0" smtClean="0"/>
          </a:p>
          <a:p>
            <a:pPr algn="just" rtl="1"/>
            <a:r>
              <a:rPr lang="ar-SA" sz="2400" b="1" dirty="0" smtClean="0"/>
              <a:t>1- الحكم بتكفير </a:t>
            </a:r>
            <a:r>
              <a:rPr lang="ar-SA" sz="2400" b="1" dirty="0" err="1" smtClean="0"/>
              <a:t>العصاة</a:t>
            </a:r>
            <a:r>
              <a:rPr lang="ar-SA" sz="2400" b="1" dirty="0" smtClean="0"/>
              <a:t> كفر ملة، وأنهم خارجون عن الإسلام ومخلدون في النار مع سائر </a:t>
            </a:r>
            <a:r>
              <a:rPr lang="ar-SA" sz="2400" b="1" dirty="0" err="1" smtClean="0"/>
              <a:t>الكفار .</a:t>
            </a:r>
            <a:r>
              <a:rPr lang="ar-SA" sz="2400" b="1" dirty="0" smtClean="0"/>
              <a:t> وهذا رأي أكثرية الخوارج.</a:t>
            </a:r>
          </a:p>
          <a:p>
            <a:pPr algn="just" rtl="1"/>
            <a:r>
              <a:rPr lang="ar-SA" sz="2400" b="1" dirty="0" smtClean="0"/>
              <a:t>2- أنهم كفار نعمة وليس كفار ملة.</a:t>
            </a:r>
          </a:p>
          <a:p>
            <a:pPr algn="just" rtl="1"/>
            <a:r>
              <a:rPr lang="ar-SA" sz="2400" b="1" dirty="0" smtClean="0"/>
              <a:t>وأدلتهم </a:t>
            </a:r>
            <a:r>
              <a:rPr lang="ar-SA" sz="2400" b="1" dirty="0" err="1" smtClean="0"/>
              <a:t>هي:</a:t>
            </a:r>
            <a:endParaRPr lang="ar-SA" sz="2400" b="1" dirty="0" smtClean="0"/>
          </a:p>
          <a:p>
            <a:pPr algn="just" rtl="1"/>
            <a:r>
              <a:rPr lang="ar-SA" sz="2400" b="1" dirty="0" err="1" smtClean="0"/>
              <a:t>1- </a:t>
            </a:r>
            <a:r>
              <a:rPr lang="ar-SA" sz="2400" b="1" dirty="0" smtClean="0"/>
              <a:t>{هُوَ الَّذِي خَلَقَكُمْ فَمِنْكُمْ كَافِرٌ وَمِنْكُمْ </a:t>
            </a:r>
            <a:r>
              <a:rPr lang="ar-SA" sz="2400" b="1" dirty="0" err="1" smtClean="0"/>
              <a:t>مُؤْمِنٌ }.</a:t>
            </a:r>
            <a:endParaRPr lang="ar-SA" sz="2400" b="1" dirty="0" smtClean="0"/>
          </a:p>
          <a:p>
            <a:pPr algn="just" rtl="1"/>
            <a:r>
              <a:rPr lang="ar-SA" sz="2200" b="1" u="sng" dirty="0" smtClean="0"/>
              <a:t>وجه الدلالة: </a:t>
            </a:r>
            <a:r>
              <a:rPr lang="ar-SA" sz="2200" b="1" dirty="0" smtClean="0"/>
              <a:t>أن الله تعالى حصر الناس في </a:t>
            </a:r>
            <a:r>
              <a:rPr lang="ar-SA" sz="2200" b="1" dirty="0" err="1" smtClean="0"/>
              <a:t>قسمين </a:t>
            </a:r>
            <a:r>
              <a:rPr lang="ar-SA" sz="2200" b="1" dirty="0" smtClean="0"/>
              <a:t>: قسم ممدوح وهم المؤمنون وقسم مذموم وهم </a:t>
            </a:r>
            <a:r>
              <a:rPr lang="ar-SA" sz="2200" b="1" dirty="0" err="1" smtClean="0"/>
              <a:t>الكفار </a:t>
            </a:r>
            <a:r>
              <a:rPr lang="ar-SA" sz="2200" b="1" dirty="0" smtClean="0"/>
              <a:t>، </a:t>
            </a:r>
            <a:r>
              <a:rPr lang="ar-SA" sz="2200" b="1" dirty="0" err="1" smtClean="0"/>
              <a:t>والفساق</a:t>
            </a:r>
            <a:r>
              <a:rPr lang="ar-SA" sz="2200" b="1" dirty="0" smtClean="0"/>
              <a:t> ليسوا من المؤمنين، فإذاً هم كفار لكونهم مع القسم المذموم.</a:t>
            </a:r>
          </a:p>
          <a:p>
            <a:pPr algn="just" rtl="1"/>
            <a:r>
              <a:rPr lang="ar-SA" sz="2200" b="1" u="sng" dirty="0" smtClean="0"/>
              <a:t>المناقشة: </a:t>
            </a:r>
            <a:r>
              <a:rPr lang="ar-SA" sz="2200" b="1" dirty="0" smtClean="0"/>
              <a:t>أن الناس لا ينحصرون فقط في الإيمان أو الكفر،فهناك قسم ثالث وهم </a:t>
            </a:r>
            <a:r>
              <a:rPr lang="ar-SA" sz="2200" b="1" dirty="0" err="1" smtClean="0"/>
              <a:t>العصاة</a:t>
            </a:r>
            <a:r>
              <a:rPr lang="ar-SA" sz="2200" b="1" dirty="0" smtClean="0"/>
              <a:t> لم يذكروه هنا.</a:t>
            </a:r>
            <a:endParaRPr lang="ar-SA" sz="24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أهم الآراء </a:t>
            </a:r>
            <a:r>
              <a:rPr lang="ar-SA" dirty="0" err="1" smtClean="0"/>
              <a:t>الاعتقاديةعند</a:t>
            </a:r>
            <a:r>
              <a:rPr lang="ar-SA" dirty="0" smtClean="0"/>
              <a:t> </a:t>
            </a:r>
            <a:r>
              <a:rPr lang="ar-SA" dirty="0" err="1" smtClean="0"/>
              <a:t>الخوارج: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400" b="1" dirty="0" smtClean="0"/>
              <a:t>2- قوله </a:t>
            </a:r>
            <a:r>
              <a:rPr lang="ar-SA" sz="2400" b="1" dirty="0" err="1" smtClean="0"/>
              <a:t>تعالى: </a:t>
            </a:r>
            <a:r>
              <a:rPr lang="ar-SA" sz="2400" b="1" dirty="0" smtClean="0"/>
              <a:t>{وَمَنْ لَمْ يَحْكُمْ بِمَا أَنْزَلَ اللَّهُ فَأُولَئِكَ هُمُ الْكَافِرُونَ</a:t>
            </a:r>
            <a:r>
              <a:rPr lang="ar-SA" sz="2400" b="1" dirty="0" err="1" smtClean="0"/>
              <a:t>}</a:t>
            </a:r>
            <a:endParaRPr lang="ar-SA" sz="2400" b="1" dirty="0" smtClean="0"/>
          </a:p>
          <a:p>
            <a:pPr algn="just" rtl="1"/>
            <a:r>
              <a:rPr lang="ar-SA" sz="2400" b="1" u="sng" dirty="0" smtClean="0"/>
              <a:t>وجه الدلالة: </a:t>
            </a:r>
            <a:r>
              <a:rPr lang="ar-SA" sz="2400" b="1" dirty="0" smtClean="0"/>
              <a:t>فقد زعموا أنها شاملة لكل أهل </a:t>
            </a:r>
            <a:r>
              <a:rPr lang="ar-SA" sz="2400" b="1" dirty="0" err="1" smtClean="0"/>
              <a:t>الذنوب </a:t>
            </a:r>
            <a:r>
              <a:rPr lang="ar-SA" sz="2400" b="1" dirty="0" smtClean="0"/>
              <a:t>، لأن كل مرتكب للذنب لابد وأنه قد حكم بغير ما أنزل </a:t>
            </a:r>
            <a:r>
              <a:rPr lang="ar-SA" sz="2400" b="1" dirty="0" err="1" smtClean="0"/>
              <a:t>الله.</a:t>
            </a:r>
            <a:r>
              <a:rPr lang="ar-SA" sz="2400" b="1" dirty="0" smtClean="0"/>
              <a:t> وقد شملت </a:t>
            </a:r>
            <a:r>
              <a:rPr lang="ar-SA" sz="2400" b="1" dirty="0" err="1" smtClean="0"/>
              <a:t>الفساق</a:t>
            </a:r>
            <a:r>
              <a:rPr lang="ar-SA" sz="2400" b="1" dirty="0" smtClean="0"/>
              <a:t> لأن الذي لم يحكم بما أنزل الله فيجب أن يكون كافراً والفاسق لم يحكم بما أنزل الله حين فعل </a:t>
            </a:r>
            <a:r>
              <a:rPr lang="ar-SA" sz="2400" b="1" dirty="0" err="1" smtClean="0"/>
              <a:t>الذنب .</a:t>
            </a:r>
            <a:endParaRPr lang="ar-SA" sz="2400" b="1" dirty="0" smtClean="0"/>
          </a:p>
          <a:p>
            <a:pPr algn="just" rtl="1"/>
            <a:r>
              <a:rPr lang="ar-SA" sz="2400" b="1" u="sng" dirty="0" smtClean="0"/>
              <a:t>المناقشة: </a:t>
            </a:r>
            <a:r>
              <a:rPr lang="ar-SA" sz="2400" b="1" dirty="0" smtClean="0"/>
              <a:t>الآية واردة على من استحل الحكم بغير ما أنزل </a:t>
            </a:r>
            <a:r>
              <a:rPr lang="ar-SA" sz="2400" b="1" dirty="0" err="1" smtClean="0"/>
              <a:t>الله.</a:t>
            </a:r>
            <a:r>
              <a:rPr lang="ar-SA" sz="2400" b="1" dirty="0" smtClean="0"/>
              <a:t> أما أن يدعى الشخص إيمانه بالله ويعترف بأن الحق هو حكم الله فليس بكافر وإنما من أصحاب المعاصي حتى تقام عليه الحجة.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أهم الآراء </a:t>
            </a:r>
            <a:r>
              <a:rPr lang="ar-SA" dirty="0" err="1" smtClean="0"/>
              <a:t>الاعتقاديةعند</a:t>
            </a:r>
            <a:r>
              <a:rPr lang="ar-SA" dirty="0" smtClean="0"/>
              <a:t> </a:t>
            </a:r>
            <a:r>
              <a:rPr lang="ar-SA" dirty="0" err="1" smtClean="0"/>
              <a:t>الخوارج: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400" b="1" dirty="0" err="1" smtClean="0">
                <a:solidFill>
                  <a:srgbClr val="7030A0"/>
                </a:solidFill>
              </a:rPr>
              <a:t>ثانياً </a:t>
            </a:r>
            <a:r>
              <a:rPr lang="ar-SA" sz="2400" b="1" dirty="0" smtClean="0">
                <a:solidFill>
                  <a:srgbClr val="7030A0"/>
                </a:solidFill>
              </a:rPr>
              <a:t>/ الإمامة </a:t>
            </a:r>
            <a:r>
              <a:rPr lang="ar-SA" sz="2400" b="1" dirty="0" err="1" smtClean="0">
                <a:solidFill>
                  <a:srgbClr val="7030A0"/>
                </a:solidFill>
              </a:rPr>
              <a:t>العظمى:</a:t>
            </a:r>
            <a:endParaRPr lang="ar-SA" sz="2400" b="1" dirty="0" smtClean="0">
              <a:solidFill>
                <a:srgbClr val="7030A0"/>
              </a:solidFill>
            </a:endParaRPr>
          </a:p>
          <a:p>
            <a:pPr algn="just" rtl="1"/>
            <a:r>
              <a:rPr lang="ar-SA" sz="2400" b="1" u="sng" dirty="0" smtClean="0"/>
              <a:t>حكم الإمامة عند الخوارج:  </a:t>
            </a:r>
            <a:r>
              <a:rPr lang="ar-SA" sz="2400" b="1" dirty="0" smtClean="0"/>
              <a:t>انقسموا إلى </a:t>
            </a:r>
            <a:r>
              <a:rPr lang="ar-SA" sz="2400" b="1" dirty="0" err="1" smtClean="0"/>
              <a:t>فريقين:</a:t>
            </a:r>
            <a:endParaRPr lang="ar-SA" sz="2400" b="1" dirty="0" smtClean="0"/>
          </a:p>
          <a:p>
            <a:pPr algn="just" rtl="1"/>
            <a:r>
              <a:rPr lang="ar-SA" sz="2400" b="1" dirty="0" smtClean="0"/>
              <a:t>الفريق </a:t>
            </a:r>
            <a:r>
              <a:rPr lang="ar-SA" sz="2400" b="1" dirty="0" err="1" smtClean="0"/>
              <a:t>الأول </a:t>
            </a:r>
            <a:r>
              <a:rPr lang="ar-SA" sz="2400" b="1" dirty="0" smtClean="0"/>
              <a:t>: وهم عامة </a:t>
            </a:r>
            <a:r>
              <a:rPr lang="ar-SA" sz="2400" b="1" dirty="0" err="1" smtClean="0"/>
              <a:t>الخوارج .</a:t>
            </a:r>
            <a:r>
              <a:rPr lang="ar-SA" sz="2400" b="1" dirty="0" smtClean="0"/>
              <a:t> وهؤلاء يوجبون نصب الإمام والانضواء تحت رايته والقتال معه ما دام على الطريق الأمثل الذي ارتأوه له.</a:t>
            </a:r>
          </a:p>
          <a:p>
            <a:pPr algn="just" rtl="1"/>
            <a:r>
              <a:rPr lang="ar-SA" sz="2400" b="1" dirty="0" smtClean="0"/>
              <a:t>الفريق </a:t>
            </a:r>
            <a:r>
              <a:rPr lang="ar-SA" sz="2400" b="1" dirty="0" err="1" smtClean="0"/>
              <a:t>الثاني </a:t>
            </a:r>
            <a:r>
              <a:rPr lang="ar-SA" sz="2400" b="1" dirty="0" smtClean="0"/>
              <a:t>: وهم المحكمة والنجدات </a:t>
            </a:r>
            <a:r>
              <a:rPr lang="ar-SA" sz="2400" b="1" dirty="0" err="1" smtClean="0"/>
              <a:t>والإباضية</a:t>
            </a:r>
            <a:r>
              <a:rPr lang="ar-SA" sz="2400" b="1" dirty="0" smtClean="0"/>
              <a:t>، وهؤلاء يرون أنه قد يستغنى عن الإمام إذا تناصف الناس فيما بينهم وإذا احتيج إليه فمن أي جنس كان ما دام كفئا لتولى الإمامة.</a:t>
            </a:r>
          </a:p>
          <a:p>
            <a:pPr algn="just" rtl="1"/>
            <a:r>
              <a:rPr lang="ar-SA" sz="2400" b="1" u="sng" dirty="0" smtClean="0"/>
              <a:t>شروط الإمام عن </a:t>
            </a:r>
            <a:r>
              <a:rPr lang="ar-SA" sz="2400" b="1" u="sng" dirty="0" err="1" smtClean="0"/>
              <a:t>الخوارج:</a:t>
            </a:r>
            <a:endParaRPr lang="ar-SA" sz="2400" b="1" u="sng" dirty="0" smtClean="0"/>
          </a:p>
          <a:p>
            <a:pPr algn="just" rtl="1"/>
            <a:r>
              <a:rPr lang="ar-SA" sz="2400" b="1" dirty="0" smtClean="0"/>
              <a:t>1- أن يكون شديد التمسك بالعقيدة الإسلامية مخلصاً في عبادته وتقواه حسب </a:t>
            </a:r>
            <a:r>
              <a:rPr lang="ar-SA" sz="2400" b="1" dirty="0" err="1" smtClean="0"/>
              <a:t>مفهومهم .</a:t>
            </a:r>
            <a:endParaRPr lang="ar-SA" sz="2400" b="1" dirty="0" smtClean="0"/>
          </a:p>
          <a:p>
            <a:pPr algn="just" rtl="1"/>
            <a:r>
              <a:rPr lang="ar-SA" sz="2400" b="1" dirty="0" smtClean="0"/>
              <a:t>2- أن يكون قوياً في نفسه ذا عزم نافذ وتفكير ناضج وشجاعة </a:t>
            </a:r>
            <a:r>
              <a:rPr lang="ar-SA" sz="2400" b="1" dirty="0" err="1" smtClean="0"/>
              <a:t>وحزم .</a:t>
            </a:r>
            <a:endParaRPr lang="ar-SA" sz="2400" b="1" dirty="0" smtClean="0"/>
          </a:p>
          <a:p>
            <a:pPr algn="just" rtl="1"/>
            <a:r>
              <a:rPr lang="ar-SA" sz="2400" b="1" dirty="0" err="1" smtClean="0"/>
              <a:t>.</a:t>
            </a:r>
            <a:r>
              <a:rPr lang="ar-SA" sz="2200" b="1" dirty="0" smtClean="0"/>
              <a:t/>
            </a:r>
            <a:br>
              <a:rPr lang="ar-SA" sz="2200" b="1" dirty="0" smtClean="0"/>
            </a:br>
            <a:endParaRPr lang="ar-SA" sz="2200" b="1" dirty="0" smtClean="0"/>
          </a:p>
          <a:p>
            <a:pPr algn="just" rtl="1"/>
            <a:r>
              <a:rPr lang="ar-SA" sz="2400" b="1" dirty="0" smtClean="0"/>
              <a:t/>
            </a:r>
            <a:br>
              <a:rPr lang="ar-SA" sz="2400" b="1" dirty="0" smtClean="0"/>
            </a:br>
            <a:endParaRPr lang="ar-SA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أهم الآراء </a:t>
            </a:r>
            <a:r>
              <a:rPr lang="ar-SA" dirty="0" err="1" smtClean="0"/>
              <a:t>الاعتقاديةعند</a:t>
            </a:r>
            <a:r>
              <a:rPr lang="ar-SA" dirty="0" smtClean="0"/>
              <a:t> </a:t>
            </a:r>
            <a:r>
              <a:rPr lang="ar-SA" dirty="0" err="1" smtClean="0"/>
              <a:t>الخوارج: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400" b="1" dirty="0" smtClean="0"/>
              <a:t>3- أن لا يكون فيه ما يخل بإيمانه من حب المعاصي </a:t>
            </a:r>
            <a:r>
              <a:rPr lang="ar-SA" sz="2400" b="1" dirty="0" err="1" smtClean="0"/>
              <a:t>واللهو .</a:t>
            </a:r>
            <a:endParaRPr lang="ar-SA" sz="2400" b="1" dirty="0" smtClean="0"/>
          </a:p>
          <a:p>
            <a:pPr algn="just" rtl="1"/>
            <a:r>
              <a:rPr lang="ar-SA" sz="2400" b="1" dirty="0" smtClean="0"/>
              <a:t>4- ألا يكون قد حد في كبيرة حتى ولو </a:t>
            </a:r>
            <a:r>
              <a:rPr lang="ar-SA" sz="2400" b="1" dirty="0" err="1" smtClean="0"/>
              <a:t>تاب .</a:t>
            </a:r>
            <a:endParaRPr lang="ar-SA" sz="2400" b="1" dirty="0" smtClean="0"/>
          </a:p>
          <a:p>
            <a:pPr algn="just" rtl="1"/>
            <a:r>
              <a:rPr lang="ar-SA" sz="2400" b="1" dirty="0" smtClean="0"/>
              <a:t>5- أن يتم انتخابه برضى الجميع، لا يغنى بعضهم عن بعض.</a:t>
            </a:r>
          </a:p>
          <a:p>
            <a:pPr algn="just" rtl="1"/>
            <a:r>
              <a:rPr lang="ar-SA" sz="2400" b="1" u="sng" dirty="0" smtClean="0"/>
              <a:t>حكم إمامة </a:t>
            </a:r>
            <a:r>
              <a:rPr lang="ar-SA" sz="2400" b="1" u="sng" dirty="0" err="1" smtClean="0"/>
              <a:t>المفضول</a:t>
            </a:r>
            <a:r>
              <a:rPr lang="ar-SA" sz="2400" b="1" u="sng" dirty="0" smtClean="0"/>
              <a:t> عند </a:t>
            </a:r>
            <a:r>
              <a:rPr lang="ar-SA" sz="2400" b="1" u="sng" dirty="0" err="1" smtClean="0"/>
              <a:t>الخوارج:</a:t>
            </a:r>
            <a:endParaRPr lang="ar-SA" sz="2400" b="1" u="sng" dirty="0" smtClean="0"/>
          </a:p>
          <a:p>
            <a:pPr algn="just" rtl="1"/>
            <a:r>
              <a:rPr lang="ar-SA" sz="2400" b="1" dirty="0" smtClean="0"/>
              <a:t>1- ذهب فريق منهم إلى عدم الجواز وأن إمامة </a:t>
            </a:r>
            <a:r>
              <a:rPr lang="ar-SA" sz="2400" b="1" dirty="0" err="1" smtClean="0"/>
              <a:t>المفضول</a:t>
            </a:r>
            <a:r>
              <a:rPr lang="ar-SA" sz="2400" b="1" dirty="0" smtClean="0"/>
              <a:t> تكون غير صحيحة مع وجود </a:t>
            </a:r>
            <a:r>
              <a:rPr lang="ar-SA" sz="2400" b="1" dirty="0" err="1" smtClean="0"/>
              <a:t>الأفضل .</a:t>
            </a:r>
            <a:endParaRPr lang="ar-SA" sz="2400" b="1" dirty="0" smtClean="0"/>
          </a:p>
          <a:p>
            <a:pPr algn="just" rtl="1"/>
            <a:r>
              <a:rPr lang="ar-SA" sz="2400" b="1" dirty="0" smtClean="0"/>
              <a:t>2- وذهب الفريق الآخر منهم إلى صحة ذلك وأنه تنعقد الإمامة </a:t>
            </a:r>
            <a:r>
              <a:rPr lang="ar-SA" sz="2400" b="1" dirty="0" err="1" smtClean="0"/>
              <a:t>للمفضول</a:t>
            </a:r>
            <a:r>
              <a:rPr lang="ar-SA" sz="2400" b="1" dirty="0" smtClean="0"/>
              <a:t> مع وجود الأفضل.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1905</TotalTime>
  <Words>1489</Words>
  <Application>Microsoft Office PowerPoint</Application>
  <PresentationFormat>A4 Paper (210x297 mm)‎</PresentationFormat>
  <Paragraphs>99</Paragraphs>
  <Slides>16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الشريحة 1</vt:lpstr>
      <vt:lpstr>العاشرة  عنوان المحاضرة</vt:lpstr>
      <vt:lpstr>عناصر المحاضرة</vt:lpstr>
      <vt:lpstr>مقدمة في الافتراق وأسبابه:</vt:lpstr>
      <vt:lpstr>مقدمة في الافتراق وأسبابه:</vt:lpstr>
      <vt:lpstr>فرقة الخوارج:</vt:lpstr>
      <vt:lpstr>فرقة الخوارج:</vt:lpstr>
      <vt:lpstr>الإباضية من أهم فرق الخوارج:</vt:lpstr>
      <vt:lpstr>الإباضية من فرق أهم الخوارج:</vt:lpstr>
      <vt:lpstr>الإباضية من أهم فرق الخوارج:</vt:lpstr>
      <vt:lpstr>الإباضية من أهم فرق الخوارج:</vt:lpstr>
      <vt:lpstr>أهم الآراء الاعتقاديةعند الخوارج:</vt:lpstr>
      <vt:lpstr>أهم الآراء الاعتقاديةعند الخوارج:</vt:lpstr>
      <vt:lpstr>أهم الآراء الاعتقاديةعند الخوارج:</vt:lpstr>
      <vt:lpstr>أهم الآراء الاعتقاديةعند الخوارج: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حnader darawsheh</dc:creator>
  <cp:lastModifiedBy>zalhumam</cp:lastModifiedBy>
  <cp:revision>180</cp:revision>
  <dcterms:created xsi:type="dcterms:W3CDTF">2009-10-14T19:14:34Z</dcterms:created>
  <dcterms:modified xsi:type="dcterms:W3CDTF">2012-11-06T08:36:34Z</dcterms:modified>
</cp:coreProperties>
</file>