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7" r:id="rId3"/>
    <p:sldId id="281" r:id="rId4"/>
    <p:sldId id="267" r:id="rId5"/>
    <p:sldId id="282" r:id="rId6"/>
    <p:sldId id="269" r:id="rId7"/>
    <p:sldId id="270" r:id="rId8"/>
    <p:sldId id="271" r:id="rId9"/>
    <p:sldId id="272" r:id="rId10"/>
    <p:sldId id="273" r:id="rId11"/>
    <p:sldId id="280" r:id="rId1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84AF"/>
    <a:srgbClr val="AD9968"/>
    <a:srgbClr val="009900"/>
    <a:srgbClr val="709256"/>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90" d="100"/>
          <a:sy n="90" d="100"/>
        </p:scale>
        <p:origin x="-600" y="60"/>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11/15/2012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الأديان والفرق</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chemeClr val="bg2">
                    <a:lumMod val="25000"/>
                  </a:schemeClr>
                </a:solidFill>
                <a:latin typeface="Calibri" pitchFamily="34" charset="0"/>
                <a:cs typeface="Times New Roman" pitchFamily="18" charset="0"/>
              </a:rPr>
              <a:t>.</a:t>
            </a:r>
            <a:r>
              <a:rPr lang="ar-KW" sz="2600" b="1" dirty="0" smtClean="0">
                <a:solidFill>
                  <a:schemeClr val="bg2">
                    <a:lumMod val="25000"/>
                  </a:schemeClr>
                </a:solidFill>
                <a:latin typeface="Calibri" pitchFamily="34" charset="0"/>
                <a:cs typeface="Times New Roman" pitchFamily="18" charset="0"/>
              </a:rPr>
              <a:t> </a:t>
            </a:r>
            <a:r>
              <a:rPr lang="ar-SA" sz="2600" b="1" dirty="0" smtClean="0">
                <a:solidFill>
                  <a:schemeClr val="bg2">
                    <a:lumMod val="25000"/>
                  </a:schemeClr>
                </a:solidFill>
                <a:latin typeface="Calibri" pitchFamily="34" charset="0"/>
                <a:cs typeface="Times New Roman" pitchFamily="18" charset="0"/>
              </a:rPr>
              <a:t>زياد بن عبد الله الحمام</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8" name="Subtitle 2"/>
          <p:cNvSpPr txBox="1">
            <a:spLocks/>
          </p:cNvSpPr>
          <p:nvPr/>
        </p:nvSpPr>
        <p:spPr bwMode="auto">
          <a:xfrm>
            <a:off x="3733800" y="304800"/>
            <a:ext cx="2260600" cy="533400"/>
          </a:xfrm>
          <a:prstGeom prst="rect">
            <a:avLst/>
          </a:prstGeom>
          <a:ln>
            <a:headEnd/>
            <a:tailEnd/>
          </a:ln>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lstStyle/>
          <a:p>
            <a:pPr algn="ctr" rtl="0">
              <a:spcBef>
                <a:spcPct val="20000"/>
              </a:spcBef>
              <a:buFont typeface="Arial" pitchFamily="34" charset="0"/>
              <a:buNone/>
            </a:pPr>
            <a:r>
              <a:rPr lang="ar-EG" sz="2600" dirty="0" smtClean="0">
                <a:solidFill>
                  <a:srgbClr val="FFFF00"/>
                </a:solidFill>
                <a:latin typeface="ae_AlMateen" pitchFamily="2" charset="-78"/>
                <a:cs typeface="ae_AlMateen" pitchFamily="2" charset="-78"/>
              </a:rPr>
              <a:t>كلية الأداب</a:t>
            </a:r>
            <a:endParaRPr lang="en-US" sz="2600" dirty="0">
              <a:solidFill>
                <a:srgbClr val="FFFF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الثانية عشرة</a:t>
            </a:r>
            <a:r>
              <a:rPr lang="en-US" spc="-150" dirty="0" smtClean="0">
                <a:solidFill>
                  <a:srgbClr val="376092"/>
                </a:solidFill>
                <a:latin typeface="ae_AlMateen" pitchFamily="2" charset="-78"/>
                <a:cs typeface="ae_AlMateen" pitchFamily="2" charset="-78"/>
              </a:rPr>
              <a:t> </a:t>
            </a:r>
            <a:r>
              <a:rPr lang="ar-SA" spc="-150" dirty="0" smtClean="0">
                <a:solidFill>
                  <a:srgbClr val="376092"/>
                </a:solidFill>
                <a:latin typeface="ae_AlMateen" pitchFamily="2" charset="-78"/>
                <a:cs typeface="ae_AlMateen" pitchFamily="2" charset="-78"/>
              </a:rPr>
              <a:t> عنوان المحاضرة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rPr>
              <a:t>فرقة </a:t>
            </a:r>
            <a:r>
              <a:rPr lang="ar-SA" b="1" dirty="0" err="1" smtClean="0">
                <a:solidFill>
                  <a:schemeClr val="tx1"/>
                </a:solidFill>
              </a:rPr>
              <a:t>الجهمية</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عناصر المحاضرة</a:t>
            </a:r>
            <a:endParaRPr lang="en-US" dirty="0"/>
          </a:p>
        </p:txBody>
      </p:sp>
      <p:sp>
        <p:nvSpPr>
          <p:cNvPr id="3" name="عنصر نائب للمحتوى 2"/>
          <p:cNvSpPr>
            <a:spLocks noGrp="1"/>
          </p:cNvSpPr>
          <p:nvPr>
            <p:ph idx="1"/>
          </p:nvPr>
        </p:nvSpPr>
        <p:spPr/>
        <p:txBody>
          <a:bodyPr/>
          <a:lstStyle/>
          <a:p>
            <a:pPr algn="ctr" rtl="1">
              <a:buFontTx/>
              <a:buChar char="-"/>
            </a:pPr>
            <a:endParaRPr lang="en-US" b="1" dirty="0" smtClean="0"/>
          </a:p>
          <a:p>
            <a:pPr algn="ctr" rtl="1">
              <a:buFontTx/>
              <a:buChar char="-"/>
            </a:pPr>
            <a:r>
              <a:rPr lang="ar-SA" b="1" dirty="0" smtClean="0">
                <a:solidFill>
                  <a:srgbClr val="0070C0"/>
                </a:solidFill>
              </a:rPr>
              <a:t>نشأة </a:t>
            </a:r>
            <a:r>
              <a:rPr lang="ar-SA" b="1" dirty="0" err="1" smtClean="0">
                <a:solidFill>
                  <a:srgbClr val="0070C0"/>
                </a:solidFill>
              </a:rPr>
              <a:t>الجهمية</a:t>
            </a:r>
            <a:endParaRPr lang="ar-SA" b="1" dirty="0" smtClean="0">
              <a:solidFill>
                <a:srgbClr val="0070C0"/>
              </a:solidFill>
            </a:endParaRPr>
          </a:p>
          <a:p>
            <a:pPr algn="ctr" rtl="1">
              <a:buFontTx/>
              <a:buChar char="-"/>
            </a:pPr>
            <a:r>
              <a:rPr lang="ar-SA" b="1" dirty="0" smtClean="0">
                <a:solidFill>
                  <a:srgbClr val="0070C0"/>
                </a:solidFill>
              </a:rPr>
              <a:t>مصدر </a:t>
            </a:r>
            <a:r>
              <a:rPr lang="ar-SA" b="1" dirty="0" smtClean="0">
                <a:solidFill>
                  <a:srgbClr val="0070C0"/>
                </a:solidFill>
              </a:rPr>
              <a:t>مقالة </a:t>
            </a:r>
            <a:r>
              <a:rPr lang="ar-SA" b="1" dirty="0" err="1" smtClean="0">
                <a:solidFill>
                  <a:srgbClr val="0070C0"/>
                </a:solidFill>
              </a:rPr>
              <a:t>الجهمية</a:t>
            </a:r>
            <a:endParaRPr lang="ar-SA" b="1" dirty="0" smtClean="0">
              <a:solidFill>
                <a:srgbClr val="0070C0"/>
              </a:solidFill>
            </a:endParaRPr>
          </a:p>
          <a:p>
            <a:pPr algn="ctr" rtl="1">
              <a:buFontTx/>
              <a:buChar char="-"/>
            </a:pPr>
            <a:r>
              <a:rPr lang="ar-SA" b="1" dirty="0" smtClean="0">
                <a:solidFill>
                  <a:srgbClr val="0070C0"/>
                </a:solidFill>
              </a:rPr>
              <a:t>أهم عقائد </a:t>
            </a:r>
            <a:r>
              <a:rPr lang="ar-SA" b="1" dirty="0" err="1" smtClean="0">
                <a:solidFill>
                  <a:srgbClr val="0070C0"/>
                </a:solidFill>
              </a:rPr>
              <a:t>الجهمية</a:t>
            </a:r>
            <a:endParaRPr lang="ar-SA" b="1" dirty="0" smtClean="0">
              <a:solidFill>
                <a:srgbClr val="0070C0"/>
              </a:solidFill>
            </a:endParaRPr>
          </a:p>
          <a:p>
            <a:pPr algn="ctr" rtl="1">
              <a:buFontTx/>
              <a:buChar char="-"/>
            </a:pPr>
            <a:r>
              <a:rPr lang="ar-SA" b="1" dirty="0" smtClean="0">
                <a:solidFill>
                  <a:srgbClr val="0070C0"/>
                </a:solidFill>
              </a:rPr>
              <a:t>شبهات </a:t>
            </a:r>
            <a:r>
              <a:rPr lang="ar-SA" b="1" dirty="0" err="1" smtClean="0">
                <a:solidFill>
                  <a:srgbClr val="0070C0"/>
                </a:solidFill>
              </a:rPr>
              <a:t>الجهمية</a:t>
            </a:r>
            <a:r>
              <a:rPr lang="ar-SA" b="1" dirty="0" smtClean="0">
                <a:solidFill>
                  <a:srgbClr val="0070C0"/>
                </a:solidFill>
              </a:rPr>
              <a:t> في نفي </a:t>
            </a:r>
            <a:r>
              <a:rPr lang="ar-SA" b="1" dirty="0" smtClean="0">
                <a:solidFill>
                  <a:srgbClr val="0070C0"/>
                </a:solidFill>
              </a:rPr>
              <a:t>الصفات</a:t>
            </a:r>
            <a:endParaRPr lang="ar-SA" b="1" dirty="0" smtClean="0">
              <a:solidFill>
                <a:srgbClr val="0070C0"/>
              </a:solidFill>
            </a:endParaRPr>
          </a:p>
          <a:p>
            <a:pPr algn="ctr" rtl="1">
              <a:buFontTx/>
              <a:buChar char="-"/>
            </a:pPr>
            <a:r>
              <a:rPr lang="ar-SA" b="1" dirty="0" smtClean="0">
                <a:solidFill>
                  <a:srgbClr val="0070C0"/>
                </a:solidFill>
              </a:rPr>
              <a:t>الحكم على </a:t>
            </a:r>
            <a:r>
              <a:rPr lang="ar-SA" b="1" dirty="0" err="1" smtClean="0">
                <a:solidFill>
                  <a:srgbClr val="0070C0"/>
                </a:solidFill>
              </a:rPr>
              <a:t>الجهمية</a:t>
            </a:r>
            <a:endParaRPr lang="en-US" b="1" dirty="0" smtClean="0">
              <a:solidFill>
                <a:srgbClr val="0070C0"/>
              </a:solidFill>
            </a:endParaRPr>
          </a:p>
          <a:p>
            <a:pPr algn="just" rtl="1">
              <a:buFontTx/>
              <a:buChar char="-"/>
            </a:pPr>
            <a:endParaRPr lang="en-US" b="1" dirty="0" smtClean="0">
              <a:solidFill>
                <a:srgbClr val="7030A0"/>
              </a:solidFill>
            </a:endParaRPr>
          </a:p>
          <a:p>
            <a:pPr algn="just" rtl="1">
              <a:buFontTx/>
              <a:buChar char="-"/>
            </a:pPr>
            <a:endParaRPr lang="ar-SA" b="1" dirty="0" smtClean="0">
              <a:solidFill>
                <a:srgbClr val="7030A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sz="4000" dirty="0" smtClean="0">
                <a:solidFill>
                  <a:schemeClr val="tx1"/>
                </a:solidFill>
              </a:rPr>
              <a:t>فرقة </a:t>
            </a:r>
            <a:r>
              <a:rPr lang="ar-SA" sz="4000" dirty="0" err="1" smtClean="0">
                <a:solidFill>
                  <a:schemeClr val="tx1"/>
                </a:solidFill>
              </a:rPr>
              <a:t>الجهمية:</a:t>
            </a:r>
            <a:r>
              <a:rPr lang="en-US" dirty="0" smtClean="0">
                <a:solidFill>
                  <a:schemeClr val="tx1"/>
                </a:solidFill>
              </a:rPr>
              <a:t/>
            </a:r>
            <a:br>
              <a:rPr lang="en-US" dirty="0" smtClean="0">
                <a:solidFill>
                  <a:schemeClr val="tx1"/>
                </a:solidFill>
              </a:rPr>
            </a:br>
            <a:endParaRPr lang="en-US" dirty="0">
              <a:solidFill>
                <a:schemeClr val="tx1"/>
              </a:solidFill>
            </a:endParaRPr>
          </a:p>
        </p:txBody>
      </p:sp>
      <p:sp>
        <p:nvSpPr>
          <p:cNvPr id="7171" name="Text Placeholder 5"/>
          <p:cNvSpPr>
            <a:spLocks noGrp="1"/>
          </p:cNvSpPr>
          <p:nvPr>
            <p:ph idx="1"/>
          </p:nvPr>
        </p:nvSpPr>
        <p:spPr>
          <a:xfrm>
            <a:off x="533400" y="1524000"/>
            <a:ext cx="8915400" cy="4525963"/>
          </a:xfrm>
        </p:spPr>
        <p:txBody>
          <a:bodyPr/>
          <a:lstStyle/>
          <a:p>
            <a:pPr algn="just" rtl="1"/>
            <a:r>
              <a:rPr lang="ar-SA" sz="2400" b="1" dirty="0" err="1" smtClean="0"/>
              <a:t>الجهمية</a:t>
            </a:r>
            <a:r>
              <a:rPr lang="ar-SA" sz="2400" b="1" dirty="0" smtClean="0"/>
              <a:t> إحدى الفرق الكلامية التي تنتسب إلي الإسلام، وهي ذات مفاهيم وآراء عقدية كانت لها آراء خاطئة في مفهوم الإيمان وفي صفات الله تعالي </a:t>
            </a:r>
            <a:r>
              <a:rPr lang="ar-SA" sz="2400" b="1" dirty="0" err="1" smtClean="0"/>
              <a:t>وأسمائه.</a:t>
            </a:r>
            <a:r>
              <a:rPr lang="ar-SA" sz="2400" b="1" dirty="0" smtClean="0"/>
              <a:t/>
            </a:r>
            <a:br>
              <a:rPr lang="ar-SA" sz="2400" b="1" dirty="0" smtClean="0"/>
            </a:br>
            <a:r>
              <a:rPr lang="ar-SA" sz="2400" b="1" dirty="0" smtClean="0"/>
              <a:t>وترجع في نسبتها إلي مؤسسها الجهم بن صفوان الترمذي، الذي كان له ولأتباعه في فترة من الفترات شأن وقوة في الدولة الإسلامية حيناً من الدهر، وقد عتوا واستكبروا واضطهدوا المخالفين لهم حينما تمكنوا </a:t>
            </a:r>
            <a:r>
              <a:rPr lang="ar-SA" sz="2400" b="1" dirty="0" err="1" smtClean="0"/>
              <a:t>منهم .</a:t>
            </a:r>
            <a:r>
              <a:rPr lang="ar-SA" sz="2400" b="1" dirty="0" smtClean="0"/>
              <a:t> </a:t>
            </a:r>
          </a:p>
          <a:p>
            <a:pPr algn="just" rtl="1"/>
            <a:r>
              <a:rPr lang="ar-SA" sz="2400" b="1" dirty="0" smtClean="0">
                <a:solidFill>
                  <a:srgbClr val="7030A0"/>
                </a:solidFill>
              </a:rPr>
              <a:t>الجهم بن </a:t>
            </a:r>
            <a:r>
              <a:rPr lang="ar-SA" sz="2400" b="1" dirty="0" err="1" smtClean="0">
                <a:solidFill>
                  <a:srgbClr val="7030A0"/>
                </a:solidFill>
              </a:rPr>
              <a:t>صفوان:</a:t>
            </a:r>
            <a:endParaRPr lang="ar-SA" sz="2400" b="1" dirty="0" smtClean="0">
              <a:solidFill>
                <a:srgbClr val="7030A0"/>
              </a:solidFill>
            </a:endParaRPr>
          </a:p>
          <a:p>
            <a:pPr algn="just" rtl="1"/>
            <a:r>
              <a:rPr lang="ar-SA" sz="2400" b="1" dirty="0" smtClean="0"/>
              <a:t>هذا الرجل هو حامل لواء </a:t>
            </a:r>
            <a:r>
              <a:rPr lang="ar-SA" sz="2400" b="1" dirty="0" err="1" smtClean="0"/>
              <a:t>الجهمية</a:t>
            </a:r>
            <a:r>
              <a:rPr lang="ar-SA" sz="2400" b="1" dirty="0" smtClean="0"/>
              <a:t>، واسمه الجهم بن صفوان، وهو من أهل </a:t>
            </a:r>
            <a:r>
              <a:rPr lang="ar-SA" sz="2400" b="1" dirty="0" err="1" smtClean="0"/>
              <a:t>خراسان </a:t>
            </a:r>
            <a:r>
              <a:rPr lang="ar-SA" sz="2400" b="1" dirty="0" smtClean="0"/>
              <a:t>، كان الجهم كثير الجدال والخصومات والمناظرات، وإلا أنه لم يكن له بصر بعلم الحديث ولم يكن من المهتمين </a:t>
            </a:r>
            <a:r>
              <a:rPr lang="ar-SA" sz="2400" b="1" dirty="0" err="1" smtClean="0"/>
              <a:t>به</a:t>
            </a:r>
            <a:r>
              <a:rPr lang="ar-SA" sz="2400" b="1" dirty="0" smtClean="0"/>
              <a:t>، إذ شغله علم الكلام عن تلك، وقد نبذ علماء السلف أفكار جهم وشنعوا عليه ومقتوه أشد مقت</a:t>
            </a:r>
            <a:r>
              <a:rPr lang="ar-SA" sz="2400" dirty="0" smtClean="0"/>
              <a:t>.</a:t>
            </a:r>
            <a:endParaRPr lang="en-US" sz="2400" b="1" dirty="0" smtClean="0"/>
          </a:p>
          <a:p>
            <a:pPr rtl="1" eaLnBrk="1" hangingPunct="1">
              <a:buFontTx/>
              <a:buChar char="-"/>
            </a:pP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chemeClr val="tx1"/>
                </a:solidFill>
              </a:rPr>
              <a:t>فرقة </a:t>
            </a:r>
            <a:r>
              <a:rPr lang="ar-SA" dirty="0" err="1" smtClean="0">
                <a:solidFill>
                  <a:schemeClr val="tx1"/>
                </a:solidFill>
              </a:rPr>
              <a:t>الجهمية:</a:t>
            </a:r>
            <a:endParaRPr lang="en-US" dirty="0"/>
          </a:p>
        </p:txBody>
      </p:sp>
      <p:sp>
        <p:nvSpPr>
          <p:cNvPr id="3" name="عنصر نائب للمحتوى 2"/>
          <p:cNvSpPr>
            <a:spLocks noGrp="1"/>
          </p:cNvSpPr>
          <p:nvPr>
            <p:ph idx="1"/>
          </p:nvPr>
        </p:nvSpPr>
        <p:spPr/>
        <p:txBody>
          <a:bodyPr/>
          <a:lstStyle/>
          <a:p>
            <a:pPr algn="just" rtl="1"/>
            <a:r>
              <a:rPr lang="ar-SA" sz="2400" b="1" dirty="0" smtClean="0">
                <a:solidFill>
                  <a:srgbClr val="7030A0"/>
                </a:solidFill>
              </a:rPr>
              <a:t>نشأة </a:t>
            </a:r>
            <a:r>
              <a:rPr lang="ar-SA" sz="2400" b="1" dirty="0" err="1" smtClean="0">
                <a:solidFill>
                  <a:srgbClr val="7030A0"/>
                </a:solidFill>
              </a:rPr>
              <a:t>الجهمية</a:t>
            </a:r>
            <a:r>
              <a:rPr lang="en-US" sz="2400" b="1" dirty="0" smtClean="0">
                <a:solidFill>
                  <a:srgbClr val="7030A0"/>
                </a:solidFill>
              </a:rPr>
              <a:t>:</a:t>
            </a:r>
          </a:p>
          <a:p>
            <a:pPr algn="just" rtl="1"/>
            <a:r>
              <a:rPr lang="ar-SA" sz="2400" b="1" dirty="0" smtClean="0"/>
              <a:t>قامت </a:t>
            </a:r>
            <a:r>
              <a:rPr lang="ar-SA" sz="2400" b="1" dirty="0" smtClean="0"/>
              <a:t>أفكار الجهم بن صفوان على البدع الكلامية والآراء المخالفة لحقيقة العقيدة السلفية متأثراً بشتى الاتجاهات الفكرية </a:t>
            </a:r>
            <a:r>
              <a:rPr lang="ar-SA" sz="2400" b="1" dirty="0" smtClean="0"/>
              <a:t>الباطلة.</a:t>
            </a:r>
            <a:endParaRPr lang="en-US" sz="2400" b="1" dirty="0" smtClean="0"/>
          </a:p>
          <a:p>
            <a:pPr algn="just" rtl="1"/>
            <a:r>
              <a:rPr lang="ar-SA" sz="2400" b="1" dirty="0" smtClean="0"/>
              <a:t>وكانت </a:t>
            </a:r>
            <a:r>
              <a:rPr lang="ar-SA" sz="2400" b="1" dirty="0" smtClean="0"/>
              <a:t>نقطة الانتشار لهذه الطائفة بلدة </a:t>
            </a:r>
            <a:r>
              <a:rPr lang="ar-SA" sz="2400" b="1" dirty="0" err="1" smtClean="0"/>
              <a:t>ترمذ</a:t>
            </a:r>
            <a:r>
              <a:rPr lang="ar-SA" sz="2400" b="1" dirty="0" smtClean="0"/>
              <a:t> التي ينتسب إليها الجهم، ومنها انتشرت في بقية خراسان، ثم تطورت فيما بعد وانتشرت بين العامة </a:t>
            </a:r>
            <a:r>
              <a:rPr lang="ar-SA" sz="2400" b="1" dirty="0" err="1" smtClean="0"/>
              <a:t>والخاصة </a:t>
            </a:r>
            <a:r>
              <a:rPr lang="ar-SA" sz="2400" b="1" dirty="0" err="1" smtClean="0"/>
              <a:t>.</a:t>
            </a:r>
            <a:endParaRPr lang="en-US" sz="2400" b="1" dirty="0" smtClean="0"/>
          </a:p>
          <a:p>
            <a:pPr algn="just" rtl="1"/>
            <a:r>
              <a:rPr lang="ar-SA" sz="2400" b="1" dirty="0" smtClean="0"/>
              <a:t>وقد </a:t>
            </a:r>
            <a:r>
              <a:rPr lang="ar-SA" sz="2400" b="1" dirty="0" smtClean="0"/>
              <a:t>ذكر شيخ الإسلام درجات </a:t>
            </a:r>
            <a:r>
              <a:rPr lang="ar-SA" sz="2400" b="1" dirty="0" err="1" smtClean="0"/>
              <a:t>الجهمية</a:t>
            </a:r>
            <a:r>
              <a:rPr lang="ar-SA" sz="2400" b="1" dirty="0" smtClean="0"/>
              <a:t> ومدى تأثر الناس بهم، وقسمهم إلي ثلاث </a:t>
            </a:r>
            <a:r>
              <a:rPr lang="ar-SA" sz="2400" b="1" dirty="0" smtClean="0"/>
              <a:t>درجات:</a:t>
            </a:r>
            <a:endParaRPr lang="en-US" sz="2400" b="1" dirty="0" smtClean="0"/>
          </a:p>
          <a:p>
            <a:pPr algn="just" rtl="1"/>
            <a:r>
              <a:rPr lang="ar-SA" sz="2400" b="1" dirty="0" smtClean="0"/>
              <a:t>الدرجة الأول</a:t>
            </a:r>
            <a:r>
              <a:rPr lang="ar-SA" sz="2400" b="1" dirty="0" smtClean="0"/>
              <a:t>ى</a:t>
            </a:r>
            <a:r>
              <a:rPr lang="ar-SA" sz="2400" b="1" dirty="0" smtClean="0"/>
              <a:t>: </a:t>
            </a:r>
            <a:r>
              <a:rPr lang="ar-SA" sz="2400" b="1" dirty="0" smtClean="0"/>
              <a:t>وهم </a:t>
            </a:r>
            <a:r>
              <a:rPr lang="ar-SA" sz="2400" b="1" dirty="0" err="1" smtClean="0"/>
              <a:t>الجهمية</a:t>
            </a:r>
            <a:r>
              <a:rPr lang="ar-SA" sz="2400" b="1" dirty="0" smtClean="0"/>
              <a:t> الغالية النافون لأسماء الله وصفاته، وإن سموه بشيء من الأسماء الحسنى قالوا: هو </a:t>
            </a:r>
            <a:r>
              <a:rPr lang="ar-SA" sz="2400" b="1" dirty="0" smtClean="0"/>
              <a:t>مجاز.</a:t>
            </a:r>
          </a:p>
          <a:p>
            <a:pPr algn="just" rtl="1"/>
            <a:r>
              <a:rPr lang="ar-SA" sz="2400" b="1" dirty="0" smtClean="0"/>
              <a:t>الدرجة </a:t>
            </a:r>
            <a:r>
              <a:rPr lang="ar-SA" sz="2400" b="1" dirty="0" smtClean="0"/>
              <a:t>الثانية من </a:t>
            </a:r>
            <a:r>
              <a:rPr lang="ar-SA" sz="2400" b="1" dirty="0" err="1" smtClean="0"/>
              <a:t>الجهمية</a:t>
            </a:r>
            <a:r>
              <a:rPr lang="ar-SA" sz="2400" b="1" dirty="0" smtClean="0"/>
              <a:t>: وهم المعتزلة ونحوهم، الذين يقرون بأسماء الله الحسنى في الجملة لكن ينفون صفاته</a:t>
            </a:r>
            <a:r>
              <a:rPr lang="ar-SA" sz="2400" b="1" dirty="0" smtClean="0"/>
              <a:t>.</a:t>
            </a:r>
            <a:endParaRPr lang="en-US"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chemeClr val="tx1"/>
                </a:solidFill>
              </a:rPr>
              <a:t>فرقة </a:t>
            </a:r>
            <a:r>
              <a:rPr lang="ar-SA" dirty="0" err="1" smtClean="0">
                <a:solidFill>
                  <a:schemeClr val="tx1"/>
                </a:solidFill>
              </a:rPr>
              <a:t>الجهمية:</a:t>
            </a:r>
            <a:r>
              <a:rPr lang="ar-SA" dirty="0" smtClean="0">
                <a:solidFill>
                  <a:schemeClr val="tx1"/>
                </a:solidFill>
              </a:rPr>
              <a:t> </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just" rtl="1"/>
            <a:r>
              <a:rPr lang="ar-SA" sz="2800" b="1" dirty="0" smtClean="0"/>
              <a:t>الدرجة الثالثة: وهم قسم من </a:t>
            </a:r>
            <a:r>
              <a:rPr lang="ar-SA" sz="2800" b="1" dirty="0" err="1" smtClean="0"/>
              <a:t>الصفاتية</a:t>
            </a:r>
            <a:r>
              <a:rPr lang="ar-SA" sz="2800" b="1" dirty="0" smtClean="0"/>
              <a:t> المثبتون المخالفون </a:t>
            </a:r>
            <a:r>
              <a:rPr lang="ar-SA" sz="2800" b="1" dirty="0" err="1" smtClean="0"/>
              <a:t>للجهمية</a:t>
            </a:r>
            <a:r>
              <a:rPr lang="ar-SA" sz="2800" b="1" dirty="0" smtClean="0"/>
              <a:t>، ولكن فيهم نوع من التجهم، وهم الذين يقرون بأسماء الله وصفاته في الجملة ولكنهم يريدون طائفة من الأسماء، والصفات الخبرية وغير الخبرية </a:t>
            </a:r>
            <a:r>
              <a:rPr lang="ar-SA" sz="2800" b="1" dirty="0" smtClean="0"/>
              <a:t>ويؤولونها.</a:t>
            </a:r>
          </a:p>
          <a:p>
            <a:pPr algn="just" rtl="1"/>
            <a:r>
              <a:rPr lang="ar-SA" sz="2400" b="1" dirty="0" smtClean="0">
                <a:solidFill>
                  <a:srgbClr val="7030A0"/>
                </a:solidFill>
              </a:rPr>
              <a:t>مصدر </a:t>
            </a:r>
            <a:r>
              <a:rPr lang="ar-SA" sz="2400" b="1" dirty="0" smtClean="0">
                <a:solidFill>
                  <a:srgbClr val="7030A0"/>
                </a:solidFill>
              </a:rPr>
              <a:t>مقالة </a:t>
            </a:r>
            <a:r>
              <a:rPr lang="ar-SA" sz="2400" b="1" dirty="0" err="1" smtClean="0">
                <a:solidFill>
                  <a:srgbClr val="7030A0"/>
                </a:solidFill>
              </a:rPr>
              <a:t>الجهمية:</a:t>
            </a:r>
            <a:endParaRPr lang="ar-SA" sz="2400" b="1" dirty="0" smtClean="0">
              <a:solidFill>
                <a:srgbClr val="7030A0"/>
              </a:solidFill>
            </a:endParaRPr>
          </a:p>
          <a:p>
            <a:pPr algn="just" rtl="1"/>
            <a:r>
              <a:rPr lang="ar-SA" sz="2400" b="1" dirty="0" smtClean="0"/>
              <a:t>يذكر شيخ الإسلام أصل مقالة التعطيل وأنها ترجع في نهايتها إلى اليهود والصابئين والمشركين والفلاسفة </a:t>
            </a:r>
            <a:r>
              <a:rPr lang="ar-SA" sz="2400" b="1" dirty="0" smtClean="0"/>
              <a:t>الضالين، </a:t>
            </a:r>
            <a:r>
              <a:rPr lang="ar-SA" sz="2400" b="1" dirty="0" smtClean="0"/>
              <a:t>أول ما ظهرت هذه المقالة من جعد بن درهم، وأخذها عنه الجهم بن صفوان وأظهرها فنسبت مقالة </a:t>
            </a:r>
            <a:r>
              <a:rPr lang="ar-SA" sz="2400" b="1" dirty="0" err="1" smtClean="0"/>
              <a:t>الجهمية</a:t>
            </a:r>
            <a:r>
              <a:rPr lang="ar-SA" sz="2400" b="1" dirty="0" smtClean="0"/>
              <a:t> إليه، وقد قيل: إن </a:t>
            </a:r>
            <a:r>
              <a:rPr lang="ar-SA" sz="2400" b="1" dirty="0" err="1" smtClean="0"/>
              <a:t>الجعد</a:t>
            </a:r>
            <a:r>
              <a:rPr lang="ar-SA" sz="2400" b="1" dirty="0" smtClean="0"/>
              <a:t> أخذ مقالته عن أبان بن </a:t>
            </a:r>
            <a:r>
              <a:rPr lang="ar-SA" sz="2400" b="1" dirty="0" err="1" smtClean="0"/>
              <a:t>سمعان</a:t>
            </a:r>
            <a:r>
              <a:rPr lang="ar-SA" sz="2400" b="1" dirty="0" smtClean="0"/>
              <a:t> وأخذها أبان من طالوت ابن أخت لبيد بن الأعصم، وأخذها طالوت من لبيد بن الأعصم اليهودي الساحر الذي سحر النبي صلى الله عليه </a:t>
            </a:r>
            <a:r>
              <a:rPr lang="ar-SA" sz="2400" b="1" dirty="0" err="1" smtClean="0"/>
              <a:t>وسلم .</a:t>
            </a:r>
            <a:r>
              <a:rPr lang="ar-SA" sz="2400" b="1" dirty="0" smtClean="0"/>
              <a:t/>
            </a:r>
            <a:br>
              <a:rPr lang="ar-SA" sz="2400" b="1" dirty="0" smtClean="0"/>
            </a:br>
            <a:endParaRPr lang="en-US" sz="2400"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chemeClr val="tx1"/>
                </a:solidFill>
              </a:rPr>
              <a:t>فرقة </a:t>
            </a:r>
            <a:r>
              <a:rPr lang="ar-SA" dirty="0" err="1" smtClean="0">
                <a:solidFill>
                  <a:schemeClr val="tx1"/>
                </a:solidFill>
              </a:rPr>
              <a:t>الجهمية:</a:t>
            </a:r>
            <a:r>
              <a:rPr lang="ar-SA" dirty="0" smtClean="0">
                <a:solidFill>
                  <a:schemeClr val="tx1"/>
                </a:solidFill>
              </a:rPr>
              <a:t> </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rtl="1"/>
            <a:r>
              <a:rPr lang="ar-SA" sz="2400" b="1" dirty="0" smtClean="0">
                <a:solidFill>
                  <a:srgbClr val="7030A0"/>
                </a:solidFill>
              </a:rPr>
              <a:t>أهم عقائد </a:t>
            </a:r>
            <a:r>
              <a:rPr lang="ar-SA" sz="2400" b="1" dirty="0" err="1" smtClean="0">
                <a:solidFill>
                  <a:srgbClr val="7030A0"/>
                </a:solidFill>
              </a:rPr>
              <a:t>الجهمية</a:t>
            </a:r>
            <a:r>
              <a:rPr lang="ar-SA" sz="2400" b="1" dirty="0" err="1" smtClean="0">
                <a:solidFill>
                  <a:srgbClr val="7030A0"/>
                </a:solidFill>
              </a:rPr>
              <a:t>:</a:t>
            </a:r>
            <a:endParaRPr lang="ar-SA" sz="2400" b="1" dirty="0" smtClean="0">
              <a:solidFill>
                <a:srgbClr val="7030A0"/>
              </a:solidFill>
            </a:endParaRPr>
          </a:p>
          <a:p>
            <a:pPr rtl="1"/>
            <a:r>
              <a:rPr lang="ar-SA" sz="2400" dirty="0" smtClean="0"/>
              <a:t/>
            </a:r>
            <a:br>
              <a:rPr lang="ar-SA" sz="2400" dirty="0" smtClean="0"/>
            </a:br>
            <a:r>
              <a:rPr lang="ar-SA" sz="2400" b="1" dirty="0" err="1" smtClean="0"/>
              <a:t>1 </a:t>
            </a:r>
            <a:r>
              <a:rPr lang="ar-SA" sz="2400" b="1" dirty="0" smtClean="0"/>
              <a:t>- مذهبهم في التوحيد؛ هو إنكار جميع الأسماء والصفات لله عز وجل ويجعلون أسماء الله من باب </a:t>
            </a:r>
            <a:r>
              <a:rPr lang="ar-SA" sz="2400" b="1" dirty="0" err="1" smtClean="0"/>
              <a:t>المجاز.</a:t>
            </a:r>
            <a:r>
              <a:rPr lang="ar-SA" sz="2400" b="1" dirty="0" smtClean="0"/>
              <a:t/>
            </a:r>
            <a:br>
              <a:rPr lang="ar-SA" sz="2400" b="1" dirty="0" smtClean="0"/>
            </a:br>
            <a:r>
              <a:rPr lang="ar-SA" sz="2400" b="1" dirty="0" err="1" smtClean="0"/>
              <a:t>2 </a:t>
            </a:r>
            <a:r>
              <a:rPr lang="ar-SA" sz="2400" b="1" dirty="0" smtClean="0"/>
              <a:t>- القول بالجبر </a:t>
            </a:r>
            <a:r>
              <a:rPr lang="ar-SA" sz="2400" b="1" dirty="0" err="1" smtClean="0"/>
              <a:t>والإرجاء.</a:t>
            </a:r>
            <a:r>
              <a:rPr lang="ar-SA" sz="2400" b="1" dirty="0" smtClean="0"/>
              <a:t/>
            </a:r>
            <a:br>
              <a:rPr lang="ar-SA" sz="2400" b="1" dirty="0" smtClean="0"/>
            </a:br>
            <a:r>
              <a:rPr lang="ar-SA" sz="2400" b="1" dirty="0" err="1" smtClean="0"/>
              <a:t>3 </a:t>
            </a:r>
            <a:r>
              <a:rPr lang="ar-SA" sz="2400" b="1" dirty="0" smtClean="0"/>
              <a:t>- إنكار كثير من أمور اليوم الآخر </a:t>
            </a:r>
            <a:r>
              <a:rPr lang="ar-SA" sz="2400" b="1" dirty="0" err="1" smtClean="0"/>
              <a:t>مثل:</a:t>
            </a:r>
            <a:r>
              <a:rPr lang="ar-SA" sz="2400" b="1" dirty="0" smtClean="0"/>
              <a:t/>
            </a:r>
            <a:br>
              <a:rPr lang="ar-SA" sz="2400" b="1" dirty="0" smtClean="0"/>
            </a:br>
            <a:r>
              <a:rPr lang="ar-SA" sz="2400" b="1" dirty="0" smtClean="0"/>
              <a:t>(الصراط</a:t>
            </a:r>
            <a:r>
              <a:rPr lang="ar-SA" sz="2400" b="1" dirty="0" smtClean="0"/>
              <a:t>.- </a:t>
            </a:r>
            <a:r>
              <a:rPr lang="ar-SA" sz="2400" b="1" dirty="0" err="1" smtClean="0"/>
              <a:t>الميزان </a:t>
            </a:r>
            <a:r>
              <a:rPr lang="ar-SA" sz="2400" b="1" dirty="0" smtClean="0"/>
              <a:t>- رؤية الله </a:t>
            </a:r>
            <a:r>
              <a:rPr lang="ar-SA" sz="2400" b="1" dirty="0" err="1" smtClean="0"/>
              <a:t>تعالي </a:t>
            </a:r>
            <a:r>
              <a:rPr lang="ar-SA" sz="2400" b="1" dirty="0" smtClean="0"/>
              <a:t>- عذاب </a:t>
            </a:r>
            <a:r>
              <a:rPr lang="ar-SA" sz="2400" b="1" dirty="0" err="1" smtClean="0"/>
              <a:t>القبر </a:t>
            </a:r>
            <a:r>
              <a:rPr lang="ar-SA" sz="2400" b="1" dirty="0" smtClean="0"/>
              <a:t>- القول بفناء الجنة والنار</a:t>
            </a:r>
            <a:r>
              <a:rPr lang="ar-SA" sz="2400" b="1" dirty="0" err="1" smtClean="0"/>
              <a:t>).</a:t>
            </a:r>
            <a:r>
              <a:rPr lang="ar-SA" sz="2400" b="1" dirty="0" smtClean="0"/>
              <a:t/>
            </a:r>
            <a:br>
              <a:rPr lang="ar-SA" sz="2400" b="1" dirty="0" smtClean="0"/>
            </a:br>
            <a:r>
              <a:rPr lang="ar-SA" sz="2400" b="1" dirty="0" smtClean="0"/>
              <a:t>4- </a:t>
            </a:r>
            <a:r>
              <a:rPr lang="ar-SA" sz="2400" b="1" dirty="0" smtClean="0"/>
              <a:t>نفوا </a:t>
            </a:r>
            <a:r>
              <a:rPr lang="ar-SA" sz="2400" b="1" dirty="0" smtClean="0"/>
              <a:t>أن يكون الله متكلماً بكلام يليق بجلاله، والقول بأن القرآن </a:t>
            </a:r>
            <a:r>
              <a:rPr lang="ar-SA" sz="2400" b="1" dirty="0" err="1" smtClean="0"/>
              <a:t>مخلوق.</a:t>
            </a:r>
            <a:r>
              <a:rPr lang="ar-SA" sz="2400" b="1" dirty="0" smtClean="0"/>
              <a:t/>
            </a:r>
            <a:br>
              <a:rPr lang="ar-SA" sz="2400" b="1" dirty="0" smtClean="0"/>
            </a:br>
            <a:r>
              <a:rPr lang="ar-SA" sz="2400" b="1" dirty="0" smtClean="0"/>
              <a:t>5- </a:t>
            </a:r>
            <a:r>
              <a:rPr lang="ar-SA" sz="2400" b="1" dirty="0" smtClean="0"/>
              <a:t>الإيمان عند </a:t>
            </a:r>
            <a:r>
              <a:rPr lang="ar-SA" sz="2400" b="1" dirty="0" err="1" smtClean="0"/>
              <a:t>الجهمية</a:t>
            </a:r>
            <a:r>
              <a:rPr lang="ar-SA" sz="2400" b="1" dirty="0" smtClean="0"/>
              <a:t> هو </a:t>
            </a:r>
            <a:r>
              <a:rPr lang="ar-SA" sz="2400" b="1" dirty="0" smtClean="0"/>
              <a:t>المعرفة </a:t>
            </a:r>
            <a:r>
              <a:rPr lang="ar-SA" sz="2400" b="1" dirty="0" err="1" smtClean="0"/>
              <a:t>بالله.</a:t>
            </a:r>
            <a:r>
              <a:rPr lang="ar-SA" sz="2400" b="1" dirty="0" smtClean="0"/>
              <a:t/>
            </a:r>
            <a:br>
              <a:rPr lang="ar-SA" sz="2400" b="1" dirty="0" smtClean="0"/>
            </a:br>
            <a:r>
              <a:rPr lang="ar-SA" sz="2400" b="1" dirty="0" smtClean="0"/>
              <a:t>6- </a:t>
            </a:r>
            <a:r>
              <a:rPr lang="ar-SA" sz="2400" b="1" dirty="0" smtClean="0"/>
              <a:t>نفوا </a:t>
            </a:r>
            <a:r>
              <a:rPr lang="ar-SA" sz="2400" b="1" dirty="0" smtClean="0"/>
              <a:t>أن يكون الله تعالي في جهة </a:t>
            </a:r>
            <a:r>
              <a:rPr lang="ar-SA" sz="2400" b="1" dirty="0" err="1" smtClean="0"/>
              <a:t>العلو.</a:t>
            </a:r>
            <a:r>
              <a:rPr lang="ar-SA" sz="2400" b="1" dirty="0" smtClean="0"/>
              <a:t/>
            </a:r>
            <a:br>
              <a:rPr lang="ar-SA" sz="2400" b="1" dirty="0" smtClean="0"/>
            </a:br>
            <a:r>
              <a:rPr lang="ar-SA" sz="2400" dirty="0" smtClean="0"/>
              <a:t/>
            </a:r>
            <a:br>
              <a:rPr lang="ar-SA" sz="2400" dirty="0" smtClean="0"/>
            </a:br>
            <a:endParaRPr lang="en-US" sz="2400"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chemeClr val="tx1"/>
                </a:solidFill>
              </a:rPr>
              <a:t>فرقة </a:t>
            </a:r>
            <a:r>
              <a:rPr lang="ar-SA" dirty="0" err="1" smtClean="0">
                <a:solidFill>
                  <a:schemeClr val="tx1"/>
                </a:solidFill>
              </a:rPr>
              <a:t>الجهمية:</a:t>
            </a:r>
            <a:r>
              <a:rPr lang="ar-SA" dirty="0" smtClean="0">
                <a:solidFill>
                  <a:schemeClr val="tx1"/>
                </a:solidFill>
              </a:rPr>
              <a:t> </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just" rtl="1"/>
            <a:r>
              <a:rPr lang="ar-SA" sz="2400" b="1" dirty="0" smtClean="0">
                <a:solidFill>
                  <a:srgbClr val="7030A0"/>
                </a:solidFill>
              </a:rPr>
              <a:t>شبهات </a:t>
            </a:r>
            <a:r>
              <a:rPr lang="ar-SA" sz="2400" b="1" dirty="0" err="1" smtClean="0">
                <a:solidFill>
                  <a:srgbClr val="7030A0"/>
                </a:solidFill>
              </a:rPr>
              <a:t>الجهمية</a:t>
            </a:r>
            <a:r>
              <a:rPr lang="ar-SA" sz="2400" b="1" dirty="0" smtClean="0">
                <a:solidFill>
                  <a:srgbClr val="7030A0"/>
                </a:solidFill>
              </a:rPr>
              <a:t> في نفي </a:t>
            </a:r>
            <a:r>
              <a:rPr lang="ar-SA" sz="2400" b="1" dirty="0" err="1" smtClean="0">
                <a:solidFill>
                  <a:srgbClr val="7030A0"/>
                </a:solidFill>
              </a:rPr>
              <a:t>الصفات :</a:t>
            </a:r>
            <a:r>
              <a:rPr lang="ar-SA" sz="2400" b="1" dirty="0" smtClean="0">
                <a:solidFill>
                  <a:srgbClr val="7030A0"/>
                </a:solidFill>
              </a:rPr>
              <a:t> </a:t>
            </a:r>
          </a:p>
          <a:p>
            <a:pPr algn="just" rtl="1"/>
            <a:r>
              <a:rPr lang="ar-SA" sz="2400" b="1" dirty="0" smtClean="0"/>
              <a:t>1-أن إثبات الصفات يقتضي أن يكون الله جسماً؛ لأن الصفات لا تقوم إلا بالأجسام، لأنها أعراض والأعراض لا تقوم بنفسها.</a:t>
            </a:r>
          </a:p>
          <a:p>
            <a:pPr algn="just" rtl="1"/>
            <a:r>
              <a:rPr lang="ar-SA" sz="2400" b="1" dirty="0" smtClean="0"/>
              <a:t>2-إرادة تنزيه الله تعالى.</a:t>
            </a:r>
          </a:p>
          <a:p>
            <a:pPr algn="just" rtl="1"/>
            <a:r>
              <a:rPr lang="ar-SA" sz="2400" b="1" dirty="0" smtClean="0"/>
              <a:t>3-أن وصف الله تعالي بتلك الصفات التي ذكرت في كتابه الكريم أو في سنة نبيه العظيم يقتضي مشابهة الله </a:t>
            </a:r>
            <a:r>
              <a:rPr lang="ar-SA" sz="2400" b="1" dirty="0" err="1" smtClean="0"/>
              <a:t>بخلقه .</a:t>
            </a:r>
            <a:endParaRPr lang="ar-SA" sz="2400" b="1" dirty="0" smtClean="0"/>
          </a:p>
          <a:p>
            <a:pPr algn="just" rtl="1"/>
            <a:r>
              <a:rPr lang="ar-SA" sz="2400" b="1" u="sng" dirty="0" smtClean="0"/>
              <a:t>الرد </a:t>
            </a:r>
            <a:r>
              <a:rPr lang="ar-SA" sz="2400" b="1" u="sng" dirty="0" err="1" smtClean="0"/>
              <a:t>عليهم </a:t>
            </a:r>
            <a:r>
              <a:rPr lang="ar-SA" sz="2400" b="1" u="sng" dirty="0" err="1" smtClean="0"/>
              <a:t>:</a:t>
            </a:r>
            <a:endParaRPr lang="ar-SA" sz="2400" b="1" u="sng" dirty="0" smtClean="0"/>
          </a:p>
          <a:p>
            <a:pPr algn="just" rtl="1"/>
            <a:r>
              <a:rPr lang="ar-SA" sz="2400" b="1" dirty="0" smtClean="0"/>
              <a:t>عقيدة السلف: </a:t>
            </a:r>
            <a:r>
              <a:rPr lang="ar-SA" sz="2400" b="1" dirty="0" smtClean="0"/>
              <a:t>وهو الإيمان التام بكل ما وصف الله </a:t>
            </a:r>
            <a:r>
              <a:rPr lang="ar-SA" sz="2400" b="1" dirty="0" err="1" smtClean="0"/>
              <a:t>به</a:t>
            </a:r>
            <a:r>
              <a:rPr lang="ar-SA" sz="2400" b="1" dirty="0" smtClean="0"/>
              <a:t> نفسه ووصفه </a:t>
            </a:r>
            <a:r>
              <a:rPr lang="ar-SA" sz="2400" b="1" dirty="0" err="1" smtClean="0"/>
              <a:t>به</a:t>
            </a:r>
            <a:r>
              <a:rPr lang="ar-SA" sz="2400" b="1" dirty="0" smtClean="0"/>
              <a:t> نبيه صلى الله عليه وسلم، كما جاءت </a:t>
            </a:r>
            <a:r>
              <a:rPr lang="ar-SA" sz="2400" b="1" dirty="0" err="1" smtClean="0"/>
              <a:t>به</a:t>
            </a:r>
            <a:r>
              <a:rPr lang="ar-SA" sz="2400" b="1" dirty="0" smtClean="0"/>
              <a:t> النصوص من غير تحريف ولا تعطيل ولا تمثيل ولا </a:t>
            </a:r>
            <a:r>
              <a:rPr lang="ar-SA" sz="2400" b="1" dirty="0" err="1" smtClean="0"/>
              <a:t>تكييف.</a:t>
            </a:r>
            <a:r>
              <a:rPr lang="ar-SA" sz="2400" b="1" dirty="0" smtClean="0"/>
              <a:t/>
            </a:r>
            <a:br>
              <a:rPr lang="ar-SA" sz="2400" b="1" dirty="0" smtClean="0"/>
            </a:br>
            <a:r>
              <a:rPr lang="ar-SA" sz="2400" b="1" dirty="0" smtClean="0"/>
              <a:t/>
            </a:r>
            <a:br>
              <a:rPr lang="ar-SA" sz="2400" b="1" dirty="0" smtClean="0"/>
            </a:br>
            <a:r>
              <a:rPr lang="ar-SA" sz="2400" b="1" dirty="0" err="1" smtClean="0"/>
              <a:t>.</a:t>
            </a:r>
            <a:endParaRPr lang="en-US" sz="2400"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chemeClr val="tx1"/>
                </a:solidFill>
              </a:rPr>
              <a:t>فرقة </a:t>
            </a:r>
            <a:r>
              <a:rPr lang="ar-SA" dirty="0" err="1" smtClean="0">
                <a:solidFill>
                  <a:schemeClr val="tx1"/>
                </a:solidFill>
              </a:rPr>
              <a:t>الجهمية:</a:t>
            </a:r>
            <a:endParaRPr lang="en-US" dirty="0"/>
          </a:p>
        </p:txBody>
      </p:sp>
      <p:sp>
        <p:nvSpPr>
          <p:cNvPr id="3" name="عنصر نائب للمحتوى 2"/>
          <p:cNvSpPr>
            <a:spLocks noGrp="1"/>
          </p:cNvSpPr>
          <p:nvPr>
            <p:ph idx="1"/>
          </p:nvPr>
        </p:nvSpPr>
        <p:spPr/>
        <p:txBody>
          <a:bodyPr/>
          <a:lstStyle/>
          <a:p>
            <a:pPr algn="just" rtl="1"/>
            <a:r>
              <a:rPr lang="ar-SA" sz="2400" b="1" dirty="0" smtClean="0"/>
              <a:t>يقولون عن كل صفة: الصفة معلومة والكيف مجهول والسؤال عنها بدعه، ولم يتنطعوا تنطع المشبهة ولم يسلكوا مسالك المعطلة؛ لأنهم على معرفة تامة أن الكلام في الصفات فرع عن الكلام في الذات، فلا يصفون ذاتاً غير مدركة الماهية بصفات تكيفها؛ لأن هذا هو القول على الله بغير علم</a:t>
            </a:r>
          </a:p>
          <a:p>
            <a:pPr algn="just" rtl="1"/>
            <a:r>
              <a:rPr lang="ar-SA" sz="2400" b="1" dirty="0" smtClean="0"/>
              <a:t>ومن العجائب أن يثبت الله لنفسه الصفة وهم ينفونها عنه، ومثلهم في هذا كمثل شخص سأل آخر عن اسمه وهو لا يعرفه فأخبره فقال له: لا، إن اسمك ليس هذا، ذلك أن الله تعالى </a:t>
            </a:r>
            <a:r>
              <a:rPr lang="ar-SA" sz="2400" b="1" dirty="0" err="1" smtClean="0"/>
              <a:t>قال: </a:t>
            </a:r>
            <a:r>
              <a:rPr lang="ar-SA" sz="2400" b="1" dirty="0" smtClean="0"/>
              <a:t>{الرحمن </a:t>
            </a:r>
            <a:r>
              <a:rPr lang="ar-SA" sz="2400" b="1" dirty="0" smtClean="0"/>
              <a:t>علي العرش </a:t>
            </a:r>
            <a:r>
              <a:rPr lang="ar-SA" sz="2400" b="1" dirty="0" smtClean="0"/>
              <a:t>استوى}، </a:t>
            </a:r>
            <a:r>
              <a:rPr lang="ar-SA" sz="2400" b="1" dirty="0" smtClean="0"/>
              <a:t>وهم يقولون: لا يجوز إثبات هذه الصفة بل يجب نفيها مطلقاً، أو تأويلها بمعني استولى أو قصد، أو غير ذلك من تأويلاتهم الباطلة</a:t>
            </a:r>
            <a:r>
              <a:rPr lang="ar-SA" sz="2400" b="1" dirty="0" smtClean="0"/>
              <a:t>.</a:t>
            </a:r>
            <a:endParaRPr lang="en-US" sz="2400" b="1" dirty="0" smtClean="0"/>
          </a:p>
          <a:p>
            <a:pPr algn="just" rtl="1"/>
            <a:r>
              <a:rPr lang="ar-SA" sz="2400" b="1" dirty="0" smtClean="0"/>
              <a:t> </a:t>
            </a:r>
            <a:endParaRPr lang="en-US" sz="2400" b="1" dirty="0" smtClean="0"/>
          </a:p>
          <a:p>
            <a:endParaRPr lang="en-US" b="1" dirty="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chemeClr val="tx1"/>
                </a:solidFill>
              </a:rPr>
              <a:t>فرقة </a:t>
            </a:r>
            <a:r>
              <a:rPr lang="ar-SA" dirty="0" err="1" smtClean="0">
                <a:solidFill>
                  <a:schemeClr val="tx1"/>
                </a:solidFill>
              </a:rPr>
              <a:t>الجهمية:</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just" rtl="1"/>
            <a:r>
              <a:rPr lang="ar-SA" b="1" dirty="0" smtClean="0"/>
              <a:t> </a:t>
            </a:r>
            <a:r>
              <a:rPr lang="ar-SA" sz="2400" b="1" dirty="0" smtClean="0"/>
              <a:t> </a:t>
            </a:r>
            <a:r>
              <a:rPr lang="ar-SA" sz="2400" b="1" dirty="0" smtClean="0">
                <a:solidFill>
                  <a:srgbClr val="0070C0"/>
                </a:solidFill>
              </a:rPr>
              <a:t>الحكم على </a:t>
            </a:r>
            <a:r>
              <a:rPr lang="ar-SA" sz="2400" b="1" dirty="0" err="1" smtClean="0">
                <a:solidFill>
                  <a:srgbClr val="0070C0"/>
                </a:solidFill>
              </a:rPr>
              <a:t>الجهمية:</a:t>
            </a:r>
            <a:endParaRPr lang="ar-SA" sz="2400" b="1" dirty="0" smtClean="0">
              <a:solidFill>
                <a:srgbClr val="0070C0"/>
              </a:solidFill>
            </a:endParaRPr>
          </a:p>
          <a:p>
            <a:pPr algn="just" rtl="1"/>
            <a:r>
              <a:rPr lang="ar-SA" sz="2400" b="1" dirty="0" smtClean="0"/>
              <a:t>لقد ذهب كثير من علماء السلف إلى تكفير </a:t>
            </a:r>
            <a:r>
              <a:rPr lang="ar-SA" sz="2400" b="1" dirty="0" err="1" smtClean="0"/>
              <a:t>الجهمية</a:t>
            </a:r>
            <a:r>
              <a:rPr lang="ar-SA" sz="2400" b="1" dirty="0" smtClean="0"/>
              <a:t> وإخراجهم من أهل القبلة، ومن هؤلاء الإمام </a:t>
            </a:r>
            <a:r>
              <a:rPr lang="ar-SA" sz="2400" b="1" dirty="0" err="1" smtClean="0"/>
              <a:t>الدارمي.</a:t>
            </a:r>
            <a:r>
              <a:rPr lang="ar-SA" sz="2400" b="1" smtClean="0"/>
              <a:t> كما </a:t>
            </a:r>
            <a:r>
              <a:rPr lang="ar-SA" sz="2400" b="1" dirty="0" smtClean="0"/>
              <a:t>أورد </a:t>
            </a:r>
            <a:r>
              <a:rPr lang="ar-SA" sz="2400" b="1" dirty="0" err="1" smtClean="0"/>
              <a:t>الدارمي</a:t>
            </a:r>
            <a:r>
              <a:rPr lang="ar-SA" sz="2400" b="1" dirty="0" smtClean="0"/>
              <a:t> جملة من أسماء الذين حكموا بكفر </a:t>
            </a:r>
            <a:r>
              <a:rPr lang="ar-SA" sz="2400" b="1" dirty="0" err="1" smtClean="0"/>
              <a:t>الجهمية</a:t>
            </a:r>
            <a:r>
              <a:rPr lang="ar-SA" sz="2400" b="1" dirty="0" smtClean="0"/>
              <a:t> صراحة، ومنهم: سلام بن أبي مطيع، وحماد بن زيد، ويزيد بن هارون، وابن المبارك، </a:t>
            </a:r>
            <a:r>
              <a:rPr lang="ar-SA" sz="2400" b="1" dirty="0" err="1" smtClean="0"/>
              <a:t>ووكيع</a:t>
            </a:r>
            <a:r>
              <a:rPr lang="ar-SA" sz="2400" b="1" dirty="0" smtClean="0"/>
              <a:t>، وحماد بن أبي سليمان، ويحي بن يحيى، وأبو توبة الربيع ابن نافع، ومالك بن </a:t>
            </a:r>
            <a:r>
              <a:rPr lang="ar-SA" sz="2400" b="1" dirty="0" err="1" smtClean="0"/>
              <a:t>أنس.</a:t>
            </a:r>
            <a:r>
              <a:rPr lang="ar-SA" sz="2400" b="1" dirty="0" smtClean="0"/>
              <a:t/>
            </a:r>
            <a:br>
              <a:rPr lang="ar-SA" sz="2400" b="1" dirty="0" smtClean="0"/>
            </a:br>
            <a:endParaRPr lang="en-US"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1892</TotalTime>
  <Words>545</Words>
  <Application>Microsoft Office PowerPoint</Application>
  <PresentationFormat>A4 Paper (210x297 mm)‎</PresentationFormat>
  <Paragraphs>53</Paragraphs>
  <Slides>11</Slides>
  <Notes>0</Notes>
  <HiddenSlides>0</HiddenSlides>
  <MMClips>0</MMClips>
  <ScaleCrop>false</ScaleCrop>
  <HeadingPairs>
    <vt:vector size="4" baseType="variant">
      <vt:variant>
        <vt:lpstr>سمة</vt:lpstr>
      </vt:variant>
      <vt:variant>
        <vt:i4>1</vt:i4>
      </vt:variant>
      <vt:variant>
        <vt:lpstr>عناوين الشرائح</vt:lpstr>
      </vt:variant>
      <vt:variant>
        <vt:i4>11</vt:i4>
      </vt:variant>
    </vt:vector>
  </HeadingPairs>
  <TitlesOfParts>
    <vt:vector size="12" baseType="lpstr">
      <vt:lpstr>Office Theme</vt:lpstr>
      <vt:lpstr>الشريحة 1</vt:lpstr>
      <vt:lpstr>الثانية عشرة  عنوان المحاضرة</vt:lpstr>
      <vt:lpstr>عناصر المحاضرة</vt:lpstr>
      <vt:lpstr>فرقة الجهمية: </vt:lpstr>
      <vt:lpstr>فرقة الجهمية:</vt:lpstr>
      <vt:lpstr>فرقة الجهمية:  </vt:lpstr>
      <vt:lpstr>فرقة الجهمية:  </vt:lpstr>
      <vt:lpstr>فرقة الجهمية:  </vt:lpstr>
      <vt:lpstr>فرقة الجهمية:</vt:lpstr>
      <vt:lpstr>فرقة الجهمية: </vt:lpstr>
      <vt:lpstr>الشريحة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حnader darawsheh</dc:creator>
  <cp:lastModifiedBy>user</cp:lastModifiedBy>
  <cp:revision>175</cp:revision>
  <dcterms:created xsi:type="dcterms:W3CDTF">2009-10-14T19:14:34Z</dcterms:created>
  <dcterms:modified xsi:type="dcterms:W3CDTF">2012-11-15T18:04:19Z</dcterms:modified>
</cp:coreProperties>
</file>