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81" r:id="rId4"/>
    <p:sldId id="267" r:id="rId5"/>
    <p:sldId id="259" r:id="rId6"/>
    <p:sldId id="269" r:id="rId7"/>
    <p:sldId id="282" r:id="rId8"/>
    <p:sldId id="270" r:id="rId9"/>
    <p:sldId id="271" r:id="rId10"/>
    <p:sldId id="272" r:id="rId11"/>
    <p:sldId id="274" r:id="rId12"/>
    <p:sldId id="280"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AD9968"/>
    <a:srgbClr val="709256"/>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72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الثالثة عشرة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rPr>
              <a:t>فرقة المعتزلة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p:txBody>
          <a:bodyPr/>
          <a:lstStyle/>
          <a:p>
            <a:pPr algn="ctr" rtl="1">
              <a:buFontTx/>
              <a:buChar char="-"/>
            </a:pPr>
            <a:r>
              <a:rPr lang="ar-SA" sz="2800" b="1" dirty="0" smtClean="0">
                <a:solidFill>
                  <a:srgbClr val="0070C0"/>
                </a:solidFill>
              </a:rPr>
              <a:t>نشأة المعتزلة</a:t>
            </a:r>
          </a:p>
          <a:p>
            <a:pPr algn="ctr" rtl="1">
              <a:buFontTx/>
              <a:buChar char="-"/>
            </a:pPr>
            <a:r>
              <a:rPr lang="ar-SA" sz="2800" b="1" dirty="0" smtClean="0">
                <a:solidFill>
                  <a:srgbClr val="0070C0"/>
                </a:solidFill>
              </a:rPr>
              <a:t>أسماء المعتزلة</a:t>
            </a:r>
          </a:p>
          <a:p>
            <a:pPr algn="ctr" rtl="1">
              <a:buFontTx/>
              <a:buChar char="-"/>
            </a:pPr>
            <a:r>
              <a:rPr lang="ar-SA" sz="2800" b="1" dirty="0" smtClean="0">
                <a:solidFill>
                  <a:srgbClr val="0070C0"/>
                </a:solidFill>
              </a:rPr>
              <a:t>سلطان المعتزلة</a:t>
            </a:r>
          </a:p>
          <a:p>
            <a:pPr algn="ctr" rtl="1">
              <a:buFontTx/>
              <a:buChar char="-"/>
            </a:pPr>
            <a:r>
              <a:rPr lang="ar-SA" sz="2800" b="1" dirty="0" smtClean="0">
                <a:solidFill>
                  <a:srgbClr val="0070C0"/>
                </a:solidFill>
              </a:rPr>
              <a:t>الاتفاق بين المعتزلة والقدرية</a:t>
            </a:r>
          </a:p>
          <a:p>
            <a:pPr algn="ctr" rtl="1">
              <a:buFontTx/>
              <a:buChar char="-"/>
            </a:pPr>
            <a:r>
              <a:rPr lang="ar-SA" sz="2800" b="1" dirty="0" smtClean="0">
                <a:solidFill>
                  <a:srgbClr val="0070C0"/>
                </a:solidFill>
              </a:rPr>
              <a:t>أهم عقائد المعتزلة</a:t>
            </a:r>
          </a:p>
          <a:p>
            <a:pPr algn="ctr" rtl="1">
              <a:buFontTx/>
              <a:buChar char="-"/>
            </a:pPr>
            <a:r>
              <a:rPr lang="ar-SA" sz="2800" b="1" dirty="0" smtClean="0">
                <a:solidFill>
                  <a:srgbClr val="0070C0"/>
                </a:solidFill>
              </a:rPr>
              <a:t>الأصول الخمسة للمعتزلة</a:t>
            </a:r>
          </a:p>
          <a:p>
            <a:endParaRPr lang="ar-SA" sz="2400" b="1" dirty="0" smtClean="0"/>
          </a:p>
          <a:p>
            <a:endParaRPr lang="ar-SA" sz="2400" b="1" dirty="0" smtClean="0"/>
          </a:p>
          <a:p>
            <a:endParaRPr lang="ar-SA" sz="2400" b="1" dirty="0" smtClean="0"/>
          </a:p>
          <a:p>
            <a:endParaRPr lang="ar-SA" sz="2400" b="1" dirty="0" smtClean="0">
              <a:solidFill>
                <a:srgbClr val="AD9968"/>
              </a:solidFill>
            </a:endParaRPr>
          </a:p>
          <a:p>
            <a:endParaRPr lang="en-US" sz="2400" b="1" dirty="0">
              <a:solidFill>
                <a:srgbClr val="AD9968"/>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rgbClr val="009900"/>
                </a:solidFill>
              </a:rPr>
              <a:t>فرقة المعتزلة:</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7171" name="Text Placeholder 5"/>
          <p:cNvSpPr>
            <a:spLocks noGrp="1"/>
          </p:cNvSpPr>
          <p:nvPr>
            <p:ph idx="1"/>
          </p:nvPr>
        </p:nvSpPr>
        <p:spPr>
          <a:xfrm>
            <a:off x="533400" y="1524000"/>
            <a:ext cx="8915400" cy="4525963"/>
          </a:xfrm>
        </p:spPr>
        <p:txBody>
          <a:bodyPr/>
          <a:lstStyle/>
          <a:p>
            <a:pPr rtl="1"/>
            <a:r>
              <a:rPr lang="ar-SA" sz="2400" b="1" dirty="0" smtClean="0">
                <a:solidFill>
                  <a:srgbClr val="7030A0"/>
                </a:solidFill>
              </a:rPr>
              <a:t>نشأة </a:t>
            </a:r>
            <a:r>
              <a:rPr lang="ar-SA" sz="2400" b="1" dirty="0" err="1" smtClean="0">
                <a:solidFill>
                  <a:srgbClr val="7030A0"/>
                </a:solidFill>
              </a:rPr>
              <a:t>المعتزلة:</a:t>
            </a:r>
            <a:r>
              <a:rPr lang="ar-SA" sz="2400" b="1" dirty="0" smtClean="0"/>
              <a:t/>
            </a:r>
            <a:br>
              <a:rPr lang="ar-SA" sz="2400" b="1" dirty="0" smtClean="0"/>
            </a:br>
            <a:r>
              <a:rPr lang="ar-SA" sz="2400" b="1" dirty="0" smtClean="0"/>
              <a:t>نشأت هذه الطائفة متأثرة بشتى الاتجاهات الموجودة في ذلك العصر، وقد أصبحت المعتزلة فرقة كبيرة تفرعت عن </a:t>
            </a:r>
            <a:r>
              <a:rPr lang="ar-SA" sz="2400" b="1" dirty="0" err="1" smtClean="0"/>
              <a:t>الجهمية</a:t>
            </a:r>
            <a:r>
              <a:rPr lang="ar-SA" sz="2400" b="1" dirty="0" smtClean="0"/>
              <a:t> في معظم الآراء، ثم انتشرت في أكثر بلدان المسلمين انتشارا </a:t>
            </a:r>
            <a:r>
              <a:rPr lang="ar-SA" sz="2400" b="1" dirty="0" err="1" smtClean="0"/>
              <a:t>واسعا.</a:t>
            </a:r>
            <a:r>
              <a:rPr lang="ar-SA" sz="2400" b="1" dirty="0" smtClean="0"/>
              <a:t/>
            </a:r>
            <a:br>
              <a:rPr lang="ar-SA" sz="2400" b="1" dirty="0" smtClean="0"/>
            </a:br>
            <a:r>
              <a:rPr lang="ar-SA" sz="2400" b="1" dirty="0" smtClean="0"/>
              <a:t>إذ يرى بعض العلماء أن أصل بدء الاعتزال كان في زمن الخليفة الراشد علي رضى الله عنه، حينما اعتزل جماعة من الصحابة كانوا معه السياسة، وتركوا الخوض في تلك الخلافات التي نجمت بين علي ومعاوية رضى الله عنهما، وهذا القول باطل لا صحة </a:t>
            </a:r>
            <a:r>
              <a:rPr lang="ar-SA" sz="2400" b="1" dirty="0" err="1" smtClean="0"/>
              <a:t>له .</a:t>
            </a:r>
            <a:r>
              <a:rPr lang="ar-SA" sz="2400" b="1" dirty="0" smtClean="0"/>
              <a:t/>
            </a:r>
            <a:br>
              <a:rPr lang="ar-SA" sz="2400" b="1" dirty="0" smtClean="0"/>
            </a:br>
            <a:r>
              <a:rPr lang="ar-SA" sz="2400" b="1" dirty="0" smtClean="0"/>
              <a:t>ويرى أكثر العلماء أن أصل بدء الاعتزال هو ما وقع بين الحسن البصري وواصل بن عطاء من خلاف في حكم أهل </a:t>
            </a:r>
            <a:r>
              <a:rPr lang="ar-SA" sz="2400" b="1" dirty="0" err="1" smtClean="0"/>
              <a:t>الذنوب.</a:t>
            </a:r>
            <a:r>
              <a:rPr lang="ar-SA" sz="2400" b="1" dirty="0" smtClean="0"/>
              <a:t/>
            </a:r>
            <a:br>
              <a:rPr lang="ar-SA" sz="2400" b="1" dirty="0" smtClean="0"/>
            </a:br>
            <a:endParaRPr lang="en-US" sz="2400" b="1" dirty="0" smtClean="0"/>
          </a:p>
          <a:p>
            <a:pPr algn="just" rtl="1" eaLnBrk="1" hangingPunct="1">
              <a:buFontTx/>
              <a:buChar char="-"/>
            </a:pP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81000"/>
            <a:ext cx="8534400" cy="1066800"/>
          </a:xfrm>
        </p:spPr>
        <p:txBody>
          <a:bodyPr/>
          <a:lstStyle/>
          <a:p>
            <a:pPr eaLnBrk="1" hangingPunct="1"/>
            <a:r>
              <a:rPr lang="en-US" dirty="0" smtClean="0">
                <a:solidFill>
                  <a:schemeClr val="tx1"/>
                </a:solidFill>
              </a:rPr>
              <a:t/>
            </a:r>
            <a:br>
              <a:rPr lang="en-US" dirty="0" smtClean="0">
                <a:solidFill>
                  <a:schemeClr val="tx1"/>
                </a:solidFill>
              </a:rPr>
            </a:br>
            <a:r>
              <a:rPr lang="ar-SA" dirty="0" smtClean="0">
                <a:solidFill>
                  <a:schemeClr val="tx1"/>
                </a:solidFill>
              </a:rPr>
              <a:t> </a:t>
            </a:r>
            <a:r>
              <a:rPr lang="ar-SA" dirty="0" smtClean="0">
                <a:solidFill>
                  <a:srgbClr val="009900"/>
                </a:solidFill>
              </a:rPr>
              <a:t>فرقة </a:t>
            </a:r>
            <a:r>
              <a:rPr lang="ar-SA" dirty="0" err="1" smtClean="0">
                <a:solidFill>
                  <a:srgbClr val="009900"/>
                </a:solidFill>
              </a:rPr>
              <a:t>المعتزلة:</a:t>
            </a:r>
            <a:r>
              <a:rPr lang="ar-SA" dirty="0" smtClean="0">
                <a:solidFill>
                  <a:srgbClr val="009900"/>
                </a:solidFill>
              </a:rPr>
              <a:t> </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a:r>
              <a:rPr lang="ar-SA" sz="2400" b="1" dirty="0" smtClean="0">
                <a:solidFill>
                  <a:srgbClr val="7030A0"/>
                </a:solidFill>
              </a:rPr>
              <a:t>أسماء </a:t>
            </a:r>
            <a:r>
              <a:rPr lang="ar-SA" sz="2400" b="1" dirty="0" err="1" smtClean="0">
                <a:solidFill>
                  <a:srgbClr val="7030A0"/>
                </a:solidFill>
              </a:rPr>
              <a:t>المعتزلة:</a:t>
            </a:r>
            <a:r>
              <a:rPr lang="ar-SA" sz="2400" b="1" dirty="0" smtClean="0">
                <a:solidFill>
                  <a:srgbClr val="7030A0"/>
                </a:solidFill>
              </a:rPr>
              <a:t> </a:t>
            </a:r>
          </a:p>
          <a:p>
            <a:pPr algn="just" rtl="1"/>
            <a:r>
              <a:rPr lang="ar-SA" sz="2400" b="1" u="sng" dirty="0" err="1" smtClean="0"/>
              <a:t>اولاً </a:t>
            </a:r>
            <a:r>
              <a:rPr lang="ar-SA" sz="2400" b="1" u="sng" dirty="0" smtClean="0"/>
              <a:t>/ أسماء أطلقت عليهم على سبيل </a:t>
            </a:r>
            <a:r>
              <a:rPr lang="ar-SA" sz="2400" b="1" u="sng" dirty="0" err="1" smtClean="0"/>
              <a:t>الذم:</a:t>
            </a:r>
            <a:endParaRPr lang="ar-SA" sz="2400" b="1" u="sng" dirty="0" smtClean="0"/>
          </a:p>
          <a:p>
            <a:pPr algn="just" rtl="1"/>
            <a:r>
              <a:rPr lang="ar-SA" sz="2400" b="1" dirty="0" err="1" smtClean="0"/>
              <a:t>1-المعتزلة </a:t>
            </a:r>
            <a:r>
              <a:rPr lang="ar-SA" sz="2400" b="1" dirty="0" smtClean="0"/>
              <a:t>: ويرجع سبب التسمية إلى اعتزال أول زعيم لهم وهو واصل ابن عطاء الغزالي إلى حلقة الحسن البصري حينما ألقى رجل سؤالا عن مرتكبي الذنوب فبادر واصل إلى الجواب قبل أن يجيب الحسن، ومن هنا تطور الأمر إلى اعتزال واصل ومن معه حلقة الحسن البصري فسموا معتزلة على سبيل الذم من قبل المخالفين </a:t>
            </a:r>
            <a:r>
              <a:rPr lang="ar-SA" sz="2400" b="1" dirty="0" err="1" smtClean="0"/>
              <a:t>لهم .</a:t>
            </a:r>
            <a:endParaRPr lang="ar-SA" sz="2400" b="1" dirty="0" smtClean="0"/>
          </a:p>
          <a:p>
            <a:pPr algn="just" rtl="1"/>
            <a:r>
              <a:rPr lang="ar-SA" sz="2400" b="1" dirty="0" smtClean="0"/>
              <a:t>2- </a:t>
            </a:r>
            <a:r>
              <a:rPr lang="ar-SA" sz="2400" b="1" dirty="0" err="1" smtClean="0"/>
              <a:t>جهمية</a:t>
            </a:r>
            <a:r>
              <a:rPr lang="ar-SA" sz="2400" b="1" dirty="0" smtClean="0"/>
              <a:t> : ولهذا الاتفاق بين المعتزلة </a:t>
            </a:r>
            <a:r>
              <a:rPr lang="ar-SA" sz="2400" b="1" dirty="0" err="1" smtClean="0"/>
              <a:t>والجهمية</a:t>
            </a:r>
            <a:r>
              <a:rPr lang="ar-SA" sz="2400" b="1" dirty="0" smtClean="0"/>
              <a:t> في تلك المسائل العقدية، ولسبق </a:t>
            </a:r>
            <a:r>
              <a:rPr lang="ar-SA" sz="2400" b="1" dirty="0" err="1" smtClean="0"/>
              <a:t>الجهمية</a:t>
            </a:r>
            <a:r>
              <a:rPr lang="ar-SA" sz="2400" b="1" dirty="0" smtClean="0"/>
              <a:t> في الظهور، أطلق العلماء اسم </a:t>
            </a:r>
            <a:r>
              <a:rPr lang="ar-SA" sz="2400" b="1" dirty="0" err="1" smtClean="0"/>
              <a:t>الجهمية</a:t>
            </a:r>
            <a:r>
              <a:rPr lang="ar-SA" sz="2400" b="1" dirty="0" smtClean="0"/>
              <a:t> على المعتزلة، وذلك لأن المعتزلة هم الذين احيوا آراء </a:t>
            </a:r>
            <a:r>
              <a:rPr lang="ar-SA" sz="2400" b="1" dirty="0" err="1" smtClean="0"/>
              <a:t>الجهمية</a:t>
            </a:r>
            <a:r>
              <a:rPr lang="ar-SA" sz="2400" b="1" dirty="0" smtClean="0"/>
              <a:t> في مبدأ </a:t>
            </a:r>
            <a:r>
              <a:rPr lang="ar-SA" sz="2400" b="1" dirty="0" err="1" smtClean="0"/>
              <a:t>ظهورهم .</a:t>
            </a:r>
            <a:endParaRPr lang="ar-SA" sz="2400" b="1" dirty="0" smtClean="0"/>
          </a:p>
          <a:p>
            <a:pPr algn="just" rtl="1"/>
            <a:r>
              <a:rPr lang="ar-SA" sz="2400" b="1" dirty="0" smtClean="0"/>
              <a:t>3- القدرية: بسبب موافقتهم القدرية في إنكار القدر وإسنادهم أفعال العباد إلى </a:t>
            </a:r>
            <a:r>
              <a:rPr lang="ar-SA" sz="2400" b="1" dirty="0" err="1" smtClean="0"/>
              <a:t>قدرتهم.</a:t>
            </a:r>
            <a:r>
              <a:rPr lang="ar-SA" sz="2400" b="1" dirty="0" smtClean="0"/>
              <a:t/>
            </a:r>
            <a:br>
              <a:rPr lang="ar-SA" sz="2400" b="1" dirty="0" smtClean="0"/>
            </a:b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381000"/>
            <a:ext cx="8458200" cy="762000"/>
          </a:xfrm>
        </p:spPr>
        <p:txBody>
          <a:bodyPr/>
          <a:lstStyle/>
          <a:p>
            <a:r>
              <a:rPr lang="ar-SA" dirty="0" smtClean="0">
                <a:solidFill>
                  <a:srgbClr val="009900"/>
                </a:solidFill>
              </a:rPr>
              <a:t>فرقة </a:t>
            </a:r>
            <a:r>
              <a:rPr lang="ar-SA" dirty="0" err="1" smtClean="0">
                <a:solidFill>
                  <a:srgbClr val="009900"/>
                </a:solidFill>
              </a:rPr>
              <a:t>المعتزلة:</a:t>
            </a:r>
            <a:r>
              <a:rPr lang="ar-SA" dirty="0" smtClean="0">
                <a:solidFill>
                  <a:srgbClr val="009900"/>
                </a:solidFill>
              </a:rPr>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sz="2400" b="1" dirty="0" smtClean="0"/>
              <a:t>4- </a:t>
            </a:r>
            <a:r>
              <a:rPr lang="ar-SA" sz="2400" b="1" dirty="0" err="1" smtClean="0"/>
              <a:t>الثنوية</a:t>
            </a:r>
            <a:r>
              <a:rPr lang="ar-SA" sz="2400" b="1" dirty="0" smtClean="0"/>
              <a:t> والمجوسية: وهم ينفرون من هذا الاسم، والذي حمل المخالفين لهم على تسميتهم </a:t>
            </a:r>
            <a:r>
              <a:rPr lang="ar-SA" sz="2400" b="1" dirty="0" err="1" smtClean="0"/>
              <a:t>به</a:t>
            </a:r>
            <a:r>
              <a:rPr lang="ar-SA" sz="2400" b="1" dirty="0" smtClean="0"/>
              <a:t> هو مذهب المعتزلة نفسه، الذي يقرر أن الخير من الله والشر من العبد، وهو يشبه مذهب </a:t>
            </a:r>
            <a:r>
              <a:rPr lang="ar-SA" sz="2400" b="1" dirty="0" err="1" smtClean="0"/>
              <a:t>الثنوية</a:t>
            </a:r>
            <a:r>
              <a:rPr lang="ar-SA" sz="2400" b="1" dirty="0" smtClean="0"/>
              <a:t> والمجوس الذي يقرر وجود إلهين: أحدهما للخير والآخر </a:t>
            </a:r>
            <a:r>
              <a:rPr lang="ar-SA" sz="2400" b="1" dirty="0" err="1" smtClean="0"/>
              <a:t>للشر.</a:t>
            </a:r>
            <a:r>
              <a:rPr lang="ar-SA" sz="2400" b="1" dirty="0" smtClean="0"/>
              <a:t> </a:t>
            </a:r>
            <a:endParaRPr lang="ar-SA" sz="2400" dirty="0" smtClean="0"/>
          </a:p>
          <a:p>
            <a:pPr algn="just" rtl="1"/>
            <a:r>
              <a:rPr lang="ar-SA" sz="2400" b="1" dirty="0" smtClean="0"/>
              <a:t>5- </a:t>
            </a:r>
            <a:r>
              <a:rPr lang="ar-SA" sz="2400" b="1" dirty="0" err="1" smtClean="0"/>
              <a:t>الوعيدية</a:t>
            </a:r>
            <a:r>
              <a:rPr lang="ar-SA" sz="2400" b="1" dirty="0" smtClean="0"/>
              <a:t>: وهو ما اشتهروا </a:t>
            </a:r>
            <a:r>
              <a:rPr lang="ar-SA" sz="2400" b="1" dirty="0" err="1" smtClean="0"/>
              <a:t>به</a:t>
            </a:r>
            <a:r>
              <a:rPr lang="ar-SA" sz="2400" b="1" dirty="0" smtClean="0"/>
              <a:t> من قولهم بإنفاذ الوعد والوعيد لا محالة، وأن الله تعالى لا خلف في وعده ووعيده، فلابد من عقاب المذنب إلا أن يتوب قبل الموت.</a:t>
            </a:r>
          </a:p>
          <a:p>
            <a:pPr algn="just" rtl="1"/>
            <a:r>
              <a:rPr lang="ar-SA" sz="2400" b="1" dirty="0" smtClean="0"/>
              <a:t>6- </a:t>
            </a:r>
            <a:r>
              <a:rPr lang="ar-SA" sz="2400" b="1" dirty="0" err="1" smtClean="0"/>
              <a:t>المعطلة </a:t>
            </a:r>
            <a:r>
              <a:rPr lang="ar-SA" sz="2400" b="1" dirty="0" smtClean="0"/>
              <a:t>: وهو اسم </a:t>
            </a:r>
            <a:r>
              <a:rPr lang="ar-SA" sz="2400" b="1" dirty="0" err="1" smtClean="0"/>
              <a:t>للجهمية</a:t>
            </a:r>
            <a:r>
              <a:rPr lang="ar-SA" sz="2400" b="1" dirty="0" smtClean="0"/>
              <a:t> أيضا ثم أطلق على المعتزلة لموافقتهم </a:t>
            </a:r>
            <a:r>
              <a:rPr lang="ar-SA" sz="2400" b="1" dirty="0" err="1" smtClean="0"/>
              <a:t>الجهمية</a:t>
            </a:r>
            <a:r>
              <a:rPr lang="ar-SA" sz="2400" b="1" dirty="0" smtClean="0"/>
              <a:t> في نفي الصفات وتعطيلها وتأويل ما لا يتوافق مع مذهبهم من نصوص الكتاب </a:t>
            </a:r>
            <a:r>
              <a:rPr lang="ar-SA" sz="2400" b="1" dirty="0" err="1" smtClean="0"/>
              <a:t>والسنة .</a:t>
            </a:r>
            <a:r>
              <a:rPr lang="ar-SA" sz="2400" b="1" dirty="0" smtClean="0"/>
              <a:t/>
            </a:r>
            <a:br>
              <a:rPr lang="ar-SA" sz="2400" b="1" dirty="0" smtClean="0"/>
            </a:br>
            <a:endParaRPr lang="en-US" sz="2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فرقة </a:t>
            </a:r>
            <a:r>
              <a:rPr lang="ar-SA" dirty="0" err="1" smtClean="0">
                <a:solidFill>
                  <a:srgbClr val="009900"/>
                </a:solidFill>
              </a:rPr>
              <a:t>المعتزلة:</a:t>
            </a:r>
            <a:endParaRPr lang="ar-SA" dirty="0"/>
          </a:p>
        </p:txBody>
      </p:sp>
      <p:sp>
        <p:nvSpPr>
          <p:cNvPr id="3" name="عنصر نائب للمحتوى 2"/>
          <p:cNvSpPr>
            <a:spLocks noGrp="1"/>
          </p:cNvSpPr>
          <p:nvPr>
            <p:ph idx="1"/>
          </p:nvPr>
        </p:nvSpPr>
        <p:spPr/>
        <p:txBody>
          <a:bodyPr/>
          <a:lstStyle/>
          <a:p>
            <a:pPr algn="just" rtl="1"/>
            <a:r>
              <a:rPr lang="ar-SA" sz="2400" b="1" u="sng" dirty="0" smtClean="0"/>
              <a:t>ثانياً/ أسماء أطلقت عليهم على سبيل </a:t>
            </a:r>
            <a:r>
              <a:rPr lang="ar-SA" sz="2400" b="1" u="sng" dirty="0" err="1" smtClean="0"/>
              <a:t>المدح:</a:t>
            </a:r>
            <a:endParaRPr lang="ar-SA" sz="2400" b="1" u="sng" dirty="0" smtClean="0"/>
          </a:p>
          <a:p>
            <a:pPr algn="just" rtl="1"/>
            <a:r>
              <a:rPr lang="ar-SA" sz="2400" b="1" dirty="0" err="1" smtClean="0"/>
              <a:t>1.</a:t>
            </a:r>
            <a:r>
              <a:rPr lang="ar-SA" sz="2400" b="1" dirty="0" smtClean="0"/>
              <a:t> </a:t>
            </a:r>
            <a:r>
              <a:rPr lang="ar-SA" sz="2400" b="1" dirty="0" err="1" smtClean="0"/>
              <a:t>المعتزلة </a:t>
            </a:r>
            <a:r>
              <a:rPr lang="ar-SA" sz="2400" b="1" dirty="0" smtClean="0"/>
              <a:t>: وقد سبق أنه اسم ذم وهو كذلك إلا أن المعتزلة حينما رأوا ولع الناس بتسميتهم </a:t>
            </a:r>
            <a:r>
              <a:rPr lang="ar-SA" sz="2400" b="1" dirty="0" err="1" smtClean="0"/>
              <a:t>به</a:t>
            </a:r>
            <a:r>
              <a:rPr lang="ar-SA" sz="2400" b="1" dirty="0" smtClean="0"/>
              <a:t> أخذوا يدللون على أنه اسم مدح بمعنى الاعتزال عن الشرور والمحدثات واعتزال الفتن والمبتدعين على حد قوله </a:t>
            </a:r>
            <a:r>
              <a:rPr lang="ar-SA" sz="2400" b="1" dirty="0" err="1" smtClean="0"/>
              <a:t>تعالى:</a:t>
            </a:r>
            <a:r>
              <a:rPr lang="ar-SA" sz="2400" b="1" dirty="0" smtClean="0"/>
              <a:t>{واهجرهم هجرا جميلا</a:t>
            </a:r>
            <a:r>
              <a:rPr lang="ar-SA" sz="2400" b="1" dirty="0" err="1" smtClean="0"/>
              <a:t>}</a:t>
            </a:r>
            <a:endParaRPr lang="ar-SA" sz="2400" b="1" dirty="0" smtClean="0"/>
          </a:p>
          <a:p>
            <a:pPr algn="just" rtl="1"/>
            <a:r>
              <a:rPr lang="ar-SA" sz="2400" b="1" dirty="0" smtClean="0"/>
              <a:t>2- أهل العدل والتوحيد </a:t>
            </a:r>
            <a:r>
              <a:rPr lang="ar-SA" sz="2400" b="1" dirty="0" err="1" smtClean="0"/>
              <a:t>أو "العدلية </a:t>
            </a:r>
            <a:r>
              <a:rPr lang="ar-SA" sz="2400" b="1" dirty="0" smtClean="0"/>
              <a:t>": والعدل عندهم يعنى نفي القدر عن الله تعالى، أو أن تضاف إليه أفعال العباد </a:t>
            </a:r>
            <a:r>
              <a:rPr lang="ar-SA" sz="2400" b="1" dirty="0" err="1" smtClean="0"/>
              <a:t>القبيحة .</a:t>
            </a:r>
            <a:endParaRPr lang="ar-SA" sz="2400" b="1" dirty="0" smtClean="0"/>
          </a:p>
          <a:p>
            <a:pPr algn="just" rtl="1"/>
            <a:r>
              <a:rPr lang="ar-SA" sz="2400" b="1" dirty="0" smtClean="0"/>
              <a:t>3- أهل الحق: لأنهم يعتبرون أنفسهم على الحق ومن عداهم على الباطل.</a:t>
            </a:r>
          </a:p>
          <a:p>
            <a:pPr algn="just" rtl="1"/>
            <a:r>
              <a:rPr lang="ar-SA" sz="2400" b="1" dirty="0" smtClean="0"/>
              <a:t>4- الفرقة الناجية: لينطبق عليهم ما ورد في فضائل هذه الفرقة</a:t>
            </a: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فرقة </a:t>
            </a:r>
            <a:r>
              <a:rPr lang="ar-SA" dirty="0" err="1" smtClean="0">
                <a:solidFill>
                  <a:srgbClr val="009900"/>
                </a:solidFill>
              </a:rPr>
              <a:t>المعتزلة:</a:t>
            </a:r>
            <a:r>
              <a:rPr lang="ar-SA" dirty="0" smtClean="0">
                <a:solidFill>
                  <a:srgbClr val="009900"/>
                </a:solidFill>
              </a:rPr>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sz="2300" b="1" dirty="0" smtClean="0">
                <a:solidFill>
                  <a:srgbClr val="7030A0"/>
                </a:solidFill>
              </a:rPr>
              <a:t>سلطان </a:t>
            </a:r>
            <a:r>
              <a:rPr lang="ar-SA" sz="2300" b="1" dirty="0" err="1" smtClean="0">
                <a:solidFill>
                  <a:srgbClr val="7030A0"/>
                </a:solidFill>
              </a:rPr>
              <a:t>المعتزلة:</a:t>
            </a:r>
            <a:endParaRPr lang="ar-SA" sz="2300" b="1" dirty="0" smtClean="0">
              <a:solidFill>
                <a:srgbClr val="7030A0"/>
              </a:solidFill>
            </a:endParaRPr>
          </a:p>
          <a:p>
            <a:pPr algn="just" rtl="1"/>
            <a:r>
              <a:rPr lang="ar-SA" sz="2300" b="1" dirty="0" smtClean="0"/>
              <a:t>استطاع المعتزلة اختطاف الخليفة العباسي المأمون إلى جانبهم، وحجبوا عنه كل فكر يخالف فكرهم، </a:t>
            </a:r>
            <a:r>
              <a:rPr lang="ar-SA" sz="2300" b="1" dirty="0" err="1" smtClean="0"/>
              <a:t>ووقع </a:t>
            </a:r>
            <a:r>
              <a:rPr lang="ar-SA" sz="2300" b="1" dirty="0" smtClean="0"/>
              <a:t>– رغم حبة للعلم </a:t>
            </a:r>
            <a:r>
              <a:rPr lang="ar-SA" sz="2300" b="1" dirty="0" err="1" smtClean="0"/>
              <a:t>والإطلاع </a:t>
            </a:r>
            <a:r>
              <a:rPr lang="ar-SA" sz="2300" b="1" dirty="0" smtClean="0"/>
              <a:t>– في يد أحمد بن ابي </a:t>
            </a:r>
            <a:r>
              <a:rPr lang="ar-SA" sz="2300" b="1" dirty="0" err="1" smtClean="0"/>
              <a:t>دؤاد</a:t>
            </a:r>
            <a:r>
              <a:rPr lang="ar-SA" sz="2300" b="1" dirty="0" smtClean="0"/>
              <a:t>، ومن ثم ناصر المعتزلة بكل ما لديه من قوة، وأراد حمل كافة الناس على اعتناق المذهب المعتزلي، ورغب الناس فيه ورهبهم من </a:t>
            </a:r>
            <a:r>
              <a:rPr lang="ar-SA" sz="2300" b="1" dirty="0" err="1" smtClean="0"/>
              <a:t>تركه.</a:t>
            </a:r>
            <a:r>
              <a:rPr lang="ar-SA" sz="2300" b="1" dirty="0" smtClean="0"/>
              <a:t> </a:t>
            </a:r>
          </a:p>
          <a:p>
            <a:pPr algn="just" rtl="1"/>
            <a:r>
              <a:rPr lang="ar-SA" sz="2300" b="1" dirty="0" smtClean="0"/>
              <a:t>ولقي المسلمون عنتا شديدا منه، وفتن كثير من الناس، وأوذي الكثير من العلماء الأجلاء وعلى رأسهم الإمام أحمد بن حنبل رحمه الله.</a:t>
            </a:r>
          </a:p>
          <a:p>
            <a:pPr rtl="1"/>
            <a:r>
              <a:rPr lang="ar-SA" sz="2300" b="1" dirty="0" smtClean="0">
                <a:solidFill>
                  <a:srgbClr val="7030A0"/>
                </a:solidFill>
              </a:rPr>
              <a:t>الاتفاق بين المعتزلة </a:t>
            </a:r>
            <a:r>
              <a:rPr lang="ar-SA" sz="2300" b="1" dirty="0" err="1" smtClean="0">
                <a:solidFill>
                  <a:srgbClr val="7030A0"/>
                </a:solidFill>
              </a:rPr>
              <a:t>والقدرية:</a:t>
            </a:r>
            <a:r>
              <a:rPr lang="ar-SA" sz="2300" b="1" dirty="0" smtClean="0">
                <a:solidFill>
                  <a:srgbClr val="7030A0"/>
                </a:solidFill>
              </a:rPr>
              <a:t> </a:t>
            </a:r>
          </a:p>
          <a:p>
            <a:pPr algn="just" rtl="1"/>
            <a:r>
              <a:rPr lang="ar-SA" sz="2300" b="1" dirty="0" smtClean="0"/>
              <a:t>اتفقت مفاهيم المعتزلة مع القدرية في مسألة من أهم مسائل العقيدة، ألا وهى القدر وموقف الإنسان حياله، فذهبت المعتزلة والقدرية إلى القول بأن الله تعالى غير خالق لأفعال الناس،بل الناس هم الذين يخلقون أفعالهم بأنفسهم، وليس لله تعالى أي صنع في ذلك ولا قدرة ولا مشيئة ولا </a:t>
            </a:r>
            <a:r>
              <a:rPr lang="ar-SA" sz="2300" b="1" dirty="0" err="1" smtClean="0"/>
              <a:t>قضاء.</a:t>
            </a:r>
            <a:r>
              <a:rPr lang="ar-SA" sz="2300" b="1" dirty="0" smtClean="0"/>
              <a:t> وهذا تكذيب لله تعالى ورسله عليهم الصلاة </a:t>
            </a:r>
            <a:r>
              <a:rPr lang="ar-SA" sz="2300" b="1" dirty="0" err="1" smtClean="0"/>
              <a:t>والسلام.</a:t>
            </a:r>
            <a:r>
              <a:rPr lang="ar-SA" sz="2300" b="1" dirty="0" smtClean="0"/>
              <a:t> </a:t>
            </a:r>
            <a:r>
              <a:rPr lang="ar-SA" sz="2400" dirty="0" smtClean="0"/>
              <a:t/>
            </a:r>
            <a:br>
              <a:rPr lang="ar-SA" sz="2400" dirty="0" smtClean="0"/>
            </a:br>
            <a:endParaRPr lang="en-US"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فرقة </a:t>
            </a:r>
            <a:r>
              <a:rPr lang="ar-SA" dirty="0" err="1" smtClean="0">
                <a:solidFill>
                  <a:srgbClr val="009900"/>
                </a:solidFill>
              </a:rPr>
              <a:t>المعتزلة:</a:t>
            </a:r>
            <a:r>
              <a:rPr lang="ar-SA" dirty="0" smtClean="0">
                <a:solidFill>
                  <a:srgbClr val="009900"/>
                </a:solidFill>
              </a:rPr>
              <a:t> </a:t>
            </a:r>
            <a:r>
              <a:rPr lang="en-US" dirty="0" smtClean="0"/>
              <a:t/>
            </a:r>
            <a:br>
              <a:rPr lang="en-US" dirty="0" smtClean="0"/>
            </a:br>
            <a:endParaRPr lang="en-US" dirty="0"/>
          </a:p>
        </p:txBody>
      </p:sp>
      <p:sp>
        <p:nvSpPr>
          <p:cNvPr id="3" name="عنصر نائب للمحتوى 2"/>
          <p:cNvSpPr>
            <a:spLocks noGrp="1"/>
          </p:cNvSpPr>
          <p:nvPr>
            <p:ph idx="1"/>
          </p:nvPr>
        </p:nvSpPr>
        <p:spPr>
          <a:xfrm>
            <a:off x="457200" y="1524000"/>
            <a:ext cx="8915400" cy="4525963"/>
          </a:xfrm>
        </p:spPr>
        <p:txBody>
          <a:bodyPr/>
          <a:lstStyle/>
          <a:p>
            <a:pPr algn="just" rtl="1"/>
            <a:r>
              <a:rPr lang="ar-SA" sz="2400" b="1" dirty="0" smtClean="0">
                <a:solidFill>
                  <a:srgbClr val="7030A0"/>
                </a:solidFill>
              </a:rPr>
              <a:t>أهم عقائد </a:t>
            </a:r>
            <a:r>
              <a:rPr lang="ar-SA" sz="2400" b="1" dirty="0" err="1" smtClean="0">
                <a:solidFill>
                  <a:srgbClr val="7030A0"/>
                </a:solidFill>
              </a:rPr>
              <a:t>المعتزلة:</a:t>
            </a:r>
            <a:endParaRPr lang="ar-SA" sz="2400" b="1" dirty="0" smtClean="0">
              <a:solidFill>
                <a:srgbClr val="7030A0"/>
              </a:solidFill>
            </a:endParaRPr>
          </a:p>
          <a:p>
            <a:pPr algn="just" rtl="1"/>
            <a:r>
              <a:rPr lang="ar-SA" sz="2400" b="1" dirty="0" smtClean="0"/>
              <a:t>1-اختلفوا في المكان لله تعالي: فذهب </a:t>
            </a:r>
            <a:r>
              <a:rPr lang="ar-SA" sz="2400" b="1" dirty="0" err="1" smtClean="0"/>
              <a:t>بعضهم </a:t>
            </a:r>
            <a:r>
              <a:rPr lang="ar-SA" sz="2400" b="1" dirty="0" smtClean="0"/>
              <a:t>– وهم </a:t>
            </a:r>
            <a:r>
              <a:rPr lang="ar-SA" sz="2400" b="1" dirty="0" err="1" smtClean="0"/>
              <a:t>جمهورهم </a:t>
            </a:r>
            <a:r>
              <a:rPr lang="ar-SA" sz="2400" b="1" dirty="0" smtClean="0"/>
              <a:t>– إلى أن الله تعالى في كل مكان بتدبيره، وذهب آخرون إلى أن الله تعالى لا في مكان، بل هو على ما لم يزل عليه.</a:t>
            </a:r>
          </a:p>
          <a:p>
            <a:pPr algn="just" rtl="1"/>
            <a:r>
              <a:rPr lang="ar-SA" sz="2400" b="1" dirty="0" smtClean="0"/>
              <a:t>2- ذهبوا إلى أن الاستواء هو بمعنى الاستيلاء في قول الله </a:t>
            </a:r>
            <a:r>
              <a:rPr lang="ar-SA" sz="2400" b="1" dirty="0" err="1" smtClean="0"/>
              <a:t>تعالى: </a:t>
            </a:r>
            <a:r>
              <a:rPr lang="ar-SA" sz="2400" b="1" dirty="0" smtClean="0">
                <a:sym typeface="Symbol"/>
              </a:rPr>
              <a:t>{</a:t>
            </a:r>
            <a:r>
              <a:rPr lang="ar-SA" sz="2400" b="1" dirty="0" smtClean="0"/>
              <a:t>الرحمن على العرش استوى</a:t>
            </a:r>
            <a:r>
              <a:rPr lang="ar-SA" sz="2400" b="1" dirty="0" err="1" smtClean="0"/>
              <a:t>}</a:t>
            </a:r>
            <a:endParaRPr lang="ar-SA" sz="2400" b="1" dirty="0" smtClean="0"/>
          </a:p>
          <a:p>
            <a:pPr algn="just" rtl="1"/>
            <a:r>
              <a:rPr lang="ar-SA" sz="2400" b="1" dirty="0" smtClean="0"/>
              <a:t>3- أجمعوا على أن الله لا يرى </a:t>
            </a:r>
            <a:r>
              <a:rPr lang="ar-SA" sz="2400" b="1" dirty="0" err="1" smtClean="0"/>
              <a:t>بالأبصار </a:t>
            </a:r>
            <a:r>
              <a:rPr lang="ar-SA" sz="2400" b="1" dirty="0" smtClean="0"/>
              <a:t>(نفوا الرؤية</a:t>
            </a:r>
            <a:r>
              <a:rPr lang="ar-SA" sz="2400" b="1" dirty="0" err="1" smtClean="0"/>
              <a:t>).</a:t>
            </a:r>
            <a:endParaRPr lang="ar-SA" sz="2400" b="1" dirty="0" smtClean="0"/>
          </a:p>
          <a:p>
            <a:pPr algn="just" rtl="1"/>
            <a:r>
              <a:rPr lang="ar-SA" sz="2400" b="1" dirty="0" smtClean="0"/>
              <a:t>4- اختلفوا في صفة الكلام لله تعالى: فذهب بعضهم إلى إثبات الكلام لله تعالي، </a:t>
            </a:r>
            <a:br>
              <a:rPr lang="ar-SA" sz="2400" b="1" dirty="0" smtClean="0"/>
            </a:br>
            <a:r>
              <a:rPr lang="ar-SA" sz="2400" b="1" dirty="0" smtClean="0"/>
              <a:t>وذهب بعضهم إلى إنكار ذلك.</a:t>
            </a:r>
            <a:endParaRPr lang="ar-SA" sz="2400" b="1"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فرقة المعتزلة:</a:t>
            </a:r>
            <a:endParaRPr lang="en-US" dirty="0"/>
          </a:p>
        </p:txBody>
      </p:sp>
      <p:sp>
        <p:nvSpPr>
          <p:cNvPr id="3" name="عنصر نائب للمحتوى 2"/>
          <p:cNvSpPr>
            <a:spLocks noGrp="1"/>
          </p:cNvSpPr>
          <p:nvPr>
            <p:ph idx="1"/>
          </p:nvPr>
        </p:nvSpPr>
        <p:spPr/>
        <p:txBody>
          <a:bodyPr/>
          <a:lstStyle/>
          <a:p>
            <a:pPr algn="ctr" rtl="1"/>
            <a:r>
              <a:rPr lang="ar-SA" sz="2400" b="1" dirty="0" smtClean="0">
                <a:solidFill>
                  <a:srgbClr val="7030A0"/>
                </a:solidFill>
              </a:rPr>
              <a:t>الأصول الخمسة </a:t>
            </a:r>
            <a:r>
              <a:rPr lang="ar-SA" sz="2400" b="1" dirty="0" err="1" smtClean="0">
                <a:solidFill>
                  <a:srgbClr val="7030A0"/>
                </a:solidFill>
              </a:rPr>
              <a:t>للمعتزلة:</a:t>
            </a:r>
            <a:r>
              <a:rPr lang="ar-SA" sz="2400" dirty="0" smtClean="0"/>
              <a:t/>
            </a:r>
            <a:br>
              <a:rPr lang="ar-SA" sz="2400" dirty="0" smtClean="0"/>
            </a:br>
            <a:r>
              <a:rPr lang="ar-SA" sz="2400" dirty="0" smtClean="0"/>
              <a:t/>
            </a:r>
            <a:br>
              <a:rPr lang="ar-SA" sz="2400" dirty="0" smtClean="0"/>
            </a:br>
            <a:r>
              <a:rPr lang="ar-SA" sz="2800" b="1" dirty="0" smtClean="0"/>
              <a:t>1- التوحيد</a:t>
            </a:r>
            <a:r>
              <a:rPr lang="en-US" sz="2800" b="1" dirty="0" smtClean="0"/>
              <a:t>:</a:t>
            </a:r>
            <a:r>
              <a:rPr lang="ar-SA" sz="2800" b="1" dirty="0" smtClean="0"/>
              <a:t> فإنهم يقصدون </a:t>
            </a:r>
            <a:r>
              <a:rPr lang="ar-SA" sz="2800" b="1" dirty="0" err="1" smtClean="0"/>
              <a:t>به</a:t>
            </a:r>
            <a:r>
              <a:rPr lang="ar-SA" sz="2800" b="1" dirty="0" smtClean="0"/>
              <a:t> البحث حول صفات الله عز وجل وما يجب لله تعالي وما لا يجب في </a:t>
            </a:r>
            <a:r>
              <a:rPr lang="ar-SA" sz="2800" b="1" dirty="0" err="1" smtClean="0"/>
              <a:t>حقه.</a:t>
            </a:r>
            <a:r>
              <a:rPr lang="ar-SA" sz="2800" b="1" dirty="0" smtClean="0"/>
              <a:t> </a:t>
            </a:r>
            <a:br>
              <a:rPr lang="ar-SA" sz="2800" b="1" dirty="0" smtClean="0"/>
            </a:br>
            <a:r>
              <a:rPr lang="ar-SA" sz="2800" b="1" dirty="0" smtClean="0"/>
              <a:t>2- العدل</a:t>
            </a:r>
            <a:r>
              <a:rPr lang="en-US" sz="2800" b="1" dirty="0" smtClean="0"/>
              <a:t>:</a:t>
            </a:r>
            <a:r>
              <a:rPr lang="ar-SA" sz="2800" b="1" dirty="0" smtClean="0"/>
              <a:t> وهو كلام يرجع إلى أفعال القديم جل وعز وما يجوز عليه وما لا </a:t>
            </a:r>
            <a:r>
              <a:rPr lang="ar-SA" sz="2800" b="1" dirty="0" err="1" smtClean="0"/>
              <a:t>يجوز .</a:t>
            </a:r>
            <a:r>
              <a:rPr lang="ar-SA" sz="2800" b="1" dirty="0" smtClean="0"/>
              <a:t> </a:t>
            </a:r>
            <a:br>
              <a:rPr lang="ar-SA" sz="2800" b="1" dirty="0" smtClean="0"/>
            </a:br>
            <a:r>
              <a:rPr lang="ar-SA" sz="2800" b="1" dirty="0" smtClean="0"/>
              <a:t>3- الوعد </a:t>
            </a:r>
            <a:r>
              <a:rPr lang="ar-SA" sz="2800" b="1" dirty="0" err="1" smtClean="0"/>
              <a:t>والوعيد.</a:t>
            </a:r>
            <a:r>
              <a:rPr lang="ar-SA" sz="2800" b="1" dirty="0" smtClean="0"/>
              <a:t> </a:t>
            </a:r>
            <a:br>
              <a:rPr lang="ar-SA" sz="2800" b="1" dirty="0" smtClean="0"/>
            </a:br>
            <a:r>
              <a:rPr lang="ar-SA" sz="2800" b="1" dirty="0" smtClean="0"/>
              <a:t>4- القول بالمنزلة بين المنزلتين</a:t>
            </a:r>
            <a:r>
              <a:rPr lang="en-US" sz="2800" b="1" dirty="0" smtClean="0"/>
              <a:t>:</a:t>
            </a:r>
            <a:r>
              <a:rPr lang="ar-SA" sz="2800" b="1" dirty="0" smtClean="0"/>
              <a:t> أن مرتكب الكبيرة في منزلة بين الكفر </a:t>
            </a:r>
            <a:r>
              <a:rPr lang="ar-SA" sz="2800" b="1" dirty="0" err="1" smtClean="0"/>
              <a:t>والإيمان .</a:t>
            </a:r>
            <a:r>
              <a:rPr lang="ar-SA" sz="2800" b="1" dirty="0" smtClean="0"/>
              <a:t/>
            </a:r>
            <a:br>
              <a:rPr lang="ar-SA" sz="2800" b="1" dirty="0" smtClean="0"/>
            </a:br>
            <a:r>
              <a:rPr lang="ar-SA" sz="2800" b="1" dirty="0" smtClean="0"/>
              <a:t>5- الأمر بالمعروف والنهى عن </a:t>
            </a:r>
            <a:r>
              <a:rPr lang="ar-SA" sz="2800" b="1" dirty="0" err="1" smtClean="0"/>
              <a:t>المنكر.</a:t>
            </a:r>
            <a:r>
              <a:rPr lang="ar-SA" sz="2800" b="1" dirty="0" smtClean="0"/>
              <a:t> </a:t>
            </a:r>
            <a:endParaRPr lang="en-US" sz="2800" b="1" dirty="0" smtClean="0"/>
          </a:p>
          <a:p>
            <a:pPr rtl="1"/>
            <a:r>
              <a:rPr lang="ar-SA" dirty="0" smtClean="0"/>
              <a:t> </a:t>
            </a:r>
            <a:endParaRPr lang="en-US" dirty="0" smtClean="0"/>
          </a:p>
          <a:p>
            <a:endParaRPr lang="en-US" b="1" dirty="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فرقة </a:t>
            </a:r>
            <a:r>
              <a:rPr lang="ar-SA" dirty="0" err="1" smtClean="0">
                <a:solidFill>
                  <a:srgbClr val="009900"/>
                </a:solidFill>
              </a:rPr>
              <a:t>المعتزلة:</a:t>
            </a:r>
            <a:r>
              <a:rPr lang="ar-SA" dirty="0" smtClean="0">
                <a:solidFill>
                  <a:srgbClr val="009900"/>
                </a:solidFill>
              </a:rPr>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400" b="1" dirty="0" smtClean="0"/>
              <a:t>وقع خلاف بين أهل السنة والمعتزلة من حيث فريضة </a:t>
            </a:r>
            <a:r>
              <a:rPr lang="ar-SA" sz="2400" b="1" smtClean="0"/>
              <a:t>الأمر </a:t>
            </a:r>
            <a:r>
              <a:rPr lang="ar-SA" sz="2400" b="1" smtClean="0"/>
              <a:t>بالمعروف </a:t>
            </a:r>
            <a:r>
              <a:rPr lang="ar-SA" sz="2400" b="1" dirty="0" smtClean="0"/>
              <a:t>والنهي عن المنكر فيما يلي: </a:t>
            </a:r>
            <a:br>
              <a:rPr lang="ar-SA" sz="2400" b="1" dirty="0" smtClean="0"/>
            </a:br>
            <a:r>
              <a:rPr lang="ar-SA" sz="2400" b="1" dirty="0" smtClean="0"/>
              <a:t>1- طريقة تغيير المنكر: حيث ساروا فيها عكس الحديث الذي بين فيه الرسول صلى الله عليه وسلم موقف المسلم إزاء تغيير </a:t>
            </a:r>
            <a:r>
              <a:rPr lang="ar-SA" sz="2400" b="1" dirty="0" err="1" smtClean="0"/>
              <a:t>المنكرات.</a:t>
            </a:r>
            <a:r>
              <a:rPr lang="ar-SA" sz="2400" b="1" dirty="0" smtClean="0"/>
              <a:t> </a:t>
            </a:r>
            <a:br>
              <a:rPr lang="ar-SA" sz="2400" b="1" dirty="0" smtClean="0"/>
            </a:br>
            <a:r>
              <a:rPr lang="ar-SA" sz="2400" b="1" dirty="0" smtClean="0"/>
              <a:t>عن أبي سعيد الخدري رضى الله عنه أن النبي صلى الله عليه وسلم </a:t>
            </a:r>
            <a:r>
              <a:rPr lang="ar-SA" sz="2400" b="1" dirty="0" err="1" smtClean="0"/>
              <a:t>قال: </a:t>
            </a:r>
            <a:r>
              <a:rPr lang="ar-SA" sz="2400" b="1" dirty="0" smtClean="0"/>
              <a:t>" من رأى منكم منكرا فليغيره بيده فإن لم يستطع فبلسانه، فإن لم يستطع فبقلبه، وذلك أضعف </a:t>
            </a:r>
            <a:r>
              <a:rPr lang="ar-SA" sz="2400" b="1" dirty="0" err="1" smtClean="0"/>
              <a:t>الإيمان </a:t>
            </a:r>
            <a:r>
              <a:rPr lang="ar-SA" sz="2400" b="1" dirty="0" smtClean="0"/>
              <a:t>" </a:t>
            </a:r>
            <a:br>
              <a:rPr lang="ar-SA" sz="2400" b="1" dirty="0" smtClean="0"/>
            </a:br>
            <a:r>
              <a:rPr lang="ar-SA" sz="2400" b="1" dirty="0" smtClean="0"/>
              <a:t>إذ إن تغيير المنكر عندهم يبدأ بالحسنى ثم باللسان ثم باليد ثم بالسيف، بينما الحديث يرشد إلى العكس</a:t>
            </a:r>
            <a:br>
              <a:rPr lang="ar-SA" sz="2400" b="1" dirty="0" smtClean="0"/>
            </a:br>
            <a:r>
              <a:rPr lang="ar-SA" sz="2400" b="1" dirty="0" smtClean="0"/>
              <a:t>2- أوجبوا الخروج على السلطان </a:t>
            </a:r>
            <a:r>
              <a:rPr lang="ar-SA" sz="2400" b="1" dirty="0" err="1" smtClean="0"/>
              <a:t>الجائر.</a:t>
            </a:r>
            <a:r>
              <a:rPr lang="ar-SA" sz="2400" b="1" dirty="0" smtClean="0"/>
              <a:t> </a:t>
            </a:r>
            <a:br>
              <a:rPr lang="ar-SA" sz="2400" b="1" dirty="0" smtClean="0"/>
            </a:br>
            <a:r>
              <a:rPr lang="ar-SA" sz="2400" b="1" dirty="0" smtClean="0"/>
              <a:t>3- حمل السلاح في وجوه المخالفين لهم سواء كانوا من الكفار أو من أصحاب المعاصي من أهل </a:t>
            </a:r>
            <a:r>
              <a:rPr lang="ar-SA" sz="2400" b="1" dirty="0" err="1" smtClean="0"/>
              <a:t>القبلة.</a:t>
            </a:r>
            <a:r>
              <a:rPr lang="ar-SA" sz="2400" b="1" dirty="0" smtClean="0"/>
              <a:t> </a:t>
            </a:r>
            <a:br>
              <a:rPr lang="ar-SA" sz="2400" b="1" dirty="0" smtClean="0"/>
            </a:br>
            <a:endParaRPr lang="ar-KW"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1900</TotalTime>
  <Words>671</Words>
  <Application>Microsoft Office PowerPoint</Application>
  <PresentationFormat>A4 Paper (210x297 mm)‎</PresentationFormat>
  <Paragraphs>60</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الثالثة عشرة  عنوان المحاضرة</vt:lpstr>
      <vt:lpstr>عناصر المحاضرة</vt:lpstr>
      <vt:lpstr>فرقة المعتزلة: </vt:lpstr>
      <vt:lpstr>  فرقة المعتزلة:  </vt:lpstr>
      <vt:lpstr>فرقة المعتزلة:  </vt:lpstr>
      <vt:lpstr>فرقة المعتزلة:</vt:lpstr>
      <vt:lpstr>فرقة المعتزلة:  </vt:lpstr>
      <vt:lpstr>فرقة المعتزلة:  </vt:lpstr>
      <vt:lpstr>فرقة المعتزلة:</vt:lpstr>
      <vt:lpstr>فرقة المعتزلة:  </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balsabbgh</cp:lastModifiedBy>
  <cp:revision>175</cp:revision>
  <dcterms:created xsi:type="dcterms:W3CDTF">2009-10-14T19:14:34Z</dcterms:created>
  <dcterms:modified xsi:type="dcterms:W3CDTF">2012-11-19T10:22:17Z</dcterms:modified>
</cp:coreProperties>
</file>