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29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600" y="3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القضايا المعاصرة وفقه النوازل</a:t>
            </a:r>
            <a:endParaRPr lang="en-US" sz="3600" b="1" dirty="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ar-SA" sz="3200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3200" b="1" dirty="0" smtClean="0">
                <a:latin typeface="Calibri" pitchFamily="34" charset="0"/>
                <a:cs typeface="Times New Roman" pitchFamily="18" charset="0"/>
              </a:rPr>
              <a:t>عبد الله </a:t>
            </a:r>
            <a:r>
              <a:rPr lang="ar-SA" sz="3200" b="1" dirty="0" err="1" smtClean="0">
                <a:latin typeface="Calibri" pitchFamily="34" charset="0"/>
                <a:cs typeface="Times New Roman" pitchFamily="18" charset="0"/>
              </a:rPr>
              <a:t>الديرشوي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5400" b="1" spc="-150" dirty="0" smtClean="0">
                <a:solidFill>
                  <a:srgbClr val="FF0000"/>
                </a:solidFill>
                <a:latin typeface="ae_AlMateen" pitchFamily="2" charset="-78"/>
                <a:cs typeface="+mj-cs"/>
              </a:rPr>
              <a:t>المحاضرة التمهيدية</a:t>
            </a:r>
            <a:endParaRPr lang="en-US" sz="5400" b="1" spc="-150" dirty="0" smtClean="0">
              <a:solidFill>
                <a:srgbClr val="FF0000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3657601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ستكون المحاضرة بمشيئة الله تعالى مكونة من العناصر </a:t>
            </a:r>
            <a:r>
              <a:rPr lang="ar-SA" sz="2600" b="1" dirty="0" err="1" smtClean="0">
                <a:cs typeface="+mn-cs"/>
              </a:rPr>
              <a:t>الآتية:</a:t>
            </a:r>
            <a:endParaRPr lang="ar-SA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1- استخدام نظام </a:t>
            </a:r>
            <a:r>
              <a:rPr lang="ar-SA" sz="2600" b="1" dirty="0" err="1" smtClean="0">
                <a:cs typeface="+mn-cs"/>
              </a:rPr>
              <a:t>الشرائح </a:t>
            </a:r>
            <a:r>
              <a:rPr lang="ar-SA" sz="2600" b="1" dirty="0" smtClean="0">
                <a:cs typeface="+mn-cs"/>
              </a:rPr>
              <a:t>(</a:t>
            </a:r>
            <a:r>
              <a:rPr lang="ar-SA" sz="2600" b="1" dirty="0" err="1" smtClean="0">
                <a:cs typeface="+mn-cs"/>
              </a:rPr>
              <a:t>بوربوينت).</a:t>
            </a:r>
            <a:endParaRPr lang="en-US" sz="2600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2- استخدام طريقة الإلقاء والمحاضرة عند عرض المادة العلمية.</a:t>
            </a:r>
            <a:endParaRPr lang="en-US" sz="2600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3- استخدام السبورة أو الكمبيوتر في عرض تقسيمات الموضوع.</a:t>
            </a:r>
            <a:endParaRPr lang="en-US" sz="2600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4- الاستفادة ممَّا تقدمه المكتبة المركزية من </a:t>
            </a:r>
            <a:r>
              <a:rPr lang="ar-SA" sz="2600" b="1" dirty="0" smtClean="0">
                <a:cs typeface="+mn-cs"/>
              </a:rPr>
              <a:t>مصادر </a:t>
            </a:r>
            <a:r>
              <a:rPr lang="ar-SA" sz="2600" b="1" dirty="0" smtClean="0">
                <a:cs typeface="+mn-cs"/>
              </a:rPr>
              <a:t>و</a:t>
            </a:r>
            <a:r>
              <a:rPr lang="ar-SA" sz="2600" b="1" dirty="0" smtClean="0">
                <a:cs typeface="+mn-cs"/>
              </a:rPr>
              <a:t>مراجع.</a:t>
            </a:r>
            <a:endParaRPr lang="en-US" sz="2600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5- ربط المادة العلمية بالمستجدات والنوازل المعاصرة.</a:t>
            </a:r>
            <a:endParaRPr lang="en-US" sz="2600" dirty="0" smtClean="0">
              <a:cs typeface="+mn-cs"/>
            </a:endParaRPr>
          </a:p>
          <a:p>
            <a:pPr algn="just"/>
            <a:r>
              <a:rPr lang="en-US" sz="2600" b="1" dirty="0" smtClean="0">
                <a:cs typeface="+mn-cs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23391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dirty="0" smtClean="0"/>
              <a:t>مقرر القضايا المعاصرة وفقه النوازل من مقررات التخصص الإجبارية في قسم الدراسات الإسلامية بكلية الآداب, وهو مقرر نظري مكون من ساعتين دراسيتين معتمدتين, ويقدم للمستوى السابع.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0668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أهداف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المقرر: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9144000" cy="4114800"/>
          </a:xfrm>
        </p:spPr>
        <p:txBody>
          <a:bodyPr/>
          <a:lstStyle/>
          <a:p>
            <a:pPr algn="just" rtl="1">
              <a:buNone/>
            </a:pPr>
            <a:r>
              <a:rPr lang="ar-SA" sz="2800" b="1" dirty="0" smtClean="0">
                <a:cs typeface="+mn-cs"/>
              </a:rPr>
              <a:t>يتوقع في نهاية تدريس المقرر أن يكون الطالب قادراً على أن:</a:t>
            </a:r>
            <a:endParaRPr lang="en-US" sz="2800" b="1" dirty="0" smtClean="0">
              <a:cs typeface="+mn-cs"/>
            </a:endParaRPr>
          </a:p>
          <a:p>
            <a:pPr algn="just" rtl="1"/>
            <a:r>
              <a:rPr lang="ar-SA" sz="2800" b="1" dirty="0" smtClean="0">
                <a:cs typeface="+mn-cs"/>
              </a:rPr>
              <a:t>يشرح خطوات دراسة القضايا المستجدة </a:t>
            </a:r>
            <a:r>
              <a:rPr lang="ar-SA" sz="2800" b="1" dirty="0" err="1" smtClean="0">
                <a:cs typeface="+mn-cs"/>
              </a:rPr>
              <a:t>والنوازل.</a:t>
            </a:r>
            <a:r>
              <a:rPr lang="ar-SA" sz="2800" b="1" dirty="0" smtClean="0">
                <a:cs typeface="+mn-cs"/>
              </a:rPr>
              <a:t> </a:t>
            </a:r>
            <a:endParaRPr lang="en-US" sz="2800" b="1" dirty="0" smtClean="0">
              <a:cs typeface="+mn-cs"/>
            </a:endParaRPr>
          </a:p>
          <a:p>
            <a:pPr algn="just" rtl="1"/>
            <a:r>
              <a:rPr lang="ar-SA" sz="2800" b="1" dirty="0" smtClean="0">
                <a:cs typeface="+mn-cs"/>
              </a:rPr>
              <a:t>يرجح بين آراء العلماء المختلفين في حكم نازلة </a:t>
            </a:r>
            <a:r>
              <a:rPr lang="ar-SA" sz="2800" b="1" dirty="0" err="1" smtClean="0">
                <a:cs typeface="+mn-cs"/>
              </a:rPr>
              <a:t>ما .</a:t>
            </a:r>
            <a:r>
              <a:rPr lang="ar-SA" sz="2800" b="1" dirty="0" smtClean="0">
                <a:cs typeface="+mn-cs"/>
              </a:rPr>
              <a:t> </a:t>
            </a:r>
            <a:endParaRPr lang="en-US" sz="2800" b="1" dirty="0" smtClean="0">
              <a:cs typeface="+mn-cs"/>
            </a:endParaRPr>
          </a:p>
          <a:p>
            <a:pPr algn="just" rtl="1"/>
            <a:r>
              <a:rPr lang="ar-SA" sz="2800" b="1" dirty="0" smtClean="0">
                <a:cs typeface="+mn-cs"/>
              </a:rPr>
              <a:t>يتبع القول المعتمد على الدليل الصحيح دون النظر لقائله.</a:t>
            </a:r>
            <a:endParaRPr lang="en-US" sz="2800" b="1" dirty="0" smtClean="0">
              <a:cs typeface="+mn-cs"/>
            </a:endParaRPr>
          </a:p>
          <a:p>
            <a:pPr algn="just" rtl="1"/>
            <a:r>
              <a:rPr lang="ar-SA" sz="2800" b="1" dirty="0" smtClean="0">
                <a:cs typeface="+mn-cs"/>
              </a:rPr>
              <a:t>يبين مرونة التشريع الإسلامي ومواكبته للحوادث والقضايا المستجدة وصلاحيته للتطبيق في كل زمان </a:t>
            </a:r>
            <a:r>
              <a:rPr lang="ar-SA" sz="2800" b="1" dirty="0" err="1" smtClean="0">
                <a:cs typeface="+mn-cs"/>
              </a:rPr>
              <a:t>ومكان.</a:t>
            </a:r>
            <a:r>
              <a:rPr lang="ar-SA" sz="2800" b="1" dirty="0" smtClean="0">
                <a:cs typeface="+mn-cs"/>
              </a:rPr>
              <a:t> </a:t>
            </a:r>
            <a:endParaRPr lang="en-US" sz="2800" b="1" dirty="0" smtClean="0">
              <a:cs typeface="+mn-cs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0668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</a:t>
            </a:r>
            <a:r>
              <a:rPr lang="ar-SA" dirty="0" err="1" smtClean="0">
                <a:solidFill>
                  <a:srgbClr val="FF0000"/>
                </a:solidFill>
                <a:cs typeface="Arial" pitchFamily="34" charset="0"/>
              </a:rPr>
              <a:t>المقرر: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447800"/>
            <a:ext cx="9144000" cy="4419600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تعريف عام بالقضايا </a:t>
            </a:r>
            <a:r>
              <a:rPr lang="ar-SA" sz="2600" b="1" dirty="0" smtClean="0">
                <a:cs typeface="+mn-cs"/>
              </a:rPr>
              <a:t>المعاصرة </a:t>
            </a:r>
            <a:r>
              <a:rPr lang="ar-SA" sz="2600" b="1" dirty="0" smtClean="0">
                <a:cs typeface="+mn-cs"/>
              </a:rPr>
              <a:t>وفقه </a:t>
            </a:r>
            <a:r>
              <a:rPr lang="ar-SA" sz="2600" b="1" dirty="0" err="1" smtClean="0">
                <a:cs typeface="+mn-cs"/>
              </a:rPr>
              <a:t>النوازل </a:t>
            </a:r>
            <a:r>
              <a:rPr lang="ar-SA" sz="2600" b="1" dirty="0" smtClean="0">
                <a:cs typeface="+mn-cs"/>
              </a:rPr>
              <a:t>: تحديد المراد </a:t>
            </a:r>
            <a:r>
              <a:rPr lang="ar-SA" sz="2600" b="1" dirty="0" smtClean="0">
                <a:cs typeface="+mn-cs"/>
              </a:rPr>
              <a:t>بها</a:t>
            </a:r>
            <a:r>
              <a:rPr lang="ar-SA" sz="2600" b="1" dirty="0" smtClean="0">
                <a:cs typeface="+mn-cs"/>
              </a:rPr>
              <a:t>، الألفاظ والمصطلحات ذات الصلة، أهمية دراسة فقه القضايا المعاصرة والنوازل، ضوابط الاجتهاد فيها، خطوات دراستها, مناهج الاجتهاد </a:t>
            </a:r>
            <a:r>
              <a:rPr lang="ar-SA" sz="2600" b="1" dirty="0" smtClean="0">
                <a:cs typeface="+mn-cs"/>
              </a:rPr>
              <a:t>فيها.</a:t>
            </a:r>
            <a:endParaRPr lang="ar-SA" sz="2600" b="1" dirty="0" smtClean="0">
              <a:cs typeface="+mn-cs"/>
            </a:endParaRPr>
          </a:p>
          <a:p>
            <a:pPr algn="just" rtl="1"/>
            <a:r>
              <a:rPr lang="ar-SA" sz="2600" b="1" dirty="0" smtClean="0"/>
              <a:t>نماذج </a:t>
            </a:r>
            <a:r>
              <a:rPr lang="ar-SA" sz="2600" b="1" dirty="0" smtClean="0"/>
              <a:t>من القضايا المعاصرة </a:t>
            </a:r>
            <a:r>
              <a:rPr lang="ar-SA" sz="2600" b="1" dirty="0" err="1" smtClean="0"/>
              <a:t>والنوازل:</a:t>
            </a:r>
            <a:endParaRPr lang="ar-SA" sz="2600" b="1" dirty="0" smtClean="0"/>
          </a:p>
          <a:p>
            <a:pPr algn="just" rtl="1">
              <a:buNone/>
            </a:pPr>
            <a:r>
              <a:rPr lang="ar-SA" sz="2600" b="1" dirty="0" smtClean="0"/>
              <a:t>أ- في </a:t>
            </a:r>
            <a:r>
              <a:rPr lang="ar-SA" sz="2600" b="1" dirty="0" err="1" smtClean="0"/>
              <a:t>العبادات: </a:t>
            </a:r>
            <a:r>
              <a:rPr lang="ar-SA" sz="2600" b="1" dirty="0" smtClean="0"/>
              <a:t>(نوازل الطهارة والنجاسة, نوازل </a:t>
            </a:r>
            <a:r>
              <a:rPr lang="ar-SA" sz="2600" b="1" dirty="0" smtClean="0"/>
              <a:t>الصلاة, نوازل الصيام, </a:t>
            </a:r>
            <a:r>
              <a:rPr lang="ar-SA" sz="2600" b="1" dirty="0" smtClean="0"/>
              <a:t>نوازل </a:t>
            </a:r>
            <a:r>
              <a:rPr lang="ar-SA" sz="2600" b="1" dirty="0" smtClean="0"/>
              <a:t>الزكاة, نوازل الحج</a:t>
            </a:r>
            <a:r>
              <a:rPr lang="ar-SA" sz="2600" b="1" dirty="0" err="1" smtClean="0"/>
              <a:t>).</a:t>
            </a:r>
            <a:r>
              <a:rPr lang="ar-SA" sz="2600" b="1" dirty="0" smtClean="0"/>
              <a:t> </a:t>
            </a:r>
            <a:endParaRPr lang="ar-SA" sz="2600" b="1" dirty="0" smtClean="0"/>
          </a:p>
          <a:p>
            <a:pPr algn="just" rtl="1">
              <a:buNone/>
            </a:pPr>
            <a:r>
              <a:rPr lang="ar-SA" sz="2600" b="1" dirty="0" smtClean="0">
                <a:cs typeface="+mn-cs"/>
              </a:rPr>
              <a:t>ب- في </a:t>
            </a:r>
            <a:r>
              <a:rPr lang="ar-SA" sz="2600" b="1" dirty="0" err="1" smtClean="0">
                <a:cs typeface="+mn-cs"/>
              </a:rPr>
              <a:t>المعاملات </a:t>
            </a:r>
            <a:r>
              <a:rPr lang="ar-SA" sz="2600" b="1" dirty="0" smtClean="0">
                <a:cs typeface="+mn-cs"/>
              </a:rPr>
              <a:t>(المعاملات البنكية, بطاقات الائتمان, الأسهم والسندات, التسعير</a:t>
            </a:r>
            <a:r>
              <a:rPr lang="ar-SA" sz="2600" b="1" dirty="0" err="1" smtClean="0">
                <a:cs typeface="+mn-cs"/>
              </a:rPr>
              <a:t>).</a:t>
            </a:r>
            <a:r>
              <a:rPr lang="ar-SA" sz="2600" b="1" dirty="0" smtClean="0">
                <a:cs typeface="+mn-cs"/>
              </a:rPr>
              <a:t> </a:t>
            </a:r>
            <a:endParaRPr lang="en-US" sz="2600" b="1" dirty="0" smtClean="0">
              <a:cs typeface="+mn-cs"/>
            </a:endParaRPr>
          </a:p>
          <a:p>
            <a:pPr algn="just" rtl="1">
              <a:buNone/>
            </a:pPr>
            <a:r>
              <a:rPr lang="ar-SA" sz="2600" b="1" dirty="0" smtClean="0">
                <a:cs typeface="+mn-cs"/>
              </a:rPr>
              <a:t>ج- </a:t>
            </a:r>
            <a:r>
              <a:rPr lang="ar-SA" sz="2600" b="1" dirty="0" smtClean="0"/>
              <a:t>نوازل </a:t>
            </a:r>
            <a:r>
              <a:rPr lang="ar-SA" sz="2600" b="1" dirty="0" err="1" smtClean="0"/>
              <a:t>الزواج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en-US" sz="2600" b="1" dirty="0" smtClean="0"/>
          </a:p>
          <a:p>
            <a:pPr algn="just" rtl="1">
              <a:buNone/>
            </a:pPr>
            <a:r>
              <a:rPr lang="ar-SA" sz="2600" b="1" dirty="0" smtClean="0">
                <a:cs typeface="+mn-cs"/>
              </a:rPr>
              <a:t>د- قضايا </a:t>
            </a:r>
            <a:r>
              <a:rPr lang="ar-SA" sz="2600" b="1" dirty="0" err="1" smtClean="0">
                <a:cs typeface="+mn-cs"/>
              </a:rPr>
              <a:t>طبية </a:t>
            </a:r>
            <a:r>
              <a:rPr lang="ar-SA" sz="2600" b="1" dirty="0" smtClean="0">
                <a:cs typeface="+mn-cs"/>
              </a:rPr>
              <a:t>(نقل الأعضاء, </a:t>
            </a:r>
            <a:r>
              <a:rPr lang="ar-SA" sz="2600" b="1" dirty="0" smtClean="0">
                <a:cs typeface="+mn-cs"/>
              </a:rPr>
              <a:t>طرق الإنجاب في الطب </a:t>
            </a:r>
            <a:r>
              <a:rPr lang="ar-SA" sz="2600" b="1" dirty="0" smtClean="0">
                <a:cs typeface="+mn-cs"/>
              </a:rPr>
              <a:t>الحديث, </a:t>
            </a:r>
            <a:r>
              <a:rPr lang="ar-SA" sz="2600" b="1" dirty="0" smtClean="0"/>
              <a:t>عمليات </a:t>
            </a:r>
            <a:r>
              <a:rPr lang="ar-SA" sz="2600" b="1" dirty="0" smtClean="0"/>
              <a:t>التجميل</a:t>
            </a:r>
            <a:r>
              <a:rPr lang="ar-SA" sz="2600" b="1" dirty="0" err="1" smtClean="0">
                <a:cs typeface="+mn-cs"/>
              </a:rPr>
              <a:t>).</a:t>
            </a:r>
            <a:endParaRPr lang="ar-SA" sz="2600" b="1" dirty="0" smtClean="0"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1"/>
            <a:ext cx="8305800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3200" b="1" dirty="0" smtClean="0">
                <a:solidFill>
                  <a:srgbClr val="C00000"/>
                </a:solidFill>
              </a:rPr>
              <a:t>المرجع </a:t>
            </a:r>
            <a:r>
              <a:rPr lang="ar-SA" sz="3200" b="1" dirty="0" err="1" smtClean="0">
                <a:solidFill>
                  <a:srgbClr val="C00000"/>
                </a:solidFill>
              </a:rPr>
              <a:t>الرئيس :</a:t>
            </a:r>
            <a:endParaRPr lang="ar-SA" sz="3200" b="1" dirty="0" smtClean="0">
              <a:solidFill>
                <a:srgbClr val="C00000"/>
              </a:solidFill>
            </a:endParaRPr>
          </a:p>
          <a:p>
            <a:pPr lvl="0"/>
            <a:r>
              <a:rPr lang="ar-SA" sz="2800" b="1" dirty="0" smtClean="0"/>
              <a:t>1- فقه </a:t>
            </a:r>
            <a:r>
              <a:rPr lang="ar-SA" sz="2800" b="1" dirty="0" err="1" smtClean="0"/>
              <a:t>النوازل.</a:t>
            </a:r>
            <a:r>
              <a:rPr lang="ar-SA" sz="2800" b="1" dirty="0" smtClean="0"/>
              <a:t> الشيخ بكر بن عبد الله أبو </a:t>
            </a:r>
            <a:r>
              <a:rPr lang="ar-SA" sz="2800" b="1" dirty="0" err="1" smtClean="0"/>
              <a:t>زيد.</a:t>
            </a:r>
            <a:r>
              <a:rPr lang="ar-SA" sz="2800" b="1" dirty="0" smtClean="0"/>
              <a:t> مؤسسة الرسالة, بيروت, الطبعة الأولى, </a:t>
            </a:r>
            <a:r>
              <a:rPr lang="ar-SA" sz="2800" b="1" dirty="0" err="1" smtClean="0"/>
              <a:t>1430هـ</a:t>
            </a:r>
            <a:r>
              <a:rPr lang="ar-SA" sz="2800" b="1" dirty="0" smtClean="0"/>
              <a:t> </a:t>
            </a:r>
          </a:p>
          <a:p>
            <a:pPr lvl="0"/>
            <a:r>
              <a:rPr lang="ar-SA" sz="2800" b="1" dirty="0" smtClean="0"/>
              <a:t>2- المعاملات المالية </a:t>
            </a:r>
            <a:r>
              <a:rPr lang="ar-SA" sz="2800" b="1" dirty="0" err="1" smtClean="0"/>
              <a:t>المعاصرة 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د.</a:t>
            </a:r>
            <a:r>
              <a:rPr lang="ar-SA" sz="2800" b="1" dirty="0" smtClean="0"/>
              <a:t> محمد عثمان </a:t>
            </a:r>
            <a:r>
              <a:rPr lang="ar-SA" sz="2800" b="1" dirty="0" err="1" smtClean="0"/>
              <a:t>شبير.</a:t>
            </a:r>
            <a:r>
              <a:rPr lang="ar-SA" sz="2800" b="1" dirty="0" smtClean="0"/>
              <a:t> دار </a:t>
            </a:r>
            <a:r>
              <a:rPr lang="ar-SA" sz="2800" b="1" dirty="0" err="1" smtClean="0"/>
              <a:t>النفائس </a:t>
            </a:r>
            <a:r>
              <a:rPr lang="ar-SA" sz="2800" b="1" dirty="0" smtClean="0"/>
              <a:t>, عمان, </a:t>
            </a:r>
            <a:r>
              <a:rPr lang="ar-SA" sz="2800" b="1" dirty="0" err="1" smtClean="0"/>
              <a:t>الأردن.</a:t>
            </a:r>
            <a:r>
              <a:rPr lang="ar-SA" sz="2800" b="1" dirty="0" smtClean="0"/>
              <a:t> الطبعة الثالثة, </a:t>
            </a:r>
            <a:r>
              <a:rPr lang="ar-SA" sz="2800" b="1" dirty="0" err="1" smtClean="0"/>
              <a:t>1419هـ</a:t>
            </a:r>
            <a:r>
              <a:rPr lang="ar-SA" sz="2800" b="1" dirty="0" smtClean="0"/>
              <a:t> </a:t>
            </a:r>
            <a:endParaRPr lang="en-US" sz="2800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514600" y="3962400"/>
            <a:ext cx="586739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dirty="0" smtClean="0"/>
              <a:t>وهما متوافران </a:t>
            </a:r>
            <a:r>
              <a:rPr lang="ar-SA" sz="3200" dirty="0" err="1" smtClean="0"/>
              <a:t>في :</a:t>
            </a:r>
            <a:endParaRPr lang="ar-SA" sz="3200" dirty="0" smtClean="0"/>
          </a:p>
          <a:p>
            <a:pPr algn="just" eaLnBrk="1" hangingPunct="1"/>
            <a:r>
              <a:rPr lang="ar-SA" sz="3200" dirty="0" smtClean="0"/>
              <a:t>- مكتبة </a:t>
            </a:r>
            <a:r>
              <a:rPr lang="ar-SA" sz="3200" dirty="0" smtClean="0"/>
              <a:t>الرشد.</a:t>
            </a:r>
            <a:endParaRPr lang="ar-SA" sz="3200" dirty="0"/>
          </a:p>
          <a:p>
            <a:pPr algn="just" eaLnBrk="1" hangingPunct="1">
              <a:buFontTx/>
              <a:buChar char="-"/>
            </a:pPr>
            <a:r>
              <a:rPr lang="ar-SA" sz="3200" dirty="0"/>
              <a:t> </a:t>
            </a:r>
            <a:r>
              <a:rPr lang="ar-SA" sz="3200" dirty="0" smtClean="0"/>
              <a:t>مكتبة ابن </a:t>
            </a:r>
            <a:r>
              <a:rPr lang="ar-SA" sz="3200" dirty="0" err="1" smtClean="0"/>
              <a:t>الجوزي.</a:t>
            </a:r>
            <a:endParaRPr lang="ar-SA" sz="3200" dirty="0" smtClean="0"/>
          </a:p>
          <a:p>
            <a:pPr algn="just" eaLnBrk="1" hangingPunct="1">
              <a:buFontTx/>
              <a:buChar char="-"/>
            </a:pPr>
            <a:r>
              <a:rPr lang="ar-SA" sz="3200" dirty="0" smtClean="0"/>
              <a:t> مكتبة </a:t>
            </a:r>
            <a:r>
              <a:rPr lang="ar-SA" sz="3200" dirty="0" err="1" smtClean="0"/>
              <a:t>العبيكان.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</a:t>
            </a:r>
            <a:r>
              <a:rPr lang="ar-SA" sz="3600" b="1" dirty="0" err="1" smtClean="0">
                <a:solidFill>
                  <a:srgbClr val="FF0000"/>
                </a:solidFill>
                <a:cs typeface="Arial" pitchFamily="34" charset="0"/>
              </a:rPr>
              <a:t>المساعدة: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- بحوث فقهية في قضايا </a:t>
            </a:r>
            <a:r>
              <a:rPr lang="ar-SA" sz="2800" b="1" dirty="0" err="1" smtClean="0"/>
              <a:t>معاصرة.</a:t>
            </a:r>
            <a:r>
              <a:rPr lang="ar-SA" sz="2800" b="1" dirty="0" smtClean="0"/>
              <a:t>  </a:t>
            </a:r>
            <a:r>
              <a:rPr lang="ar-SA" sz="2800" b="1" dirty="0" err="1" smtClean="0"/>
              <a:t>د </a:t>
            </a:r>
            <a:r>
              <a:rPr lang="ar-SA" sz="2800" b="1" dirty="0" smtClean="0"/>
              <a:t>.صالح </a:t>
            </a:r>
            <a:r>
              <a:rPr lang="ar-SA" sz="2800" b="1" dirty="0" err="1" smtClean="0"/>
              <a:t>الفوازن.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r>
              <a:rPr lang="ar-SA" sz="2800" b="1" dirty="0" smtClean="0"/>
              <a:t>- قضايا فقهية معاصرة في المال </a:t>
            </a:r>
            <a:r>
              <a:rPr lang="ar-SA" sz="2800" b="1" dirty="0" err="1" smtClean="0"/>
              <a:t>والاقتصاد.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د.</a:t>
            </a:r>
            <a:r>
              <a:rPr lang="ar-SA" sz="2800" b="1" dirty="0" smtClean="0"/>
              <a:t> نزيه </a:t>
            </a:r>
            <a:r>
              <a:rPr lang="ar-SA" sz="2800" b="1" dirty="0" err="1" smtClean="0"/>
              <a:t>حماد.</a:t>
            </a:r>
            <a:r>
              <a:rPr lang="ar-SA" sz="2800" b="1" dirty="0" smtClean="0"/>
              <a:t> </a:t>
            </a:r>
            <a:endParaRPr lang="en-US" sz="2800" b="1" dirty="0" smtClean="0"/>
          </a:p>
          <a:p>
            <a:r>
              <a:rPr lang="ar-SA" sz="2800" b="1" dirty="0" smtClean="0"/>
              <a:t>- دراسات طبية في قضايا فقهية </a:t>
            </a:r>
            <a:r>
              <a:rPr lang="ar-SA" sz="2800" b="1" dirty="0" err="1" smtClean="0"/>
              <a:t>معاصرة.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د </a:t>
            </a:r>
            <a:r>
              <a:rPr lang="ar-SA" sz="2800" b="1" dirty="0" smtClean="0"/>
              <a:t>.عمر الأشقر </a:t>
            </a:r>
            <a:r>
              <a:rPr lang="ar-SA" sz="2800" b="1" dirty="0" err="1" smtClean="0"/>
              <a:t>وآخرون .</a:t>
            </a:r>
            <a:endParaRPr lang="en-US" sz="2800" b="1" dirty="0" smtClean="0"/>
          </a:p>
          <a:p>
            <a:r>
              <a:rPr lang="ar-SA" sz="2800" b="1" dirty="0" smtClean="0"/>
              <a:t>المواقع </a:t>
            </a:r>
            <a:r>
              <a:rPr lang="ar-SA" sz="2800" b="1" dirty="0" err="1" smtClean="0"/>
              <a:t>الالكترونية </a:t>
            </a:r>
            <a:r>
              <a:rPr lang="ar-SA" sz="2800" b="1" dirty="0" smtClean="0"/>
              <a:t>: موقع الملتقى الفقهي, الجمعية العلمية للفقه </a:t>
            </a:r>
            <a:r>
              <a:rPr lang="ar-SA" sz="2800" b="1" dirty="0" err="1" smtClean="0"/>
              <a:t>الإسلامي.</a:t>
            </a:r>
            <a:r>
              <a:rPr lang="ar-SA" sz="2800" b="1" dirty="0" smtClean="0"/>
              <a:t> </a:t>
            </a:r>
          </a:p>
          <a:p>
            <a:r>
              <a:rPr lang="ar-SA" sz="2800" b="1" dirty="0" smtClean="0"/>
              <a:t>المكتبات الإلكترونية: جامع الفقه </a:t>
            </a:r>
            <a:r>
              <a:rPr lang="ar-SA" sz="2800" b="1" dirty="0" err="1" smtClean="0"/>
              <a:t>الإسلامى </a:t>
            </a:r>
            <a:r>
              <a:rPr lang="ar-SA" sz="2800" b="1" dirty="0" smtClean="0"/>
              <a:t>(التراث)، المكتبة </a:t>
            </a:r>
            <a:r>
              <a:rPr lang="ar-SA" sz="2800" b="1" dirty="0" err="1" smtClean="0"/>
              <a:t>الشاملة.</a:t>
            </a:r>
            <a:r>
              <a:rPr lang="ar-SA" sz="2800" b="1" dirty="0" smtClean="0"/>
              <a:t> </a:t>
            </a:r>
            <a:r>
              <a:rPr lang="en-US" sz="2800" b="1" dirty="0" smtClean="0"/>
              <a:t> </a:t>
            </a:r>
          </a:p>
          <a:p>
            <a:pPr lvl="0"/>
            <a:endParaRPr lang="en-US" sz="2800" b="1" dirty="0" smtClean="0"/>
          </a:p>
          <a:p>
            <a:endParaRPr lang="en-US" sz="28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8200" y="1524000"/>
            <a:ext cx="84582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r>
              <a:rPr lang="ar-SA" sz="2800" dirty="0" smtClean="0"/>
              <a:t>                         </a:t>
            </a:r>
          </a:p>
          <a:p>
            <a:r>
              <a:rPr lang="ar-SA" sz="2800" dirty="0" smtClean="0"/>
              <a:t>                         الاثنين: الساعة:              20- 21,30</a:t>
            </a:r>
          </a:p>
          <a:p>
            <a:r>
              <a:rPr lang="ar-SA" sz="2800" dirty="0" smtClean="0"/>
              <a:t>                         الثلاثاء: الساعة:             20- 21,30</a:t>
            </a:r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 smtClean="0"/>
              <a:t>0507100018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مفتوح في الأوقات المحددة بعالية وسيتم إغلاقة خارج هذه الأوقات، لذا على الجميع التقيد بهذه </a:t>
            </a:r>
            <a:r>
              <a:rPr lang="ar-SA" sz="1600" dirty="0" smtClean="0">
                <a:solidFill>
                  <a:srgbClr val="FF0000"/>
                </a:solidFill>
              </a:rPr>
              <a:t>المواعيد</a:t>
            </a:r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err="1">
                <a:solidFill>
                  <a:srgbClr val="0070C0"/>
                </a:solidFill>
              </a:rPr>
              <a:t>الإلكتروني</a:t>
            </a:r>
            <a:r>
              <a:rPr lang="ar-SA" sz="2000" dirty="0" err="1" smtClean="0">
                <a:solidFill>
                  <a:srgbClr val="0070C0"/>
                </a:solidFill>
              </a:rPr>
              <a:t>:</a:t>
            </a:r>
            <a:r>
              <a:rPr lang="ar-SA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aaldershawi@kfu.edu.sa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500</Words>
  <Application>Microsoft Office PowerPoint</Application>
  <PresentationFormat>A4 Paper (210x297 mm)‎</PresentationFormat>
  <Paragraphs>89</Paragraphs>
  <Slides>11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المحاضرة:</vt:lpstr>
      <vt:lpstr>وصف المقرر:</vt:lpstr>
      <vt:lpstr>أهداف المقرر:</vt:lpstr>
      <vt:lpstr>محتوى المقرر:</vt:lpstr>
      <vt:lpstr>المراجع والمصادر التعليمية</vt:lpstr>
      <vt:lpstr>المراجع والمصادر المساعدة:</vt:lpstr>
      <vt:lpstr>توزيع الدرجات</vt:lpstr>
      <vt:lpstr>الساعات المكتبية الجوالة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aldershawi</cp:lastModifiedBy>
  <cp:revision>113</cp:revision>
  <dcterms:created xsi:type="dcterms:W3CDTF">2009-10-14T19:14:34Z</dcterms:created>
  <dcterms:modified xsi:type="dcterms:W3CDTF">2012-09-09T07:37:14Z</dcterms:modified>
</cp:coreProperties>
</file>