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84" r:id="rId4"/>
    <p:sldId id="286" r:id="rId5"/>
    <p:sldId id="267" r:id="rId6"/>
    <p:sldId id="287" r:id="rId7"/>
    <p:sldId id="268" r:id="rId8"/>
    <p:sldId id="269" r:id="rId9"/>
    <p:sldId id="270" r:id="rId10"/>
    <p:sldId id="271" r:id="rId11"/>
    <p:sldId id="288" r:id="rId12"/>
    <p:sldId id="272" r:id="rId13"/>
    <p:sldId id="290" r:id="rId14"/>
    <p:sldId id="294" r:id="rId15"/>
    <p:sldId id="291" r:id="rId16"/>
    <p:sldId id="292" r:id="rId17"/>
    <p:sldId id="293" r:id="rId18"/>
    <p:sldId id="273"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القضايا المعاصرة وفقه النوازل</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عبد الله </a:t>
            </a:r>
            <a:r>
              <a:rPr lang="ar-SA" sz="2600" b="1" dirty="0" err="1" smtClean="0">
                <a:solidFill>
                  <a:srgbClr val="7F7F7F"/>
                </a:solidFill>
                <a:latin typeface="Calibri" pitchFamily="34" charset="0"/>
                <a:cs typeface="Times New Roman" pitchFamily="18" charset="0"/>
              </a:rPr>
              <a:t>الديرشوي</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752600"/>
          </a:xfrm>
        </p:spPr>
        <p:txBody>
          <a:bodyPr/>
          <a:lstStyle/>
          <a:p>
            <a:pPr rtl="1" eaLnBrk="1" hangingPunct="1">
              <a:lnSpc>
                <a:spcPct val="150000"/>
              </a:lnSpc>
            </a:pPr>
            <a:r>
              <a:rPr lang="ar-SA" b="1" spc="-150" dirty="0" smtClean="0">
                <a:solidFill>
                  <a:srgbClr val="376092"/>
                </a:solidFill>
                <a:latin typeface="Times New Roman" pitchFamily="18" charset="0"/>
                <a:cs typeface="+mn-cs"/>
              </a:rPr>
              <a:t>المحاضرة الأولى</a:t>
            </a:r>
            <a:br>
              <a:rPr lang="ar-SA" b="1" spc="-150" dirty="0" smtClean="0">
                <a:solidFill>
                  <a:srgbClr val="376092"/>
                </a:solidFill>
                <a:latin typeface="Times New Roman" pitchFamily="18" charset="0"/>
                <a:cs typeface="+mn-cs"/>
              </a:rPr>
            </a:br>
            <a:r>
              <a:rPr lang="ar-SA" sz="4000" b="1" spc="-150" dirty="0" smtClean="0">
                <a:solidFill>
                  <a:srgbClr val="FF0000"/>
                </a:solidFill>
                <a:latin typeface="Times New Roman" pitchFamily="18" charset="0"/>
                <a:cs typeface="+mn-cs"/>
              </a:rPr>
              <a:t>تعريف عام بفقه النوازل</a:t>
            </a:r>
            <a:endParaRPr lang="en-US" b="1" spc="-150" dirty="0" smtClean="0">
              <a:solidFill>
                <a:srgbClr val="FF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المقدمة:</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800" b="1" dirty="0" smtClean="0">
                <a:cs typeface="+mn-cs"/>
              </a:rPr>
              <a:t>الحمد لله رب العالمين، والصلاة والسلام على أشرف الأنبياء والمرسلين نبينا محمد وعلى آله وصحبه أجمعين، وبعد:</a:t>
            </a:r>
            <a:endParaRPr lang="en-US" sz="2800" b="1" dirty="0" smtClean="0">
              <a:cs typeface="+mn-cs"/>
            </a:endParaRPr>
          </a:p>
          <a:p>
            <a:pPr algn="just" rtl="1"/>
            <a:r>
              <a:rPr lang="ar-SA" sz="2800" b="1" dirty="0" smtClean="0">
                <a:cs typeface="+mn-cs"/>
              </a:rPr>
              <a:t>فإن من سنن الله في هذا الكون تبدل أحواله وظروفه بصورة مستمرة، وبتبدل الظروف والأحوال تتبدل كثير من الأدوات والوسائل أيضاً، فتظهر وقائع ونوازل جديدة, يحتاج المسلم معها إلى اجتهاد ونظر جديد لمعرفة أحكام تلك المستجدات في ميزان </a:t>
            </a:r>
            <a:r>
              <a:rPr lang="ar-SA" sz="2800" b="1" dirty="0" err="1" smtClean="0">
                <a:cs typeface="+mn-cs"/>
              </a:rPr>
              <a:t>الشرع.</a:t>
            </a:r>
            <a:r>
              <a:rPr lang="ar-SA" sz="2800" b="1" dirty="0" smtClean="0">
                <a:cs typeface="+mn-cs"/>
              </a:rPr>
              <a:t> فلو أخذنا على سبيل المثال البنوك التجارية التي وصلت منذ نحو قرن إلى بلاد المسلمين, فسنجد أنها أفرزت أنواع لا حصر لها, ولا تنتهي عند حدٍ من التعاملات والأدوات والوسائل </a:t>
            </a:r>
            <a:r>
              <a:rPr lang="ar-SA" sz="2800" b="1" dirty="0" smtClean="0"/>
              <a:t>والمسائل التي لم تكن من </a:t>
            </a:r>
            <a:r>
              <a:rPr lang="ar-SA" sz="2800" b="1" dirty="0" err="1" smtClean="0"/>
              <a:t>قبل!</a:t>
            </a:r>
            <a:r>
              <a:rPr lang="ar-SA" sz="2800" b="1" dirty="0" smtClean="0"/>
              <a:t> كبطاقات الصراف الآلي, والبطاقات </a:t>
            </a:r>
            <a:r>
              <a:rPr lang="ar-SA" sz="2800" b="1" dirty="0" err="1" smtClean="0"/>
              <a:t>الإئتمانية</a:t>
            </a:r>
            <a:r>
              <a:rPr lang="ar-SA" sz="2800" b="1" dirty="0" smtClean="0"/>
              <a:t>, </a:t>
            </a:r>
            <a:r>
              <a:rPr lang="ar-SA" sz="2800" b="1" dirty="0" err="1" smtClean="0"/>
              <a:t>والحوالات</a:t>
            </a:r>
            <a:r>
              <a:rPr lang="ar-SA" sz="2800" b="1" dirty="0" smtClean="0"/>
              <a:t> البنكية, وخطابات الضمان, والاعتماد </a:t>
            </a:r>
            <a:r>
              <a:rPr lang="ar-SA" sz="2800" b="1" dirty="0" err="1" smtClean="0"/>
              <a:t>المستندي,</a:t>
            </a:r>
            <a:r>
              <a:rPr lang="ar-SA" sz="2800" b="1" dirty="0" smtClean="0"/>
              <a:t> </a:t>
            </a:r>
            <a:endParaRPr lang="ar-SA" sz="2800" dirty="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57200"/>
            <a:ext cx="9144000" cy="5293757"/>
          </a:xfrm>
          <a:prstGeom prst="rect">
            <a:avLst/>
          </a:prstGeom>
        </p:spPr>
        <p:txBody>
          <a:bodyPr wrap="square">
            <a:spAutoFit/>
          </a:bodyPr>
          <a:lstStyle/>
          <a:p>
            <a:pPr algn="just"/>
            <a:r>
              <a:rPr lang="ar-SA" sz="2600" b="1" dirty="0" smtClean="0"/>
              <a:t>والسندات والأسهم بأنواعها, وأساليب البيع والشراء والتأجير </a:t>
            </a:r>
            <a:r>
              <a:rPr lang="ar-SA" sz="2600" b="1" dirty="0" err="1" smtClean="0"/>
              <a:t>والمشاركات ...</a:t>
            </a:r>
            <a:r>
              <a:rPr lang="ar-SA" sz="2600" b="1" dirty="0" smtClean="0"/>
              <a:t> وغيرها وغيرها كثير, وكلها كانت من </a:t>
            </a:r>
            <a:r>
              <a:rPr lang="ar-SA" sz="2600" b="1" dirty="0" err="1" smtClean="0"/>
              <a:t>إفرازات</a:t>
            </a:r>
            <a:r>
              <a:rPr lang="ar-SA" sz="2600" b="1" dirty="0" smtClean="0"/>
              <a:t> التطور التقني الهائل الذي شهده العالم ومازال يشهده في هذا القرن في كافة نواحيه, وخصوصاً في مجال الاتصالات التي جعلت كما يقال من العالم قرية </a:t>
            </a:r>
            <a:r>
              <a:rPr lang="ar-SA" sz="2600" b="1" dirty="0" err="1" smtClean="0"/>
              <a:t>صغيرة.</a:t>
            </a:r>
            <a:r>
              <a:rPr lang="ar-SA" sz="2600" b="1" dirty="0" smtClean="0"/>
              <a:t> </a:t>
            </a:r>
            <a:endParaRPr lang="en-US" sz="2600" b="1" dirty="0" smtClean="0"/>
          </a:p>
          <a:p>
            <a:r>
              <a:rPr lang="ar-SA" sz="2600" b="1" dirty="0" smtClean="0"/>
              <a:t>وهذا الذي ذكرناه عن البنوك يعمُّ عالم المال والاقتصاد, فقد دخلت إليه مستجدات كثيرة لا حصر لها, ويقال مثل ذلك في عالم المواصلات براً وبحراً وجواً وما أفرزه من نوازل لم تكن من قبل, ويقال مثله في علوم الطب من زراعة وجراحة </a:t>
            </a:r>
            <a:r>
              <a:rPr lang="ar-SA" sz="2600" b="1" dirty="0" err="1" smtClean="0"/>
              <a:t>وعلاج ...</a:t>
            </a:r>
            <a:endParaRPr lang="en-US" sz="2600" b="1" dirty="0" smtClean="0"/>
          </a:p>
          <a:p>
            <a:r>
              <a:rPr lang="ar-SA" sz="2600" b="1" dirty="0" smtClean="0"/>
              <a:t>وهذه القضايا كلها ذات علاقة بالإنسان وسلوكه في الحياة, ومن ثمَّ يتحتم على المسلم البحث عن حكمها في الشريعة من حيث </a:t>
            </a:r>
            <a:r>
              <a:rPr lang="ar-SA" sz="2600" b="1" dirty="0" smtClean="0"/>
              <a:t>الحِل والحُرمة</a:t>
            </a:r>
            <a:r>
              <a:rPr lang="ar-SA" sz="2600" b="1" dirty="0" smtClean="0"/>
              <a:t>, أو الصحة والبطلان, قبل الإقدام عليها والتعامل </a:t>
            </a:r>
            <a:r>
              <a:rPr lang="ar-SA" sz="2600" b="1" dirty="0" err="1" smtClean="0"/>
              <a:t>معها.</a:t>
            </a:r>
            <a:r>
              <a:rPr lang="ar-SA" sz="2600" b="1" dirty="0" smtClean="0"/>
              <a:t> ومن ثَمَّ حظيت ولا تزال تحظى باهتمام علماء العصر لبيان حكم </a:t>
            </a:r>
            <a:r>
              <a:rPr lang="ar-SA" sz="2600" b="1" dirty="0" err="1" smtClean="0"/>
              <a:t>الشرع</a:t>
            </a:r>
            <a:r>
              <a:rPr lang="ar-SA" sz="2600" b="1" dirty="0" smtClean="0"/>
              <a:t> فيها.</a:t>
            </a:r>
            <a:endParaRPr lang="en-US" sz="2600" b="1" dirty="0" smtClean="0"/>
          </a:p>
          <a:p>
            <a:r>
              <a:rPr lang="ar-SA" sz="2600" b="1" dirty="0" smtClean="0"/>
              <a:t>وقبل البدء بتناول نماذج من هذه النوازل سنقوم بالتعريف بفقهها، وبيان أهميته، وحكم الاجتهاد فيها, </a:t>
            </a:r>
            <a:r>
              <a:rPr lang="ar-SA" sz="2600" b="1" dirty="0" smtClean="0"/>
              <a:t>ومنهجه، </a:t>
            </a:r>
            <a:r>
              <a:rPr lang="ar-SA" sz="2600" b="1" dirty="0" smtClean="0"/>
              <a:t>وضوابطه، </a:t>
            </a:r>
            <a:r>
              <a:rPr lang="ar-SA" sz="2600" b="1" dirty="0" smtClean="0"/>
              <a:t>ومصادره, ومراحله, ومدارسه.</a:t>
            </a:r>
            <a:endParaRPr lang="en-US" sz="26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dirty="0" smtClean="0">
                <a:solidFill>
                  <a:srgbClr val="C00000"/>
                </a:solidFill>
              </a:rPr>
              <a:t>تعريف فقه النوازل:</a:t>
            </a:r>
            <a:endParaRPr lang="en-US" dirty="0">
              <a:solidFill>
                <a:srgbClr val="C00000"/>
              </a:solidFill>
            </a:endParaRPr>
          </a:p>
        </p:txBody>
      </p:sp>
      <p:sp>
        <p:nvSpPr>
          <p:cNvPr id="7171" name="Text Placeholder 5"/>
          <p:cNvSpPr>
            <a:spLocks noGrp="1"/>
          </p:cNvSpPr>
          <p:nvPr>
            <p:ph idx="1"/>
          </p:nvPr>
        </p:nvSpPr>
        <p:spPr>
          <a:xfrm>
            <a:off x="495300" y="1371600"/>
            <a:ext cx="8915400" cy="4724400"/>
          </a:xfrm>
        </p:spPr>
        <p:txBody>
          <a:bodyPr/>
          <a:lstStyle/>
          <a:p>
            <a:pPr algn="just" rtl="1"/>
            <a:r>
              <a:rPr lang="ar-SA" sz="2800" b="1" dirty="0" smtClean="0">
                <a:cs typeface="+mn-cs"/>
              </a:rPr>
              <a:t>النوازل في اللغة: جمعٌ, مفردها </a:t>
            </a:r>
            <a:r>
              <a:rPr lang="ar-SA" sz="2800" b="1" dirty="0" err="1" smtClean="0">
                <a:cs typeface="+mn-cs"/>
              </a:rPr>
              <a:t>نازلة.</a:t>
            </a:r>
            <a:r>
              <a:rPr lang="ar-SA" sz="2800" b="1" dirty="0" smtClean="0">
                <a:cs typeface="+mn-cs"/>
              </a:rPr>
              <a:t> وهي: الشديدة من شدائد الدهر تقع بفرد أو </a:t>
            </a:r>
            <a:r>
              <a:rPr lang="ar-SA" sz="2800" b="1" dirty="0" err="1" smtClean="0">
                <a:cs typeface="+mn-cs"/>
              </a:rPr>
              <a:t>جماعة.</a:t>
            </a:r>
            <a:r>
              <a:rPr lang="ar-SA" sz="2800" b="1" dirty="0" smtClean="0">
                <a:cs typeface="+mn-cs"/>
              </a:rPr>
              <a:t> </a:t>
            </a:r>
          </a:p>
          <a:p>
            <a:pPr algn="just" rtl="1"/>
            <a:r>
              <a:rPr lang="ar-SA" sz="2800" b="1" dirty="0" smtClean="0">
                <a:cs typeface="+mn-cs"/>
              </a:rPr>
              <a:t>وأصلها من الفعل: </a:t>
            </a:r>
            <a:r>
              <a:rPr lang="ar-SA" sz="2800" b="1" dirty="0" err="1" smtClean="0">
                <a:cs typeface="+mn-cs"/>
              </a:rPr>
              <a:t>نزل.</a:t>
            </a:r>
            <a:r>
              <a:rPr lang="ar-SA" sz="2800" b="1" dirty="0" smtClean="0">
                <a:cs typeface="+mn-cs"/>
              </a:rPr>
              <a:t> بمعنى؛ وقع.</a:t>
            </a:r>
            <a:endParaRPr lang="en-US" sz="2800" b="1" dirty="0" smtClean="0">
              <a:cs typeface="+mn-cs"/>
            </a:endParaRPr>
          </a:p>
          <a:p>
            <a:pPr algn="just" rtl="1"/>
            <a:r>
              <a:rPr lang="ar-SA" sz="2800" b="1" dirty="0" smtClean="0">
                <a:cs typeface="+mn-cs"/>
              </a:rPr>
              <a:t>والنوازل في الاصطلاح هي: الوقائع الجديدة التي لم يسبق فيها نص أو اجتهاد.</a:t>
            </a:r>
            <a:endParaRPr lang="en-US" sz="2800" b="1" dirty="0" smtClean="0">
              <a:cs typeface="+mn-cs"/>
            </a:endParaRPr>
          </a:p>
          <a:p>
            <a:pPr algn="just" rtl="1"/>
            <a:r>
              <a:rPr lang="ar-SA" sz="2800" b="1" dirty="0" smtClean="0">
                <a:cs typeface="+mn-cs"/>
              </a:rPr>
              <a:t>وأما فقه النوازل فيُقصد </a:t>
            </a:r>
            <a:r>
              <a:rPr lang="ar-SA" sz="2800" b="1" dirty="0" err="1" smtClean="0">
                <a:cs typeface="+mn-cs"/>
              </a:rPr>
              <a:t>به</a:t>
            </a:r>
            <a:r>
              <a:rPr lang="ar-SA" sz="2800" b="1" dirty="0" smtClean="0">
                <a:cs typeface="+mn-cs"/>
              </a:rPr>
              <a:t> : العلمُ بالأحكامِ الشرعيةِ العمليةِ للوقائع الجديدة </a:t>
            </a:r>
            <a:r>
              <a:rPr lang="ar-SA" sz="2800" b="1" dirty="0" smtClean="0">
                <a:cs typeface="+mn-cs"/>
              </a:rPr>
              <a:t>التي </a:t>
            </a:r>
            <a:r>
              <a:rPr lang="ar-SA" sz="2800" b="1" dirty="0" smtClean="0">
                <a:cs typeface="+mn-cs"/>
              </a:rPr>
              <a:t>لم يسبق فيها نصٌ أو </a:t>
            </a:r>
            <a:r>
              <a:rPr lang="ar-SA" sz="2800" b="1" dirty="0" smtClean="0">
                <a:cs typeface="+mn-cs"/>
              </a:rPr>
              <a:t>اجتهادٌ, </a:t>
            </a:r>
            <a:r>
              <a:rPr lang="ar-SA" sz="2800" b="1" dirty="0" smtClean="0">
                <a:cs typeface="+mn-cs"/>
              </a:rPr>
              <a:t>المكتسبُ من الأدلة التفصيلية.</a:t>
            </a:r>
          </a:p>
          <a:p>
            <a:pPr algn="just" rtl="1"/>
            <a:r>
              <a:rPr lang="ar-SA" sz="2800" b="1" dirty="0" smtClean="0">
                <a:cs typeface="+mn-cs"/>
              </a:rPr>
              <a:t>وهذا التعريف وضعناه من خلال الجمع بين تعريفي: النوازل والفقه.</a:t>
            </a:r>
          </a:p>
          <a:p>
            <a:pPr algn="just" rtl="1"/>
            <a:r>
              <a:rPr lang="ar-SA" sz="2800" b="1" dirty="0" smtClean="0">
                <a:cs typeface="+mn-cs"/>
              </a:rPr>
              <a:t>وسنقوم فيما يأتي بشرح وتوضيح مفرداته.</a:t>
            </a:r>
          </a:p>
          <a:p>
            <a:pPr rtl="1"/>
            <a:endParaRPr lang="ar-SA" b="1" dirty="0" smtClean="0">
              <a:cs typeface="+mn-cs"/>
            </a:endParaRPr>
          </a:p>
          <a:p>
            <a:pPr rtl="1"/>
            <a:endParaRPr lang="en-US" b="1" dirty="0" smtClean="0">
              <a:cs typeface="+mn-cs"/>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b="1" dirty="0" smtClean="0"/>
              <a:t>شرح </a:t>
            </a:r>
            <a:r>
              <a:rPr lang="ar-SA" b="1" dirty="0" err="1" smtClean="0"/>
              <a:t>التعريف:</a:t>
            </a:r>
            <a:r>
              <a:rPr lang="ar-SA" b="1" dirty="0" smtClean="0"/>
              <a:t> </a:t>
            </a:r>
            <a:endParaRPr lang="ar-SA" dirty="0"/>
          </a:p>
        </p:txBody>
      </p:sp>
      <p:sp>
        <p:nvSpPr>
          <p:cNvPr id="3" name="عنصر نائب للمحتوى 2"/>
          <p:cNvSpPr>
            <a:spLocks noGrp="1"/>
          </p:cNvSpPr>
          <p:nvPr>
            <p:ph idx="1"/>
          </p:nvPr>
        </p:nvSpPr>
        <p:spPr>
          <a:xfrm>
            <a:off x="495300" y="1371600"/>
            <a:ext cx="9182100" cy="4953000"/>
          </a:xfrm>
        </p:spPr>
        <p:txBody>
          <a:bodyPr/>
          <a:lstStyle/>
          <a:p>
            <a:pPr algn="just" rtl="1"/>
            <a:r>
              <a:rPr lang="ar-SA" sz="2500" b="1" dirty="0" smtClean="0">
                <a:cs typeface="+mn-cs"/>
              </a:rPr>
              <a:t>يفيد </a:t>
            </a:r>
            <a:r>
              <a:rPr lang="ar-SA" sz="2500" b="1" dirty="0" err="1" smtClean="0">
                <a:cs typeface="+mn-cs"/>
              </a:rPr>
              <a:t>قولنا:</a:t>
            </a:r>
            <a:r>
              <a:rPr lang="ar-SA" sz="2500" b="1" dirty="0" smtClean="0">
                <a:cs typeface="+mn-cs"/>
              </a:rPr>
              <a:t> </a:t>
            </a:r>
            <a:endParaRPr lang="ar-SA" sz="2500" b="1" dirty="0" smtClean="0">
              <a:cs typeface="+mn-cs"/>
            </a:endParaRPr>
          </a:p>
          <a:p>
            <a:pPr algn="just" rtl="1"/>
            <a:r>
              <a:rPr lang="ar-SA" sz="2500" b="1" dirty="0" smtClean="0">
                <a:cs typeface="+mn-cs"/>
              </a:rPr>
              <a:t>العلم</a:t>
            </a:r>
            <a:r>
              <a:rPr lang="ar-SA" sz="2500" b="1" dirty="0" smtClean="0">
                <a:cs typeface="+mn-cs"/>
              </a:rPr>
              <a:t>: </a:t>
            </a:r>
            <a:r>
              <a:rPr lang="ar-SA" sz="2500" b="1" dirty="0" err="1" smtClean="0">
                <a:cs typeface="+mn-cs"/>
              </a:rPr>
              <a:t>الاحترازعن</a:t>
            </a:r>
            <a:r>
              <a:rPr lang="ar-SA" sz="2500" b="1" dirty="0" smtClean="0">
                <a:cs typeface="+mn-cs"/>
              </a:rPr>
              <a:t> الشك والوهم, ويدخل اليقين </a:t>
            </a:r>
            <a:r>
              <a:rPr lang="ar-SA" sz="2500" b="1" dirty="0" err="1" smtClean="0">
                <a:cs typeface="+mn-cs"/>
              </a:rPr>
              <a:t>والظن.</a:t>
            </a:r>
            <a:r>
              <a:rPr lang="ar-SA" sz="2500" b="1" dirty="0" smtClean="0">
                <a:cs typeface="+mn-cs"/>
              </a:rPr>
              <a:t> فالمراد بالعلم هنا </a:t>
            </a:r>
            <a:r>
              <a:rPr lang="ar-SA" sz="2500" b="1" dirty="0" smtClean="0">
                <a:cs typeface="+mn-cs"/>
              </a:rPr>
              <a:t>مطلق الإدراك, ويشمل </a:t>
            </a:r>
            <a:r>
              <a:rPr lang="ar-SA" sz="2500" b="1" dirty="0" smtClean="0">
                <a:cs typeface="+mn-cs"/>
              </a:rPr>
              <a:t>اليقين </a:t>
            </a:r>
            <a:r>
              <a:rPr lang="ar-SA" sz="2500" b="1" dirty="0" err="1" smtClean="0">
                <a:cs typeface="+mn-cs"/>
              </a:rPr>
              <a:t>والظن.</a:t>
            </a:r>
            <a:r>
              <a:rPr lang="ar-SA" sz="2500" b="1" dirty="0" smtClean="0">
                <a:cs typeface="+mn-cs"/>
              </a:rPr>
              <a:t> </a:t>
            </a:r>
            <a:r>
              <a:rPr lang="ar-SA" sz="2500" b="1" dirty="0" smtClean="0">
                <a:cs typeface="+mn-cs"/>
              </a:rPr>
              <a:t>وهذا أمرٌ متفق </a:t>
            </a:r>
            <a:r>
              <a:rPr lang="ar-SA" sz="2500" b="1" dirty="0" smtClean="0">
                <a:cs typeface="+mn-cs"/>
              </a:rPr>
              <a:t>عليه بين أهل </a:t>
            </a:r>
            <a:r>
              <a:rPr lang="ar-SA" sz="2500" b="1" dirty="0" smtClean="0">
                <a:cs typeface="+mn-cs"/>
              </a:rPr>
              <a:t>العلم؛ لأن </a:t>
            </a:r>
            <a:r>
              <a:rPr lang="ar-SA" sz="2500" b="1" dirty="0" smtClean="0">
                <a:cs typeface="+mn-cs"/>
              </a:rPr>
              <a:t>الظن كافٍ في بناء الأحكام العملية, </a:t>
            </a:r>
            <a:r>
              <a:rPr lang="ar-SA" sz="2500" b="1" dirty="0" smtClean="0">
                <a:cs typeface="+mn-cs"/>
              </a:rPr>
              <a:t>بل إن أكثر </a:t>
            </a:r>
            <a:r>
              <a:rPr lang="ar-SA" sz="2500" b="1" dirty="0" smtClean="0">
                <a:cs typeface="+mn-cs"/>
              </a:rPr>
              <a:t>الأحكام الفقهية ثابتة بأدلة ظنية.</a:t>
            </a:r>
            <a:endParaRPr lang="en-US" sz="2500" b="1" dirty="0" smtClean="0">
              <a:cs typeface="+mn-cs"/>
            </a:endParaRPr>
          </a:p>
          <a:p>
            <a:pPr algn="just" rtl="1"/>
            <a:r>
              <a:rPr lang="ar-SA" sz="2500" b="1" dirty="0" smtClean="0">
                <a:cs typeface="+mn-cs"/>
              </a:rPr>
              <a:t>والأحكامِ الشرعيةِ: الاحتراز عن الأحكام اللغوية كالنحو, والأحكام العقلية كعلوم الحساب.</a:t>
            </a:r>
            <a:endParaRPr lang="en-US" sz="2500" b="1" dirty="0" smtClean="0">
              <a:cs typeface="+mn-cs"/>
            </a:endParaRPr>
          </a:p>
          <a:p>
            <a:pPr algn="just" rtl="1"/>
            <a:r>
              <a:rPr lang="ar-SA" sz="2500" b="1" dirty="0" smtClean="0">
                <a:cs typeface="+mn-cs"/>
              </a:rPr>
              <a:t>والعملية: الاحتراز عن الأحكام الشرعية </a:t>
            </a:r>
            <a:r>
              <a:rPr lang="ar-SA" sz="2500" b="1" dirty="0" err="1" smtClean="0">
                <a:cs typeface="+mn-cs"/>
              </a:rPr>
              <a:t>الاعتقادية</a:t>
            </a:r>
            <a:r>
              <a:rPr lang="ar-SA" sz="2500" b="1" dirty="0" smtClean="0">
                <a:cs typeface="+mn-cs"/>
              </a:rPr>
              <a:t> كالإيمان بالله وصفاته, والوجدانية كالإخلاص والتواضع ونحوها, فإن الفقه لا يبحث فيها, بل يبحث في أفعال الجوارح.</a:t>
            </a:r>
            <a:endParaRPr lang="en-US" sz="2500" b="1" dirty="0" smtClean="0">
              <a:cs typeface="+mn-cs"/>
            </a:endParaRPr>
          </a:p>
          <a:p>
            <a:pPr algn="just" rtl="1"/>
            <a:r>
              <a:rPr lang="ar-SA" sz="2500" b="1" dirty="0" smtClean="0">
                <a:cs typeface="+mn-cs"/>
              </a:rPr>
              <a:t>والوقائع الجديدة: الاحتراز عن القديمة فإنها لا تدخل في </a:t>
            </a:r>
            <a:r>
              <a:rPr lang="ar-SA" sz="2500" b="1" dirty="0" smtClean="0">
                <a:cs typeface="+mn-cs"/>
              </a:rPr>
              <a:t>النوازل</a:t>
            </a:r>
            <a:r>
              <a:rPr lang="ar-SA" sz="2500" b="1" dirty="0" smtClean="0">
                <a:cs typeface="+mn-cs"/>
              </a:rPr>
              <a:t>.</a:t>
            </a:r>
            <a:endParaRPr lang="en-US" sz="2500" b="1" dirty="0" smtClean="0">
              <a:cs typeface="+mn-cs"/>
            </a:endParaRPr>
          </a:p>
          <a:p>
            <a:pPr algn="just" rtl="1"/>
            <a:r>
              <a:rPr lang="ar-SA" sz="2500" b="1" dirty="0" err="1" smtClean="0">
                <a:cs typeface="+mn-cs"/>
              </a:rPr>
              <a:t>والمكتسبُ: </a:t>
            </a:r>
            <a:r>
              <a:rPr lang="ar-SA" sz="2500" b="1" dirty="0" smtClean="0">
                <a:cs typeface="+mn-cs"/>
              </a:rPr>
              <a:t>(بالرفع صفةٌ للعلم) أي؛ العلمُ المكتسبُ, ويفيد الاحتراز عن العلم غير المكتسب, كعلم الله سبحانه, وعلم جبريل </a:t>
            </a:r>
            <a:r>
              <a:rPr lang="en-US" sz="2500" b="1" dirty="0" smtClean="0">
                <a:cs typeface="+mn-cs"/>
                <a:sym typeface="AGA Arabesque"/>
              </a:rPr>
              <a:t></a:t>
            </a:r>
            <a:r>
              <a:rPr lang="ar-SA" sz="2500" b="1" dirty="0" smtClean="0">
                <a:cs typeface="+mn-cs"/>
              </a:rPr>
              <a:t> وعلم الرسول </a:t>
            </a:r>
            <a:r>
              <a:rPr lang="en-US" sz="2500" b="1" dirty="0" smtClean="0">
                <a:cs typeface="+mn-cs"/>
                <a:sym typeface="AGA Arabesque"/>
              </a:rPr>
              <a:t></a:t>
            </a:r>
            <a:r>
              <a:rPr lang="ar-SA" sz="2500" b="1" dirty="0" err="1" smtClean="0">
                <a:cs typeface="+mn-cs"/>
              </a:rPr>
              <a:t>.</a:t>
            </a:r>
            <a:endParaRPr lang="en-US" sz="2500" b="1" dirty="0" smtClean="0">
              <a:cs typeface="+mn-cs"/>
            </a:endParaRPr>
          </a:p>
          <a:p>
            <a:pPr algn="just" rtl="1"/>
            <a:r>
              <a:rPr lang="ar-SA" sz="2500" b="1" dirty="0" smtClean="0">
                <a:cs typeface="+mn-cs"/>
              </a:rPr>
              <a:t>ومن الأدلة التفصيلية: الاحتراز عن علم أصول الفقه؛ لأنه يُكتسب من الأدلة </a:t>
            </a:r>
            <a:r>
              <a:rPr lang="ar-SA" sz="2500" b="1" dirty="0" err="1" smtClean="0">
                <a:cs typeface="+mn-cs"/>
              </a:rPr>
              <a:t>الإجمالية.</a:t>
            </a:r>
            <a:r>
              <a:rPr lang="ar-SA" sz="2500" b="1" dirty="0" smtClean="0">
                <a:cs typeface="+mn-cs"/>
              </a:rPr>
              <a:t>   </a:t>
            </a:r>
            <a:endParaRPr lang="en-US" sz="2500" b="1" dirty="0" smtClean="0">
              <a:cs typeface="+mn-cs"/>
            </a:endParaRPr>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الألفاظ ذات الصلة بمصطلح </a:t>
            </a:r>
            <a:r>
              <a:rPr lang="ar-SA" b="1" dirty="0" err="1" smtClean="0"/>
              <a:t>النوازل:</a:t>
            </a:r>
            <a:endParaRPr lang="ar-SA" dirty="0"/>
          </a:p>
        </p:txBody>
      </p:sp>
      <p:sp>
        <p:nvSpPr>
          <p:cNvPr id="3" name="عنصر نائب للمحتوى 2"/>
          <p:cNvSpPr>
            <a:spLocks noGrp="1"/>
          </p:cNvSpPr>
          <p:nvPr>
            <p:ph idx="1"/>
          </p:nvPr>
        </p:nvSpPr>
        <p:spPr>
          <a:xfrm>
            <a:off x="304800" y="1524000"/>
            <a:ext cx="9296400" cy="4602163"/>
          </a:xfrm>
        </p:spPr>
        <p:txBody>
          <a:bodyPr/>
          <a:lstStyle/>
          <a:p>
            <a:pPr algn="just" rtl="1"/>
            <a:r>
              <a:rPr lang="ar-SA" sz="2600" b="1" dirty="0" smtClean="0">
                <a:cs typeface="+mn-cs"/>
              </a:rPr>
              <a:t>يعبر كثير من علماء الشريعة عن النوازل بأسماء ومصطلحات أخرى، من أشهرها:</a:t>
            </a:r>
            <a:endParaRPr lang="en-US" sz="2600" b="1" dirty="0" smtClean="0">
              <a:cs typeface="+mn-cs"/>
            </a:endParaRPr>
          </a:p>
          <a:p>
            <a:pPr algn="just" rtl="1"/>
            <a:r>
              <a:rPr lang="ar-SA" sz="2600" b="1" dirty="0" err="1" smtClean="0">
                <a:cs typeface="+mn-cs"/>
              </a:rPr>
              <a:t>1 </a:t>
            </a:r>
            <a:r>
              <a:rPr lang="ar-SA" sz="2600" b="1" dirty="0" smtClean="0">
                <a:cs typeface="+mn-cs"/>
              </a:rPr>
              <a:t>– الفتاوى: جمعٌ مفردها </a:t>
            </a:r>
            <a:r>
              <a:rPr lang="ar-SA" sz="2600" b="1" dirty="0" err="1" smtClean="0">
                <a:cs typeface="+mn-cs"/>
              </a:rPr>
              <a:t>فتوى.</a:t>
            </a:r>
            <a:r>
              <a:rPr lang="ar-SA" sz="2600" b="1" dirty="0" smtClean="0">
                <a:cs typeface="+mn-cs"/>
              </a:rPr>
              <a:t> وهو إخبارٌ بحكم الله تعالى عن دليل </a:t>
            </a:r>
            <a:r>
              <a:rPr lang="ar-SA" sz="2600" b="1" dirty="0" err="1" smtClean="0">
                <a:cs typeface="+mn-cs"/>
              </a:rPr>
              <a:t>شرعي.</a:t>
            </a:r>
            <a:r>
              <a:rPr lang="ar-SA" sz="2600" b="1" dirty="0" smtClean="0">
                <a:cs typeface="+mn-cs"/>
              </a:rPr>
              <a:t> ويعرفه بعضهم بأنه توقيع عن الله </a:t>
            </a:r>
            <a:r>
              <a:rPr lang="ar-SA" sz="2600" b="1" dirty="0" err="1" smtClean="0">
                <a:cs typeface="+mn-cs"/>
              </a:rPr>
              <a:t>تعالى.</a:t>
            </a:r>
            <a:r>
              <a:rPr lang="ar-SA" sz="2600" b="1" dirty="0" smtClean="0">
                <a:cs typeface="+mn-cs"/>
              </a:rPr>
              <a:t> وهو دارج على ألسنة الفقهاء منذ القديم.</a:t>
            </a:r>
            <a:endParaRPr lang="en-US" sz="2600" b="1" dirty="0" smtClean="0">
              <a:cs typeface="+mn-cs"/>
            </a:endParaRPr>
          </a:p>
          <a:p>
            <a:pPr algn="just" rtl="1"/>
            <a:r>
              <a:rPr lang="ar-SA" sz="2600" b="1" dirty="0" smtClean="0">
                <a:cs typeface="+mn-cs"/>
              </a:rPr>
              <a:t>2- الحوادث: وهو مصطلح شائع أيضاً وبخاصة على ألسنة الأصوليين والفقهاء.</a:t>
            </a:r>
            <a:endParaRPr lang="en-US" sz="2600" b="1" dirty="0" smtClean="0">
              <a:cs typeface="+mn-cs"/>
            </a:endParaRPr>
          </a:p>
          <a:p>
            <a:pPr algn="just" rtl="1"/>
            <a:r>
              <a:rPr lang="ar-SA" sz="2600" b="1" dirty="0" err="1" smtClean="0">
                <a:cs typeface="+mn-cs"/>
              </a:rPr>
              <a:t>3 </a:t>
            </a:r>
            <a:r>
              <a:rPr lang="ar-SA" sz="2600" b="1" dirty="0" smtClean="0">
                <a:cs typeface="+mn-cs"/>
              </a:rPr>
              <a:t>– الواقعات: جمعٌ مفردها واقعة, من وقع كذا </a:t>
            </a:r>
            <a:r>
              <a:rPr lang="ar-SA" sz="2600" b="1" dirty="0" err="1" smtClean="0">
                <a:cs typeface="+mn-cs"/>
              </a:rPr>
              <a:t>كالنازلة.</a:t>
            </a:r>
            <a:r>
              <a:rPr lang="ar-SA" sz="2600" b="1" dirty="0" smtClean="0">
                <a:cs typeface="+mn-cs"/>
              </a:rPr>
              <a:t> وهو مصطلح دارج على ألسنة الفقهاء, وخصوصاً عند الحنفية.</a:t>
            </a:r>
            <a:endParaRPr lang="en-US" sz="2600" b="1" dirty="0" smtClean="0">
              <a:cs typeface="+mn-cs"/>
            </a:endParaRPr>
          </a:p>
          <a:p>
            <a:pPr algn="just" rtl="1"/>
            <a:r>
              <a:rPr lang="ar-SA" sz="2600" b="1" dirty="0" err="1" smtClean="0">
                <a:cs typeface="+mn-cs"/>
              </a:rPr>
              <a:t>4 </a:t>
            </a:r>
            <a:r>
              <a:rPr lang="ar-SA" sz="2600" b="1" dirty="0" smtClean="0">
                <a:cs typeface="+mn-cs"/>
              </a:rPr>
              <a:t>– القضايا المستجدة: وهو مصطلح شاع حديثاً.</a:t>
            </a:r>
            <a:endParaRPr lang="en-US" sz="2600" b="1" dirty="0" smtClean="0">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أهمية الاجتهاد في </a:t>
            </a:r>
            <a:r>
              <a:rPr lang="ar-SA" b="1" dirty="0" err="1" smtClean="0"/>
              <a:t>النوازل:</a:t>
            </a:r>
            <a:endParaRPr lang="ar-SA" dirty="0"/>
          </a:p>
        </p:txBody>
      </p:sp>
      <p:sp>
        <p:nvSpPr>
          <p:cNvPr id="3" name="عنصر نائب للمحتوى 2"/>
          <p:cNvSpPr>
            <a:spLocks noGrp="1"/>
          </p:cNvSpPr>
          <p:nvPr>
            <p:ph idx="1"/>
          </p:nvPr>
        </p:nvSpPr>
        <p:spPr>
          <a:xfrm>
            <a:off x="304800" y="1371601"/>
            <a:ext cx="9296400" cy="4648200"/>
          </a:xfrm>
        </p:spPr>
        <p:txBody>
          <a:bodyPr/>
          <a:lstStyle/>
          <a:p>
            <a:pPr algn="just" rtl="1"/>
            <a:r>
              <a:rPr lang="ar-SA" sz="2600" b="1" dirty="0" smtClean="0">
                <a:cs typeface="+mn-cs"/>
              </a:rPr>
              <a:t>تظهر أهمية الاجتهاد في النوازل المعاصرة في الجوانب الآتية:</a:t>
            </a:r>
            <a:endParaRPr lang="en-US" sz="2600" b="1" dirty="0" smtClean="0">
              <a:cs typeface="+mn-cs"/>
            </a:endParaRPr>
          </a:p>
          <a:p>
            <a:pPr lvl="0" rtl="1"/>
            <a:r>
              <a:rPr lang="ar-SA" sz="2600" b="1" dirty="0" smtClean="0">
                <a:cs typeface="+mn-cs"/>
              </a:rPr>
              <a:t>1- </a:t>
            </a:r>
            <a:r>
              <a:rPr lang="ar-SA" sz="2600" b="1" dirty="0" smtClean="0"/>
              <a:t>رفع الإثم عن الأمة؛ لأن الاجتهاد في النوازل من فروض </a:t>
            </a:r>
            <a:r>
              <a:rPr lang="ar-SA" sz="2600" b="1" dirty="0" err="1" smtClean="0"/>
              <a:t>الكفاية.</a:t>
            </a:r>
            <a:r>
              <a:rPr lang="ar-SA" sz="2600" b="1" dirty="0" smtClean="0"/>
              <a:t> </a:t>
            </a:r>
          </a:p>
          <a:p>
            <a:pPr lvl="0" rtl="1"/>
            <a:r>
              <a:rPr lang="ar-SA" sz="2600" b="1" dirty="0" smtClean="0">
                <a:cs typeface="+mn-cs"/>
              </a:rPr>
              <a:t>2- التأكيد على صلاحية الشريعة لكل زمان ومكان </a:t>
            </a:r>
            <a:r>
              <a:rPr lang="ar-SA" sz="2600" b="1" dirty="0" smtClean="0"/>
              <a:t>بالدليل العملي</a:t>
            </a:r>
            <a:r>
              <a:rPr lang="ar-SA" sz="2600" b="1" dirty="0" smtClean="0">
                <a:cs typeface="+mn-cs"/>
              </a:rPr>
              <a:t>.</a:t>
            </a:r>
            <a:endParaRPr lang="en-US" sz="2600" b="1" dirty="0" smtClean="0">
              <a:cs typeface="+mn-cs"/>
            </a:endParaRPr>
          </a:p>
          <a:p>
            <a:pPr lvl="0" rtl="1"/>
            <a:r>
              <a:rPr lang="ar-SA" sz="2600" b="1" dirty="0" smtClean="0">
                <a:cs typeface="+mn-cs"/>
              </a:rPr>
              <a:t>3- التأكيد على مراعاة الشريعة لحاجات العباد ومصالحهم.</a:t>
            </a:r>
            <a:endParaRPr lang="en-US" sz="2600" b="1" dirty="0" smtClean="0">
              <a:cs typeface="+mn-cs"/>
            </a:endParaRPr>
          </a:p>
          <a:p>
            <a:pPr lvl="0" rtl="1"/>
            <a:r>
              <a:rPr lang="ar-SA" sz="2600" b="1" dirty="0" smtClean="0">
                <a:cs typeface="+mn-cs"/>
              </a:rPr>
              <a:t>4- تفويت الفرصة على من ينادي بتحكيم القوانين الوضعية، أو يتهم الشريعة بالعجز, ووضع البديل المتمثل ب</a:t>
            </a:r>
            <a:r>
              <a:rPr lang="ar-SA" sz="2600" b="1" dirty="0" smtClean="0"/>
              <a:t>حكم </a:t>
            </a:r>
            <a:r>
              <a:rPr lang="ar-SA" sz="2600" b="1" dirty="0" err="1" smtClean="0"/>
              <a:t>الشرع</a:t>
            </a:r>
            <a:r>
              <a:rPr lang="ar-SA" sz="2600" b="1" dirty="0" smtClean="0"/>
              <a:t> بين أيدي الناس</a:t>
            </a:r>
            <a:r>
              <a:rPr lang="ar-SA" sz="2600" b="1" dirty="0" smtClean="0">
                <a:cs typeface="+mn-cs"/>
              </a:rPr>
              <a:t>.</a:t>
            </a:r>
            <a:endParaRPr lang="en-US" sz="2600" b="1" dirty="0" smtClean="0">
              <a:cs typeface="+mn-cs"/>
            </a:endParaRPr>
          </a:p>
          <a:p>
            <a:pPr lvl="0" algn="just" rtl="1"/>
            <a:r>
              <a:rPr lang="ar-SA" sz="2600" b="1" dirty="0" smtClean="0">
                <a:cs typeface="+mn-cs"/>
              </a:rPr>
              <a:t>4- تجديد الفقه الإسلامي وتنميته</a:t>
            </a:r>
            <a:r>
              <a:rPr lang="ar-SA" sz="2600" b="1" dirty="0" smtClean="0"/>
              <a:t> وتحريك هِمم طلبة العلم نحوه للتحصيل الجاد بغية التمكن من الاجتهاد في النوازل والقضايا المستجدة التي لا تنتهي عند حدٍ أو عصر.</a:t>
            </a:r>
            <a:endParaRPr lang="en-US" sz="2600" b="1" dirty="0" smtClean="0">
              <a:cs typeface="+mn-cs"/>
            </a:endParaRPr>
          </a:p>
          <a:p>
            <a:pPr lvl="0" algn="just" rtl="1"/>
            <a:r>
              <a:rPr lang="ar-SA" sz="2600" b="1" dirty="0" smtClean="0">
                <a:cs typeface="+mn-cs"/>
              </a:rPr>
              <a:t>6- الرد العملي على من يزعم أن باب الاجتهاد قد أغلق, لأن غلقه يعني تعطيل تحكيم </a:t>
            </a:r>
            <a:r>
              <a:rPr lang="ar-SA" sz="2600" b="1" dirty="0" err="1" smtClean="0">
                <a:cs typeface="+mn-cs"/>
              </a:rPr>
              <a:t>الشرع</a:t>
            </a:r>
            <a:r>
              <a:rPr lang="ar-SA" sz="2600" b="1" dirty="0" smtClean="0">
                <a:cs typeface="+mn-cs"/>
              </a:rPr>
              <a:t> في القضايا المستجدة, وهو ما لا يقبل </a:t>
            </a:r>
            <a:r>
              <a:rPr lang="ar-SA" sz="2600" b="1" dirty="0" err="1" smtClean="0">
                <a:cs typeface="+mn-cs"/>
              </a:rPr>
              <a:t>به</a:t>
            </a:r>
            <a:r>
              <a:rPr lang="ar-SA" sz="2600" b="1" dirty="0" smtClean="0">
                <a:cs typeface="+mn-cs"/>
              </a:rPr>
              <a:t> مسلم.</a:t>
            </a:r>
            <a:endParaRPr lang="en-US" sz="2600" b="1" dirty="0" smtClean="0">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حكم الاجتهاد في </a:t>
            </a:r>
            <a:r>
              <a:rPr lang="ar-SA" b="1" dirty="0" err="1" smtClean="0"/>
              <a:t>النوازل:</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t>الاجتهاد في </a:t>
            </a:r>
            <a:r>
              <a:rPr lang="ar-SA" sz="2600" b="1" dirty="0" smtClean="0"/>
              <a:t>النوازل من </a:t>
            </a:r>
            <a:r>
              <a:rPr lang="ar-SA" sz="2600" b="1" dirty="0" smtClean="0"/>
              <a:t>الفروض </a:t>
            </a:r>
            <a:r>
              <a:rPr lang="ar-SA" sz="2600" b="1" dirty="0" err="1" smtClean="0"/>
              <a:t>الكفائية</a:t>
            </a:r>
            <a:r>
              <a:rPr lang="ar-SA" sz="2600" b="1" dirty="0" smtClean="0"/>
              <a:t> لقَوْله </a:t>
            </a:r>
            <a:r>
              <a:rPr lang="ar-SA" sz="2600" b="1" dirty="0" err="1" smtClean="0"/>
              <a:t>تَعَالَى: </a:t>
            </a:r>
            <a:r>
              <a:rPr lang="ar-SA" sz="2600" b="1" dirty="0" smtClean="0"/>
              <a:t>{وما كانَ المؤمنونَ لِيَنْفِروا كافةً, فلولا نَفَرَ من كل فِرْقةٍ مِنْهُم طَائِفَةٌ ليتفقهوا فِي الدّينِ ولِيُنْذِروا قَومَهُمْ إِذا رَجَعُوا إِلَيْهِم لَعَلَّهُم يَحْذَرون</a:t>
            </a:r>
            <a:r>
              <a:rPr lang="ar-SA" sz="2600" b="1" dirty="0" err="1" smtClean="0"/>
              <a:t>} </a:t>
            </a:r>
            <a:r>
              <a:rPr lang="ar-SA" sz="2600" b="1" dirty="0" smtClean="0"/>
              <a:t>(التوبة: 122) فإذا قام </a:t>
            </a:r>
            <a:r>
              <a:rPr lang="ar-SA" sz="2600" b="1" dirty="0" err="1" smtClean="0"/>
              <a:t>به</a:t>
            </a:r>
            <a:r>
              <a:rPr lang="ar-SA" sz="2600" b="1" dirty="0" smtClean="0"/>
              <a:t> البعض بحيث يحقق كفاية الأمة سقط الإثم عن الجميع, وإلا كانوا آثمين لتقصيرهم في بيان أحكام </a:t>
            </a:r>
            <a:r>
              <a:rPr lang="ar-SA" sz="2600" b="1" dirty="0" err="1" smtClean="0"/>
              <a:t>الشرع</a:t>
            </a:r>
            <a:r>
              <a:rPr lang="ar-SA" sz="2600" b="1" dirty="0" smtClean="0"/>
              <a:t>, ولِما يَلزم منه من </a:t>
            </a:r>
            <a:r>
              <a:rPr lang="ar-SA" sz="2600" b="1" dirty="0" err="1" smtClean="0"/>
              <a:t>تعطيله.</a:t>
            </a:r>
            <a:r>
              <a:rPr lang="ar-SA" sz="2600" b="1" dirty="0" smtClean="0"/>
              <a:t> </a:t>
            </a:r>
            <a:r>
              <a:rPr lang="ar-SA" sz="2600" b="1" dirty="0" smtClean="0"/>
              <a:t>وقد قال </a:t>
            </a:r>
            <a:r>
              <a:rPr lang="ar-SA" sz="2600" b="1" dirty="0" smtClean="0"/>
              <a:t>صلى الله عليه </a:t>
            </a:r>
            <a:r>
              <a:rPr lang="ar-SA" sz="2600" b="1" dirty="0" err="1" smtClean="0"/>
              <a:t>وسلم: </a:t>
            </a:r>
            <a:r>
              <a:rPr lang="ar-SA" sz="2600" b="1" dirty="0" smtClean="0"/>
              <a:t>(لا تجتمع أمتي على ضلالة) وتعطيل </a:t>
            </a:r>
            <a:r>
              <a:rPr lang="ar-SA" sz="2600" b="1" dirty="0" err="1" smtClean="0"/>
              <a:t>الشرع</a:t>
            </a:r>
            <a:r>
              <a:rPr lang="ar-SA" sz="2600" b="1" dirty="0" smtClean="0"/>
              <a:t> ضلالة, وقال </a:t>
            </a:r>
            <a:r>
              <a:rPr lang="ar-SA" sz="2600" b="1" dirty="0" err="1" smtClean="0"/>
              <a:t>أيضاً: </a:t>
            </a:r>
            <a:r>
              <a:rPr lang="ar-SA" sz="2600" b="1" dirty="0" smtClean="0"/>
              <a:t>(لا تزال طائفة من أمَّتي ظاهرين على الحق حتى يأتي أمر الله</a:t>
            </a:r>
            <a:r>
              <a:rPr lang="ar-SA" sz="2600" b="1" dirty="0" err="1" smtClean="0"/>
              <a:t>).</a:t>
            </a:r>
            <a:r>
              <a:rPr lang="ar-SA" sz="2600" b="1" dirty="0" smtClean="0"/>
              <a:t> فالنصوص هذه قد دلت على أن الاجتهاد فرض كفاية في كل </a:t>
            </a:r>
            <a:r>
              <a:rPr lang="ar-SA" sz="2600" b="1" dirty="0" err="1" smtClean="0"/>
              <a:t>عصر.</a:t>
            </a:r>
            <a:r>
              <a:rPr lang="ar-SA" sz="2600" b="1" dirty="0" smtClean="0"/>
              <a:t> يقول </a:t>
            </a:r>
            <a:r>
              <a:rPr lang="ar-SA" sz="2600" b="1" dirty="0" err="1" smtClean="0"/>
              <a:t>الزركشي</a:t>
            </a:r>
            <a:r>
              <a:rPr lang="ar-SA" sz="2600" b="1" dirty="0" smtClean="0"/>
              <a:t> في البحر </a:t>
            </a:r>
            <a:r>
              <a:rPr lang="ar-SA" sz="2600" b="1" dirty="0" err="1" smtClean="0"/>
              <a:t>المحيط: </a:t>
            </a:r>
            <a:r>
              <a:rPr lang="ar-SA" sz="2600" b="1" dirty="0" smtClean="0"/>
              <a:t>”مَسْأَلَةٌ: لَمَّا لَمْ يَكُنْ بُدٌّ مِنْ تَعَرُّفِ حُكْمِ اللَّهِ فِي الْوَقَائِعِ، وَتَعَرُّفُ ذَلِكَ </a:t>
            </a:r>
            <a:r>
              <a:rPr lang="ar-SA" sz="2600" b="1" dirty="0" err="1" smtClean="0"/>
              <a:t>بِالنَّظَرِ </a:t>
            </a:r>
            <a:r>
              <a:rPr lang="ar-SA" sz="2600" b="1" dirty="0" smtClean="0"/>
              <a:t>–أي بالاجتهاد- غَيْرُ وَاجِبٍ عَلَى </a:t>
            </a:r>
            <a:r>
              <a:rPr lang="ar-SA" sz="2600" b="1" dirty="0" err="1" smtClean="0"/>
              <a:t>التَّعْيِينِ </a:t>
            </a:r>
            <a:r>
              <a:rPr lang="ar-SA" sz="2600" b="1" dirty="0" smtClean="0"/>
              <a:t>–أي غير واجب على كل مكلف- فَلَا بُدَّ أَنْ يَكُونَ وُجُودُ الْمُجْتَهِدِ مِنْ فُرُوضِ </a:t>
            </a:r>
            <a:r>
              <a:rPr lang="ar-SA" sz="2600" b="1" dirty="0" err="1" smtClean="0"/>
              <a:t>الْكِفَايَاتِ</a:t>
            </a:r>
            <a:r>
              <a:rPr lang="ar-SA" sz="2600" b="1" dirty="0" smtClean="0"/>
              <a:t>، وَلَا بُدَّ أَنْ يَكُونَ فِي كُلِّ قُطْرٍ مَا تَقُومُ </a:t>
            </a:r>
            <a:r>
              <a:rPr lang="ar-SA" sz="2600" b="1" dirty="0" err="1" smtClean="0"/>
              <a:t>بِهِ</a:t>
            </a:r>
            <a:r>
              <a:rPr lang="ar-SA" sz="2600" b="1" dirty="0" smtClean="0"/>
              <a:t> </a:t>
            </a:r>
            <a:r>
              <a:rPr lang="ar-SA" sz="2600" b="1" dirty="0" err="1" smtClean="0"/>
              <a:t>الْكِفَايَاتُ“.</a:t>
            </a:r>
            <a:endParaRPr lang="en-US" sz="2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المنهج الشرعي في استنباط أحكام </a:t>
            </a:r>
            <a:r>
              <a:rPr lang="ar-SA" b="1" dirty="0" err="1" smtClean="0"/>
              <a:t>النوازل:</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cs typeface="+mn-cs"/>
              </a:rPr>
              <a:t>من الأمور المقررة لدى علماء الأمة أنه ما من واقعة إلا ولله فيها حكمٌ, كما أنهم متفقون على أن النصوص قليلة محصورة، والحوادث كثيرة متجددة وغير محصورة، ويستحيل أن يحيط المحصور بغير المحصور, ومن ثمَّ شُرِع الاجتهاد والنظر لبيان حكم </a:t>
            </a:r>
            <a:r>
              <a:rPr lang="ar-SA" sz="2600" b="1" dirty="0" err="1" smtClean="0">
                <a:cs typeface="+mn-cs"/>
              </a:rPr>
              <a:t>الشرع</a:t>
            </a:r>
            <a:r>
              <a:rPr lang="ar-SA" sz="2600" b="1" dirty="0" smtClean="0">
                <a:cs typeface="+mn-cs"/>
              </a:rPr>
              <a:t> في الحوادث والنوازل.</a:t>
            </a:r>
            <a:endParaRPr lang="en-US" sz="2600" b="1" dirty="0" smtClean="0">
              <a:cs typeface="+mn-cs"/>
            </a:endParaRPr>
          </a:p>
          <a:p>
            <a:pPr algn="just" rtl="1"/>
            <a:r>
              <a:rPr lang="ar-SA" sz="2600" b="1" dirty="0" smtClean="0">
                <a:cs typeface="+mn-cs"/>
              </a:rPr>
              <a:t>ويتمثل المنهج الشرعي في استنباط حكم النازلة في الخطوات التالية:</a:t>
            </a:r>
            <a:endParaRPr lang="en-US" sz="2600" b="1" dirty="0" smtClean="0">
              <a:cs typeface="+mn-cs"/>
            </a:endParaRPr>
          </a:p>
          <a:p>
            <a:pPr lvl="0" algn="just" rtl="1"/>
            <a:r>
              <a:rPr lang="ar-SA" sz="2600" b="1" dirty="0" smtClean="0">
                <a:cs typeface="+mn-cs"/>
              </a:rPr>
              <a:t>1- البحث عن حكم النازلة في القرآن الكريم أولاً، فإن لم يجد ففي سنة رسول الله </a:t>
            </a:r>
            <a:r>
              <a:rPr lang="en-US" sz="2600" b="1" dirty="0" smtClean="0">
                <a:cs typeface="+mn-cs"/>
                <a:sym typeface="AGA Arabesque"/>
              </a:rPr>
              <a:t></a:t>
            </a:r>
            <a:r>
              <a:rPr lang="en-US" sz="2600" b="1" dirty="0" smtClean="0">
                <a:cs typeface="+mn-cs"/>
              </a:rPr>
              <a:t> </a:t>
            </a:r>
            <a:r>
              <a:rPr lang="ar-SA" sz="2600" b="1" dirty="0" smtClean="0">
                <a:cs typeface="+mn-cs"/>
              </a:rPr>
              <a:t>، فإن لم يجد بحث عن أقاويل من سبقه من أهل العلم, وما إذا كان لهم فيها إجماع </a:t>
            </a:r>
            <a:r>
              <a:rPr lang="ar-SA" sz="2600" b="1" dirty="0" err="1" smtClean="0">
                <a:cs typeface="+mn-cs"/>
              </a:rPr>
              <a:t>سابق.</a:t>
            </a:r>
            <a:r>
              <a:rPr lang="ar-SA" sz="2600" b="1" dirty="0" smtClean="0">
                <a:cs typeface="+mn-cs"/>
              </a:rPr>
              <a:t> ففي حديث معاذ </a:t>
            </a:r>
            <a:r>
              <a:rPr lang="en-US" sz="2600" b="1" dirty="0" smtClean="0">
                <a:cs typeface="+mn-cs"/>
                <a:sym typeface="AGA Arabesque"/>
              </a:rPr>
              <a:t></a:t>
            </a:r>
            <a:r>
              <a:rPr lang="ar-SA" sz="2600" b="1" dirty="0" smtClean="0">
                <a:cs typeface="+mn-cs"/>
              </a:rPr>
              <a:t> لما أرسله الرسول </a:t>
            </a:r>
            <a:r>
              <a:rPr lang="en-US" sz="2600" b="1" dirty="0" smtClean="0">
                <a:cs typeface="+mn-cs"/>
                <a:sym typeface="AGA Arabesque"/>
              </a:rPr>
              <a:t></a:t>
            </a:r>
            <a:r>
              <a:rPr lang="ar-SA" sz="2600" b="1" dirty="0" smtClean="0">
                <a:cs typeface="+mn-cs"/>
              </a:rPr>
              <a:t> إلى اليمن, قال </a:t>
            </a:r>
            <a:r>
              <a:rPr lang="ar-SA" sz="2600" b="1" dirty="0" err="1" smtClean="0">
                <a:cs typeface="+mn-cs"/>
              </a:rPr>
              <a:t>له: </a:t>
            </a:r>
            <a:r>
              <a:rPr lang="ar-SA" sz="2600" b="1" dirty="0" smtClean="0">
                <a:cs typeface="+mn-cs"/>
              </a:rPr>
              <a:t>( كيفَ تَصنعُ إِنْ عرضَ لك </a:t>
            </a:r>
            <a:r>
              <a:rPr lang="ar-SA" sz="2600" b="1" dirty="0" err="1" smtClean="0">
                <a:cs typeface="+mn-cs"/>
              </a:rPr>
              <a:t>قضاءٌ؟).</a:t>
            </a:r>
            <a:r>
              <a:rPr lang="ar-SA" sz="2600" b="1" dirty="0" smtClean="0">
                <a:cs typeface="+mn-cs"/>
              </a:rPr>
              <a:t> قال: أقضي بما في كتابِ </a:t>
            </a:r>
            <a:r>
              <a:rPr lang="ar-SA" sz="2600" b="1" dirty="0" err="1" smtClean="0">
                <a:cs typeface="+mn-cs"/>
              </a:rPr>
              <a:t>الله.</a:t>
            </a:r>
            <a:r>
              <a:rPr lang="ar-SA" sz="2600" b="1" dirty="0" smtClean="0">
                <a:cs typeface="+mn-cs"/>
              </a:rPr>
              <a:t> </a:t>
            </a:r>
            <a:r>
              <a:rPr lang="ar-SA" sz="2600" b="1" dirty="0" err="1" smtClean="0">
                <a:cs typeface="+mn-cs"/>
              </a:rPr>
              <a:t>قال: </a:t>
            </a:r>
            <a:r>
              <a:rPr lang="ar-SA" sz="2600" b="1" dirty="0" smtClean="0">
                <a:cs typeface="+mn-cs"/>
              </a:rPr>
              <a:t>(فإنْ لم يَكُن في كتابِ </a:t>
            </a:r>
            <a:r>
              <a:rPr lang="ar-SA" sz="2600" b="1" dirty="0" err="1" smtClean="0">
                <a:cs typeface="+mn-cs"/>
              </a:rPr>
              <a:t>الله؟).</a:t>
            </a:r>
            <a:r>
              <a:rPr lang="ar-SA" sz="2600" b="1" dirty="0" smtClean="0">
                <a:cs typeface="+mn-cs"/>
              </a:rPr>
              <a:t> قال: فبسُنَّة رسول اللهِ </a:t>
            </a:r>
            <a:r>
              <a:rPr lang="en-US" sz="2600" b="1" dirty="0" smtClean="0">
                <a:cs typeface="+mn-cs"/>
                <a:sym typeface="AGA Arabesque"/>
              </a:rPr>
              <a:t></a:t>
            </a:r>
            <a:r>
              <a:rPr lang="ar-SA" sz="2600" b="1" dirty="0" err="1" smtClean="0">
                <a:cs typeface="+mn-cs"/>
              </a:rPr>
              <a:t>.</a:t>
            </a:r>
            <a:r>
              <a:rPr lang="ar-SA" sz="2600" b="1" dirty="0" smtClean="0">
                <a:cs typeface="+mn-cs"/>
              </a:rPr>
              <a:t> </a:t>
            </a:r>
            <a:r>
              <a:rPr lang="ar-SA" sz="2600" b="1" dirty="0" err="1" smtClean="0">
                <a:cs typeface="+mn-cs"/>
              </a:rPr>
              <a:t>قال: </a:t>
            </a:r>
            <a:r>
              <a:rPr lang="ar-SA" sz="2600" b="1" dirty="0" smtClean="0">
                <a:cs typeface="+mn-cs"/>
              </a:rPr>
              <a:t>(فإنْ لم يَكُنْ في سُنَّةِ رسول الله </a:t>
            </a:r>
            <a:r>
              <a:rPr lang="en-US" sz="2600" b="1" dirty="0" smtClean="0">
                <a:cs typeface="+mn-cs"/>
                <a:sym typeface="AGA Arabesque"/>
              </a:rPr>
              <a:t></a:t>
            </a:r>
            <a:r>
              <a:rPr lang="ar-SA" sz="2600" b="1" dirty="0" err="1" smtClean="0">
                <a:cs typeface="+mn-cs"/>
              </a:rPr>
              <a:t>؟).</a:t>
            </a:r>
            <a:r>
              <a:rPr lang="ar-SA" sz="2600" b="1" dirty="0" smtClean="0">
                <a:cs typeface="+mn-cs"/>
              </a:rPr>
              <a:t> قال: أجْتهدُ رأيي ولا </a:t>
            </a:r>
            <a:r>
              <a:rPr lang="ar-SA" sz="2600" b="1" dirty="0" err="1" smtClean="0">
                <a:cs typeface="+mn-cs"/>
              </a:rPr>
              <a:t>آلو.</a:t>
            </a:r>
            <a:r>
              <a:rPr lang="ar-SA" sz="2600" b="1" dirty="0" smtClean="0">
                <a:cs typeface="+mn-cs"/>
              </a:rPr>
              <a:t> قال معاذ </a:t>
            </a:r>
            <a:r>
              <a:rPr lang="en-US" sz="2600" b="1" dirty="0" smtClean="0">
                <a:cs typeface="+mn-cs"/>
                <a:sym typeface="AGA Arabesque"/>
              </a:rPr>
              <a:t></a:t>
            </a:r>
            <a:r>
              <a:rPr lang="ar-SA" sz="2600" b="1" dirty="0" smtClean="0">
                <a:cs typeface="+mn-cs"/>
              </a:rPr>
              <a:t>: فضرَبَ رسولُ اللهِ </a:t>
            </a:r>
            <a:r>
              <a:rPr lang="en-US" sz="2600" b="1" dirty="0" smtClean="0">
                <a:cs typeface="+mn-cs"/>
                <a:sym typeface="AGA Arabesque"/>
              </a:rPr>
              <a:t></a:t>
            </a:r>
            <a:r>
              <a:rPr lang="ar-SA" sz="2600" b="1" dirty="0" smtClean="0">
                <a:cs typeface="+mn-cs"/>
              </a:rPr>
              <a:t> </a:t>
            </a:r>
            <a:r>
              <a:rPr lang="ar-SA" sz="2600" b="1" dirty="0" err="1" smtClean="0">
                <a:cs typeface="+mn-cs"/>
              </a:rPr>
              <a:t>صدري،</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533400"/>
            <a:ext cx="9067800" cy="4893647"/>
          </a:xfrm>
          <a:prstGeom prst="rect">
            <a:avLst/>
          </a:prstGeom>
        </p:spPr>
        <p:txBody>
          <a:bodyPr wrap="square">
            <a:spAutoFit/>
          </a:bodyPr>
          <a:lstStyle/>
          <a:p>
            <a:pPr lvl="0"/>
            <a:r>
              <a:rPr lang="ar-SA" sz="2600" b="1" dirty="0" smtClean="0"/>
              <a:t>ثم </a:t>
            </a:r>
            <a:r>
              <a:rPr lang="ar-SA" sz="2600" b="1" dirty="0" err="1" smtClean="0"/>
              <a:t>قال: </a:t>
            </a:r>
            <a:r>
              <a:rPr lang="ar-SA" sz="2600" b="1" dirty="0" smtClean="0"/>
              <a:t>(الحمدُ لله الذي وَفَّقَ رسولَ رسولِ اللهِ لِمَا يُرْضِي رسولَ اللهِ</a:t>
            </a:r>
            <a:r>
              <a:rPr lang="ar-SA" sz="2600" b="1" dirty="0" err="1" smtClean="0"/>
              <a:t>).</a:t>
            </a:r>
            <a:endParaRPr lang="en-US" sz="2600" b="1" dirty="0" smtClean="0"/>
          </a:p>
          <a:p>
            <a:pPr algn="just"/>
            <a:r>
              <a:rPr lang="ar-SA" sz="2600" b="1" dirty="0" smtClean="0"/>
              <a:t>ولا يعني هذا أننا لا ننظر في سنة رسول الله </a:t>
            </a:r>
            <a:r>
              <a:rPr lang="en-US" sz="2600" b="1" dirty="0" smtClean="0">
                <a:sym typeface="AGA Arabesque"/>
              </a:rPr>
              <a:t></a:t>
            </a:r>
            <a:r>
              <a:rPr lang="en-US" sz="2600" b="1" dirty="0" smtClean="0"/>
              <a:t> </a:t>
            </a:r>
            <a:r>
              <a:rPr lang="ar-SA" sz="2600" b="1" dirty="0" smtClean="0"/>
              <a:t>إلا إذا لم نجد الدليل في كتاب الله تعالى, بل القصد أننا ننظر بهذا الترتيب, فنقدم كتاب الله أولاً؛ لأنه قطعي الثبوت من جهة, ولأنه لفظاً ومعنىً من عند الله تبارك وتعالى من جهة أخرى, فكان حقه التقديم على السنة المطهرة, والتي تأتي في المرتبة </a:t>
            </a:r>
            <a:r>
              <a:rPr lang="ar-SA" sz="2600" b="1" dirty="0" err="1" smtClean="0"/>
              <a:t>التالية.</a:t>
            </a:r>
            <a:r>
              <a:rPr lang="ar-SA" sz="2600" b="1" dirty="0" smtClean="0"/>
              <a:t> والسنة مبينة وموضحة لما جاء </a:t>
            </a:r>
            <a:r>
              <a:rPr lang="ar-SA" sz="2600" b="1" dirty="0" err="1" smtClean="0"/>
              <a:t>به</a:t>
            </a:r>
            <a:r>
              <a:rPr lang="ar-SA" sz="2600" b="1" dirty="0" smtClean="0"/>
              <a:t> القرآن الكريم, فتخصص عامه, وتقيد مطلقه, وتبين </a:t>
            </a:r>
            <a:r>
              <a:rPr lang="ar-SA" sz="2600" b="1" dirty="0" err="1" smtClean="0"/>
              <a:t>مجمله...</a:t>
            </a:r>
            <a:r>
              <a:rPr lang="ar-SA" sz="2600" b="1" dirty="0" smtClean="0"/>
              <a:t> ومن ثَمَّ وجب الرجوع إليها مع القرآن الكريم.</a:t>
            </a:r>
          </a:p>
          <a:p>
            <a:pPr lvl="0" algn="just"/>
            <a:r>
              <a:rPr lang="ar-SA" sz="2600" b="1" dirty="0" smtClean="0"/>
              <a:t>2- إن لم يظفر المجتهد بحكم النازلة في الكتاب والسنة والإجماع, تعين عليه استنباط حكمها بطريق الاجتهاد كما دل حديث معاذ </a:t>
            </a:r>
            <a:r>
              <a:rPr lang="en-US" sz="2600" b="1" dirty="0" smtClean="0">
                <a:sym typeface="AGA Arabesque"/>
              </a:rPr>
              <a:t></a:t>
            </a:r>
            <a:r>
              <a:rPr lang="ar-SA" sz="2600" b="1" dirty="0" smtClean="0"/>
              <a:t> آنفاً, والاجتهاد يكون:</a:t>
            </a:r>
            <a:endParaRPr lang="en-US" sz="2600" b="1" dirty="0" smtClean="0"/>
          </a:p>
          <a:p>
            <a:pPr lvl="0" algn="just"/>
            <a:r>
              <a:rPr lang="ar-SA" sz="2600" b="1" dirty="0" smtClean="0"/>
              <a:t>إما من خلال القياس, وذلك إن وجد للنازلة الجديدة مسألة شبيهة, في حكمها نص من الكتاب أو السنة.</a:t>
            </a:r>
            <a:endParaRPr lang="en-US" sz="2600" b="1" dirty="0" smtClean="0"/>
          </a:p>
          <a:p>
            <a:pPr algn="just"/>
            <a:r>
              <a:rPr lang="ar-SA" sz="2600" b="1" dirty="0" smtClean="0"/>
              <a:t>وإما من خلال قياس الأصول, والقواعد العامة, واعتبار مقاصد </a:t>
            </a:r>
            <a:r>
              <a:rPr lang="ar-SA" sz="2600" b="1" dirty="0" err="1" smtClean="0"/>
              <a:t>الشرع</a:t>
            </a:r>
            <a:r>
              <a:rPr lang="ar-SA" sz="2600" b="1" dirty="0" smtClean="0"/>
              <a:t> </a:t>
            </a:r>
            <a:r>
              <a:rPr lang="ar-SA" sz="2600" b="1" dirty="0" err="1" smtClean="0"/>
              <a:t>الكلية.</a:t>
            </a:r>
            <a:r>
              <a:rPr lang="ar-SA" sz="2600" b="1" dirty="0" smtClean="0"/>
              <a:t> </a:t>
            </a:r>
            <a:endParaRPr lang="en-US" sz="26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b="1" dirty="0" smtClean="0"/>
              <a:t>ضوابط الاجتهاد في </a:t>
            </a:r>
            <a:r>
              <a:rPr lang="ar-SA" b="1" dirty="0" err="1" smtClean="0"/>
              <a:t>النوازل:</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err="1" smtClean="0">
                <a:cs typeface="+mn-cs"/>
              </a:rPr>
              <a:t>1 </a:t>
            </a:r>
            <a:r>
              <a:rPr lang="ar-SA" sz="2600" b="1" dirty="0" smtClean="0">
                <a:cs typeface="+mn-cs"/>
              </a:rPr>
              <a:t>-  أن يكون الناظر من أهل الاجتهاد: بأن يكون بالغاً عاقلاً، ثبتت له ملكة يقتدر بها على استخراج الأحكام من مآخذها، ويتحقق ذلك بما يأتي:</a:t>
            </a:r>
            <a:endParaRPr lang="en-US" sz="2600" b="1" dirty="0" smtClean="0">
              <a:cs typeface="+mn-cs"/>
            </a:endParaRPr>
          </a:p>
          <a:p>
            <a:pPr algn="just" rtl="1"/>
            <a:r>
              <a:rPr lang="ar-SA" sz="2600" b="1" dirty="0" smtClean="0">
                <a:cs typeface="+mn-cs"/>
              </a:rPr>
              <a:t>الأول: معرفة كتاب الله، وسنة رسوله، وهما الأصل في </a:t>
            </a:r>
            <a:r>
              <a:rPr lang="ar-SA" sz="2600" b="1" dirty="0" err="1" smtClean="0">
                <a:cs typeface="+mn-cs"/>
              </a:rPr>
              <a:t>الأحكام.</a:t>
            </a:r>
            <a:r>
              <a:rPr lang="ar-SA" sz="2600" b="1" dirty="0" smtClean="0">
                <a:cs typeface="+mn-cs"/>
              </a:rPr>
              <a:t> ولا يشترط معرفتهما كاملاً بل ما يتعلق منهما </a:t>
            </a:r>
            <a:r>
              <a:rPr lang="ar-SA" sz="2600" b="1" dirty="0" err="1" smtClean="0">
                <a:cs typeface="+mn-cs"/>
              </a:rPr>
              <a:t>بالأحكام.</a:t>
            </a:r>
            <a:r>
              <a:rPr lang="ar-SA" sz="2600" b="1" dirty="0" smtClean="0">
                <a:cs typeface="+mn-cs"/>
              </a:rPr>
              <a:t> كما لا يشترط حفظهما عن ظهر قلب, بل إمكانية الوقوف على نصوصهما من خلال المصحف وكتب السنة.</a:t>
            </a:r>
            <a:endParaRPr lang="en-US" sz="2600" b="1" dirty="0" smtClean="0">
              <a:cs typeface="+mn-cs"/>
            </a:endParaRPr>
          </a:p>
          <a:p>
            <a:pPr algn="just" rtl="1"/>
            <a:r>
              <a:rPr lang="ar-SA" sz="2600" b="1" dirty="0" smtClean="0">
                <a:cs typeface="+mn-cs"/>
              </a:rPr>
              <a:t>الثاني: معرفة مسائل الإجماع؛ لئلا يفتي بخلاف ما وقع عليه الإجماع.</a:t>
            </a:r>
            <a:endParaRPr lang="en-US" sz="2600" b="1" dirty="0" smtClean="0">
              <a:cs typeface="+mn-cs"/>
            </a:endParaRPr>
          </a:p>
          <a:p>
            <a:pPr algn="just" rtl="1"/>
            <a:r>
              <a:rPr lang="ar-SA" sz="2600" b="1" dirty="0" smtClean="0">
                <a:cs typeface="+mn-cs"/>
              </a:rPr>
              <a:t>الثالث: أن يكون عالماً بلسان العرب بالقدر الذي يمكنه من فهم نصوص الكتاب والسنة.</a:t>
            </a:r>
            <a:endParaRPr lang="en-US" sz="2600" b="1" dirty="0" smtClean="0">
              <a:cs typeface="+mn-cs"/>
            </a:endParaRPr>
          </a:p>
          <a:p>
            <a:pPr algn="just" rtl="1"/>
            <a:r>
              <a:rPr lang="ar-SA" sz="2600" b="1" dirty="0" smtClean="0">
                <a:cs typeface="+mn-cs"/>
              </a:rPr>
              <a:t>الرابع: أن يكون عالماً بالناسخ والمنسوخ؛ لئلا يحكم بحكم فيتبين بأنه منسوخ.</a:t>
            </a:r>
            <a:endParaRPr lang="en-US" sz="2600" b="1" dirty="0" smtClean="0">
              <a:cs typeface="+mn-cs"/>
            </a:endParaRPr>
          </a:p>
          <a:p>
            <a:pPr algn="just" rtl="1"/>
            <a:r>
              <a:rPr lang="ar-SA" sz="2600" b="1" dirty="0" smtClean="0">
                <a:cs typeface="+mn-cs"/>
              </a:rPr>
              <a:t>الخامس: أن يكون عالماً بأصول الفقه؛ ليتمكن من استنباط الأحكام من </a:t>
            </a:r>
            <a:r>
              <a:rPr lang="ar-SA" sz="2600" b="1" dirty="0" err="1" smtClean="0">
                <a:cs typeface="+mn-cs"/>
              </a:rPr>
              <a:t>الأدلة،</a:t>
            </a:r>
            <a:r>
              <a:rPr lang="ar-SA" sz="2600" b="1" dirty="0" smtClean="0">
                <a:cs typeface="+mn-cs"/>
              </a:rPr>
              <a:t> </a:t>
            </a:r>
            <a:endParaRPr lang="en-US" sz="2600" b="1" dirty="0" smtClean="0">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457201"/>
            <a:ext cx="8991600" cy="5293757"/>
          </a:xfrm>
          <a:prstGeom prst="rect">
            <a:avLst/>
          </a:prstGeom>
        </p:spPr>
        <p:txBody>
          <a:bodyPr wrap="square">
            <a:spAutoFit/>
          </a:bodyPr>
          <a:lstStyle/>
          <a:p>
            <a:pPr algn="just"/>
            <a:r>
              <a:rPr lang="ar-SA" sz="2600" b="1" dirty="0" smtClean="0"/>
              <a:t>و</a:t>
            </a:r>
            <a:r>
              <a:rPr lang="ar-SA" sz="2600" b="1" dirty="0" smtClean="0">
                <a:cs typeface="+mn-cs"/>
              </a:rPr>
              <a:t>أن يبذل جهده في البحث والنظر غير غافل عن مقاصد الشريعة العامة في استنباط </a:t>
            </a:r>
            <a:r>
              <a:rPr lang="ar-SA" sz="2600" b="1" dirty="0" err="1" smtClean="0">
                <a:cs typeface="+mn-cs"/>
              </a:rPr>
              <a:t>الأحكام.</a:t>
            </a:r>
            <a:r>
              <a:rPr lang="ar-SA" sz="2600" b="1" dirty="0" smtClean="0">
                <a:cs typeface="+mn-cs"/>
              </a:rPr>
              <a:t> جاء في البحر </a:t>
            </a:r>
            <a:r>
              <a:rPr lang="ar-SA" sz="2600" b="1" dirty="0" err="1" smtClean="0">
                <a:cs typeface="+mn-cs"/>
              </a:rPr>
              <a:t>المحيط: </a:t>
            </a:r>
            <a:r>
              <a:rPr lang="ar-SA" sz="2600" b="1" dirty="0" smtClean="0">
                <a:cs typeface="+mn-cs"/>
              </a:rPr>
              <a:t>"الْمُجْتَهِدُ الْفَقِيهُ وَهُوَ الْبَالِغُ الْعَاقِلُ ذُو مَلَكَةٍ يَقْتَدِرُ </a:t>
            </a:r>
            <a:r>
              <a:rPr lang="ar-SA" sz="2600" b="1" dirty="0" err="1" smtClean="0">
                <a:cs typeface="+mn-cs"/>
              </a:rPr>
              <a:t>بِهَا</a:t>
            </a:r>
            <a:r>
              <a:rPr lang="ar-SA" sz="2600" b="1" dirty="0" smtClean="0">
                <a:cs typeface="+mn-cs"/>
              </a:rPr>
              <a:t> عَلَى اسْتِنْتَاجِ الْأَحْكَامِ مِنْ مَأْخَذِهَا وَإِنَّمَا يَتَمَكَّنُ مِنْ ذَلِكَ بِشُرُوطٍ أَوَّلُهَا: إشْرَافُهُ عَلَى نُصُوصِ الْكِتَابِ وَالسُّنَّةِ: فَإِنْ قَصَّرَ فِي أَحَدِهِمَا لَمْ يَجُزْ لَهُ أَنْ يَجْتَهِدَ وَلَا يُشْتَرَطُ مَعْرِفَةُ جَمِيعِ الْكِتَابِ، بَلْ مَا يَتَعَلَّقُ فِيهِ </a:t>
            </a:r>
            <a:r>
              <a:rPr lang="ar-SA" sz="2600" b="1" dirty="0" err="1" smtClean="0">
                <a:cs typeface="+mn-cs"/>
              </a:rPr>
              <a:t>بِالْأَحْكَامِ.</a:t>
            </a:r>
            <a:r>
              <a:rPr lang="ar-SA" sz="2600" b="1" dirty="0" smtClean="0">
                <a:cs typeface="+mn-cs"/>
              </a:rPr>
              <a:t> وَثَانِيهَا: مَعْرِفَةُ مَا يَحْتَاجُ إلَيْهِ مِنْ السُّنَنِ الْمُتَعَلِّقَةِ </a:t>
            </a:r>
            <a:r>
              <a:rPr lang="ar-SA" sz="2600" b="1" dirty="0" err="1" smtClean="0">
                <a:cs typeface="+mn-cs"/>
              </a:rPr>
              <a:t>بِالْأَحْكَامِ.</a:t>
            </a:r>
            <a:r>
              <a:rPr lang="ar-SA" sz="2600" b="1" dirty="0" smtClean="0">
                <a:cs typeface="+mn-cs"/>
              </a:rPr>
              <a:t> وَثَالِثُهَا: الْإِجْمَاعُ: فَلْيَعْرِفْ مَوَاقِعَهُ حَتَّى لَا يُفْتِيَ بِخِلَافِهِ وَلَا يَلْزَمُهُ حِفْظُ جَمِيعِهِ، بَلْ كُلُّ مَسْأَلَةٍ يُفْتِي فِيهَا يَعْلَمُ أَنَّ فَتْوَاهُ لَيْسَتْ مُخَالِفَةً </a:t>
            </a:r>
            <a:r>
              <a:rPr lang="ar-SA" sz="2600" b="1" dirty="0" err="1" smtClean="0">
                <a:cs typeface="+mn-cs"/>
              </a:rPr>
              <a:t>لِلْإِجْمَاعِ.</a:t>
            </a:r>
            <a:r>
              <a:rPr lang="ar-SA" sz="2600" b="1" dirty="0" smtClean="0">
                <a:cs typeface="+mn-cs"/>
              </a:rPr>
              <a:t> </a:t>
            </a:r>
            <a:r>
              <a:rPr lang="ar-SA" sz="2600" b="1" dirty="0" err="1" smtClean="0">
                <a:cs typeface="+mn-cs"/>
              </a:rPr>
              <a:t>وَرَابِعُهَا</a:t>
            </a:r>
            <a:r>
              <a:rPr lang="ar-SA" sz="2600" b="1" dirty="0" smtClean="0">
                <a:cs typeface="+mn-cs"/>
              </a:rPr>
              <a:t>: الْقِيَاسُ: فَلْيَعْرِفْهُ بِشُرُوطِهِ وَأَرْكَانِهِ، فَإِنَّهُ مَنَاطُ الِاجْتِهَادِ وَأَصْلُ الرَّأْيِ وَمِنْهُ يَتَشَعَّبُ </a:t>
            </a:r>
            <a:r>
              <a:rPr lang="ar-SA" sz="2600" b="1" dirty="0" err="1" smtClean="0">
                <a:cs typeface="+mn-cs"/>
              </a:rPr>
              <a:t>الْفِقْهُ.</a:t>
            </a:r>
            <a:r>
              <a:rPr lang="ar-SA" sz="2600" b="1" dirty="0" smtClean="0">
                <a:cs typeface="+mn-cs"/>
              </a:rPr>
              <a:t> </a:t>
            </a:r>
            <a:r>
              <a:rPr lang="ar-SA" sz="2600" b="1" dirty="0" err="1" smtClean="0">
                <a:cs typeface="+mn-cs"/>
              </a:rPr>
              <a:t>وَخَامِسُهَا</a:t>
            </a:r>
            <a:r>
              <a:rPr lang="ar-SA" sz="2600" b="1" dirty="0" smtClean="0">
                <a:cs typeface="+mn-cs"/>
              </a:rPr>
              <a:t>: كَيْفِيَّةُ </a:t>
            </a:r>
            <a:r>
              <a:rPr lang="ar-SA" sz="2600" b="1" dirty="0" err="1" smtClean="0">
                <a:cs typeface="+mn-cs"/>
              </a:rPr>
              <a:t>النَّظَرِ.</a:t>
            </a:r>
            <a:r>
              <a:rPr lang="ar-SA" sz="2600" b="1" dirty="0" smtClean="0">
                <a:cs typeface="+mn-cs"/>
              </a:rPr>
              <a:t> </a:t>
            </a:r>
            <a:r>
              <a:rPr lang="ar-SA" sz="2600" b="1" dirty="0" err="1" smtClean="0">
                <a:cs typeface="+mn-cs"/>
              </a:rPr>
              <a:t>وَسَادِسُهَا</a:t>
            </a:r>
            <a:r>
              <a:rPr lang="ar-SA" sz="2600" b="1" dirty="0" smtClean="0">
                <a:cs typeface="+mn-cs"/>
              </a:rPr>
              <a:t>: أَنْ يَكُونَ عَارِفًا بِلِسَانِ الْعَرَبِ وَمَوْضُوعِ خِطَابِهِمْ: لُغَةً وَنَحْوًا وَتَصْرِيفًا، فَلْيَعْرِفْ الْقَدْرَ الَّذِي يَفْهَمُ </a:t>
            </a:r>
            <a:r>
              <a:rPr lang="ar-SA" sz="2600" b="1" dirty="0" err="1" smtClean="0">
                <a:cs typeface="+mn-cs"/>
              </a:rPr>
              <a:t>بِهِ</a:t>
            </a:r>
            <a:r>
              <a:rPr lang="ar-SA" sz="2600" b="1" dirty="0" smtClean="0">
                <a:cs typeface="+mn-cs"/>
              </a:rPr>
              <a:t> خِطَابَهُمْ وَعَادَتَهُمْ فِي الِاسْتِعْمَالِ إلَى حَدٍّ يُمَيِّزُ </a:t>
            </a:r>
            <a:r>
              <a:rPr lang="ar-SA" sz="2600" b="1" dirty="0" err="1" smtClean="0">
                <a:cs typeface="+mn-cs"/>
              </a:rPr>
              <a:t>بِهِ</a:t>
            </a:r>
            <a:r>
              <a:rPr lang="ar-SA" sz="2600" b="1" dirty="0" smtClean="0">
                <a:cs typeface="+mn-cs"/>
              </a:rPr>
              <a:t> بَيْنَ صَرِيحِ الْكَلَامِ وَظَاهِرِهِ، وَمُجْمَلِهِ وَمُبَيَّنِهِ، وَعَامِّهِ </a:t>
            </a:r>
            <a:r>
              <a:rPr lang="ar-SA" sz="2600" b="1" dirty="0" err="1" smtClean="0">
                <a:cs typeface="+mn-cs"/>
              </a:rPr>
              <a:t>وَخَاصِّهِ</a:t>
            </a:r>
            <a:r>
              <a:rPr lang="ar-SA" sz="2600" b="1" dirty="0" smtClean="0">
                <a:cs typeface="+mn-cs"/>
              </a:rPr>
              <a:t>، وَحَقِيقَتِهِ </a:t>
            </a:r>
            <a:r>
              <a:rPr lang="ar-SA" sz="2600" b="1" dirty="0" err="1" smtClean="0">
                <a:cs typeface="+mn-cs"/>
              </a:rPr>
              <a:t>وَمَجَازِهِ.</a:t>
            </a:r>
            <a:r>
              <a:rPr lang="ar-SA" sz="2600" b="1" dirty="0" smtClean="0">
                <a:cs typeface="+mn-cs"/>
              </a:rPr>
              <a:t> </a:t>
            </a:r>
            <a:r>
              <a:rPr lang="ar-SA" sz="2600" b="1" dirty="0" err="1" smtClean="0">
                <a:cs typeface="+mn-cs"/>
              </a:rPr>
              <a:t>وَسَابِعُهَا</a:t>
            </a:r>
            <a:r>
              <a:rPr lang="ar-SA" sz="2600" b="1" dirty="0" smtClean="0">
                <a:cs typeface="+mn-cs"/>
              </a:rPr>
              <a:t>: مَعْرِفَةُ النَّاسِخِ وَالْمَنْسُوخِ مخَافَةَ أَنْ يَقَعَ فِي الْحُكْمِ بِالْمَنْسُوخِ الْمَتْرُوكُ وَكَذَلِكَ مَعْرِفَةُ وُجُوهِ النَّصِّ فِي الْعُمُومِ والخصوص</a:t>
            </a:r>
            <a:endParaRPr lang="en-US" sz="26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0999"/>
            <a:ext cx="9067800" cy="5293757"/>
          </a:xfrm>
          <a:prstGeom prst="rect">
            <a:avLst/>
          </a:prstGeom>
        </p:spPr>
        <p:txBody>
          <a:bodyPr wrap="square">
            <a:spAutoFit/>
          </a:bodyPr>
          <a:lstStyle/>
          <a:p>
            <a:pPr algn="just"/>
            <a:r>
              <a:rPr lang="ar-SA" sz="2600" b="1" dirty="0" smtClean="0"/>
              <a:t>وَالْمُفَسَّرِ وَالْمُجْمَلِ، وَالْمُبَيَّنِ، وَالْمُقَيَّدِ </a:t>
            </a:r>
            <a:r>
              <a:rPr lang="ar-SA" sz="2600" b="1" dirty="0" err="1" smtClean="0"/>
              <a:t>وَالْمُطْلَقِ.</a:t>
            </a:r>
            <a:r>
              <a:rPr lang="ar-SA" sz="2600" b="1" dirty="0" smtClean="0"/>
              <a:t> قَالَ الصَّيْرَفِيُّ: وَالشَّرْطُ فِي ذَلِكَ كُلِّهِ مَعْرِفَةُ جُمَلِهِ لَا جَمِيعِهِ، لِأَنَّ هَذَا لَمْ نَرَهُ فِي السَّادَةِ الْقُدْوَةِ مِنْ الصَّحَابَةِ، فَقَدْ كَانَ يَخْفَى عَلَى كَثِيرٍ، مِنْ أَدِلَّةِ الْأَحْكَامِ فَيَعْرِفُونَهَا مِنْ </a:t>
            </a:r>
            <a:r>
              <a:rPr lang="ar-SA" sz="2600" b="1" dirty="0" err="1" smtClean="0"/>
              <a:t>الْغَيْرِ.</a:t>
            </a:r>
            <a:r>
              <a:rPr lang="ar-SA" sz="2600" b="1" dirty="0" smtClean="0"/>
              <a:t> وَلَيْسَ مِنْ شَرْطِ الْمُجْتَهِدِ أَنْ يَكُونَ عَالِمًا بِكُلِّ مَسْأَلَةٍ تَرِدُ عَلَيْهِ، فَقَدْ سُئِلَ مَالِكٌ عَنْ أَرْبَعِينَ مَسْأَلَةً فَقَالَ فِي سِتٍّ وَثَلَاثِينَ: لَا </a:t>
            </a:r>
            <a:r>
              <a:rPr lang="ar-SA" sz="2600" b="1" dirty="0" err="1" smtClean="0"/>
              <a:t>أَدْرِي.</a:t>
            </a:r>
            <a:r>
              <a:rPr lang="ar-SA" sz="2600" b="1" dirty="0" smtClean="0"/>
              <a:t> وَهَذَا كُلُّهُ فِي الْمُجْتَهِدِ </a:t>
            </a:r>
            <a:r>
              <a:rPr lang="ar-SA" sz="2600" b="1" dirty="0" err="1" smtClean="0"/>
              <a:t>الْمُطْلَقِ.</a:t>
            </a:r>
            <a:r>
              <a:rPr lang="ar-SA" sz="2600" b="1" dirty="0" smtClean="0"/>
              <a:t> أَمَّا الْمُجْتَهِدُ فِي حُكْمٍ خَاصٍّ فَإِنَّمَا يَحْتَاجُ إلَى قُوَّةِ قَامَةٍ فِي النَّوْعِ الَّذِي هُوَ فِيهِ مُجْتَهِدٌ" انتهى ملخصاً</a:t>
            </a:r>
            <a:r>
              <a:rPr lang="ar-SA" sz="2600" b="1" dirty="0" smtClean="0"/>
              <a:t>.</a:t>
            </a:r>
            <a:endParaRPr lang="ar-SA" sz="2600" b="1" dirty="0" smtClean="0"/>
          </a:p>
          <a:p>
            <a:pPr algn="just"/>
            <a:r>
              <a:rPr lang="ar-SA" sz="2600" b="1" dirty="0" smtClean="0"/>
              <a:t>وكما هو معلوم فإن المجتهد </a:t>
            </a:r>
            <a:r>
              <a:rPr lang="ar-SA" sz="2600" b="1" dirty="0" smtClean="0"/>
              <a:t>كما يقول </a:t>
            </a:r>
            <a:r>
              <a:rPr lang="ar-SA" sz="2600" b="1" dirty="0" err="1" smtClean="0"/>
              <a:t>الشاطبي: </a:t>
            </a:r>
            <a:r>
              <a:rPr lang="ar-SA" sz="2600" b="1" dirty="0" smtClean="0"/>
              <a:t>"قائم في الأمة مقام النبي صلّى الله عليه وسلم، والدليل على ذلك أمور: أحدها: النقل الشرعي في </a:t>
            </a:r>
            <a:r>
              <a:rPr lang="ar-SA" sz="2600" b="1" dirty="0" err="1" smtClean="0"/>
              <a:t>الحديث: </a:t>
            </a:r>
            <a:r>
              <a:rPr lang="ar-SA" sz="2600" b="1" dirty="0" smtClean="0"/>
              <a:t>"إنّ العلماء ورثة الأنبياء وإن الأنبياء لم يورثوا ديناراً ولا درهماً وإنّما ورثوا </a:t>
            </a:r>
            <a:r>
              <a:rPr lang="ar-SA" sz="2600" b="1" dirty="0" err="1" smtClean="0"/>
              <a:t>العلم".</a:t>
            </a:r>
            <a:r>
              <a:rPr lang="ar-SA" sz="2600" b="1" dirty="0" smtClean="0"/>
              <a:t> </a:t>
            </a:r>
            <a:endParaRPr lang="en-US" sz="2600" b="1" dirty="0" smtClean="0"/>
          </a:p>
          <a:p>
            <a:pPr algn="just"/>
            <a:r>
              <a:rPr lang="ar-SA" sz="2600" b="1" dirty="0" smtClean="0"/>
              <a:t>الثاني: أنّه نائب عنه في تبليغ </a:t>
            </a:r>
            <a:r>
              <a:rPr lang="ar-SA" sz="2600" b="1" dirty="0" err="1" smtClean="0"/>
              <a:t>الأحكام </a:t>
            </a:r>
            <a:r>
              <a:rPr lang="ar-SA" sz="2600" b="1" dirty="0" smtClean="0"/>
              <a:t>، </a:t>
            </a:r>
            <a:r>
              <a:rPr lang="ar-SA" sz="2600" b="1" dirty="0" err="1" smtClean="0"/>
              <a:t>لقوله: </a:t>
            </a:r>
            <a:r>
              <a:rPr lang="ar-SA" sz="2600" b="1" dirty="0" smtClean="0"/>
              <a:t>"ألا ليُبلّغ الشاهد منكم </a:t>
            </a:r>
            <a:r>
              <a:rPr lang="ar-SA" sz="2600" b="1" dirty="0" err="1" smtClean="0"/>
              <a:t>الغائب".</a:t>
            </a:r>
            <a:endParaRPr lang="en-US" sz="2600" b="1" dirty="0" smtClean="0"/>
          </a:p>
          <a:p>
            <a:pPr algn="just"/>
            <a:r>
              <a:rPr lang="ar-SA" sz="2600" b="1" dirty="0" smtClean="0"/>
              <a:t>الثالث: أن المفتي شارع من وجه؛ لأنّ ما يبلغه من الشريعة إمّا منقول عن صاحبها، وإمّا مستنبط من المنقول، فالأول يكون فيه مبلّغاً، والثاني يكون فيه قائماً مقامه في إنشاء </a:t>
            </a:r>
            <a:r>
              <a:rPr lang="ar-SA" sz="2600" b="1" dirty="0" err="1" smtClean="0"/>
              <a:t>الأحكام.</a:t>
            </a:r>
            <a:r>
              <a:rPr lang="ar-SA" sz="2600" b="1" dirty="0" smtClean="0"/>
              <a:t> وإنشاء الأحكام إنّما هو </a:t>
            </a:r>
            <a:r>
              <a:rPr lang="ar-SA" sz="2600" b="1" dirty="0" err="1" smtClean="0"/>
              <a:t>للشارع</a:t>
            </a:r>
            <a:r>
              <a:rPr lang="ar-SA" sz="2600" b="1" dirty="0" err="1" smtClean="0"/>
              <a:t>“.</a:t>
            </a:r>
            <a:r>
              <a:rPr lang="ar-SA" sz="2600" b="1" dirty="0" smtClean="0"/>
              <a:t> ومن ثمَّ وجب الحذر الشديد منه.</a:t>
            </a:r>
            <a:endParaRPr lang="en-US" sz="26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381000" y="761590"/>
            <a:ext cx="9144000" cy="52937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2- فهم واقع الناس: لا يكون الحكم مقبولاً وقابلاً للتطبيق من الناس إلا إذا كان المجتهد قد عرف واقعهم، وفهم ظروفهم وأحوالهم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ومشكلاتهم.</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يقول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القرضاوي: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"لا يجوز أن يفتي الناس من يعيش في صومعة حسّية أو معنوية، لا يعي واقع الناس، ولا يحس بمشاكلهم”</a:t>
            </a:r>
            <a:r>
              <a:rPr kumimoji="0" lang="ar-SA" sz="2600" b="1" i="0" u="none" strike="noStrike" cap="none" normalizeH="0" dirty="0" smtClean="0">
                <a:ln>
                  <a:noFill/>
                </a:ln>
                <a:solidFill>
                  <a:schemeClr val="tx1"/>
                </a:solidFill>
                <a:effectLst/>
                <a:latin typeface="Traditional Arabic" pitchFamily="18" charset="-78"/>
                <a:ea typeface="Times New Roman" pitchFamily="18" charset="0"/>
                <a:cs typeface="+mn-cs"/>
              </a:rPr>
              <a:t>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ثم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يضيف</a:t>
            </a:r>
            <a:r>
              <a:rPr kumimoji="0" lang="ar-SA" sz="2600" b="1" i="0" u="none" strike="noStrike" cap="none" normalizeH="0" dirty="0" err="1" smtClean="0">
                <a:ln>
                  <a:noFill/>
                </a:ln>
                <a:solidFill>
                  <a:schemeClr val="tx1"/>
                </a:solidFill>
                <a:effectLst/>
                <a:latin typeface="Traditional Arabic" pitchFamily="18" charset="-78"/>
                <a:ea typeface="Times New Roman" pitchFamily="18" charset="0"/>
                <a:cs typeface="+mn-cs"/>
              </a:rPr>
              <a:t>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"ينبغي أن تكون الفتوى: يزدوج فيها فقه الدين وفقه الحياة، وبدون معرفة الناس ومعايشتهم في واقع حياتهم، ومشكلات عيشهم، يقع المفتي في متاهات، أو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يهوم</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في خيالات، ويظلّ في واد والناس في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واد".</a:t>
            </a:r>
            <a:endPar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endParaRPr>
          </a:p>
          <a:p>
            <a:pPr indent="457200" algn="just"/>
            <a:r>
              <a:rPr lang="ar-SA" sz="2600" b="1" dirty="0" smtClean="0">
                <a:cs typeface="+mn-cs"/>
              </a:rPr>
              <a:t>3- النظر إلى العادات والأعراف: يعتمد الفقهاء على العرف في كثير من الأحكام، ويعتبرونه أصلاً يرجع </a:t>
            </a:r>
            <a:r>
              <a:rPr lang="ar-SA" sz="2600" b="1" dirty="0" err="1" smtClean="0">
                <a:cs typeface="+mn-cs"/>
              </a:rPr>
              <a:t>إليه.</a:t>
            </a:r>
            <a:r>
              <a:rPr lang="ar-SA" sz="2600" b="1" dirty="0" smtClean="0">
                <a:cs typeface="+mn-cs"/>
              </a:rPr>
              <a:t> </a:t>
            </a:r>
            <a:r>
              <a:rPr lang="ar-SA" sz="2600" b="1" dirty="0" err="1" smtClean="0">
                <a:cs typeface="+mn-cs"/>
              </a:rPr>
              <a:t>فالشرع</a:t>
            </a:r>
            <a:r>
              <a:rPr lang="ar-SA" sz="2600" b="1" dirty="0" smtClean="0">
                <a:cs typeface="+mn-cs"/>
              </a:rPr>
              <a:t> وسع في أشياء ولم يحدّدها ويفصّل فيها، بل تركها لما تعارف الناس عليه كقوله </a:t>
            </a:r>
            <a:r>
              <a:rPr lang="ar-SA" sz="2600" b="1" dirty="0" err="1" smtClean="0">
                <a:cs typeface="+mn-cs"/>
              </a:rPr>
              <a:t>تعالى: </a:t>
            </a:r>
            <a:r>
              <a:rPr lang="ar-SA" sz="2600" b="1" dirty="0" smtClean="0">
                <a:cs typeface="+mn-cs"/>
              </a:rPr>
              <a:t>{وَلِلْمُطَلَّقَاتِ مَتَاعٌ بِالْمَعْرُوفِ</a:t>
            </a:r>
            <a:r>
              <a:rPr lang="ar-SA" sz="2600" b="1" dirty="0" err="1" smtClean="0">
                <a:cs typeface="+mn-cs"/>
              </a:rPr>
              <a:t>} </a:t>
            </a:r>
            <a:r>
              <a:rPr lang="ar-SA" sz="2600" b="1" dirty="0" smtClean="0">
                <a:cs typeface="+mn-cs"/>
              </a:rPr>
              <a:t>(البقرة: 241</a:t>
            </a:r>
            <a:r>
              <a:rPr lang="ar-SA" sz="2600" b="1" dirty="0" err="1" smtClean="0">
                <a:cs typeface="+mn-cs"/>
              </a:rPr>
              <a:t>).</a:t>
            </a:r>
            <a:r>
              <a:rPr lang="ar-SA" sz="2600" b="1" dirty="0" smtClean="0">
                <a:cs typeface="+mn-cs"/>
              </a:rPr>
              <a:t> ومن القواعد الفقهية </a:t>
            </a:r>
            <a:r>
              <a:rPr lang="ar-SA" sz="2600" b="1" dirty="0" err="1" smtClean="0">
                <a:cs typeface="+mn-cs"/>
              </a:rPr>
              <a:t>الكبرى: </a:t>
            </a:r>
            <a:r>
              <a:rPr lang="ar-SA" sz="2600" b="1" dirty="0" smtClean="0">
                <a:cs typeface="+mn-cs"/>
              </a:rPr>
              <a:t>"العادة </a:t>
            </a:r>
            <a:r>
              <a:rPr lang="ar-SA" sz="2600" b="1" dirty="0" err="1" smtClean="0">
                <a:cs typeface="+mn-cs"/>
              </a:rPr>
              <a:t>محكّمة".</a:t>
            </a:r>
            <a:r>
              <a:rPr lang="ar-SA" sz="2600" b="1" dirty="0" smtClean="0">
                <a:cs typeface="+mn-cs"/>
              </a:rPr>
              <a:t> والأحكام المبنية على العرف تتغيّر بتغيّره مكاناً وزماناً، فإذا تغيّرت وجب النظر إليها، واعتبارها عند الحكم، وما يعتبر عرفاً في بلد أو منطقة معيّنة قد لا يعتبر في مكان آخر.</a:t>
            </a:r>
            <a:endPar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endParaRPr>
          </a:p>
          <a:p>
            <a:pPr marL="0" marR="0" lvl="0" indent="457200" algn="just" defTabSz="914400" rtl="1" eaLnBrk="1" fontAlgn="base" latinLnBrk="0" hangingPunct="1">
              <a:lnSpc>
                <a:spcPct val="100000"/>
              </a:lnSpc>
              <a:spcBef>
                <a:spcPct val="0"/>
              </a:spcBef>
              <a:spcAft>
                <a:spcPct val="0"/>
              </a:spcAft>
              <a:buClrTx/>
              <a:buSzTx/>
              <a:buFontTx/>
              <a:buNone/>
              <a:tabLst/>
            </a:pPr>
            <a:endParaRPr kumimoji="0" lang="ar-SA" sz="2600" b="1"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457200" y="575956"/>
            <a:ext cx="89916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4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مراعاة تغير الظروف والأحوال:</a:t>
            </a:r>
            <a:r>
              <a:rPr lang="ar-SA" sz="2600" b="1" dirty="0" smtClean="0">
                <a:cs typeface="+mn-cs"/>
              </a:rPr>
              <a:t>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يجب عند الحكم على النازلة النظر إلى تغيّر أخلاق الناس, وفساد أهل الزمان, وما قد تواجهه الأمة من ظروف توجب عليها رعاية المصالح ودفع الأذى والمفاسد بما لا يتعارض مع قواعد الشريعة ومبادئها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ومقاصدها.</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يقول العلامة ابن عابدين في هذا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الأمر :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"فكثير من الأحكام تختلف باختلاف الزمان لتغيّر عرف أهله، أو لحدوث ضرورة، أو لفساد أهل الزمان بحيث لو بقي الحكم على ما كان عليه أولاً للزِم منه المشقّة بالناس،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ولخالف</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قواعد الشريعة المبنيّة على التخفيف والتيسير، ودفع الضرر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والفساد".</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من ذلك مثلاً</a:t>
            </a:r>
            <a:r>
              <a:rPr kumimoji="0" lang="ar-SA" sz="2600" b="1" i="0" u="none" strike="noStrike" cap="none" normalizeH="0" dirty="0" smtClean="0">
                <a:ln>
                  <a:noFill/>
                </a:ln>
                <a:solidFill>
                  <a:schemeClr val="tx1"/>
                </a:solidFill>
                <a:effectLst/>
                <a:latin typeface="Traditional Arabic" pitchFamily="18" charset="-78"/>
                <a:ea typeface="Times New Roman" pitchFamily="18" charset="0"/>
                <a:cs typeface="+mn-cs"/>
              </a:rPr>
              <a:t>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إفتاء المتأخرين بجواز أخذ الأجرة لمعلّم القرآن؛ فقد كان كثير من العلماء السابقين يرون عدم جواز أخذ الأجرة على تعليم القرآن، وذهب المتأخّرون إلى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الجواز.</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قال ابن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عابدين: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"ولو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اشتغل</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المعلّمون بالتعليم بلا أجر يلزم ضياعهم وضياع عيالهم، ولو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اشتغلوا</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بالاكتساب من حرفة وصناعة يلزم ضياع القرآن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والدين".</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فإذاً كان تغير أحوال الناس سبباً في تغير</a:t>
            </a:r>
            <a:r>
              <a:rPr kumimoji="0" lang="ar-SA" sz="2600" b="1" i="0" u="none" strike="noStrike" cap="none" normalizeH="0" dirty="0" smtClean="0">
                <a:ln>
                  <a:noFill/>
                </a:ln>
                <a:solidFill>
                  <a:schemeClr val="tx1"/>
                </a:solidFill>
                <a:effectLst/>
                <a:latin typeface="Traditional Arabic" pitchFamily="18" charset="-78"/>
                <a:ea typeface="Times New Roman" pitchFamily="18" charset="0"/>
                <a:cs typeface="+mn-cs"/>
              </a:rPr>
              <a:t> الفتوى.</a:t>
            </a:r>
            <a:endParaRPr kumimoji="0" lang="ar-SA" sz="2600" b="1"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81000" y="648326"/>
            <a:ext cx="9144000"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err="1" smtClean="0">
                <a:ln>
                  <a:noFill/>
                </a:ln>
                <a:solidFill>
                  <a:schemeClr val="tx1"/>
                </a:solidFill>
                <a:effectLst/>
                <a:ea typeface="Times New Roman" pitchFamily="18" charset="0"/>
              </a:rPr>
              <a:t>5 </a:t>
            </a:r>
            <a:r>
              <a:rPr kumimoji="0" lang="ar-SA" sz="2600" b="1" i="0" u="none" strike="noStrike" cap="none" normalizeH="0" baseline="0" dirty="0" smtClean="0">
                <a:ln>
                  <a:noFill/>
                </a:ln>
                <a:solidFill>
                  <a:schemeClr val="tx1"/>
                </a:solidFill>
                <a:effectLst/>
                <a:ea typeface="Times New Roman" pitchFamily="18" charset="0"/>
              </a:rPr>
              <a:t>-  ذكر البديل المباح عند وجوده: إنّ من أهداف الشريعة الإسلامية التيسير ورفع الحرج عن الناس، فإذا أُقفل باب المحظور عليهم فإنّه ينبغي على الفقيه أن يوضّح لهم سبب الحظر، ويرشدهم إلى </a:t>
            </a:r>
            <a:r>
              <a:rPr kumimoji="0" lang="ar-SA" sz="2600" b="1" i="0" u="none" strike="noStrike" cap="none" normalizeH="0" baseline="0" dirty="0" err="1" smtClean="0">
                <a:ln>
                  <a:noFill/>
                </a:ln>
                <a:solidFill>
                  <a:schemeClr val="tx1"/>
                </a:solidFill>
                <a:effectLst/>
                <a:ea typeface="Times New Roman" pitchFamily="18" charset="0"/>
              </a:rPr>
              <a:t>المباح</a:t>
            </a:r>
            <a:r>
              <a:rPr lang="ar-SA" sz="2600" b="1" dirty="0" err="1" smtClean="0">
                <a:ea typeface="Times New Roman" pitchFamily="18" charset="0"/>
              </a:rPr>
              <a:t>.</a:t>
            </a:r>
            <a:r>
              <a:rPr kumimoji="0" lang="ar-SA" sz="2600" b="1" i="0" u="none" strike="noStrike" cap="none" normalizeH="0" baseline="0" dirty="0" smtClean="0">
                <a:ln>
                  <a:noFill/>
                </a:ln>
                <a:solidFill>
                  <a:schemeClr val="tx1"/>
                </a:solidFill>
                <a:effectLst/>
                <a:ea typeface="Times New Roman" pitchFamily="18" charset="0"/>
              </a:rPr>
              <a:t> يقول ابن </a:t>
            </a:r>
            <a:r>
              <a:rPr kumimoji="0" lang="ar-SA" sz="2600" b="1" i="0" u="none" strike="noStrike" cap="none" normalizeH="0" baseline="0" dirty="0" err="1" smtClean="0">
                <a:ln>
                  <a:noFill/>
                </a:ln>
                <a:solidFill>
                  <a:schemeClr val="tx1"/>
                </a:solidFill>
                <a:effectLst/>
                <a:ea typeface="Times New Roman" pitchFamily="18" charset="0"/>
              </a:rPr>
              <a:t>القيم: </a:t>
            </a:r>
            <a:r>
              <a:rPr kumimoji="0" lang="ar-SA" sz="2600" b="1" i="0" u="none" strike="noStrike" cap="none" normalizeH="0" baseline="0" dirty="0" smtClean="0">
                <a:ln>
                  <a:noFill/>
                </a:ln>
                <a:solidFill>
                  <a:schemeClr val="tx1"/>
                </a:solidFill>
                <a:effectLst/>
                <a:ea typeface="Times New Roman" pitchFamily="18" charset="0"/>
              </a:rPr>
              <a:t>"من فقه المفتي ونصحه إذا سأله المستفتي عن شيء فمنعه منه، وكانت حاجته تدعوه إليه، أن يدلّه على ما هو عوض له منه، فيسدّ عليه باب المحظور، ويفتح له باب المباح، وهذا لا يتأتّى إلا من عالم ناصح مشفق قد تاجر مع الله وعامله بعلمه، فمثاله في العلماء مثال الطبيب العالم الناصح في الأطّباء يحمي العليل عما يضرّه، ويصف له ما ينفعه، فهذا شأن أطباء الأديان </a:t>
            </a:r>
            <a:r>
              <a:rPr kumimoji="0" lang="ar-SA" sz="2600" b="1" i="0" u="none" strike="noStrike" cap="none" normalizeH="0" baseline="0" dirty="0" err="1" smtClean="0">
                <a:ln>
                  <a:noFill/>
                </a:ln>
                <a:solidFill>
                  <a:schemeClr val="tx1"/>
                </a:solidFill>
                <a:effectLst/>
                <a:ea typeface="Times New Roman" pitchFamily="18" charset="0"/>
              </a:rPr>
              <a:t>والأبدان".</a:t>
            </a:r>
            <a:endParaRPr kumimoji="0" lang="ar-SA" sz="2600" b="1" i="0" u="none" strike="noStrike" cap="none" normalizeH="0" baseline="0" dirty="0" smtClean="0">
              <a:ln>
                <a:noFill/>
              </a:ln>
              <a:solidFill>
                <a:schemeClr val="tx1"/>
              </a:solidFill>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مصادر الأحكام الشرعية للاجتهاد في </a:t>
            </a:r>
            <a:r>
              <a:rPr lang="ar-SA" sz="3600" b="1" dirty="0" err="1" smtClean="0"/>
              <a:t>النوازل:</a:t>
            </a:r>
            <a:endParaRPr lang="ar-SA" sz="3600"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600" b="1" dirty="0" smtClean="0">
                <a:cs typeface="+mn-cs"/>
              </a:rPr>
              <a:t>لا بد للباحث في النوازل من معرفة مصادر الأحكام الشرعية، وهي على </a:t>
            </a:r>
            <a:r>
              <a:rPr lang="ar-SA" sz="2600" b="1" dirty="0" err="1" smtClean="0">
                <a:cs typeface="+mn-cs"/>
              </a:rPr>
              <a:t>نوعين:</a:t>
            </a:r>
            <a:r>
              <a:rPr lang="ar-SA" sz="2600" b="1" dirty="0" smtClean="0">
                <a:cs typeface="+mn-cs"/>
              </a:rPr>
              <a:t> </a:t>
            </a:r>
          </a:p>
          <a:p>
            <a:pPr algn="just" rtl="1"/>
            <a:r>
              <a:rPr lang="ar-SA" sz="2600" b="1" dirty="0" smtClean="0">
                <a:cs typeface="+mn-cs"/>
              </a:rPr>
              <a:t>مصادرٌ متفق عليها بين أهل العلم, وهي: الكتاب، والسنة، والإجماع، </a:t>
            </a:r>
            <a:r>
              <a:rPr lang="ar-SA" sz="2600" b="1" dirty="0" err="1" smtClean="0">
                <a:cs typeface="+mn-cs"/>
              </a:rPr>
              <a:t>والقياس.</a:t>
            </a:r>
            <a:r>
              <a:rPr lang="ar-SA" sz="2600" b="1" dirty="0" smtClean="0">
                <a:cs typeface="+mn-cs"/>
              </a:rPr>
              <a:t> </a:t>
            </a:r>
          </a:p>
          <a:p>
            <a:pPr algn="just" rtl="1"/>
            <a:r>
              <a:rPr lang="ar-SA" sz="2600" b="1" dirty="0" smtClean="0">
                <a:cs typeface="+mn-cs"/>
              </a:rPr>
              <a:t>ومصادرٌ محل اختلاف بين أهل العلم، وهي: الاستحسان، والمصالح المرسلة، والعرف, والاستصحاب، وسد الذرائع, ومذهب الصحابي, وشرع من قبلنا.</a:t>
            </a:r>
          </a:p>
          <a:p>
            <a:pPr algn="just" rtl="1"/>
            <a:r>
              <a:rPr lang="ar-SA" sz="2600" b="1" dirty="0" smtClean="0">
                <a:cs typeface="+mn-cs"/>
              </a:rPr>
              <a:t>وسبب الاختلاف في بعض هذه المصادر يرجع إلى التسمية, وإلا فجميعهم يأخذون بها ويعتبرونها, </a:t>
            </a:r>
            <a:r>
              <a:rPr lang="ar-SA" sz="2600" b="1" dirty="0" smtClean="0"/>
              <a:t>كما في العرف </a:t>
            </a:r>
            <a:r>
              <a:rPr lang="ar-SA" sz="2600" b="1" dirty="0" err="1" smtClean="0"/>
              <a:t>والاستصحاب.</a:t>
            </a:r>
            <a:r>
              <a:rPr lang="ar-SA" sz="2600" b="1" dirty="0" smtClean="0"/>
              <a:t> فجميع الفقهاء يأخذ بالقاعدة الفقهية التي </a:t>
            </a:r>
            <a:r>
              <a:rPr lang="ar-SA" sz="2600" b="1" dirty="0" err="1" smtClean="0"/>
              <a:t>تقول: </a:t>
            </a:r>
            <a:r>
              <a:rPr lang="ar-SA" sz="2600" b="1" dirty="0" smtClean="0"/>
              <a:t>(المعروف عرفاً كالمشروط شرطاً) و(العادة مُحَكَّمةٌ) و(الأصل بقاء ما ما كان على ما كان) و(الأصل براءة الذمة), لكنهم يخالفون في تسميتها </a:t>
            </a:r>
            <a:r>
              <a:rPr lang="ar-SA" sz="2600" b="1" dirty="0" err="1" smtClean="0"/>
              <a:t>بالمصادر.</a:t>
            </a:r>
            <a:r>
              <a:rPr lang="ar-SA" sz="2600" b="1" dirty="0" smtClean="0"/>
              <a:t> </a:t>
            </a:r>
            <a:endParaRPr lang="ar-SA" sz="2600" b="1" dirty="0" smtClean="0">
              <a:cs typeface="+mn-cs"/>
            </a:endParaRPr>
          </a:p>
          <a:p>
            <a:pPr algn="just" rtl="1"/>
            <a:r>
              <a:rPr lang="ar-SA" sz="2600" b="1" dirty="0" smtClean="0">
                <a:cs typeface="+mn-cs"/>
              </a:rPr>
              <a:t>وبعضها الآخر محل خلاف </a:t>
            </a:r>
            <a:r>
              <a:rPr lang="ar-SA" sz="2600" b="1" dirty="0" err="1" smtClean="0">
                <a:cs typeface="+mn-cs"/>
              </a:rPr>
              <a:t>حقيقي</a:t>
            </a:r>
            <a:r>
              <a:rPr lang="ar-SA" sz="2600" b="1" dirty="0" smtClean="0">
                <a:cs typeface="+mn-cs"/>
              </a:rPr>
              <a:t> </a:t>
            </a:r>
            <a:r>
              <a:rPr lang="ar-SA" sz="2600" b="1" dirty="0" err="1" smtClean="0">
                <a:cs typeface="+mn-cs"/>
              </a:rPr>
              <a:t>كشرع</a:t>
            </a:r>
            <a:r>
              <a:rPr lang="ar-SA" sz="2600" b="1" dirty="0" smtClean="0">
                <a:cs typeface="+mn-cs"/>
              </a:rPr>
              <a:t> من قبلنا ومذهب الصحابي فإن بعض الفقهاء يأخذ بها على أنها أدلة مستقلة قائمة برأسها, وبعضهم الآخر لا يأخذ بها.</a:t>
            </a:r>
            <a:endParaRPr lang="en-US" sz="2600" b="1" dirty="0" smtClean="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5740</TotalTime>
  <Words>2486</Words>
  <Application>Microsoft Office PowerPoint</Application>
  <PresentationFormat>A4 Paper (210x297 mm)‎</PresentationFormat>
  <Paragraphs>85</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الأولى تعريف عام بفقه النوازل</vt:lpstr>
      <vt:lpstr>المقدمة:</vt:lpstr>
      <vt:lpstr>الشريحة 4</vt:lpstr>
      <vt:lpstr>تعريف فقه النوازل:</vt:lpstr>
      <vt:lpstr>شرح التعريف: </vt:lpstr>
      <vt:lpstr>الألفاظ ذات الصلة بمصطلح النوازل:</vt:lpstr>
      <vt:lpstr>أهمية الاجتهاد في النوازل:</vt:lpstr>
      <vt:lpstr>حكم الاجتهاد في النوازل:</vt:lpstr>
      <vt:lpstr>المنهج الشرعي في استنباط أحكام النوازل:</vt:lpstr>
      <vt:lpstr>الشريحة 11</vt:lpstr>
      <vt:lpstr>ضوابط الاجتهاد في النوازل:</vt:lpstr>
      <vt:lpstr>الشريحة 13</vt:lpstr>
      <vt:lpstr>الشريحة 14</vt:lpstr>
      <vt:lpstr>الشريحة 15</vt:lpstr>
      <vt:lpstr>الشريحة 16</vt:lpstr>
      <vt:lpstr>الشريحة 17</vt:lpstr>
      <vt:lpstr>مصادر الأحكام الشرعية للاجتهاد في النوازل:</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240</cp:revision>
  <dcterms:created xsi:type="dcterms:W3CDTF">2009-10-14T19:14:34Z</dcterms:created>
  <dcterms:modified xsi:type="dcterms:W3CDTF">2012-09-09T08:07:34Z</dcterms:modified>
</cp:coreProperties>
</file>