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74" r:id="rId4"/>
    <p:sldId id="275" r:id="rId5"/>
    <p:sldId id="295" r:id="rId6"/>
    <p:sldId id="276" r:id="rId7"/>
    <p:sldId id="296" r:id="rId8"/>
    <p:sldId id="297" r:id="rId9"/>
    <p:sldId id="277" r:id="rId10"/>
    <p:sldId id="298" r:id="rId11"/>
    <p:sldId id="299" r:id="rId12"/>
    <p:sldId id="300" r:id="rId13"/>
    <p:sldId id="278" r:id="rId14"/>
    <p:sldId id="304" r:id="rId15"/>
    <p:sldId id="301" r:id="rId16"/>
    <p:sldId id="302" r:id="rId17"/>
    <p:sldId id="303" r:id="rId18"/>
    <p:sldId id="280" r:id="rId19"/>
    <p:sldId id="306" r:id="rId20"/>
    <p:sldId id="307" r:id="rId21"/>
    <p:sldId id="281"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600" y="49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28956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الثانية</a:t>
            </a:r>
            <a:br>
              <a:rPr lang="ar-SA" sz="4800" b="1" spc="-150" dirty="0" smtClean="0">
                <a:solidFill>
                  <a:srgbClr val="376092"/>
                </a:solidFill>
                <a:latin typeface="Times New Roman" pitchFamily="18" charset="0"/>
                <a:cs typeface="+mn-cs"/>
              </a:rPr>
            </a:br>
            <a:r>
              <a:rPr lang="ar-SA" b="1" spc="-150" dirty="0" smtClean="0">
                <a:solidFill>
                  <a:srgbClr val="FF0000"/>
                </a:solidFill>
                <a:latin typeface="Times New Roman" pitchFamily="18" charset="0"/>
                <a:cs typeface="+mn-cs"/>
              </a:rPr>
              <a:t>مراحل النظر في النوازل الفقهية </a:t>
            </a:r>
            <a:r>
              <a:rPr lang="ar-SA" b="1" spc="-150" dirty="0" smtClean="0">
                <a:solidFill>
                  <a:srgbClr val="FF0000"/>
                </a:solidFill>
                <a:latin typeface="Times New Roman" pitchFamily="18" charset="0"/>
                <a:cs typeface="+mn-cs"/>
              </a:rPr>
              <a:t>ومدارسه</a:t>
            </a:r>
            <a:endParaRPr lang="en-US" sz="4800" b="1" spc="-150" dirty="0" smtClean="0">
              <a:solidFill>
                <a:srgbClr val="FF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مراحل النظر في النوازل </a:t>
            </a:r>
            <a:r>
              <a:rPr lang="ar-SA" b="1" dirty="0" err="1" smtClean="0"/>
              <a:t>الفقهية:</a:t>
            </a:r>
            <a:endParaRPr lang="ar-SA" b="1" dirty="0"/>
          </a:p>
        </p:txBody>
      </p:sp>
      <p:sp>
        <p:nvSpPr>
          <p:cNvPr id="3" name="عنصر نائب للمحتوى 2"/>
          <p:cNvSpPr>
            <a:spLocks noGrp="1"/>
          </p:cNvSpPr>
          <p:nvPr>
            <p:ph idx="1"/>
          </p:nvPr>
        </p:nvSpPr>
        <p:spPr>
          <a:xfrm>
            <a:off x="495300" y="1371600"/>
            <a:ext cx="8915400" cy="4754563"/>
          </a:xfrm>
        </p:spPr>
        <p:txBody>
          <a:bodyPr/>
          <a:lstStyle/>
          <a:p>
            <a:endParaRPr lang="ar-SA" dirty="0" smtClean="0"/>
          </a:p>
          <a:p>
            <a:pPr algn="just" rtl="1"/>
            <a:r>
              <a:rPr lang="ar-SA" sz="2800" b="1" dirty="0" smtClean="0">
                <a:cs typeface="+mn-cs"/>
              </a:rPr>
              <a:t>ينبغي على الباحث عند النظر والاجتهاد في حكم النازلة الفقهية القيام بما </a:t>
            </a:r>
            <a:r>
              <a:rPr lang="ar-SA" sz="2800" b="1" dirty="0" err="1" smtClean="0">
                <a:cs typeface="+mn-cs"/>
              </a:rPr>
              <a:t>يأتي:</a:t>
            </a:r>
            <a:endParaRPr lang="ar-SA" sz="2800" b="1" dirty="0" smtClean="0">
              <a:cs typeface="+mn-cs"/>
            </a:endParaRPr>
          </a:p>
          <a:p>
            <a:pPr algn="just" rtl="1"/>
            <a:r>
              <a:rPr lang="ar-SA" sz="2800" b="1" dirty="0" smtClean="0">
                <a:cs typeface="+mn-cs"/>
              </a:rPr>
              <a:t>1- تصوّر النازلة وفهمها فهماً دقيقاً.</a:t>
            </a:r>
          </a:p>
          <a:p>
            <a:pPr algn="just" rtl="1"/>
            <a:r>
              <a:rPr lang="ar-SA" sz="2800" b="1" dirty="0" smtClean="0">
                <a:cs typeface="+mn-cs"/>
              </a:rPr>
              <a:t>2- تصنيف النازلة وتكييفها فقهياً.</a:t>
            </a:r>
          </a:p>
          <a:p>
            <a:pPr algn="just" rtl="1"/>
            <a:r>
              <a:rPr lang="ar-SA" sz="2800" b="1" dirty="0" smtClean="0">
                <a:cs typeface="+mn-cs"/>
              </a:rPr>
              <a:t>3- تطبيق وتنزيل الحكم الفقهي على النازلة.</a:t>
            </a:r>
          </a:p>
          <a:p>
            <a:pPr algn="just" rtl="1"/>
            <a:r>
              <a:rPr lang="ar-SA" sz="2800" b="1" dirty="0" smtClean="0">
                <a:cs typeface="+mn-cs"/>
              </a:rPr>
              <a:t>وفيما يلي تفصيل القول في كل مرحلة من هذه المراحل:</a:t>
            </a:r>
            <a:endParaRPr lang="en-US" sz="2800" b="1" dirty="0" smtClean="0">
              <a:cs typeface="+mn-cs"/>
            </a:endParaRPr>
          </a:p>
          <a:p>
            <a:endParaRPr lang="ar-SA" sz="2800" dirty="0">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b="1" dirty="0" smtClean="0"/>
              <a:t>المرحلة الأولى: التصور </a:t>
            </a:r>
            <a:r>
              <a:rPr lang="ar-SA" b="1" dirty="0" err="1" smtClean="0"/>
              <a:t>والفهم:</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cs typeface="+mn-cs"/>
              </a:rPr>
              <a:t>الحكم على الشيء فرع عن تصوّره, ومن ثم كان من واجب المجتهد تصوّر النّازلة وفهمها فهماً دقيقاً ليتمكن من الحكم </a:t>
            </a:r>
            <a:r>
              <a:rPr lang="ar-SA" sz="2600" b="1" dirty="0" err="1" smtClean="0">
                <a:cs typeface="+mn-cs"/>
              </a:rPr>
              <a:t>عليها.</a:t>
            </a:r>
            <a:r>
              <a:rPr lang="ar-SA" sz="2600" b="1" dirty="0" smtClean="0">
                <a:cs typeface="+mn-cs"/>
              </a:rPr>
              <a:t> وكذلك تصوّر الواقع الذي يحيط </a:t>
            </a:r>
            <a:r>
              <a:rPr lang="ar-SA" sz="2600" b="1" dirty="0" err="1" smtClean="0">
                <a:cs typeface="+mn-cs"/>
              </a:rPr>
              <a:t>بها.</a:t>
            </a:r>
            <a:r>
              <a:rPr lang="ar-SA" sz="2600" b="1" dirty="0" smtClean="0">
                <a:cs typeface="+mn-cs"/>
              </a:rPr>
              <a:t> وهذا ما أرشد إليه أمير المؤمنين عمر بن الخطّاب </a:t>
            </a:r>
            <a:r>
              <a:rPr lang="en-US" sz="2600" b="1" dirty="0" smtClean="0">
                <a:cs typeface="+mn-cs"/>
                <a:sym typeface="AGA Arabesque"/>
              </a:rPr>
              <a:t></a:t>
            </a:r>
            <a:r>
              <a:rPr lang="en-US" sz="2600" b="1" dirty="0" smtClean="0">
                <a:cs typeface="+mn-cs"/>
              </a:rPr>
              <a:t> </a:t>
            </a:r>
            <a:r>
              <a:rPr lang="ar-SA" sz="2600" b="1" dirty="0" smtClean="0">
                <a:cs typeface="+mn-cs"/>
              </a:rPr>
              <a:t>أبا موسى الأشعري </a:t>
            </a:r>
            <a:r>
              <a:rPr lang="en-US" sz="2600" b="1" dirty="0" smtClean="0">
                <a:cs typeface="+mn-cs"/>
                <a:sym typeface="AGA Arabesque"/>
              </a:rPr>
              <a:t></a:t>
            </a:r>
            <a:r>
              <a:rPr lang="ar-SA" sz="2600" b="1" dirty="0" smtClean="0">
                <a:cs typeface="+mn-cs"/>
              </a:rPr>
              <a:t> والي البصرة" في كتابه الذي وجهه إليه حيث جاء </a:t>
            </a:r>
            <a:r>
              <a:rPr lang="ar-SA" sz="2600" b="1" dirty="0" err="1" smtClean="0">
                <a:cs typeface="+mn-cs"/>
              </a:rPr>
              <a:t>فيه: </a:t>
            </a:r>
            <a:r>
              <a:rPr lang="ar-SA" sz="2600" b="1" dirty="0" smtClean="0">
                <a:cs typeface="+mn-cs"/>
              </a:rPr>
              <a:t>" الفهم الفهم فيما أُدلي إليك ممّا ورد عليك ممّا ليس في قرآن ولا سنّة، ثم قايس الأمور عند ذلك، واعرف الأمثال، ثم اعمد فيما ترى إلى أحبّها إلى الله وأشبهها </a:t>
            </a:r>
            <a:r>
              <a:rPr lang="ar-SA" sz="2600" b="1" dirty="0" err="1" smtClean="0">
                <a:cs typeface="+mn-cs"/>
              </a:rPr>
              <a:t>بالحق".</a:t>
            </a:r>
            <a:endParaRPr lang="en-US" sz="2600" b="1" dirty="0" smtClean="0">
              <a:cs typeface="+mn-cs"/>
            </a:endParaRPr>
          </a:p>
          <a:p>
            <a:pPr algn="just" rtl="1"/>
            <a:r>
              <a:rPr lang="ar-SA" sz="2600" b="1" dirty="0" smtClean="0">
                <a:cs typeface="+mn-cs"/>
              </a:rPr>
              <a:t>ويستدعي تصور النّازلة الأمور </a:t>
            </a:r>
            <a:r>
              <a:rPr lang="ar-SA" sz="2600" b="1" dirty="0" err="1" smtClean="0">
                <a:cs typeface="+mn-cs"/>
              </a:rPr>
              <a:t>التالية :</a:t>
            </a:r>
            <a:endParaRPr lang="en-US" sz="2600" b="1" dirty="0" smtClean="0">
              <a:cs typeface="+mn-cs"/>
            </a:endParaRPr>
          </a:p>
          <a:p>
            <a:pPr algn="just" rtl="1"/>
            <a:r>
              <a:rPr lang="ar-SA" sz="2600" b="1" dirty="0" err="1" smtClean="0">
                <a:cs typeface="+mn-cs"/>
              </a:rPr>
              <a:t>أ </a:t>
            </a:r>
            <a:r>
              <a:rPr lang="ar-SA" sz="2600" b="1" dirty="0" smtClean="0">
                <a:cs typeface="+mn-cs"/>
              </a:rPr>
              <a:t>- النّظر في جذور النازلة، وتاريخ نشأتها والمراحل التي مرت بها.</a:t>
            </a:r>
            <a:endParaRPr lang="en-US" sz="2600" b="1" dirty="0" smtClean="0">
              <a:cs typeface="+mn-cs"/>
            </a:endParaRPr>
          </a:p>
          <a:p>
            <a:pPr algn="just" rtl="1"/>
            <a:r>
              <a:rPr lang="ar-SA" sz="2600" b="1" dirty="0" err="1" smtClean="0">
                <a:cs typeface="+mn-cs"/>
              </a:rPr>
              <a:t>ب </a:t>
            </a:r>
            <a:r>
              <a:rPr lang="ar-SA" sz="2600" b="1" dirty="0" smtClean="0">
                <a:cs typeface="+mn-cs"/>
              </a:rPr>
              <a:t>– البحث والتّحري عن الدّراسات السّابقة حول </a:t>
            </a:r>
            <a:r>
              <a:rPr lang="ar-SA" sz="2600" b="1" dirty="0" err="1" smtClean="0">
                <a:cs typeface="+mn-cs"/>
              </a:rPr>
              <a:t>النّازلة.</a:t>
            </a:r>
            <a:r>
              <a:rPr lang="ar-SA" sz="2600" b="1" dirty="0" smtClean="0">
                <a:cs typeface="+mn-cs"/>
              </a:rPr>
              <a:t> يقول ابن عبد </a:t>
            </a:r>
            <a:r>
              <a:rPr lang="ar-SA" sz="2600" b="1" dirty="0" err="1" smtClean="0">
                <a:cs typeface="+mn-cs"/>
              </a:rPr>
              <a:t>البر: </a:t>
            </a:r>
            <a:r>
              <a:rPr lang="ar-SA" sz="2600" b="1" dirty="0" smtClean="0">
                <a:cs typeface="+mn-cs"/>
              </a:rPr>
              <a:t>"لا يكون فقيهاً في الحادث من لم يكن عالماً </a:t>
            </a:r>
            <a:r>
              <a:rPr lang="ar-SA" sz="2600" b="1" dirty="0" err="1" smtClean="0">
                <a:cs typeface="+mn-cs"/>
              </a:rPr>
              <a:t>بالماضي".</a:t>
            </a:r>
            <a:endParaRPr lang="en-US" sz="2600" b="1" dirty="0" smtClean="0">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533400"/>
            <a:ext cx="8763000" cy="5570756"/>
          </a:xfrm>
          <a:prstGeom prst="rect">
            <a:avLst/>
          </a:prstGeom>
        </p:spPr>
        <p:txBody>
          <a:bodyPr wrap="square">
            <a:spAutoFit/>
          </a:bodyPr>
          <a:lstStyle/>
          <a:p>
            <a:pPr algn="just"/>
            <a:r>
              <a:rPr lang="ar-SA" sz="2600" b="1" dirty="0" err="1" smtClean="0"/>
              <a:t>جـ</a:t>
            </a:r>
            <a:r>
              <a:rPr lang="ar-SA" sz="2600" b="1" dirty="0" smtClean="0"/>
              <a:t> - جمع المعلومات المتعلّقة بالنازلة، من حيث موضوعها وماهيّتها، وهذا يتطلّب استقراءً عملياً كإجراء جولات ميدانية، أو مقابلات شخصية، بالإضافة إلى الاستقراء النظري.</a:t>
            </a:r>
            <a:endParaRPr lang="en-US" sz="2600" b="1" dirty="0" smtClean="0"/>
          </a:p>
          <a:p>
            <a:pPr algn="just"/>
            <a:r>
              <a:rPr lang="ar-SA" sz="2600" b="1" dirty="0" err="1" smtClean="0"/>
              <a:t>د </a:t>
            </a:r>
            <a:r>
              <a:rPr lang="ar-SA" sz="2600" b="1" dirty="0" smtClean="0"/>
              <a:t>- وجوب الرجوع إلى أهل العلم والاختصاص لأخذ معلومات صحيحة ووافية عن النّازلة، يقول سبحانه وتعالى: فَاسْأَلُواْ أَهْلَ الذِّكْرِ إِن كُنتُمْ لاَ تَعْلَمُونَ</a:t>
            </a:r>
            <a:r>
              <a:rPr lang="ar-SA" sz="2600" b="1" dirty="0" err="1" smtClean="0"/>
              <a:t>} </a:t>
            </a:r>
            <a:r>
              <a:rPr lang="ar-SA" sz="2600" b="1" dirty="0" smtClean="0"/>
              <a:t>[الأنبياء: 7]، فإذا كانت النازلة تختصّ بالطّب، كان على المجتهد الرجوع إلى الطّبيب الثّقة لسؤاله، وتوضيح ما استشكل </a:t>
            </a:r>
            <a:r>
              <a:rPr lang="ar-SA" sz="2600" b="1" dirty="0" err="1" smtClean="0"/>
              <a:t>عليه.</a:t>
            </a:r>
            <a:r>
              <a:rPr lang="ar-SA" sz="2600" b="1" dirty="0" smtClean="0"/>
              <a:t> وإذا كانت تتعلق بالبنوك رجع إلى المتخصصين </a:t>
            </a:r>
            <a:r>
              <a:rPr lang="ar-SA" sz="2600" b="1" dirty="0" err="1" smtClean="0"/>
              <a:t>فيها.</a:t>
            </a:r>
            <a:r>
              <a:rPr lang="ar-SA" sz="2600" b="1" dirty="0" smtClean="0"/>
              <a:t> وإذا كانت تتعلق بالتجارة أو الزراعة أو حرفة معينة رجع إلى الثقات المتخصصين </a:t>
            </a:r>
            <a:r>
              <a:rPr lang="ar-SA" sz="2600" b="1" dirty="0" err="1" smtClean="0"/>
              <a:t>فيها.</a:t>
            </a:r>
            <a:r>
              <a:rPr lang="ar-SA" sz="2600" b="1" dirty="0" smtClean="0"/>
              <a:t> </a:t>
            </a:r>
            <a:r>
              <a:rPr lang="ar-SA" sz="2600" b="1" dirty="0" err="1" smtClean="0"/>
              <a:t>وهكذا.</a:t>
            </a:r>
            <a:r>
              <a:rPr lang="ar-SA" sz="2600" b="1" dirty="0" smtClean="0"/>
              <a:t> فكما يقال: فهم السؤال نصف الجواب, فإن فهم النازلة نصف الاجتهاد فيها, أو نصف الحكم </a:t>
            </a:r>
            <a:r>
              <a:rPr lang="ar-SA" sz="2600" b="1" dirty="0" err="1" smtClean="0"/>
              <a:t>فيها.</a:t>
            </a:r>
            <a:r>
              <a:rPr lang="ar-SA" sz="2600" b="1" dirty="0" smtClean="0"/>
              <a:t> فمثلاً: الذين لم يعرفوا حقيقة النّقود الورقية المعاصرة أفتوا بأنه لا زكاة </a:t>
            </a:r>
            <a:r>
              <a:rPr lang="ar-SA" sz="2600" b="1" dirty="0" err="1" smtClean="0"/>
              <a:t>فيها!</a:t>
            </a:r>
            <a:r>
              <a:rPr lang="ar-SA" sz="2600" b="1" dirty="0" smtClean="0"/>
              <a:t> والربا لا يجري </a:t>
            </a:r>
            <a:r>
              <a:rPr lang="ar-SA" sz="2600" b="1" dirty="0" err="1" smtClean="0"/>
              <a:t>فيها!!</a:t>
            </a:r>
            <a:r>
              <a:rPr lang="ar-SA" sz="2600" b="1" dirty="0" smtClean="0"/>
              <a:t> بحجة أنها ليست ذهباً ولا فضة, وألحقوها بالفلوس التي تباع على أنها عروض وليست </a:t>
            </a:r>
            <a:r>
              <a:rPr lang="ar-SA" sz="2600" b="1" dirty="0" err="1" smtClean="0"/>
              <a:t>نقوداً.</a:t>
            </a:r>
            <a:r>
              <a:rPr lang="ar-SA" sz="2600" b="1" dirty="0" smtClean="0"/>
              <a:t> ولو علموا حقيقة النقود الورقية لتلافوا الوقوع في ذلك الخطأ </a:t>
            </a:r>
            <a:r>
              <a:rPr lang="ar-SA" sz="2600" b="1" dirty="0" err="1" smtClean="0"/>
              <a:t>الفادح.</a:t>
            </a:r>
            <a:r>
              <a:rPr lang="ar-SA" sz="2600" b="1" dirty="0" smtClean="0"/>
              <a:t>   </a:t>
            </a:r>
            <a:endParaRPr lang="en-US" sz="2600" b="1" dirty="0" smtClean="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4000" b="1" dirty="0" smtClean="0"/>
              <a:t>المرحلة الثانية: تصنيف النازلة وتكييفها </a:t>
            </a:r>
            <a:r>
              <a:rPr lang="ar-SA" sz="4000" b="1" dirty="0" err="1" smtClean="0"/>
              <a:t>فقهاً:</a:t>
            </a:r>
            <a:endParaRPr lang="ar-SA" sz="4000"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cs typeface="+mn-cs"/>
              </a:rPr>
              <a:t>ويعني التصنيف: إرجاع المسألة إلى الأصل الذي تنتمي </a:t>
            </a:r>
            <a:r>
              <a:rPr lang="ar-SA" sz="2600" b="1" dirty="0" err="1" smtClean="0">
                <a:cs typeface="+mn-cs"/>
              </a:rPr>
              <a:t>إليه.</a:t>
            </a:r>
            <a:r>
              <a:rPr lang="ar-SA" sz="2600" b="1" dirty="0" smtClean="0">
                <a:cs typeface="+mn-cs"/>
              </a:rPr>
              <a:t> </a:t>
            </a:r>
            <a:endParaRPr lang="en-US" sz="2600" b="1" dirty="0" smtClean="0">
              <a:cs typeface="+mn-cs"/>
            </a:endParaRPr>
          </a:p>
          <a:p>
            <a:pPr algn="just" rtl="1"/>
            <a:r>
              <a:rPr lang="ar-SA" sz="2600" b="1" dirty="0" smtClean="0">
                <a:cs typeface="+mn-cs"/>
              </a:rPr>
              <a:t>وأما التكييف الفقهي فيعني: تحرير المسألة، وبيان الأصل الذي تنتمي </a:t>
            </a:r>
            <a:r>
              <a:rPr lang="ar-SA" sz="2600" b="1" dirty="0" err="1" smtClean="0">
                <a:cs typeface="+mn-cs"/>
              </a:rPr>
              <a:t>إليه.</a:t>
            </a:r>
            <a:r>
              <a:rPr lang="ar-SA" sz="2600" b="1" dirty="0" smtClean="0">
                <a:cs typeface="+mn-cs"/>
              </a:rPr>
              <a:t>  </a:t>
            </a:r>
            <a:endParaRPr lang="en-US" sz="2600" b="1" dirty="0" smtClean="0">
              <a:cs typeface="+mn-cs"/>
            </a:endParaRPr>
          </a:p>
          <a:p>
            <a:pPr algn="just" rtl="1"/>
            <a:r>
              <a:rPr lang="ar-SA" sz="2600" b="1" dirty="0" smtClean="0">
                <a:cs typeface="+mn-cs"/>
              </a:rPr>
              <a:t>وهو متوقّف على </a:t>
            </a:r>
            <a:r>
              <a:rPr lang="ar-SA" sz="2600" b="1" dirty="0" err="1" smtClean="0">
                <a:cs typeface="+mn-cs"/>
              </a:rPr>
              <a:t>أمرين:</a:t>
            </a:r>
            <a:r>
              <a:rPr lang="ar-SA" sz="2600" b="1" dirty="0" smtClean="0">
                <a:cs typeface="+mn-cs"/>
              </a:rPr>
              <a:t> </a:t>
            </a:r>
            <a:endParaRPr lang="en-US" sz="2600" b="1" dirty="0" smtClean="0">
              <a:cs typeface="+mn-cs"/>
            </a:endParaRPr>
          </a:p>
          <a:p>
            <a:pPr algn="just" rtl="1"/>
            <a:r>
              <a:rPr lang="ar-SA" sz="2600" b="1" dirty="0" smtClean="0">
                <a:cs typeface="+mn-cs"/>
              </a:rPr>
              <a:t>أولاً: التصور التام للنازلة، ومعرفة الناظر بأحكام </a:t>
            </a:r>
            <a:r>
              <a:rPr lang="ar-SA" sz="2600" b="1" dirty="0" err="1" smtClean="0">
                <a:cs typeface="+mn-cs"/>
              </a:rPr>
              <a:t>الشريعة.</a:t>
            </a:r>
            <a:r>
              <a:rPr lang="ar-SA" sz="2600" b="1" dirty="0" smtClean="0">
                <a:cs typeface="+mn-cs"/>
              </a:rPr>
              <a:t> فاستيعاب النّازلة من جميع جوانبها، وإحكام تصورها تصوّراً سليماً، يمكن من تكييفها فقهاً بتحرير الأصل الذي تنتمي إليه، والبحث عن الحكم الشرعي المناسب لها، وهو ما يعرف عند الأصوليين بتحقيق </a:t>
            </a:r>
            <a:r>
              <a:rPr lang="ar-SA" sz="2600" b="1" dirty="0" err="1" smtClean="0">
                <a:cs typeface="+mn-cs"/>
              </a:rPr>
              <a:t>المناط.</a:t>
            </a:r>
            <a:r>
              <a:rPr lang="ar-SA" sz="2600" b="1" dirty="0" smtClean="0">
                <a:cs typeface="+mn-cs"/>
              </a:rPr>
              <a:t> </a:t>
            </a:r>
            <a:endParaRPr lang="en-US" sz="2600" b="1" dirty="0" smtClean="0">
              <a:cs typeface="+mn-cs"/>
            </a:endParaRPr>
          </a:p>
          <a:p>
            <a:pPr algn="just" rtl="1"/>
            <a:r>
              <a:rPr lang="ar-SA" sz="2600" b="1" dirty="0" err="1" smtClean="0">
                <a:cs typeface="+mn-cs"/>
              </a:rPr>
              <a:t>ثانياً </a:t>
            </a:r>
            <a:r>
              <a:rPr lang="ar-SA" sz="2600" b="1" dirty="0" smtClean="0">
                <a:cs typeface="+mn-cs"/>
              </a:rPr>
              <a:t>: المنهج الذي يتّبعه المجتهد لاستخراج الحكم ويكون </a:t>
            </a:r>
            <a:r>
              <a:rPr lang="ar-SA" sz="2600" b="1" dirty="0" err="1" smtClean="0">
                <a:cs typeface="+mn-cs"/>
              </a:rPr>
              <a:t>باتّباع</a:t>
            </a:r>
            <a:r>
              <a:rPr lang="ar-SA" sz="2600" b="1" dirty="0" smtClean="0">
                <a:cs typeface="+mn-cs"/>
              </a:rPr>
              <a:t> أحد الأمور التالية </a:t>
            </a:r>
            <a:r>
              <a:rPr lang="ar-SA" sz="2600" b="1" dirty="0" err="1" smtClean="0">
                <a:cs typeface="+mn-cs"/>
              </a:rPr>
              <a:t>مرتبة :</a:t>
            </a:r>
            <a:endParaRPr lang="en-US" sz="2600" b="1" dirty="0" smtClean="0">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533400"/>
            <a:ext cx="8839200" cy="4893647"/>
          </a:xfrm>
          <a:prstGeom prst="rect">
            <a:avLst/>
          </a:prstGeom>
        </p:spPr>
        <p:txBody>
          <a:bodyPr wrap="square">
            <a:spAutoFit/>
          </a:bodyPr>
          <a:lstStyle/>
          <a:p>
            <a:pPr algn="just"/>
            <a:r>
              <a:rPr lang="ar-SA" sz="2600" b="1" dirty="0" err="1" smtClean="0"/>
              <a:t>أ </a:t>
            </a:r>
            <a:r>
              <a:rPr lang="ar-SA" sz="2600" b="1" dirty="0" smtClean="0"/>
              <a:t>-  البحث عن حكم النّازلة في نصوص الكتاب والسنة أو إجماع </a:t>
            </a:r>
            <a:r>
              <a:rPr lang="ar-SA" sz="2600" b="1" dirty="0" err="1" smtClean="0"/>
              <a:t>الأمة.</a:t>
            </a:r>
            <a:r>
              <a:rPr lang="ar-SA" sz="2600" b="1" dirty="0" smtClean="0"/>
              <a:t> وعليه كان الصحابة رضوان الله عليهم ومن </a:t>
            </a:r>
            <a:r>
              <a:rPr lang="ar-SA" sz="2600" b="1" dirty="0" err="1" smtClean="0"/>
              <a:t>بعدهم.</a:t>
            </a:r>
            <a:r>
              <a:rPr lang="ar-SA" sz="2600" b="1" dirty="0" smtClean="0"/>
              <a:t> </a:t>
            </a:r>
            <a:endParaRPr lang="en-US" sz="2600" b="1" dirty="0" smtClean="0"/>
          </a:p>
          <a:p>
            <a:pPr algn="just"/>
            <a:r>
              <a:rPr lang="ar-SA" sz="2600" b="1" dirty="0" smtClean="0"/>
              <a:t> </a:t>
            </a:r>
            <a:r>
              <a:rPr lang="ar-SA" sz="2600" b="1" dirty="0" err="1" smtClean="0"/>
              <a:t>ب </a:t>
            </a:r>
            <a:r>
              <a:rPr lang="ar-SA" sz="2600" b="1" dirty="0" smtClean="0"/>
              <a:t>- الاجتهاد في إلحاق النازلة بما يشابهها من النّوازل المتقدّمة لتقاس عليها، وتأخذ </a:t>
            </a:r>
            <a:r>
              <a:rPr lang="ar-SA" sz="2600" b="1" dirty="0" err="1" smtClean="0"/>
              <a:t>حكمها.</a:t>
            </a:r>
            <a:r>
              <a:rPr lang="ar-SA" sz="2600" b="1" dirty="0" smtClean="0"/>
              <a:t> وهذا ما يسمى بالتخريج، وهو نوع من </a:t>
            </a:r>
            <a:r>
              <a:rPr lang="ar-SA" sz="2600" b="1" dirty="0" err="1" smtClean="0"/>
              <a:t>القياس.</a:t>
            </a:r>
            <a:r>
              <a:rPr lang="ar-SA" sz="2600" b="1" dirty="0" smtClean="0"/>
              <a:t> ومثال </a:t>
            </a:r>
            <a:r>
              <a:rPr lang="ar-SA" sz="2600" b="1" dirty="0" err="1" smtClean="0"/>
              <a:t>ذلك </a:t>
            </a:r>
            <a:r>
              <a:rPr lang="ar-SA" sz="2600" b="1" dirty="0" smtClean="0"/>
              <a:t>: قياس عمليات التجميل باتخاذ أعضاء صناعية ولو من الذهب على إجازة النبي صلى الله عليه وسلم بهذا </a:t>
            </a:r>
            <a:r>
              <a:rPr lang="ar-SA" sz="2600" b="1" dirty="0" err="1" smtClean="0"/>
              <a:t>لعرفجة</a:t>
            </a:r>
            <a:r>
              <a:rPr lang="ar-SA" sz="2600" b="1" dirty="0" smtClean="0"/>
              <a:t> بن أسعد </a:t>
            </a:r>
            <a:r>
              <a:rPr lang="en-US" sz="2600" b="1" dirty="0" smtClean="0">
                <a:sym typeface="AGA Arabesque"/>
              </a:rPr>
              <a:t></a:t>
            </a:r>
            <a:r>
              <a:rPr lang="en-US" sz="2600" b="1" dirty="0" smtClean="0"/>
              <a:t> </a:t>
            </a:r>
            <a:r>
              <a:rPr lang="ar-SA" sz="2600" b="1" dirty="0" smtClean="0"/>
              <a:t>حيث </a:t>
            </a:r>
            <a:r>
              <a:rPr lang="ar-SA" sz="2600" b="1" dirty="0" err="1" smtClean="0"/>
              <a:t>قال: </a:t>
            </a:r>
            <a:r>
              <a:rPr lang="ar-SA" sz="2600" b="1" dirty="0" smtClean="0"/>
              <a:t>"أصيب أنفي يوم </a:t>
            </a:r>
            <a:r>
              <a:rPr lang="ar-SA" sz="2600" b="1" dirty="0" smtClean="0"/>
              <a:t>الكِلاب </a:t>
            </a:r>
            <a:r>
              <a:rPr lang="ar-SA" sz="2600" b="1" dirty="0" smtClean="0"/>
              <a:t>في الجاهلية فاتّخذت أنفاً من </a:t>
            </a:r>
            <a:r>
              <a:rPr lang="ar-SA" sz="2600" b="1" dirty="0" smtClean="0"/>
              <a:t>ورِق </a:t>
            </a:r>
            <a:r>
              <a:rPr lang="ar-SA" sz="2600" b="1" dirty="0" smtClean="0"/>
              <a:t>فأنتن علي، فأمرني رسول الله صلّى الله عليه وسلم أن أتّخذ أنفاً من </a:t>
            </a:r>
            <a:r>
              <a:rPr lang="ar-SA" sz="2600" b="1" dirty="0" err="1" smtClean="0"/>
              <a:t>ذهب".</a:t>
            </a:r>
            <a:r>
              <a:rPr lang="ar-SA" sz="2600" b="1" dirty="0" smtClean="0"/>
              <a:t> </a:t>
            </a:r>
            <a:endParaRPr lang="en-US" sz="2600" b="1" dirty="0" smtClean="0"/>
          </a:p>
          <a:p>
            <a:pPr algn="just"/>
            <a:r>
              <a:rPr lang="ar-SA" sz="2600" b="1" dirty="0" err="1" smtClean="0"/>
              <a:t>جـ</a:t>
            </a:r>
            <a:r>
              <a:rPr lang="ar-SA" sz="2600" b="1" dirty="0" smtClean="0"/>
              <a:t> - النظر في اندراج حكم النازلة تحت بعض القواعد الفقهية، أو الأصول الشرعية، أو ضمن فتاوى بعض الأئمة </a:t>
            </a:r>
            <a:r>
              <a:rPr lang="ar-SA" sz="2600" b="1" dirty="0" err="1" smtClean="0"/>
              <a:t>المتقدمين.</a:t>
            </a:r>
            <a:r>
              <a:rPr lang="ar-SA" sz="2600" b="1" dirty="0" smtClean="0"/>
              <a:t> </a:t>
            </a:r>
          </a:p>
          <a:p>
            <a:pPr algn="just"/>
            <a:r>
              <a:rPr lang="ar-SA" sz="2600" b="1" dirty="0" smtClean="0"/>
              <a:t>وتعتبر القواعد الفقهية خير معين لمن أراد البحث عن حكم نازلة أو واقعة أحاطت </a:t>
            </a:r>
            <a:r>
              <a:rPr lang="ar-SA" sz="2600" b="1" dirty="0" err="1" smtClean="0"/>
              <a:t>به</a:t>
            </a:r>
            <a:r>
              <a:rPr lang="ar-SA" sz="2600" b="1" dirty="0" smtClean="0"/>
              <a:t>،  وذلك لاستيعابها لمفاهيم مقررة في الفقه الإسلامي تسهل استخراج الأحكام </a:t>
            </a:r>
            <a:endParaRPr lang="en-US" sz="26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381000"/>
            <a:ext cx="8839200" cy="5293757"/>
          </a:xfrm>
          <a:prstGeom prst="rect">
            <a:avLst/>
          </a:prstGeom>
        </p:spPr>
        <p:txBody>
          <a:bodyPr wrap="square">
            <a:spAutoFit/>
          </a:bodyPr>
          <a:lstStyle/>
          <a:p>
            <a:pPr algn="just"/>
            <a:r>
              <a:rPr lang="ar-SA" sz="2600" b="1" dirty="0" err="1" smtClean="0"/>
              <a:t>الفقهية.</a:t>
            </a:r>
            <a:r>
              <a:rPr lang="ar-SA" sz="2600" b="1" dirty="0" smtClean="0"/>
              <a:t>  يقول الإمام </a:t>
            </a:r>
            <a:r>
              <a:rPr lang="ar-SA" sz="2600" b="1" dirty="0" err="1" smtClean="0"/>
              <a:t>الزركشي: </a:t>
            </a:r>
            <a:r>
              <a:rPr lang="ar-SA" sz="2600" b="1" dirty="0" smtClean="0"/>
              <a:t>"وقد بلغني من الشيخ قطب الدين </a:t>
            </a:r>
            <a:r>
              <a:rPr lang="ar-SA" sz="2600" b="1" dirty="0" err="1" smtClean="0"/>
              <a:t>السنباطي</a:t>
            </a:r>
            <a:r>
              <a:rPr lang="ar-SA" sz="2600" b="1" dirty="0" smtClean="0"/>
              <a:t> رحمه </a:t>
            </a:r>
            <a:r>
              <a:rPr lang="ar-SA" sz="2600" b="1" dirty="0" err="1" smtClean="0"/>
              <a:t>الله </a:t>
            </a:r>
            <a:r>
              <a:rPr lang="ar-SA" sz="2600" b="1" dirty="0" smtClean="0"/>
              <a:t>- أنّه كان </a:t>
            </a:r>
            <a:r>
              <a:rPr lang="ar-SA" sz="2600" b="1" dirty="0" err="1" smtClean="0"/>
              <a:t>يقول : </a:t>
            </a:r>
            <a:r>
              <a:rPr lang="ar-SA" sz="2600" b="1" dirty="0" smtClean="0"/>
              <a:t>"الفقه معرفة النظائر</a:t>
            </a:r>
            <a:r>
              <a:rPr lang="ar-SA" sz="2600" b="1" dirty="0" smtClean="0"/>
              <a:t>"، </a:t>
            </a:r>
            <a:r>
              <a:rPr lang="ar-SA" sz="2600" b="1" dirty="0" smtClean="0"/>
              <a:t>وقال ابن </a:t>
            </a:r>
            <a:r>
              <a:rPr lang="ar-SA" sz="2600" b="1" dirty="0" err="1" smtClean="0"/>
              <a:t>سراقة</a:t>
            </a:r>
            <a:r>
              <a:rPr lang="ar-SA" sz="2600" b="1" dirty="0" smtClean="0"/>
              <a:t> في كتابه في </a:t>
            </a:r>
            <a:r>
              <a:rPr lang="ar-SA" sz="2600" b="1" dirty="0" err="1" smtClean="0"/>
              <a:t>الأصول : </a:t>
            </a:r>
            <a:r>
              <a:rPr lang="ar-SA" sz="2600" b="1" dirty="0" smtClean="0"/>
              <a:t>"حقيقة الفقه عندي الاستنباط</a:t>
            </a:r>
            <a:r>
              <a:rPr lang="ar-SA" sz="2600" b="1" dirty="0" smtClean="0"/>
              <a:t>"، </a:t>
            </a:r>
            <a:r>
              <a:rPr lang="ar-SA" sz="2600" b="1" dirty="0" smtClean="0"/>
              <a:t>قال الله </a:t>
            </a:r>
            <a:r>
              <a:rPr lang="ar-SA" sz="2600" b="1" dirty="0" err="1" smtClean="0"/>
              <a:t>تعالى </a:t>
            </a:r>
            <a:r>
              <a:rPr lang="ar-SA" sz="2600" b="1" dirty="0" smtClean="0"/>
              <a:t>: َ{إِذَا جَاءهُمْ أَمْرٌ مِّنَ الأَمْنِ أَوِ الْخَوْفِ أَذَاعُواْ </a:t>
            </a:r>
            <a:r>
              <a:rPr lang="ar-SA" sz="2600" b="1" dirty="0" err="1" smtClean="0"/>
              <a:t>بِهِ</a:t>
            </a:r>
            <a:r>
              <a:rPr lang="ar-SA" sz="2600" b="1" dirty="0" smtClean="0"/>
              <a:t> وَلَوْ رَدُّوهُ إِلَى الرَّسُولِ وَإِلَى أُوْلِي الأَمْرِ مِنْهُمْ لَعَلِمَهُ الَّذِينَ يَسْتَنبِطُونَهُ مِنْهُمْ</a:t>
            </a:r>
            <a:r>
              <a:rPr lang="ar-SA" sz="2600" b="1" dirty="0" err="1" smtClean="0"/>
              <a:t>} </a:t>
            </a:r>
            <a:r>
              <a:rPr lang="ar-SA" sz="2600" b="1" dirty="0" smtClean="0"/>
              <a:t>(النساء: 83</a:t>
            </a:r>
            <a:r>
              <a:rPr lang="ar-SA" sz="2600" b="1" dirty="0" err="1" smtClean="0"/>
              <a:t>).</a:t>
            </a:r>
            <a:endParaRPr lang="en-US" sz="2600" b="1" dirty="0" smtClean="0"/>
          </a:p>
          <a:p>
            <a:pPr algn="just"/>
            <a:r>
              <a:rPr lang="ar-SA" sz="2600" b="1" dirty="0" err="1" smtClean="0"/>
              <a:t>د </a:t>
            </a:r>
            <a:r>
              <a:rPr lang="ar-SA" sz="2600" b="1" dirty="0" smtClean="0"/>
              <a:t>- الاجتهاد في استنباط حكم مناسب لهذه النازلة بطريق الاستصلاح أو سدّ الذرائع أو غيرهما، وهو ما يسمى </a:t>
            </a:r>
            <a:r>
              <a:rPr lang="ar-SA" sz="2600" b="1" dirty="0" err="1" smtClean="0"/>
              <a:t>بالاستنباط.</a:t>
            </a:r>
            <a:r>
              <a:rPr lang="ar-SA" sz="2600" b="1" dirty="0" smtClean="0"/>
              <a:t> </a:t>
            </a:r>
          </a:p>
          <a:p>
            <a:pPr algn="just"/>
            <a:r>
              <a:rPr lang="ar-SA" sz="2600" b="1" dirty="0" smtClean="0"/>
              <a:t>أمّا فتاوى الأئمة المتقدّمين، فيمكن معرفتها من خلال النظر في كتب المذاهب الفقهيّة، والمصنّفات التي تفيد الباحث عن حكم نازلة من النوازل، وخاصة كتب الفتاوى المتخصّصة بالمستجدّات، فقد يجد الباحث فيها من المعلومات </a:t>
            </a:r>
            <a:r>
              <a:rPr lang="ar-SA" sz="2600" b="1" dirty="0" err="1" smtClean="0"/>
              <a:t>النافعة </a:t>
            </a:r>
            <a:r>
              <a:rPr lang="ar-SA" sz="2600" b="1" dirty="0" smtClean="0"/>
              <a:t>"وكم من مسألة يظنّها الباحث جديدة حادثة، فيتبيّن بعد أنّها ليست كذلك، وقد وقعت أو نحوها في بلدة </a:t>
            </a:r>
            <a:r>
              <a:rPr lang="ar-SA" sz="2600" b="1" dirty="0" err="1" smtClean="0"/>
              <a:t>كذا </a:t>
            </a:r>
            <a:r>
              <a:rPr lang="ar-SA" sz="2600" b="1" dirty="0" smtClean="0"/>
              <a:t>، وأفتى فيها </a:t>
            </a:r>
            <a:r>
              <a:rPr lang="ar-SA" sz="2600" b="1" dirty="0" err="1" smtClean="0"/>
              <a:t>العلماء".</a:t>
            </a:r>
            <a:endParaRPr lang="en-US" sz="2600" b="1" dirty="0" smtClean="0"/>
          </a:p>
          <a:p>
            <a:endParaRPr lang="ar-SA"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المرحلة الثالثة: التطبيق والتنزيل ومعرفة مقاصد </a:t>
            </a:r>
            <a:r>
              <a:rPr lang="ar-SA" sz="3600" b="1" dirty="0" err="1" smtClean="0"/>
              <a:t>الشريعة</a:t>
            </a:r>
            <a:r>
              <a:rPr lang="ar-SA" sz="3600" dirty="0" err="1" smtClean="0"/>
              <a:t>:</a:t>
            </a:r>
            <a:endParaRPr lang="ar-SA" sz="3600"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b="1" dirty="0" smtClean="0">
                <a:cs typeface="+mn-cs"/>
              </a:rPr>
              <a:t>أولاً: التطبيق والتنزيل:</a:t>
            </a:r>
            <a:endParaRPr lang="en-US" b="1" dirty="0" smtClean="0">
              <a:cs typeface="+mn-cs"/>
            </a:endParaRPr>
          </a:p>
          <a:p>
            <a:pPr algn="just" rtl="1"/>
            <a:r>
              <a:rPr lang="ar-SA" sz="2600" b="1" dirty="0" smtClean="0">
                <a:cs typeface="+mn-cs"/>
              </a:rPr>
              <a:t>  وهو تنزيل الحكم الشرعي على المسألة النازلة مع الأخذ بالاعتبار العمل بمقاصد الشريعة ومعرفة مدى تطبيقه على </a:t>
            </a:r>
            <a:r>
              <a:rPr lang="ar-SA" sz="2600" b="1" dirty="0" err="1" smtClean="0">
                <a:cs typeface="+mn-cs"/>
              </a:rPr>
              <a:t>الواقع .</a:t>
            </a:r>
            <a:endParaRPr lang="en-US" sz="2600" b="1" dirty="0" smtClean="0">
              <a:cs typeface="+mn-cs"/>
            </a:endParaRPr>
          </a:p>
          <a:p>
            <a:pPr algn="just" rtl="1"/>
            <a:r>
              <a:rPr lang="ar-SA" b="1" dirty="0" smtClean="0">
                <a:cs typeface="+mn-cs"/>
              </a:rPr>
              <a:t>ثانياً: معرفة مقاصد الشريعة:</a:t>
            </a:r>
            <a:endParaRPr lang="en-US" b="1" dirty="0" smtClean="0">
              <a:cs typeface="+mn-cs"/>
            </a:endParaRPr>
          </a:p>
          <a:p>
            <a:pPr algn="just" rtl="1"/>
            <a:r>
              <a:rPr lang="ar-SA" sz="2600" b="1" dirty="0" err="1" smtClean="0">
                <a:cs typeface="+mn-cs"/>
              </a:rPr>
              <a:t>أ </a:t>
            </a:r>
            <a:r>
              <a:rPr lang="ar-SA" sz="2600" b="1" dirty="0" smtClean="0">
                <a:cs typeface="+mn-cs"/>
              </a:rPr>
              <a:t>- مقاصد الشريعة </a:t>
            </a:r>
            <a:r>
              <a:rPr lang="ar-SA" sz="2600" b="1" dirty="0" err="1" smtClean="0">
                <a:cs typeface="+mn-cs"/>
              </a:rPr>
              <a:t>هي: </a:t>
            </a:r>
            <a:r>
              <a:rPr lang="ar-SA" sz="2600" b="1" dirty="0" smtClean="0">
                <a:cs typeface="+mn-cs"/>
              </a:rPr>
              <a:t>"المعاني والحِكم التي راعاها الشارع في جميع أحوال التشريع أو </a:t>
            </a:r>
            <a:r>
              <a:rPr lang="ar-SA" sz="2600" b="1" dirty="0" err="1" smtClean="0">
                <a:cs typeface="+mn-cs"/>
              </a:rPr>
              <a:t>معظمها </a:t>
            </a:r>
            <a:r>
              <a:rPr lang="ar-SA" sz="2600" b="1" dirty="0" smtClean="0">
                <a:cs typeface="+mn-cs"/>
              </a:rPr>
              <a:t>-عموماً وخصوصاً- من أجل تحقيق مصالح العباد في الدارين"</a:t>
            </a:r>
            <a:endParaRPr lang="en-US" sz="2600" b="1" dirty="0" smtClean="0">
              <a:cs typeface="+mn-cs"/>
            </a:endParaRPr>
          </a:p>
          <a:p>
            <a:pPr algn="just" rtl="1"/>
            <a:r>
              <a:rPr lang="ar-SA" sz="2600" b="1" dirty="0" smtClean="0">
                <a:cs typeface="+mn-cs"/>
              </a:rPr>
              <a:t>والمقصد العام هو حفظ نظام الأمّة، واستدامة صلاحه بصلاح الإنسان، الذي يشمل صلاحه صلاح عقله، وصلاح </a:t>
            </a:r>
            <a:r>
              <a:rPr lang="ar-SA" sz="2600" b="1" dirty="0" err="1" smtClean="0">
                <a:cs typeface="+mn-cs"/>
              </a:rPr>
              <a:t>عمله.</a:t>
            </a:r>
            <a:r>
              <a:rPr lang="ar-SA" sz="2600" b="1" dirty="0" smtClean="0">
                <a:cs typeface="+mn-cs"/>
              </a:rPr>
              <a:t> فلا بدّ من معرفة مقاصد </a:t>
            </a:r>
            <a:r>
              <a:rPr lang="ar-SA" sz="2600" b="1" dirty="0" err="1" smtClean="0">
                <a:cs typeface="+mn-cs"/>
              </a:rPr>
              <a:t>الشريعة </a:t>
            </a:r>
            <a:r>
              <a:rPr lang="ar-SA" sz="2600" b="1" dirty="0" smtClean="0">
                <a:cs typeface="+mn-cs"/>
              </a:rPr>
              <a:t>، وفهمها لمن أراد البحث عن حكم نازلة أو </a:t>
            </a:r>
            <a:r>
              <a:rPr lang="ar-SA" sz="2600" b="1" dirty="0" err="1" smtClean="0">
                <a:cs typeface="+mn-cs"/>
              </a:rPr>
              <a:t>واقعة.</a:t>
            </a:r>
            <a:r>
              <a:rPr lang="ar-SA" sz="2600" b="1" dirty="0" smtClean="0">
                <a:cs typeface="+mn-cs"/>
              </a:rPr>
              <a:t> </a:t>
            </a:r>
            <a:endParaRPr lang="en-US" sz="2600" b="1" dirty="0" smtClean="0">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304800"/>
            <a:ext cx="9067800" cy="5693866"/>
          </a:xfrm>
          <a:prstGeom prst="rect">
            <a:avLst/>
          </a:prstGeom>
        </p:spPr>
        <p:txBody>
          <a:bodyPr wrap="square">
            <a:spAutoFit/>
          </a:bodyPr>
          <a:lstStyle/>
          <a:p>
            <a:pPr algn="just"/>
            <a:r>
              <a:rPr lang="ar-SA" sz="2600" b="1" dirty="0" smtClean="0"/>
              <a:t>ولذلك فقد اشترط الإمام الشاطبي لحصول المجتهد درجة الاجتهاد </a:t>
            </a:r>
            <a:r>
              <a:rPr lang="ar-SA" sz="2600" b="1" dirty="0" err="1" smtClean="0"/>
              <a:t>شرطين </a:t>
            </a:r>
            <a:r>
              <a:rPr lang="ar-SA" sz="2600" b="1" dirty="0" smtClean="0"/>
              <a:t>، أوردهما في </a:t>
            </a:r>
            <a:r>
              <a:rPr lang="ar-SA" sz="2600" b="1" dirty="0" err="1" smtClean="0"/>
              <a:t>قوله : </a:t>
            </a:r>
            <a:r>
              <a:rPr lang="ar-SA" sz="2600" b="1" dirty="0" smtClean="0"/>
              <a:t>"إنّما تحصل درجة الاجتهاد لمن اتصّف </a:t>
            </a:r>
            <a:r>
              <a:rPr lang="ar-SA" sz="2600" b="1" dirty="0" err="1" smtClean="0"/>
              <a:t>بوصفين </a:t>
            </a:r>
            <a:r>
              <a:rPr lang="ar-SA" sz="2600" b="1" dirty="0" smtClean="0"/>
              <a:t>: </a:t>
            </a:r>
            <a:r>
              <a:rPr lang="ar-SA" sz="2600" b="1" dirty="0" err="1" smtClean="0"/>
              <a:t>أحدهما </a:t>
            </a:r>
            <a:r>
              <a:rPr lang="ar-SA" sz="2600" b="1" dirty="0" smtClean="0"/>
              <a:t>: فهم مقاصد الشريعة على كمالها،  </a:t>
            </a:r>
            <a:r>
              <a:rPr lang="ar-SA" sz="2600" b="1" dirty="0" err="1" smtClean="0"/>
              <a:t>والثاني </a:t>
            </a:r>
            <a:r>
              <a:rPr lang="ar-SA" sz="2600" b="1" dirty="0" smtClean="0"/>
              <a:t>: التمكّن من الاستنباط بناء على فهمه فيها"</a:t>
            </a:r>
            <a:endParaRPr lang="en-US" sz="2600" b="1" dirty="0" smtClean="0"/>
          </a:p>
          <a:p>
            <a:pPr algn="just"/>
            <a:r>
              <a:rPr lang="ar-SA" sz="2600" b="1" dirty="0" err="1" smtClean="0"/>
              <a:t>ب </a:t>
            </a:r>
            <a:r>
              <a:rPr lang="ar-SA" sz="2600" b="1" dirty="0" smtClean="0"/>
              <a:t>- أنواع مقاصد الشريعة: يوضّح الإمام الشاطبي أنواع المقاصد </a:t>
            </a:r>
            <a:r>
              <a:rPr lang="ar-SA" sz="2600" b="1" dirty="0" err="1" smtClean="0"/>
              <a:t>بقوله </a:t>
            </a:r>
            <a:r>
              <a:rPr lang="ar-SA" sz="2600" b="1" dirty="0" smtClean="0"/>
              <a:t>:"وهذه المقاصد لا تعدو ثلاثة </a:t>
            </a:r>
            <a:r>
              <a:rPr lang="ar-SA" sz="2600" b="1" dirty="0" err="1" smtClean="0"/>
              <a:t>أقسام </a:t>
            </a:r>
            <a:r>
              <a:rPr lang="ar-SA" sz="2600" b="1" dirty="0" smtClean="0"/>
              <a:t>: أحدها: أن تكون </a:t>
            </a:r>
            <a:r>
              <a:rPr lang="ar-SA" sz="2600" b="1" dirty="0" err="1" smtClean="0"/>
              <a:t>ضرورية </a:t>
            </a:r>
            <a:r>
              <a:rPr lang="ar-SA" sz="2600" b="1" dirty="0" smtClean="0"/>
              <a:t>، </a:t>
            </a:r>
            <a:r>
              <a:rPr lang="ar-SA" sz="2600" b="1" dirty="0" err="1" smtClean="0"/>
              <a:t>والثاني </a:t>
            </a:r>
            <a:r>
              <a:rPr lang="ar-SA" sz="2600" b="1" dirty="0" smtClean="0"/>
              <a:t>: أن تكون </a:t>
            </a:r>
            <a:r>
              <a:rPr lang="ar-SA" sz="2600" b="1" dirty="0" err="1" smtClean="0"/>
              <a:t>حاجّية</a:t>
            </a:r>
            <a:r>
              <a:rPr lang="ar-SA" sz="2600" b="1" dirty="0" smtClean="0"/>
              <a:t> ، </a:t>
            </a:r>
            <a:r>
              <a:rPr lang="ar-SA" sz="2600" b="1" dirty="0" err="1" smtClean="0"/>
              <a:t>والثالث </a:t>
            </a:r>
            <a:r>
              <a:rPr lang="ar-SA" sz="2600" b="1" dirty="0" smtClean="0"/>
              <a:t>: أن تكون </a:t>
            </a:r>
            <a:r>
              <a:rPr lang="ar-SA" sz="2600" b="1" dirty="0" err="1" smtClean="0"/>
              <a:t>تحسينية .</a:t>
            </a:r>
            <a:r>
              <a:rPr lang="ar-SA" sz="2600" b="1" dirty="0" smtClean="0"/>
              <a:t>  فأمّا الضرورية فمعناها أنّها لا بدّ منها في قيام مصالح الدين </a:t>
            </a:r>
            <a:r>
              <a:rPr lang="ar-SA" sz="2600" b="1" dirty="0" err="1" smtClean="0"/>
              <a:t>والدنيا </a:t>
            </a:r>
            <a:r>
              <a:rPr lang="ar-SA" sz="2600" b="1" dirty="0" smtClean="0"/>
              <a:t>، بحيث إذا فقدت لم تجر مصالح الدنيا على </a:t>
            </a:r>
            <a:r>
              <a:rPr lang="ar-SA" sz="2600" b="1" dirty="0" err="1" smtClean="0"/>
              <a:t>استقامة " </a:t>
            </a:r>
            <a:r>
              <a:rPr lang="ar-SA" sz="2600" b="1" dirty="0" smtClean="0"/>
              <a:t>، ويتابع </a:t>
            </a:r>
            <a:r>
              <a:rPr lang="ar-SA" sz="2600" b="1" dirty="0" err="1" smtClean="0"/>
              <a:t>قائلاً : </a:t>
            </a:r>
            <a:r>
              <a:rPr lang="ar-SA" sz="2600" b="1" dirty="0" smtClean="0"/>
              <a:t>"ومجموع الضروريات </a:t>
            </a:r>
            <a:r>
              <a:rPr lang="ar-SA" sz="2600" b="1" dirty="0" err="1" smtClean="0"/>
              <a:t>خمسة </a:t>
            </a:r>
            <a:r>
              <a:rPr lang="ar-SA" sz="2600" b="1" dirty="0" smtClean="0"/>
              <a:t>، </a:t>
            </a:r>
            <a:r>
              <a:rPr lang="ar-SA" sz="2600" b="1" dirty="0" err="1" smtClean="0"/>
              <a:t>وهي </a:t>
            </a:r>
            <a:r>
              <a:rPr lang="ar-SA" sz="2600" b="1" dirty="0" smtClean="0"/>
              <a:t>: حفظ </a:t>
            </a:r>
            <a:r>
              <a:rPr lang="ar-SA" sz="2600" b="1" dirty="0" err="1" smtClean="0"/>
              <a:t>الدين </a:t>
            </a:r>
            <a:r>
              <a:rPr lang="ar-SA" sz="2600" b="1" dirty="0" smtClean="0"/>
              <a:t>، </a:t>
            </a:r>
            <a:r>
              <a:rPr lang="ar-SA" sz="2600" b="1" dirty="0" err="1" smtClean="0"/>
              <a:t>والنفس </a:t>
            </a:r>
            <a:r>
              <a:rPr lang="ar-SA" sz="2600" b="1" dirty="0" smtClean="0"/>
              <a:t>، </a:t>
            </a:r>
            <a:r>
              <a:rPr lang="ar-SA" sz="2600" b="1" dirty="0" err="1" smtClean="0"/>
              <a:t>والنسل </a:t>
            </a:r>
            <a:r>
              <a:rPr lang="ar-SA" sz="2600" b="1" dirty="0" smtClean="0"/>
              <a:t>، </a:t>
            </a:r>
            <a:r>
              <a:rPr lang="ar-SA" sz="2600" b="1" dirty="0" err="1" smtClean="0"/>
              <a:t>والمال </a:t>
            </a:r>
            <a:r>
              <a:rPr lang="ar-SA" sz="2600" b="1" dirty="0" smtClean="0"/>
              <a:t>، </a:t>
            </a:r>
            <a:r>
              <a:rPr lang="ar-SA" sz="2600" b="1" dirty="0" err="1" smtClean="0"/>
              <a:t>والعقل .....</a:t>
            </a:r>
            <a:r>
              <a:rPr lang="ar-SA" sz="2600" b="1" dirty="0" smtClean="0"/>
              <a:t> وأما الحاجيات </a:t>
            </a:r>
            <a:r>
              <a:rPr lang="ar-SA" sz="2600" b="1" dirty="0" err="1" smtClean="0"/>
              <a:t>فمعناها </a:t>
            </a:r>
            <a:r>
              <a:rPr lang="ar-SA" sz="2600" b="1" dirty="0" smtClean="0"/>
              <a:t>: أنّها تفتقر إليها من حيث </a:t>
            </a:r>
            <a:r>
              <a:rPr lang="ar-SA" sz="2600" b="1" dirty="0" err="1" smtClean="0"/>
              <a:t>التوسعة </a:t>
            </a:r>
            <a:r>
              <a:rPr lang="ar-SA" sz="2600" b="1" dirty="0" smtClean="0"/>
              <a:t>، ورفع الضيق المؤدّي في الغالب إلى الحرج والمشقّة اللاحقة </a:t>
            </a:r>
            <a:r>
              <a:rPr lang="ar-SA" sz="2600" b="1" dirty="0" err="1" smtClean="0"/>
              <a:t>بفوت</a:t>
            </a:r>
            <a:r>
              <a:rPr lang="ar-SA" sz="2600" b="1" dirty="0" smtClean="0"/>
              <a:t> </a:t>
            </a:r>
            <a:r>
              <a:rPr lang="ar-SA" sz="2600" b="1" dirty="0" err="1" smtClean="0"/>
              <a:t>المطلوب </a:t>
            </a:r>
            <a:r>
              <a:rPr lang="ar-SA" sz="2600" b="1" dirty="0" smtClean="0"/>
              <a:t>، فإذا لم تراع دخل على المكلفين على الجملة الحرج </a:t>
            </a:r>
            <a:r>
              <a:rPr lang="ar-SA" sz="2600" b="1" dirty="0" err="1" smtClean="0"/>
              <a:t>والمشقة </a:t>
            </a:r>
            <a:r>
              <a:rPr lang="ar-SA" sz="2600" b="1" dirty="0" smtClean="0"/>
              <a:t>، ولكنه لا يبلغ مبلغ الفساد العادي المتوقع في المصالح </a:t>
            </a:r>
            <a:r>
              <a:rPr lang="ar-SA" sz="2600" b="1" dirty="0" err="1" smtClean="0"/>
              <a:t>العامّة </a:t>
            </a:r>
            <a:r>
              <a:rPr lang="ar-SA" sz="2600" b="1" dirty="0" smtClean="0"/>
              <a:t>، وهي جارية في العبادات والعادات والمعاملات </a:t>
            </a:r>
            <a:r>
              <a:rPr lang="ar-SA" sz="2600" b="1" dirty="0" err="1" smtClean="0"/>
              <a:t>والجنايات </a:t>
            </a:r>
            <a:r>
              <a:rPr lang="ar-SA" sz="2600" b="1" dirty="0" smtClean="0"/>
              <a:t>....وأما التحسينات </a:t>
            </a:r>
            <a:r>
              <a:rPr lang="ar-SA" sz="2600" b="1" dirty="0" err="1" smtClean="0"/>
              <a:t>فمعناها </a:t>
            </a:r>
            <a:r>
              <a:rPr lang="ar-SA" sz="2600" b="1" dirty="0" smtClean="0"/>
              <a:t>: الأخذ بما يليق من محاسن </a:t>
            </a:r>
            <a:r>
              <a:rPr lang="ar-SA" sz="2600" b="1" dirty="0" err="1" smtClean="0"/>
              <a:t>العادات </a:t>
            </a:r>
            <a:r>
              <a:rPr lang="ar-SA" sz="2600" b="1" dirty="0" smtClean="0"/>
              <a:t>، وتجنّب الأحوال المدنّسات التي </a:t>
            </a:r>
            <a:r>
              <a:rPr lang="ar-SA" sz="2600" b="1" dirty="0" err="1" smtClean="0"/>
              <a:t>تأنفها</a:t>
            </a:r>
            <a:r>
              <a:rPr lang="ar-SA" sz="2600" b="1" dirty="0" smtClean="0"/>
              <a:t> العقول </a:t>
            </a:r>
            <a:r>
              <a:rPr lang="ar-SA" sz="2600" b="1" dirty="0" err="1" smtClean="0"/>
              <a:t>الراجحات </a:t>
            </a:r>
            <a:r>
              <a:rPr lang="ar-SA" sz="2600" b="1" dirty="0" smtClean="0"/>
              <a:t>، ويجمع ذلك قسم مكارم </a:t>
            </a:r>
            <a:r>
              <a:rPr lang="ar-SA" sz="2600" b="1" dirty="0" err="1" smtClean="0"/>
              <a:t>الأخلاق "</a:t>
            </a:r>
            <a:endParaRPr lang="en-US"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81000"/>
            <a:ext cx="9144000" cy="5293757"/>
          </a:xfrm>
          <a:prstGeom prst="rect">
            <a:avLst/>
          </a:prstGeom>
        </p:spPr>
        <p:txBody>
          <a:bodyPr wrap="square">
            <a:spAutoFit/>
          </a:bodyPr>
          <a:lstStyle/>
          <a:p>
            <a:pPr algn="just"/>
            <a:r>
              <a:rPr lang="ar-SA" sz="2600" b="1" dirty="0" err="1" smtClean="0"/>
              <a:t>جـ</a:t>
            </a:r>
            <a:r>
              <a:rPr lang="ar-SA" sz="2600" b="1" dirty="0" smtClean="0"/>
              <a:t> - أهم مقاصد </a:t>
            </a:r>
            <a:r>
              <a:rPr lang="ar-SA" sz="2600" b="1" dirty="0" err="1" smtClean="0"/>
              <a:t>الشريعة :</a:t>
            </a:r>
            <a:endParaRPr lang="en-US" sz="2600" b="1" dirty="0" smtClean="0"/>
          </a:p>
          <a:p>
            <a:pPr algn="just"/>
            <a:r>
              <a:rPr lang="ar-SA" sz="2600" b="1" dirty="0" smtClean="0"/>
              <a:t>1- رفع </a:t>
            </a:r>
            <a:r>
              <a:rPr lang="ar-SA" sz="2600" b="1" dirty="0" err="1" smtClean="0"/>
              <a:t>الحرج </a:t>
            </a:r>
            <a:r>
              <a:rPr lang="ar-SA" sz="2600" b="1" dirty="0" smtClean="0"/>
              <a:t>:  فكلّ الأحكام الشرعية جاءت لرفع الحرج عن </a:t>
            </a:r>
            <a:r>
              <a:rPr lang="ar-SA" sz="2600" b="1" dirty="0" err="1" smtClean="0"/>
              <a:t>العباد </a:t>
            </a:r>
            <a:r>
              <a:rPr lang="ar-SA" sz="2600" b="1" dirty="0" smtClean="0"/>
              <a:t>، ورفع المشقة عنهم، وفي هذا مراعاة </a:t>
            </a:r>
            <a:r>
              <a:rPr lang="ar-SA" sz="2600" b="1" dirty="0" err="1" smtClean="0"/>
              <a:t>لأحوالهم .</a:t>
            </a:r>
            <a:endParaRPr lang="en-US" sz="2600" b="1" dirty="0" smtClean="0"/>
          </a:p>
          <a:p>
            <a:pPr algn="just"/>
            <a:r>
              <a:rPr lang="ar-SA" sz="2600" b="1" dirty="0" smtClean="0"/>
              <a:t>2- مراعاة المصلحة: تعتبر المصلحة أصلاً شرعياً يُبنى عليه، ويُرجع إليه عند عدم النص يذكر الإمام الغزالي في تعريفه للمصلحة </a:t>
            </a:r>
            <a:r>
              <a:rPr lang="ar-SA" sz="2600" b="1" dirty="0" err="1" smtClean="0"/>
              <a:t>بأنها: </a:t>
            </a:r>
            <a:r>
              <a:rPr lang="ar-SA" sz="2600" b="1" dirty="0" smtClean="0"/>
              <a:t>"عبارة في الأصل عن جلب منفعة، أو دفع مضرّة، فإن جلب المنفعة ودفع المضرّة مقاصد الخلق وصلاح الخلق في تحصيل مقاصدهم" ومن أهمّ المصالح: حفظ الدين، والنفس، والعقل، والمال، </a:t>
            </a:r>
            <a:r>
              <a:rPr lang="ar-SA" sz="2600" b="1" dirty="0" err="1" smtClean="0"/>
              <a:t>والنسل.</a:t>
            </a:r>
            <a:r>
              <a:rPr lang="ar-SA" sz="2600" b="1" dirty="0" smtClean="0"/>
              <a:t> فكلّ ما يتّفق مع أسس </a:t>
            </a:r>
            <a:r>
              <a:rPr lang="ar-SA" sz="2600" b="1" dirty="0" err="1" smtClean="0"/>
              <a:t>الشرع</a:t>
            </a:r>
            <a:r>
              <a:rPr lang="ar-SA" sz="2600" b="1" dirty="0" smtClean="0"/>
              <a:t> ومقاصده يُعدّ مصلحة، وكلّ ما يتعارض مع هذه الأسس يُعدّ مفسدة.</a:t>
            </a:r>
            <a:endParaRPr lang="en-US" sz="2600" b="1" dirty="0" smtClean="0"/>
          </a:p>
          <a:p>
            <a:pPr algn="just"/>
            <a:r>
              <a:rPr lang="ar-SA" sz="2600" b="1" dirty="0" smtClean="0"/>
              <a:t>3-  النظر إلى </a:t>
            </a:r>
            <a:r>
              <a:rPr lang="ar-SA" sz="2600" b="1" dirty="0" err="1" smtClean="0"/>
              <a:t>المآلات</a:t>
            </a:r>
            <a:r>
              <a:rPr lang="ar-SA" sz="2600" b="1" dirty="0" smtClean="0"/>
              <a:t>: هذا الأصل العظيم قد يغفل عنه بعض من ينادي بأمور مباحة أصلاً فيقع عند الإقدام عليها ما لا تحمد </a:t>
            </a:r>
            <a:r>
              <a:rPr lang="ar-SA" sz="2600" b="1" dirty="0" err="1" smtClean="0"/>
              <a:t>عاقبته.</a:t>
            </a:r>
            <a:r>
              <a:rPr lang="ar-SA" sz="2600" b="1" dirty="0" smtClean="0"/>
              <a:t> يقول تعالى في كتابه </a:t>
            </a:r>
            <a:r>
              <a:rPr lang="ar-SA" sz="2600" b="1" dirty="0" err="1" smtClean="0"/>
              <a:t>الكريم </a:t>
            </a:r>
            <a:r>
              <a:rPr lang="ar-SA" sz="2600" b="1" dirty="0" smtClean="0"/>
              <a:t>{َلاَ تَسُبُّواْ الَّذِينَ يَدْعُونَ مِن دُونِ اللّهِ فَيَسُبُّواْ اللّهَ عَدْواً بِغَيْرِ عِلْمٍ كَذَلِكَ زَيَّنَّا لِكُلِّ أُمَّةٍ عَمَلَهُمْ ثُمَّ إِلَى رَبِّهِم مَّرْجِعُهُمْ فَيُنَبِّئُهُم بِمَا كَانُواْ يَعْمَلُونَ</a:t>
            </a:r>
            <a:r>
              <a:rPr lang="ar-SA" sz="2600" b="1" dirty="0" err="1" smtClean="0"/>
              <a:t>} </a:t>
            </a:r>
            <a:r>
              <a:rPr lang="ar-SA" sz="2600" b="1" dirty="0" smtClean="0"/>
              <a:t>(الأنعام: 108) </a:t>
            </a:r>
            <a:r>
              <a:rPr lang="ar-SA" sz="2600" b="1" dirty="0" err="1" smtClean="0"/>
              <a:t>ولحديث: </a:t>
            </a:r>
            <a:r>
              <a:rPr lang="ar-SA" sz="2600" b="1" dirty="0" smtClean="0"/>
              <a:t>"إن من أكبر </a:t>
            </a:r>
            <a:endParaRPr lang="en-US" sz="26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474345"/>
            <a:ext cx="9296400" cy="5693866"/>
          </a:xfrm>
          <a:prstGeom prst="rect">
            <a:avLst/>
          </a:prstGeom>
        </p:spPr>
        <p:txBody>
          <a:bodyPr wrap="square">
            <a:spAutoFit/>
          </a:bodyPr>
          <a:lstStyle/>
          <a:p>
            <a:pPr algn="just"/>
            <a:r>
              <a:rPr lang="ar-SA" sz="2600" b="1" dirty="0" smtClean="0"/>
              <a:t>الكبائر أن يلعن الرجل والديه“ قيل يا رسول الله: وكيف يلعن الرجل </a:t>
            </a:r>
            <a:r>
              <a:rPr lang="ar-SA" sz="2600" b="1" dirty="0" err="1" smtClean="0"/>
              <a:t>والديه؟</a:t>
            </a:r>
            <a:r>
              <a:rPr lang="ar-SA" sz="2600" b="1" dirty="0" smtClean="0"/>
              <a:t> </a:t>
            </a:r>
            <a:r>
              <a:rPr lang="ar-SA" sz="2600" b="1" dirty="0" err="1" smtClean="0"/>
              <a:t>قال: </a:t>
            </a:r>
            <a:r>
              <a:rPr lang="ar-SA" sz="2600" b="1" dirty="0" smtClean="0"/>
              <a:t>”يسب الرجل أبا الرجل، فيسب أباه، ويسب أمه" ويقرّر الإمام الشاطبي هذا الأصل </a:t>
            </a:r>
            <a:r>
              <a:rPr lang="ar-SA" sz="2600" b="1" dirty="0" err="1" smtClean="0"/>
              <a:t>بقوله: </a:t>
            </a:r>
            <a:r>
              <a:rPr lang="ar-SA" sz="2600" b="1" dirty="0" smtClean="0"/>
              <a:t>"النظرُ في </a:t>
            </a:r>
            <a:r>
              <a:rPr lang="ar-SA" sz="2600" b="1" dirty="0" err="1" smtClean="0"/>
              <a:t>مآلاتِ</a:t>
            </a:r>
            <a:r>
              <a:rPr lang="ar-SA" sz="2600" b="1" dirty="0" smtClean="0"/>
              <a:t> الأفعالِ معتبرٌ مقصودٌ شرعاً، كانت الأفعال موافقة أو مخالفة، وذلك أنّ المجتهد لا يحكم على فعل من الأفعال الصادرة عن المكلّفين بالإقدام أو بالإحجام إلا بعد نظره إلى ما يؤول إليه ذلك </a:t>
            </a:r>
            <a:r>
              <a:rPr lang="ar-SA" sz="2600" b="1" dirty="0" err="1" smtClean="0"/>
              <a:t>الفعل”.</a:t>
            </a:r>
            <a:endParaRPr lang="en-US" sz="2600" b="1" dirty="0" smtClean="0"/>
          </a:p>
          <a:p>
            <a:pPr algn="just"/>
            <a:r>
              <a:rPr lang="ar-SA" sz="2600" b="1" dirty="0" smtClean="0"/>
              <a:t>ويذكر بعض الباحثين أسلوباً آخر لاستنتاج حكماً للنازلة؛ وذلك بترديدها بين الحظر والإباحة، ويمكن استنباط الحكم بطريق الافتراض، واختبار كل فرضية حتى يتمّ الوصول إلى نتيجة، وذلك بافتراض القول بالجواز، والنظر في أثر هذا القول، وما يترتّب عليه من مصالح </a:t>
            </a:r>
            <a:r>
              <a:rPr lang="ar-SA" sz="2600" b="1" dirty="0" err="1" smtClean="0"/>
              <a:t>ومفاسد.</a:t>
            </a:r>
            <a:r>
              <a:rPr lang="ar-SA" sz="2600" b="1" dirty="0" smtClean="0"/>
              <a:t> وكذلك افتراض القول بالحظر، والبحث في أثره وما يترتب عليه، ثم إجراء موازنة بين النتائج في الخطوتين مراعياً المصالح والمفاسد المترتبة، ويسترشد في ذلك بالقواعد الفقهيّة </a:t>
            </a:r>
            <a:r>
              <a:rPr lang="ar-SA" sz="2600" b="1" dirty="0" err="1" smtClean="0"/>
              <a:t>الكلية.</a:t>
            </a:r>
            <a:r>
              <a:rPr lang="ar-SA" sz="2600" b="1" dirty="0" smtClean="0"/>
              <a:t>  </a:t>
            </a:r>
          </a:p>
          <a:p>
            <a:pPr algn="just"/>
            <a:r>
              <a:rPr lang="ar-SA" sz="2600" b="1" dirty="0" smtClean="0"/>
              <a:t>ثم يقوم الباحث بعد ذلك بعرض القول الذي ترجّح لديه في النازلة على مقاصد الشريعة.</a:t>
            </a:r>
            <a:endParaRPr lang="en-US" sz="2600" b="1" dirty="0" smtClean="0"/>
          </a:p>
          <a:p>
            <a:pPr algn="just"/>
            <a:r>
              <a:rPr lang="ar-SA" sz="2600" b="1" dirty="0" smtClean="0"/>
              <a:t>وإذا لم يستطع الباحث بعد إجراء الخطوات السابقة أن يستنتج حكماً للنازلة فعليه حينئذ أن يتوقف ولا يفتي فيها حتى يغلب على ظنه حكم ما.</a:t>
            </a:r>
            <a:endParaRPr lang="ar-SA"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b="1" dirty="0" smtClean="0"/>
              <a:t>مدارس </a:t>
            </a:r>
            <a:r>
              <a:rPr lang="ar-SA" b="1" dirty="0" err="1" smtClean="0"/>
              <a:t>الفتيا</a:t>
            </a:r>
            <a:r>
              <a:rPr lang="ar-SA" b="1" dirty="0" smtClean="0"/>
              <a:t> </a:t>
            </a:r>
            <a:r>
              <a:rPr lang="ar-SA" b="1" dirty="0" smtClean="0"/>
              <a:t>في النوازل </a:t>
            </a:r>
            <a:r>
              <a:rPr lang="ar-SA" b="1" dirty="0" err="1" smtClean="0"/>
              <a:t>المعاصرة:</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endParaRPr lang="ar-SA" sz="2600" b="1" dirty="0" smtClean="0">
              <a:cs typeface="+mn-cs"/>
            </a:endParaRPr>
          </a:p>
          <a:p>
            <a:pPr algn="just" rtl="1"/>
            <a:r>
              <a:rPr lang="ar-SA" sz="2600" b="1" dirty="0" smtClean="0">
                <a:cs typeface="+mn-cs"/>
              </a:rPr>
              <a:t>هناك ثلاثة </a:t>
            </a:r>
            <a:r>
              <a:rPr lang="ar-SA" sz="2600" b="1" dirty="0" smtClean="0">
                <a:cs typeface="+mn-cs"/>
              </a:rPr>
              <a:t>مدارس للنظر </a:t>
            </a:r>
            <a:r>
              <a:rPr lang="ar-SA" sz="2600" b="1" dirty="0" smtClean="0">
                <a:cs typeface="+mn-cs"/>
              </a:rPr>
              <a:t>في أحكام النوازل، </a:t>
            </a:r>
            <a:r>
              <a:rPr lang="ar-SA" sz="2600" b="1" dirty="0" err="1" smtClean="0">
                <a:cs typeface="+mn-cs"/>
              </a:rPr>
              <a:t>هي:</a:t>
            </a:r>
            <a:endParaRPr lang="ar-SA" sz="2600" b="1" dirty="0" smtClean="0">
              <a:cs typeface="+mn-cs"/>
            </a:endParaRPr>
          </a:p>
          <a:p>
            <a:pPr algn="just" rtl="1"/>
            <a:r>
              <a:rPr lang="ar-SA" sz="2600" b="1" dirty="0" smtClean="0"/>
              <a:t>الأول: </a:t>
            </a:r>
            <a:r>
              <a:rPr lang="ar-SA" sz="2600" b="1" dirty="0" smtClean="0"/>
              <a:t>مدرسة التضييق </a:t>
            </a:r>
            <a:r>
              <a:rPr lang="ar-SA" sz="2600" b="1" dirty="0" smtClean="0"/>
              <a:t>والتشديد.</a:t>
            </a:r>
          </a:p>
          <a:p>
            <a:pPr algn="just" rtl="1"/>
            <a:r>
              <a:rPr lang="ar-SA" sz="2800" b="1" dirty="0" smtClean="0"/>
              <a:t>الثاني: </a:t>
            </a:r>
            <a:r>
              <a:rPr lang="ar-SA" sz="2800" b="1" dirty="0" smtClean="0"/>
              <a:t>مدرسة المبالغة </a:t>
            </a:r>
            <a:r>
              <a:rPr lang="ar-SA" sz="2800" b="1" dirty="0" smtClean="0"/>
              <a:t>في التساهل والتيسير.</a:t>
            </a:r>
          </a:p>
          <a:p>
            <a:pPr algn="just" rtl="1"/>
            <a:r>
              <a:rPr lang="ar-SA" sz="2800" b="1" dirty="0" smtClean="0"/>
              <a:t>الثالث: </a:t>
            </a:r>
            <a:r>
              <a:rPr lang="ar-SA" sz="2800" b="1" dirty="0" smtClean="0"/>
              <a:t>مدرسة التوسط </a:t>
            </a:r>
            <a:r>
              <a:rPr lang="ar-SA" sz="2800" b="1" dirty="0" smtClean="0"/>
              <a:t>والاعتدال.</a:t>
            </a:r>
          </a:p>
          <a:p>
            <a:pPr algn="just" rtl="1"/>
            <a:endParaRPr lang="ar-SA" sz="2800" b="1" dirty="0" smtClean="0"/>
          </a:p>
          <a:p>
            <a:pPr algn="just" rtl="1"/>
            <a:r>
              <a:rPr lang="ar-SA" sz="2800" b="1" dirty="0" smtClean="0"/>
              <a:t>وفيما يلي سنقوم بتوضيح </a:t>
            </a:r>
            <a:r>
              <a:rPr lang="ar-SA" sz="2800" b="1" dirty="0" smtClean="0"/>
              <a:t>منهج كل مدرسة من </a:t>
            </a:r>
            <a:r>
              <a:rPr lang="ar-SA" sz="2800" b="1" dirty="0" smtClean="0"/>
              <a:t>هذه </a:t>
            </a:r>
            <a:r>
              <a:rPr lang="ar-SA" sz="2800" b="1" dirty="0" smtClean="0"/>
              <a:t>المدارس </a:t>
            </a:r>
            <a:r>
              <a:rPr lang="ar-SA" sz="2800" b="1" dirty="0" err="1" smtClean="0"/>
              <a:t>الثلاثة</a:t>
            </a:r>
            <a:r>
              <a:rPr lang="ar-SA" sz="2800" b="1" dirty="0" err="1" smtClean="0"/>
              <a:t>:</a:t>
            </a:r>
            <a:endParaRPr lang="ar-SA" sz="2600" b="1" dirty="0" smtClean="0"/>
          </a:p>
          <a:p>
            <a:pPr algn="just" rtl="1"/>
            <a:endParaRPr lang="en-US" sz="2600" b="1" dirty="0" smtClean="0">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المدرسة الأولى: مدرسة التضييق </a:t>
            </a:r>
            <a:r>
              <a:rPr lang="ar-SA" b="1" dirty="0" err="1" smtClean="0"/>
              <a:t>والتشدد:</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t>وهؤلاء يميلون إلى التشديد وتغليب جانب الحرمة في كل جديد بحجة أنه </a:t>
            </a:r>
            <a:r>
              <a:rPr lang="ar-SA" sz="2600" b="1" dirty="0" err="1" smtClean="0"/>
              <a:t>الأحوط</a:t>
            </a:r>
            <a:r>
              <a:rPr lang="ar-SA" sz="2600" b="1" dirty="0" smtClean="0"/>
              <a:t> والأسلم في </a:t>
            </a:r>
            <a:r>
              <a:rPr lang="ar-SA" sz="2600" b="1" dirty="0" err="1" smtClean="0"/>
              <a:t>الدين.</a:t>
            </a:r>
            <a:r>
              <a:rPr lang="ar-SA" sz="2600" b="1" dirty="0" smtClean="0"/>
              <a:t> </a:t>
            </a:r>
          </a:p>
          <a:p>
            <a:pPr algn="just" rtl="1"/>
            <a:r>
              <a:rPr lang="ar-SA" sz="2600" b="1" dirty="0" smtClean="0"/>
              <a:t>وهذا من الغلو في الدين, وهو </a:t>
            </a:r>
            <a:r>
              <a:rPr lang="ar-SA" sz="2600" b="1" dirty="0" err="1" smtClean="0"/>
              <a:t>مذمومٌ.</a:t>
            </a:r>
            <a:r>
              <a:rPr lang="ar-SA" sz="2600" b="1" dirty="0" smtClean="0"/>
              <a:t> نعم قد يكون ذلك مقبولاً إذا كان يتعلق </a:t>
            </a:r>
            <a:r>
              <a:rPr lang="ar-SA" sz="2600" b="1" dirty="0" err="1" smtClean="0"/>
              <a:t>به</a:t>
            </a:r>
            <a:r>
              <a:rPr lang="ar-SA" sz="2600" b="1" dirty="0" smtClean="0"/>
              <a:t> في خاصة نفسه, وأما أن يُلزم غيره </a:t>
            </a:r>
            <a:r>
              <a:rPr lang="ar-SA" sz="2600" b="1" dirty="0" err="1" smtClean="0"/>
              <a:t>به</a:t>
            </a:r>
            <a:r>
              <a:rPr lang="ar-SA" sz="2600" b="1" dirty="0" smtClean="0"/>
              <a:t>, ويحمل الناس على التضييق والتشدد فهو مخالف ليسر الدين, وسماحة الشريعة ما لم يكن </a:t>
            </a:r>
            <a:r>
              <a:rPr lang="ar-SA" sz="2600" b="1" dirty="0" err="1" smtClean="0"/>
              <a:t>إثماً.</a:t>
            </a:r>
            <a:r>
              <a:rPr lang="ar-SA" sz="2600" b="1" dirty="0" smtClean="0"/>
              <a:t> </a:t>
            </a:r>
          </a:p>
          <a:p>
            <a:pPr algn="just" rtl="1"/>
            <a:r>
              <a:rPr lang="ar-SA" sz="2600" b="1" dirty="0" smtClean="0"/>
              <a:t>والدوافع إلى التشدد والتضييق متعددة </a:t>
            </a:r>
            <a:r>
              <a:rPr lang="ar-SA" sz="2600" b="1" dirty="0" err="1" smtClean="0"/>
              <a:t>منها:</a:t>
            </a:r>
            <a:endParaRPr lang="ar-SA" sz="2600" b="1" dirty="0" smtClean="0"/>
          </a:p>
          <a:p>
            <a:pPr algn="just" rtl="1"/>
            <a:r>
              <a:rPr lang="ar-SA" sz="2600" b="1" dirty="0" smtClean="0"/>
              <a:t>1- التعصب للمذهب, ورفض الخروج عنه مهما كان قوله ضعيف المأخذ, ومهما خالفه فيه غيره من أئمة العلم من داخل المذهب </a:t>
            </a:r>
            <a:r>
              <a:rPr lang="ar-SA" sz="2600" b="1" dirty="0" err="1" smtClean="0"/>
              <a:t>وخارجه.</a:t>
            </a:r>
            <a:r>
              <a:rPr lang="ar-SA" sz="2600" b="1" dirty="0" smtClean="0"/>
              <a:t> يقول الإمام أحمد رحمه </a:t>
            </a:r>
            <a:r>
              <a:rPr lang="ar-SA" sz="2600" b="1" dirty="0" err="1" smtClean="0"/>
              <a:t>الله: </a:t>
            </a:r>
            <a:r>
              <a:rPr lang="ar-SA" sz="2600" b="1" dirty="0" smtClean="0"/>
              <a:t>(من أفتى الناس ليس ينبغي أن يحملهم على مذهبه ويشدد عليهم</a:t>
            </a:r>
            <a:r>
              <a:rPr lang="ar-SA" sz="2600" b="1" dirty="0" err="1" smtClean="0"/>
              <a:t>).</a:t>
            </a:r>
            <a:r>
              <a:rPr lang="ar-SA" sz="2600" b="1" dirty="0" smtClean="0"/>
              <a:t> إن مذهباً واحداً من المذاهب الأربعة المتبوعة لن يسع الناس كلهم لاختلاف أحوالهم, وتنوع مجتمعاتهم, وفي اختلاف الفقهاء سعة ورحمة, وبإمكان المفتي</a:t>
            </a:r>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199"/>
            <a:ext cx="9067800" cy="4093428"/>
          </a:xfrm>
          <a:prstGeom prst="rect">
            <a:avLst/>
          </a:prstGeom>
        </p:spPr>
        <p:txBody>
          <a:bodyPr wrap="square">
            <a:spAutoFit/>
          </a:bodyPr>
          <a:lstStyle/>
          <a:p>
            <a:pPr algn="just"/>
            <a:r>
              <a:rPr lang="ar-SA" sz="2600" b="1" dirty="0" smtClean="0"/>
              <a:t>أن يختار من الأقوال الأنسب لأحوال الناس, والأكثر تحقيقاً لمصالحهم, من غير خروج عن نصوص </a:t>
            </a:r>
            <a:r>
              <a:rPr lang="ar-SA" sz="2600" b="1" dirty="0" err="1" smtClean="0"/>
              <a:t>الشرع</a:t>
            </a:r>
            <a:r>
              <a:rPr lang="ar-SA" sz="2600" b="1" dirty="0" smtClean="0"/>
              <a:t>, أو أخذ بأقوال شاذة ضعيفة, وفي هذا يقول الخليفة الراشد عمر بن عبد العزيز رضي الله </a:t>
            </a:r>
            <a:r>
              <a:rPr lang="ar-SA" sz="2600" b="1" dirty="0" err="1" smtClean="0"/>
              <a:t>عنه: </a:t>
            </a:r>
            <a:r>
              <a:rPr lang="ar-SA" sz="2600" b="1" dirty="0" smtClean="0"/>
              <a:t>”مَا أُحِبُّ أَنَّ أَصْحَابَ رَسُولِ اللَّهِ صَلَّى اللَّهُ عَلَيْهِ وَسَلَّمَ لَمْ يَخْتَلِفُوا؛ لِأَنَّهُ لَوْ كَانَ قَوْلاً وَاحِداً كَانَ النَّاسُ فِي ضِيقٍ, وَإِنَّهُمْ أَئِمَّةٌ يُقْتَدَى بِهِمْ, وَلَوْ أَخَذَ رَجُلٌ بِقَوْلِ أَحَدِهِمْ كَانَ فِي سَعَةٍ“ وبمثله قال آخرون من </a:t>
            </a:r>
            <a:r>
              <a:rPr lang="ar-SA" sz="2600" b="1" dirty="0" err="1" smtClean="0"/>
              <a:t>السلف.</a:t>
            </a:r>
            <a:r>
              <a:rPr lang="ar-SA" sz="2600" b="1" dirty="0" smtClean="0"/>
              <a:t> وإلى هذا أيضاً يشير الإمام أحمد بن حنبل رحمه الله في كلامه لتلميذه إِسحاق بن بهلول </a:t>
            </a:r>
            <a:r>
              <a:rPr lang="ar-SA" sz="2600" b="1" dirty="0" err="1" smtClean="0"/>
              <a:t>الأَنباري</a:t>
            </a:r>
            <a:r>
              <a:rPr lang="ar-SA" sz="2600" b="1" dirty="0" smtClean="0"/>
              <a:t> حين جاءه بكتابٍ ألفه </a:t>
            </a:r>
            <a:r>
              <a:rPr lang="ar-SA" sz="2600" b="1" dirty="0" err="1" smtClean="0"/>
              <a:t>وسمَّاه: </a:t>
            </a:r>
            <a:r>
              <a:rPr lang="ar-SA" sz="2600" b="1" dirty="0" smtClean="0"/>
              <a:t>"كتاب الاختلاف" فقال له أَحمد: </a:t>
            </a:r>
            <a:r>
              <a:rPr lang="ar-SA" sz="2600" b="1" dirty="0" err="1" smtClean="0"/>
              <a:t>سَمِّهِ </a:t>
            </a:r>
            <a:r>
              <a:rPr lang="ar-SA" sz="2600" b="1" dirty="0" smtClean="0"/>
              <a:t>"كتاب </a:t>
            </a:r>
            <a:r>
              <a:rPr lang="ar-SA" sz="2600" b="1" dirty="0" err="1" smtClean="0"/>
              <a:t>السعة”.</a:t>
            </a:r>
            <a:r>
              <a:rPr lang="ar-SA" sz="2600" b="1" dirty="0" smtClean="0"/>
              <a:t> وهو معنى قول ابن </a:t>
            </a:r>
            <a:r>
              <a:rPr lang="ar-SA" sz="2600" b="1" dirty="0" err="1" smtClean="0"/>
              <a:t>قدامة: ”اختلافهم </a:t>
            </a:r>
            <a:r>
              <a:rPr lang="ar-SA" sz="2600" b="1" dirty="0" smtClean="0"/>
              <a:t>-أي أئمة المذاهب الأربعة- رحمة واسعة، واتفاقهم حجة </a:t>
            </a:r>
            <a:r>
              <a:rPr lang="ar-SA" sz="2600" b="1" dirty="0" err="1" smtClean="0"/>
              <a:t>قاطعة“.</a:t>
            </a:r>
            <a:r>
              <a:rPr lang="ar-SA" sz="2600" b="1" dirty="0" smtClean="0"/>
              <a:t> أي لما فيه من التوسعة على العباد، ونفي الحرج عنهم.</a:t>
            </a:r>
            <a:endParaRPr lang="en-US"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0"/>
            <a:ext cx="9067800" cy="5693866"/>
          </a:xfrm>
          <a:prstGeom prst="rect">
            <a:avLst/>
          </a:prstGeom>
        </p:spPr>
        <p:txBody>
          <a:bodyPr wrap="square">
            <a:spAutoFit/>
          </a:bodyPr>
          <a:lstStyle/>
          <a:p>
            <a:pPr algn="just"/>
            <a:r>
              <a:rPr lang="ar-SA" sz="2600" b="1" dirty="0" smtClean="0"/>
              <a:t>2- التمسك بظواهر النصوص: إن اتباع النصوص وتقديمها أصل شرعي لا خلاف فيه, ولكن محل الاعتراض والرفض في الأمر أن يقف المفتي عند ظواهر بعض النصوص دون التفقه في معناها, ودون جمعها مع غيرها من النصوص والتوفيق بينها, ودون النظر إلى </a:t>
            </a:r>
            <a:r>
              <a:rPr lang="ar-SA" sz="2600" b="1" dirty="0" err="1" smtClean="0"/>
              <a:t>مآلات</a:t>
            </a:r>
            <a:r>
              <a:rPr lang="ar-SA" sz="2600" b="1" dirty="0" smtClean="0"/>
              <a:t> رأيه, وتعارضه مع مقاصد الشريعة </a:t>
            </a:r>
            <a:r>
              <a:rPr lang="ar-SA" sz="2600" b="1" dirty="0" err="1" smtClean="0"/>
              <a:t>القاطعة!</a:t>
            </a:r>
            <a:r>
              <a:rPr lang="ar-SA" sz="2600" b="1" dirty="0" smtClean="0"/>
              <a:t> كمن يأخذ بظاهر </a:t>
            </a:r>
            <a:r>
              <a:rPr lang="ar-SA" sz="2600" b="1" dirty="0" err="1" smtClean="0"/>
              <a:t>حديث </a:t>
            </a:r>
            <a:r>
              <a:rPr lang="ar-SA" sz="2600" b="1" dirty="0" smtClean="0"/>
              <a:t>(كل شرط ليس في كتاب الله فهو باطل) فيبطل كل شرط في </a:t>
            </a:r>
            <a:r>
              <a:rPr lang="ar-SA" sz="2600" b="1" dirty="0" err="1" smtClean="0"/>
              <a:t>عقد!</a:t>
            </a:r>
            <a:r>
              <a:rPr lang="ar-SA" sz="2600" b="1" dirty="0" smtClean="0"/>
              <a:t> مع أن الصحيح في معناه, والذي ينسجم مع الأدلة الأخرى هو: كل شرط يتعارض مع كتاب الله فهو باطل كما ذكره </a:t>
            </a:r>
            <a:r>
              <a:rPr lang="ar-SA" sz="2600" b="1" dirty="0" err="1" smtClean="0"/>
              <a:t>علماؤنا.</a:t>
            </a:r>
            <a:r>
              <a:rPr lang="ar-SA" sz="2600" b="1" dirty="0" smtClean="0"/>
              <a:t> أو من يقول بتحريم تأجير الأراضي الزراعية بحجة ورود أحاديث صحيحة في النهي </a:t>
            </a:r>
            <a:r>
              <a:rPr lang="ar-SA" sz="2600" b="1" dirty="0" err="1" smtClean="0"/>
              <a:t>عنها!</a:t>
            </a:r>
            <a:r>
              <a:rPr lang="ar-SA" sz="2600" b="1" dirty="0" smtClean="0"/>
              <a:t> مع أن العلماء بينوا أن هذا النهي كان من باب حث الأنصار على مساعدة إخوانهم المهاجرين بمنحهم الأراضي التي لا يزرعونها, ومن ثمَّ فإن تلك الأحاديث قد قيلت في ظروف معينة, وتعميمها على جميع الأوقات </a:t>
            </a:r>
            <a:r>
              <a:rPr lang="ar-SA" sz="2600" b="1" dirty="0" err="1" smtClean="0"/>
              <a:t>مصادم</a:t>
            </a:r>
            <a:r>
              <a:rPr lang="ar-SA" sz="2600" b="1" dirty="0" smtClean="0"/>
              <a:t> لأدلة أخرى, ومن ثمَّ لم يأخذ بها أئمة المذاهب الأربعة, وقالوا بجواز </a:t>
            </a:r>
            <a:r>
              <a:rPr lang="ar-SA" sz="2600" b="1" dirty="0" err="1" smtClean="0"/>
              <a:t>تأجيرها.</a:t>
            </a:r>
            <a:r>
              <a:rPr lang="ar-SA" sz="2600" b="1" dirty="0" smtClean="0"/>
              <a:t> </a:t>
            </a:r>
          </a:p>
          <a:p>
            <a:pPr algn="just"/>
            <a:r>
              <a:rPr lang="ar-SA" sz="2600" b="1" dirty="0" smtClean="0"/>
              <a:t>إن مثل هذا النوع من المفتين لم يمارسوا الفقه, ولم يقفوا على مدارك الفقهاء في الاستنباط، وتعليل الأحكام, وإلا لكان أمرهم مختلفاً.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0"/>
            <a:ext cx="9067800" cy="5693866"/>
          </a:xfrm>
          <a:prstGeom prst="rect">
            <a:avLst/>
          </a:prstGeom>
        </p:spPr>
        <p:txBody>
          <a:bodyPr wrap="square">
            <a:spAutoFit/>
          </a:bodyPr>
          <a:lstStyle/>
          <a:p>
            <a:pPr algn="just"/>
            <a:r>
              <a:rPr lang="ar-SA" sz="2600" b="1" dirty="0" smtClean="0"/>
              <a:t>3- المبالغة في الأخذ بمبدأ سد الذرائع أخذاً بالاحتياط: إن كثيراً من الفقهاء أخذوا بمبدأ سد الذرائع حماية لمقاصد الشريعة, وتوثيقًا للأصل العام الذي قامت عليه الشريعة من جلب المصالح ودرء المفاسد, ومن ثمَّ فلا إشكال في الأخذ </a:t>
            </a:r>
            <a:r>
              <a:rPr lang="ar-SA" sz="2600" b="1" dirty="0" err="1" smtClean="0"/>
              <a:t>به.</a:t>
            </a:r>
            <a:endParaRPr lang="en-US" sz="2600" b="1" dirty="0" smtClean="0"/>
          </a:p>
          <a:p>
            <a:pPr algn="just"/>
            <a:r>
              <a:rPr lang="ar-SA" sz="2600" b="1" dirty="0" smtClean="0"/>
              <a:t>إلا أن الإشكال يحدث حين يتحول إلى هاجس للفقيه فيُحرِّم بناءً عليه كثيراً من المعاملات خوفاً من الحرام, وتغليباً لجانب الاحتياط في الدين, فيضيع كثيراً من المصالح الراجحة أو يعطلها للحفاظ على مصالح أو درء مفاسد موهومة، كمن يمنع رؤية </a:t>
            </a:r>
            <a:r>
              <a:rPr lang="ar-SA" sz="2600" b="1" dirty="0" err="1" smtClean="0"/>
              <a:t>المخطوبة</a:t>
            </a:r>
            <a:r>
              <a:rPr lang="ar-SA" sz="2600" b="1" dirty="0" smtClean="0"/>
              <a:t> خوفاً من أن لا يتم الزواج ويكون الخاطب قد اطلع على أعراض الناس، وكمن يمنع من زراعة العنب خوفا من تصنيع الخمر منه.</a:t>
            </a:r>
            <a:endParaRPr lang="en-US" sz="2600" b="1" dirty="0" smtClean="0"/>
          </a:p>
          <a:p>
            <a:pPr algn="just"/>
            <a:r>
              <a:rPr lang="ar-SA" sz="2600" b="1" dirty="0" smtClean="0"/>
              <a:t>ومن المقرر شرعاً أن الدين قد بُني على اليسر ورفع الحرج، وأدلة ذلك كثيرة كقوله </a:t>
            </a:r>
            <a:r>
              <a:rPr lang="ar-SA" sz="2600" b="1" dirty="0" err="1" smtClean="0"/>
              <a:t>تعالى: </a:t>
            </a:r>
            <a:r>
              <a:rPr lang="ar-SA" sz="2600" b="1" dirty="0" smtClean="0"/>
              <a:t>{يريد الله بكم اليسر ولا يريد بكم العسر</a:t>
            </a:r>
            <a:r>
              <a:rPr lang="ar-SA" sz="2600" b="1" dirty="0" err="1" smtClean="0"/>
              <a:t>} </a:t>
            </a:r>
            <a:r>
              <a:rPr lang="ar-SA" sz="2600" b="1" dirty="0" smtClean="0"/>
              <a:t>(البقرة: 185</a:t>
            </a:r>
            <a:r>
              <a:rPr lang="ar-SA" sz="2600" b="1" dirty="0" err="1" smtClean="0"/>
              <a:t>).</a:t>
            </a:r>
            <a:r>
              <a:rPr lang="ar-SA" sz="2600" b="1" dirty="0" smtClean="0"/>
              <a:t> ويقول عليه الصلاة </a:t>
            </a:r>
            <a:r>
              <a:rPr lang="ar-SA" sz="2600" b="1" dirty="0" err="1" smtClean="0"/>
              <a:t>والسلام: </a:t>
            </a:r>
            <a:r>
              <a:rPr lang="ar-SA" sz="2600" b="1" dirty="0" smtClean="0"/>
              <a:t>(إن الله لم يبعثني </a:t>
            </a:r>
            <a:r>
              <a:rPr lang="ar-SA" sz="2600" b="1" dirty="0" err="1" smtClean="0"/>
              <a:t>معنتًا</a:t>
            </a:r>
            <a:r>
              <a:rPr lang="ar-SA" sz="2600" b="1" dirty="0" smtClean="0"/>
              <a:t> ولا متعنتًا، ولكن بعثني معلماً ميسراً</a:t>
            </a:r>
            <a:r>
              <a:rPr lang="ar-SA" sz="2600" b="1" dirty="0" err="1" smtClean="0"/>
              <a:t>).</a:t>
            </a:r>
            <a:r>
              <a:rPr lang="ar-SA" sz="2600" b="1" dirty="0" smtClean="0"/>
              <a:t> وكان عليه الصلاة والسلام يترك بعض الأفعال خشيه أن يشق على أمته فلا يطيقوها، كما قال صلى الله عليه وسلم في </a:t>
            </a:r>
            <a:r>
              <a:rPr lang="ar-SA" sz="2600" b="1" dirty="0" err="1" smtClean="0"/>
              <a:t>السواك: </a:t>
            </a:r>
            <a:r>
              <a:rPr lang="ar-SA" sz="2600" b="1" dirty="0" smtClean="0"/>
              <a:t>(لولا أن أشق على أمتي لأمرتهم بالسواك عند كل صلاة</a:t>
            </a:r>
            <a:r>
              <a:rPr lang="ar-SA" sz="2600" b="1" dirty="0" err="1" smtClean="0"/>
              <a:t>).</a:t>
            </a:r>
            <a:r>
              <a:rPr lang="ar-SA" sz="2600" b="1" dirty="0" smtClean="0"/>
              <a:t> ونظائرها من السنة </a:t>
            </a:r>
            <a:r>
              <a:rPr lang="ar-SA" sz="2600" b="1" dirty="0" err="1" smtClean="0"/>
              <a:t>كثير.</a:t>
            </a:r>
            <a:r>
              <a:rPr lang="ar-SA" sz="2600" b="1" dirty="0" smtClean="0"/>
              <a:t> </a:t>
            </a:r>
            <a:endParaRPr lang="en-US" sz="2600"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المدرسة الثانية: مدرسة المبالغة </a:t>
            </a:r>
            <a:r>
              <a:rPr lang="ar-SA" sz="3600" b="1" dirty="0" smtClean="0"/>
              <a:t>في التساهل </a:t>
            </a:r>
            <a:r>
              <a:rPr lang="ar-SA" sz="3600" b="1" dirty="0" err="1" smtClean="0"/>
              <a:t>والتيسير:</a:t>
            </a:r>
            <a:endParaRPr lang="ar-SA" sz="3600"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SA" sz="2600" b="1" dirty="0" smtClean="0">
                <a:cs typeface="+mn-cs"/>
              </a:rPr>
              <a:t>على عكس </a:t>
            </a:r>
            <a:r>
              <a:rPr lang="ar-SA" sz="2600" b="1" dirty="0" smtClean="0">
                <a:cs typeface="+mn-cs"/>
              </a:rPr>
              <a:t>المدرسة السابقة </a:t>
            </a:r>
            <a:r>
              <a:rPr lang="ar-SA" sz="2600" b="1" dirty="0" smtClean="0">
                <a:cs typeface="+mn-cs"/>
              </a:rPr>
              <a:t>في التضييق والتشدد هناك من يميل إلى المبالغة في التساهل والتيسير، وهم أكثر عدداً, وأوسع انتشاراً من الفريق السابق, فلا تكاد تجد في قاموس هذا الفريق المحرم والممنوع إلا مسائل مجمعٍ عليها, وقد جاء فيها أدلة قطعية الثبوت والدلالة معاً, وهي قضايا قليلة ومعدودة.</a:t>
            </a:r>
            <a:endParaRPr lang="en-US" sz="2600" b="1" dirty="0" smtClean="0">
              <a:cs typeface="+mn-cs"/>
            </a:endParaRPr>
          </a:p>
          <a:p>
            <a:pPr algn="just" rtl="1"/>
            <a:r>
              <a:rPr lang="ar-SA" sz="2600" b="1" dirty="0" smtClean="0">
                <a:cs typeface="+mn-cs"/>
              </a:rPr>
              <a:t>ويعتمد هؤلاء في منهجهم المتساهل هذا على مبدأ التيسير, ورفع الحرج, وتحقيق ما فيه </a:t>
            </a:r>
            <a:r>
              <a:rPr lang="ar-SA" sz="2600" b="1" dirty="0" err="1" smtClean="0">
                <a:cs typeface="+mn-cs"/>
              </a:rPr>
              <a:t>المصلحة!</a:t>
            </a:r>
            <a:r>
              <a:rPr lang="ar-SA" sz="2600" b="1" dirty="0" smtClean="0">
                <a:cs typeface="+mn-cs"/>
              </a:rPr>
              <a:t> ولا شك أن هذه المبادئ ثابتة في </a:t>
            </a:r>
            <a:r>
              <a:rPr lang="ar-SA" sz="2600" b="1" dirty="0" err="1" smtClean="0">
                <a:cs typeface="+mn-cs"/>
              </a:rPr>
              <a:t>الشرع</a:t>
            </a:r>
            <a:r>
              <a:rPr lang="ar-SA" sz="2600" b="1" dirty="0" smtClean="0">
                <a:cs typeface="+mn-cs"/>
              </a:rPr>
              <a:t>, ولا ينكرها عالم مسلم, إلا أن هؤلاء يبالغون في الأخذ بها إلى درجة ردِّ بعض النصوص, أو تأويلها بما لا تحتمل, بدعوى أن هناك من قال بهذا القول, وبدعوى ضغط الواقع, </a:t>
            </a:r>
            <a:r>
              <a:rPr lang="ar-SA" sz="2600" b="1" dirty="0" err="1" smtClean="0">
                <a:cs typeface="+mn-cs"/>
              </a:rPr>
              <a:t>ولتحبيب</a:t>
            </a:r>
            <a:r>
              <a:rPr lang="ar-SA" sz="2600" b="1" dirty="0" smtClean="0">
                <a:cs typeface="+mn-cs"/>
              </a:rPr>
              <a:t> الدين إلى النفوس وجعلها </a:t>
            </a:r>
            <a:r>
              <a:rPr lang="ar-SA" sz="2600" b="1" dirty="0" err="1" smtClean="0">
                <a:cs typeface="+mn-cs"/>
              </a:rPr>
              <a:t>تتقبله!</a:t>
            </a:r>
            <a:r>
              <a:rPr lang="ar-SA" sz="2600" b="1" dirty="0" smtClean="0">
                <a:cs typeface="+mn-cs"/>
              </a:rPr>
              <a:t> فتجدهم يفتون بالمعاملات </a:t>
            </a:r>
            <a:r>
              <a:rPr lang="ar-SA" sz="2600" b="1" dirty="0" err="1" smtClean="0">
                <a:cs typeface="+mn-cs"/>
              </a:rPr>
              <a:t>الربوية</a:t>
            </a:r>
            <a:r>
              <a:rPr lang="ar-SA" sz="2600" b="1" dirty="0" smtClean="0">
                <a:cs typeface="+mn-cs"/>
              </a:rPr>
              <a:t> التي تجريها البنوك </a:t>
            </a:r>
            <a:r>
              <a:rPr lang="ar-SA" sz="2600" b="1" dirty="0" err="1" smtClean="0">
                <a:cs typeface="+mn-cs"/>
              </a:rPr>
              <a:t>الربوية</a:t>
            </a:r>
            <a:r>
              <a:rPr lang="ar-SA" sz="2600" b="1" dirty="0" smtClean="0">
                <a:cs typeface="+mn-cs"/>
              </a:rPr>
              <a:t>, وبالعمل في تلك البنوك, والاستثمار </a:t>
            </a:r>
            <a:r>
              <a:rPr lang="ar-SA" sz="2600" b="1" dirty="0" err="1" smtClean="0">
                <a:cs typeface="+mn-cs"/>
              </a:rPr>
              <a:t>فيها!</a:t>
            </a:r>
            <a:r>
              <a:rPr lang="ar-SA" sz="2600" b="1" dirty="0" smtClean="0">
                <a:cs typeface="+mn-cs"/>
              </a:rPr>
              <a:t> وبأنواع من القمار أو </a:t>
            </a:r>
            <a:r>
              <a:rPr lang="ar-SA" sz="2600" b="1" dirty="0" err="1" smtClean="0">
                <a:cs typeface="+mn-cs"/>
              </a:rPr>
              <a:t>الميسر, </a:t>
            </a:r>
            <a:r>
              <a:rPr lang="ar-SA" sz="2600" b="1" dirty="0" smtClean="0">
                <a:cs typeface="+mn-cs"/>
              </a:rPr>
              <a:t>, وبتصنيع الخمور وبيعها لغير المسلمين, بحجة أن ناساً من أهل العلم قالوا بذلك مع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457200"/>
            <a:ext cx="8915400" cy="5293757"/>
          </a:xfrm>
          <a:prstGeom prst="rect">
            <a:avLst/>
          </a:prstGeom>
        </p:spPr>
        <p:txBody>
          <a:bodyPr wrap="square">
            <a:spAutoFit/>
          </a:bodyPr>
          <a:lstStyle/>
          <a:p>
            <a:pPr algn="just"/>
            <a:r>
              <a:rPr lang="ar-SA" sz="2600" b="1" dirty="0" smtClean="0"/>
              <a:t>يقينهم بضعف </a:t>
            </a:r>
            <a:r>
              <a:rPr lang="ar-SA" sz="2600" b="1" dirty="0" err="1" smtClean="0"/>
              <a:t>مأخذهم!</a:t>
            </a:r>
            <a:r>
              <a:rPr lang="ar-SA" sz="2600" b="1" dirty="0" smtClean="0"/>
              <a:t>  ويمكن أن نجمل أهم ملامح هذا الاتجاه فيما يلي:</a:t>
            </a:r>
            <a:endParaRPr lang="en-US" sz="2600" b="1" dirty="0" smtClean="0"/>
          </a:p>
          <a:p>
            <a:pPr algn="just"/>
            <a:r>
              <a:rPr lang="ar-SA" sz="2600" b="1" dirty="0" smtClean="0"/>
              <a:t>1- الإفراط في العمل بالمصلحة التي يرونها ولو كانت تعارض </a:t>
            </a:r>
            <a:r>
              <a:rPr lang="ar-SA" sz="2600" b="1" dirty="0" err="1" smtClean="0"/>
              <a:t>النصوص.</a:t>
            </a:r>
            <a:r>
              <a:rPr lang="ar-SA" sz="2600" b="1" dirty="0" smtClean="0"/>
              <a:t> كما أسلفنا قبل قليل في ترخيصهم بتصنيع الخمور, والاستثمار في البنوك </a:t>
            </a:r>
            <a:r>
              <a:rPr lang="ar-SA" sz="2600" b="1" dirty="0" err="1" smtClean="0"/>
              <a:t>الربوية.</a:t>
            </a:r>
            <a:r>
              <a:rPr lang="ar-SA" sz="2600" b="1" dirty="0" smtClean="0"/>
              <a:t> </a:t>
            </a:r>
            <a:endParaRPr lang="en-US" sz="2600" b="1" dirty="0" smtClean="0"/>
          </a:p>
          <a:p>
            <a:pPr algn="just"/>
            <a:r>
              <a:rPr lang="ar-SA" sz="2600" b="1" dirty="0" smtClean="0"/>
              <a:t>2- تتبع الرخص الاجتهادية, والتلفيق بين المذاهب جرياً وراءها, دون حاجةٍ يضطرهم إليها، وقد يستدل أحدهم </a:t>
            </a:r>
            <a:r>
              <a:rPr lang="ar-SA" sz="2600" b="1" dirty="0" err="1" smtClean="0"/>
              <a:t>بحديث </a:t>
            </a:r>
            <a:r>
              <a:rPr lang="ar-SA" sz="2600" b="1" dirty="0" smtClean="0"/>
              <a:t>(إن الله يحب أن تؤتى رخصه كما يحب أن تؤتى عزائمه</a:t>
            </a:r>
            <a:r>
              <a:rPr lang="ar-SA" sz="2600" b="1" dirty="0" err="1" smtClean="0"/>
              <a:t>).</a:t>
            </a:r>
            <a:r>
              <a:rPr lang="ar-SA" sz="2600" b="1" dirty="0" smtClean="0"/>
              <a:t> والحديث صحيح لا خلاف فيه, ولكن هناك فرق بين الرخص الشرعية التي وردت فيها النصوص كقصر الصلاة وجمعها في السفر, والرخص الاجتهادية, بحيث يختار من كل مذهب أيسر أقواله في </a:t>
            </a:r>
            <a:r>
              <a:rPr lang="ar-SA" sz="2600" b="1" dirty="0" err="1" smtClean="0"/>
              <a:t>المسألة!</a:t>
            </a:r>
            <a:r>
              <a:rPr lang="ar-SA" sz="2600" b="1" dirty="0" smtClean="0"/>
              <a:t> وهذا التتبع للرخص الاجتهادية هو المرفوض, إذ يصبح صاحبه هارباً من التكليف, ساعياً في التخلص من حكم الله, ويصبح متبعاً لهواه وليس لحكم الله, ومن ثمَّ قال الفقهاء في أمثال هؤلاء بأنهم </a:t>
            </a:r>
            <a:r>
              <a:rPr lang="ar-SA" sz="2600" b="1" dirty="0" err="1" smtClean="0"/>
              <a:t>عصاة.</a:t>
            </a:r>
            <a:r>
              <a:rPr lang="ar-SA" sz="2600" b="1" dirty="0" smtClean="0"/>
              <a:t> يقول الإمام النووي في </a:t>
            </a:r>
            <a:r>
              <a:rPr lang="ar-SA" sz="2600" b="1" dirty="0" err="1" smtClean="0"/>
              <a:t>فتاويه</a:t>
            </a:r>
            <a:r>
              <a:rPr lang="ar-SA" sz="2600" b="1" dirty="0" smtClean="0"/>
              <a:t>: لا يجوز تتبع الرخص </a:t>
            </a:r>
            <a:r>
              <a:rPr lang="ar-SA" sz="2600" b="1" dirty="0" err="1" smtClean="0"/>
              <a:t>جزماً.</a:t>
            </a:r>
            <a:r>
              <a:rPr lang="ar-SA" sz="2600" b="1" dirty="0" smtClean="0"/>
              <a:t> بل حكى ابن حزم، وابن الصلاح، وابن عبد البر الإجماع على حرمة تتبع الرخص قال الإمام أحمد رحمه </a:t>
            </a:r>
            <a:r>
              <a:rPr lang="ar-SA" sz="2600" b="1" dirty="0" err="1" smtClean="0"/>
              <a:t>الله: </a:t>
            </a:r>
            <a:r>
              <a:rPr lang="ar-SA" sz="2600" b="1" dirty="0" smtClean="0"/>
              <a:t>(لو أن رجلاً عمل بكل رخصه؛ بقول أهل الكوفة</a:t>
            </a:r>
            <a:endParaRPr lang="en-US" sz="2600" b="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0999"/>
            <a:ext cx="9220200" cy="5755422"/>
          </a:xfrm>
          <a:prstGeom prst="rect">
            <a:avLst/>
          </a:prstGeom>
        </p:spPr>
        <p:txBody>
          <a:bodyPr wrap="square">
            <a:spAutoFit/>
          </a:bodyPr>
          <a:lstStyle/>
          <a:p>
            <a:pPr algn="just"/>
            <a:r>
              <a:rPr lang="ar-SA" sz="2500" b="1" dirty="0" smtClean="0"/>
              <a:t>في النبيذ، وأهل المدينة في السماع، وأهل مكة في المتعة، كان فاسقًا</a:t>
            </a:r>
            <a:r>
              <a:rPr lang="ar-SA" sz="2500" b="1" dirty="0" err="1" smtClean="0"/>
              <a:t>).</a:t>
            </a:r>
            <a:endParaRPr lang="en-US" sz="2500" b="1" dirty="0" smtClean="0"/>
          </a:p>
          <a:p>
            <a:r>
              <a:rPr lang="ar-SA" sz="2500" b="1" dirty="0" smtClean="0"/>
              <a:t>3- الأخذ بالحيل والتي يسمونها بالحيل الشرعية, والحقيقة أنها هادمة لمقاصد الشريعة, ومبطلة لأحكامها, وقد جاء النهي عنها فقال النبي صلى الله عليه </a:t>
            </a:r>
            <a:r>
              <a:rPr lang="ar-SA" sz="2500" b="1" dirty="0" err="1" smtClean="0"/>
              <a:t>وسلم: </a:t>
            </a:r>
            <a:r>
              <a:rPr lang="ar-SA" sz="2500" b="1" dirty="0" smtClean="0"/>
              <a:t>(لا ترتكبوا ما ارتكب اليهود، فتستحلوا محارم الله بأدنى الحيل) يقول الإمام ابن القيم رحمه </a:t>
            </a:r>
            <a:r>
              <a:rPr lang="ar-SA" sz="2500" b="1" dirty="0" err="1" smtClean="0"/>
              <a:t>الله: </a:t>
            </a:r>
            <a:r>
              <a:rPr lang="ar-SA" sz="2500" b="1" dirty="0" smtClean="0"/>
              <a:t>”لا يجوز للمفتي تتبع الحيل المحرمة والمكروهة، ولا تتبع الرخص لمن أراد نفعه، فإن تتبع ذلك فسق وحرم استفتاؤه، فإن حَسُن قصده في حيلةٍ جائزة لا شبهة فيها ولا مفسدة، لتخليص المستفتي بها من حرج, جاز ذلك، بل استحب, وقد أرشد الله نبيه أيوب عليه السلام إلى التخلص من الحنث بأن يأخذ بيده ضغثًا فيضرب </a:t>
            </a:r>
            <a:r>
              <a:rPr lang="ar-SA" sz="2500" b="1" dirty="0" err="1" smtClean="0"/>
              <a:t>به</a:t>
            </a:r>
            <a:r>
              <a:rPr lang="ar-SA" sz="2500" b="1" dirty="0" smtClean="0"/>
              <a:t> المرأة ضربةً واحدة، وأرشد النبي صلى الله عليه وسلم بلالاً إلى بيع التمر بدراهم، ثم يشتري بالدراهم تمراً آخر، فيخلص من </a:t>
            </a:r>
            <a:r>
              <a:rPr lang="ar-SA" sz="2500" b="1" dirty="0" err="1" smtClean="0"/>
              <a:t>الربا.</a:t>
            </a:r>
            <a:r>
              <a:rPr lang="ar-SA" sz="2500" b="1" dirty="0" smtClean="0"/>
              <a:t> فأحسن المخارج ما خلّص من </a:t>
            </a:r>
            <a:r>
              <a:rPr lang="ar-SA" sz="2500" b="1" dirty="0" err="1" smtClean="0"/>
              <a:t>المآثم</a:t>
            </a:r>
            <a:r>
              <a:rPr lang="ar-SA" sz="2500" b="1" dirty="0" smtClean="0"/>
              <a:t>، وأقبح الحيل ما أوقع في المحارم, أو أسقط ما أوجبه الله ورسوله من الحق </a:t>
            </a:r>
            <a:r>
              <a:rPr lang="ar-SA" sz="2500" b="1" dirty="0" err="1" smtClean="0"/>
              <a:t>اللازم“.</a:t>
            </a:r>
            <a:endParaRPr lang="en-US" sz="2500" b="1" dirty="0" smtClean="0"/>
          </a:p>
          <a:p>
            <a:r>
              <a:rPr lang="ar-SA" sz="2500" b="1" dirty="0" smtClean="0"/>
              <a:t>وقد أفتى كثير من المعاصرين بجواز معاملات محرمة تحايلاً على أوامر </a:t>
            </a:r>
            <a:r>
              <a:rPr lang="ar-SA" sz="2500" b="1" dirty="0" err="1" smtClean="0"/>
              <a:t>الشرع</a:t>
            </a:r>
            <a:r>
              <a:rPr lang="ar-SA" sz="2500" b="1" dirty="0" smtClean="0"/>
              <a:t>؛ كصور من بيع العينة المعاصرة، أو </a:t>
            </a:r>
            <a:r>
              <a:rPr lang="ar-SA" sz="2500" b="1" dirty="0" err="1" smtClean="0"/>
              <a:t>التورق</a:t>
            </a:r>
            <a:r>
              <a:rPr lang="ar-SA" sz="2500" b="1" dirty="0" smtClean="0"/>
              <a:t> المصرفي، أو التحايل على إسقاط الزكاة، أو الإبراء من الديون الواجبة،، وكل ذلك من التحايل المذموم في </a:t>
            </a:r>
            <a:r>
              <a:rPr lang="ar-SA" sz="2500" b="1" dirty="0" err="1" smtClean="0"/>
              <a:t>الشرع.</a:t>
            </a:r>
            <a:endParaRPr lang="en-US" sz="2500" b="1"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err="1" smtClean="0"/>
              <a:t>الدرسة</a:t>
            </a:r>
            <a:r>
              <a:rPr lang="ar-SA" sz="4000" b="1" dirty="0" smtClean="0"/>
              <a:t> الثالثة: مدرسة التوسط </a:t>
            </a:r>
            <a:r>
              <a:rPr lang="ar-SA" sz="4000" b="1" smtClean="0"/>
              <a:t>والاعتدل</a:t>
            </a:r>
            <a:r>
              <a:rPr lang="ar-SA" sz="4000" b="1" dirty="0" err="1" smtClean="0"/>
              <a:t>:</a:t>
            </a:r>
            <a:endParaRPr lang="ar-SA" sz="4000"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SA" sz="2600" b="1" dirty="0" smtClean="0">
                <a:cs typeface="+mn-cs"/>
              </a:rPr>
              <a:t>شريعة الإسلام شريعة الوسطية والاعتدال؛ كما قال </a:t>
            </a:r>
            <a:r>
              <a:rPr lang="ar-SA" sz="2600" b="1" dirty="0" err="1" smtClean="0">
                <a:cs typeface="+mn-cs"/>
              </a:rPr>
              <a:t>تعالى: </a:t>
            </a:r>
            <a:r>
              <a:rPr lang="ar-SA" sz="2600" b="1" dirty="0" smtClean="0">
                <a:cs typeface="+mn-cs"/>
              </a:rPr>
              <a:t>{ وكذلك جعلناكم أمةً وسطاً</a:t>
            </a:r>
            <a:r>
              <a:rPr lang="ar-SA" sz="2600" b="1" dirty="0" err="1" smtClean="0">
                <a:cs typeface="+mn-cs"/>
              </a:rPr>
              <a:t>} </a:t>
            </a:r>
            <a:r>
              <a:rPr lang="ar-SA" sz="2600" b="1" dirty="0" smtClean="0">
                <a:cs typeface="+mn-cs"/>
              </a:rPr>
              <a:t>(البقرة: 143) وقال النبي صلى الله عليه </a:t>
            </a:r>
            <a:r>
              <a:rPr lang="ar-SA" sz="2600" b="1" dirty="0" err="1" smtClean="0">
                <a:cs typeface="+mn-cs"/>
              </a:rPr>
              <a:t>وسلم </a:t>
            </a:r>
            <a:r>
              <a:rPr lang="ar-SA" sz="2600" b="1" dirty="0" smtClean="0">
                <a:cs typeface="+mn-cs"/>
              </a:rPr>
              <a:t>(خير الأمور أوساطه) ومن ثمَّ كان على المجتهد والمفتي حمل الناس على الوسط دون إفراط أو </a:t>
            </a:r>
            <a:r>
              <a:rPr lang="ar-SA" sz="2600" b="1" dirty="0" err="1" smtClean="0">
                <a:cs typeface="+mn-cs"/>
              </a:rPr>
              <a:t>تفريط.</a:t>
            </a:r>
            <a:r>
              <a:rPr lang="ar-SA" sz="2600" b="1" dirty="0" smtClean="0">
                <a:cs typeface="+mn-cs"/>
              </a:rPr>
              <a:t> يقول الإمام الشاطبي رحمه </a:t>
            </a:r>
            <a:r>
              <a:rPr lang="ar-SA" sz="2600" b="1" dirty="0" err="1" smtClean="0">
                <a:cs typeface="+mn-cs"/>
              </a:rPr>
              <a:t>الله: </a:t>
            </a:r>
            <a:r>
              <a:rPr lang="ar-SA" sz="2600" b="1" dirty="0" smtClean="0">
                <a:cs typeface="+mn-cs"/>
              </a:rPr>
              <a:t>”المفتي البالغ ذروة الدرجة هو الذي يحمل الناس على المعهود الوسط فيما يليق بالجمهور، فلا يذهب بهم مذهب الشدة، ولا يميل بهم إلى طرف </a:t>
            </a:r>
            <a:r>
              <a:rPr lang="ar-SA" sz="2600" b="1" dirty="0" err="1" smtClean="0">
                <a:cs typeface="+mn-cs"/>
              </a:rPr>
              <a:t>الانحلال“.</a:t>
            </a:r>
            <a:r>
              <a:rPr lang="en-US" sz="2600" b="1" dirty="0" smtClean="0">
                <a:cs typeface="+mn-cs"/>
              </a:rPr>
              <a:t> </a:t>
            </a:r>
          </a:p>
          <a:p>
            <a:pPr algn="just" rtl="1"/>
            <a:r>
              <a:rPr lang="ar-SA" sz="2600" b="1" dirty="0" smtClean="0">
                <a:cs typeface="+mn-cs"/>
              </a:rPr>
              <a:t>وهذا الاتجاه هو اتجاه أهل العلم والورع والاعتدال، وهي الصفات اللازمة لمن يفتي, ويتحدث باسم </a:t>
            </a:r>
            <a:r>
              <a:rPr lang="ar-SA" sz="2600" b="1" dirty="0" err="1" smtClean="0">
                <a:cs typeface="+mn-cs"/>
              </a:rPr>
              <a:t>الشرع</a:t>
            </a:r>
            <a:r>
              <a:rPr lang="ar-SA" sz="2600" b="1" dirty="0" smtClean="0">
                <a:cs typeface="+mn-cs"/>
              </a:rPr>
              <a:t>، وخصوصًا في هذا العصر.</a:t>
            </a:r>
            <a:endParaRPr lang="en-US" sz="2600" b="1" dirty="0" smtClean="0">
              <a:cs typeface="+mn-cs"/>
            </a:endParaRPr>
          </a:p>
          <a:p>
            <a:pPr algn="just" rtl="1"/>
            <a:r>
              <a:rPr lang="ar-SA" sz="2600" b="1" dirty="0" smtClean="0">
                <a:cs typeface="+mn-cs"/>
              </a:rPr>
              <a:t>فالعلم هو العاصم من الحكم </a:t>
            </a:r>
            <a:r>
              <a:rPr lang="ar-SA" sz="2600" b="1" dirty="0" err="1" smtClean="0">
                <a:cs typeface="+mn-cs"/>
              </a:rPr>
              <a:t>بالجهل.</a:t>
            </a:r>
            <a:r>
              <a:rPr lang="ar-SA" sz="2600" b="1" dirty="0" smtClean="0">
                <a:cs typeface="+mn-cs"/>
              </a:rPr>
              <a:t> والورع هو العاصم من الحكم </a:t>
            </a:r>
            <a:r>
              <a:rPr lang="ar-SA" sz="2600" b="1" dirty="0" err="1" smtClean="0">
                <a:cs typeface="+mn-cs"/>
              </a:rPr>
              <a:t>بالهوى.</a:t>
            </a:r>
            <a:r>
              <a:rPr lang="ar-SA" sz="2600" b="1" dirty="0" smtClean="0">
                <a:cs typeface="+mn-cs"/>
              </a:rPr>
              <a:t> والاعتدال هو العاصم من </a:t>
            </a:r>
            <a:r>
              <a:rPr lang="ar-SA" sz="2600" b="1" dirty="0" err="1" smtClean="0">
                <a:cs typeface="+mn-cs"/>
              </a:rPr>
              <a:t>الغلو.</a:t>
            </a:r>
            <a:r>
              <a:rPr lang="ar-SA" sz="2600" b="1" dirty="0" smtClean="0">
                <a:cs typeface="+mn-cs"/>
              </a:rPr>
              <a:t> وهذا هو الاجتهاد الشرعي </a:t>
            </a:r>
            <a:r>
              <a:rPr lang="ar-SA" sz="2600" b="1" dirty="0" err="1" smtClean="0">
                <a:cs typeface="+mn-cs"/>
              </a:rPr>
              <a:t>الصحيح.</a:t>
            </a:r>
            <a:r>
              <a:rPr lang="ar-SA" sz="2600" b="1" dirty="0" smtClean="0">
                <a:cs typeface="+mn-cs"/>
              </a:rPr>
              <a:t> </a:t>
            </a:r>
            <a:r>
              <a:rPr lang="ar-SA" sz="2600" b="1" dirty="0" smtClean="0"/>
              <a:t>يقول الإمام سفيان الثوري رحمه </a:t>
            </a:r>
            <a:r>
              <a:rPr lang="ar-SA" sz="2600" b="1" dirty="0" err="1" smtClean="0"/>
              <a:t>الله: </a:t>
            </a:r>
            <a:r>
              <a:rPr lang="ar-SA" sz="2600" b="1" dirty="0" smtClean="0"/>
              <a:t>”العلم عندنا الرخصة من ثقة، فأما التشديد فيحسنه كل </a:t>
            </a:r>
            <a:r>
              <a:rPr lang="ar-SA" sz="2600" b="1" dirty="0" err="1" smtClean="0"/>
              <a:t>أحد“.</a:t>
            </a:r>
            <a:r>
              <a:rPr lang="ar-SA" sz="2600" b="1" dirty="0" smtClean="0"/>
              <a:t> </a:t>
            </a:r>
            <a:endParaRPr lang="en-US" sz="2600" b="1" dirty="0" smtClean="0">
              <a:cs typeface="+mn-cs"/>
            </a:endParaRPr>
          </a:p>
          <a:p>
            <a:endParaRPr lang="ar-SA"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5724</TotalTime>
  <Words>2985</Words>
  <Application>Microsoft Office PowerPoint</Application>
  <PresentationFormat>A4 Paper (210x297 mm)‎</PresentationFormat>
  <Paragraphs>86</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الثانية مراحل النظر في النوازل الفقهية ومدارسه</vt:lpstr>
      <vt:lpstr>مراحل النظر في النوازل الفقهية:</vt:lpstr>
      <vt:lpstr>المرحلة الأولى: التصور والفهم:</vt:lpstr>
      <vt:lpstr>الشريحة 5</vt:lpstr>
      <vt:lpstr>المرحلة الثانية: تصنيف النازلة وتكييفها فقهاً:</vt:lpstr>
      <vt:lpstr>الشريحة 7</vt:lpstr>
      <vt:lpstr>الشريحة 8</vt:lpstr>
      <vt:lpstr>المرحلة الثالثة: التطبيق والتنزيل ومعرفة مقاصد الشريعة:</vt:lpstr>
      <vt:lpstr>الشريحة 10</vt:lpstr>
      <vt:lpstr>الشريحة 11</vt:lpstr>
      <vt:lpstr>الشريحة 12</vt:lpstr>
      <vt:lpstr>مدارس الفتيا في النوازل المعاصرة:</vt:lpstr>
      <vt:lpstr>المدرسة الأولى: مدرسة التضييق والتشدد:</vt:lpstr>
      <vt:lpstr>الشريحة 15</vt:lpstr>
      <vt:lpstr>الشريحة 16</vt:lpstr>
      <vt:lpstr>الشريحة 17</vt:lpstr>
      <vt:lpstr>المدرسة الثانية: مدرسة المبالغة في التساهل والتيسير:</vt:lpstr>
      <vt:lpstr>الشريحة 19</vt:lpstr>
      <vt:lpstr>الشريحة 20</vt:lpstr>
      <vt:lpstr>الدرسة الثالثة: مدرسة التوسط والاعتدل:</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236</cp:revision>
  <dcterms:created xsi:type="dcterms:W3CDTF">2009-10-14T19:14:34Z</dcterms:created>
  <dcterms:modified xsi:type="dcterms:W3CDTF">2012-09-09T08:17:40Z</dcterms:modified>
</cp:coreProperties>
</file>