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74" r:id="rId4"/>
    <p:sldId id="275" r:id="rId5"/>
    <p:sldId id="276" r:id="rId6"/>
    <p:sldId id="296" r:id="rId7"/>
    <p:sldId id="297" r:id="rId8"/>
    <p:sldId id="277" r:id="rId9"/>
    <p:sldId id="308" r:id="rId10"/>
    <p:sldId id="309" r:id="rId11"/>
    <p:sldId id="298" r:id="rId12"/>
    <p:sldId id="278" r:id="rId13"/>
    <p:sldId id="304" r:id="rId14"/>
    <p:sldId id="280" r:id="rId15"/>
    <p:sldId id="306" r:id="rId16"/>
    <p:sldId id="307"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600" y="35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a:t>
            </a:r>
            <a:r>
              <a:rPr lang="ar-SA" sz="4800" b="1" spc="-150" dirty="0" smtClean="0">
                <a:solidFill>
                  <a:srgbClr val="376092"/>
                </a:solidFill>
                <a:latin typeface="Times New Roman" pitchFamily="18" charset="0"/>
                <a:cs typeface="+mn-cs"/>
              </a:rPr>
              <a:t>الثالثة</a:t>
            </a:r>
            <a:r>
              <a:rPr lang="ar-SA" sz="4800" b="1" spc="-150" dirty="0" smtClean="0">
                <a:solidFill>
                  <a:srgbClr val="376092"/>
                </a:solidFill>
                <a:latin typeface="Times New Roman" pitchFamily="18" charset="0"/>
                <a:cs typeface="+mn-cs"/>
              </a:rPr>
              <a:t/>
            </a:r>
            <a:br>
              <a:rPr lang="ar-SA" sz="4800" b="1" spc="-150" dirty="0" smtClean="0">
                <a:solidFill>
                  <a:srgbClr val="376092"/>
                </a:solidFill>
                <a:latin typeface="Times New Roman" pitchFamily="18" charset="0"/>
                <a:cs typeface="+mn-cs"/>
              </a:rPr>
            </a:br>
            <a:r>
              <a:rPr lang="ar-SA" sz="4000" b="1" dirty="0" smtClean="0">
                <a:solidFill>
                  <a:srgbClr val="C00000"/>
                </a:solidFill>
              </a:rPr>
              <a:t>حكم استعمال مياه الصرف الصحي بعد تنقيتها بالوسائل </a:t>
            </a:r>
            <a:r>
              <a:rPr lang="ar-SA" sz="4000" b="1" dirty="0" smtClean="0">
                <a:solidFill>
                  <a:srgbClr val="C00000"/>
                </a:solidFill>
              </a:rPr>
              <a:t>الحديثة</a:t>
            </a:r>
            <a:endParaRPr lang="en-US" sz="48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b="1" dirty="0" smtClean="0"/>
              <a:t>النازلة وأسبابها:</a:t>
            </a:r>
            <a:endParaRPr lang="en-US" dirty="0"/>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400" b="1" dirty="0" smtClean="0">
                <a:cs typeface="+mn-cs"/>
              </a:rPr>
              <a:t>يواجه كثيرٌ </a:t>
            </a:r>
            <a:r>
              <a:rPr lang="ar-SA" sz="2400" b="1" dirty="0" smtClean="0">
                <a:cs typeface="+mn-cs"/>
              </a:rPr>
              <a:t>من المسلمين اليوم في مختلف بلدان العالم </a:t>
            </a:r>
            <a:r>
              <a:rPr lang="ar-SA" sz="2400" b="1" dirty="0" smtClean="0">
                <a:cs typeface="+mn-cs"/>
              </a:rPr>
              <a:t>مشكلةً </a:t>
            </a:r>
            <a:r>
              <a:rPr lang="ar-SA" sz="2400" b="1" dirty="0" smtClean="0">
                <a:cs typeface="+mn-cs"/>
              </a:rPr>
              <a:t>كبيرة بسبب نقصان المياه النقية للشرب وللطهي وللغسيل ولغيرها من </a:t>
            </a:r>
            <a:r>
              <a:rPr lang="ar-SA" sz="2400" b="1" dirty="0" err="1" smtClean="0">
                <a:cs typeface="+mn-cs"/>
              </a:rPr>
              <a:t>الاستعمالات.</a:t>
            </a:r>
            <a:r>
              <a:rPr lang="ar-SA" sz="2400" b="1" dirty="0" smtClean="0">
                <a:cs typeface="+mn-cs"/>
              </a:rPr>
              <a:t> فالتطور الصناعي والتقني والعلمي الذي شهدته معظم دول العالم, وزيادة عدد السكان, وارتفاع مستوى المعيشة, وسهولة الحصول على المياه من خلال تمديدها إلى البيوت والمساكن, وجعلها متوافرة بين أيدي الناس من غير عناءٍ ولا مشقة, وتركيب </a:t>
            </a:r>
            <a:r>
              <a:rPr lang="ar-SA" sz="2400" b="1" dirty="0" err="1" smtClean="0">
                <a:cs typeface="+mn-cs"/>
              </a:rPr>
              <a:t>الحنفيات </a:t>
            </a:r>
            <a:r>
              <a:rPr lang="ar-SA" sz="2400" b="1" dirty="0" smtClean="0">
                <a:cs typeface="+mn-cs"/>
              </a:rPr>
              <a:t>(أو الصنابير) عليها, كل  ذلك أدى إلى تزايد استهلاك المياه بشكل كبير, فأصبح استهلاك الفرد منا لوضوئه أو غُسله أربعة أضعاف ما كان عليه الوضع من </a:t>
            </a:r>
            <a:r>
              <a:rPr lang="ar-SA" sz="2400" b="1" dirty="0" smtClean="0">
                <a:cs typeface="+mn-cs"/>
              </a:rPr>
              <a:t>قبل أو أكثر</a:t>
            </a:r>
            <a:r>
              <a:rPr lang="ar-SA" sz="2400" b="1" dirty="0" smtClean="0">
                <a:cs typeface="+mn-cs"/>
              </a:rPr>
              <a:t>, وأصبحت الغسالات تستهلك </a:t>
            </a:r>
            <a:r>
              <a:rPr lang="ar-SA" sz="2400" b="1" dirty="0" smtClean="0">
                <a:cs typeface="+mn-cs"/>
              </a:rPr>
              <a:t>لغسل </a:t>
            </a:r>
            <a:r>
              <a:rPr lang="ar-SA" sz="2400" b="1" dirty="0" smtClean="0">
                <a:cs typeface="+mn-cs"/>
              </a:rPr>
              <a:t>الملابس أضعاف أضعاف ما كان يُستهلك سابقاً, ويقال مثل ذلك في </a:t>
            </a:r>
            <a:r>
              <a:rPr lang="ar-SA" sz="2400" b="1" dirty="0" smtClean="0">
                <a:cs typeface="+mn-cs"/>
              </a:rPr>
              <a:t>تنظيف </a:t>
            </a:r>
            <a:r>
              <a:rPr lang="ar-SA" sz="2400" b="1" dirty="0" smtClean="0">
                <a:cs typeface="+mn-cs"/>
              </a:rPr>
              <a:t>البيوت والأرصفة والشوارع, وسقي الحدائق </a:t>
            </a:r>
            <a:r>
              <a:rPr lang="ar-SA" sz="2400" b="1" dirty="0" err="1" smtClean="0">
                <a:cs typeface="+mn-cs"/>
              </a:rPr>
              <a:t>والزروع</a:t>
            </a:r>
            <a:r>
              <a:rPr lang="ar-SA" sz="2400" b="1" dirty="0" smtClean="0">
                <a:cs typeface="+mn-cs"/>
              </a:rPr>
              <a:t> </a:t>
            </a:r>
            <a:r>
              <a:rPr lang="ar-SA" sz="2400" b="1" dirty="0" smtClean="0">
                <a:cs typeface="+mn-cs"/>
              </a:rPr>
              <a:t>الخاصة والعامة, </a:t>
            </a:r>
            <a:r>
              <a:rPr lang="ar-SA" sz="2400" b="1" dirty="0" smtClean="0">
                <a:cs typeface="+mn-cs"/>
              </a:rPr>
              <a:t>وغسيل السيارات, وغيرها من الاستعمالات الكثيرة والمتنوعة بحيث لا يمكن </a:t>
            </a:r>
            <a:r>
              <a:rPr lang="ar-SA" sz="2400" b="1" dirty="0" smtClean="0">
                <a:cs typeface="+mn-cs"/>
              </a:rPr>
              <a:t>عَدُّها أو </a:t>
            </a:r>
            <a:r>
              <a:rPr lang="ar-SA" sz="2400" b="1" dirty="0" err="1" smtClean="0">
                <a:cs typeface="+mn-cs"/>
              </a:rPr>
              <a:t>حصرها.</a:t>
            </a:r>
            <a:r>
              <a:rPr lang="ar-SA" sz="2400" b="1" dirty="0" smtClean="0">
                <a:cs typeface="+mn-cs"/>
              </a:rPr>
              <a:t> </a:t>
            </a:r>
            <a:r>
              <a:rPr lang="ar-SA" sz="2400" b="1" dirty="0" smtClean="0">
                <a:cs typeface="+mn-cs"/>
              </a:rPr>
              <a:t>كل ذلك دفع بعض الدول إلى تنقية مياه الصرف </a:t>
            </a:r>
            <a:r>
              <a:rPr lang="ar-SA" sz="2400" b="1" dirty="0" err="1" smtClean="0">
                <a:cs typeface="+mn-cs"/>
              </a:rPr>
              <a:t>الصحي </a:t>
            </a:r>
            <a:r>
              <a:rPr lang="ar-SA" sz="2400" b="1" dirty="0" smtClean="0">
                <a:cs typeface="+mn-cs"/>
              </a:rPr>
              <a:t>(المجاري)، من خلال مشاريع تعمل على ذلك.</a:t>
            </a:r>
            <a:endParaRPr lang="en-US" sz="2400" b="1" dirty="0" smtClean="0">
              <a:cs typeface="+mn-cs"/>
            </a:endParaRPr>
          </a:p>
          <a:p>
            <a:pPr algn="just" rtl="1"/>
            <a:r>
              <a:rPr lang="ar-SA" sz="2400" b="1" dirty="0" smtClean="0">
                <a:cs typeface="+mn-cs"/>
              </a:rPr>
              <a:t>فهل يجوز شرعاً استعمال هذه المياه بعد </a:t>
            </a:r>
            <a:r>
              <a:rPr lang="ar-SA" sz="2400" b="1" dirty="0" err="1" smtClean="0">
                <a:cs typeface="+mn-cs"/>
              </a:rPr>
              <a:t>تنقيتها؟</a:t>
            </a:r>
            <a:r>
              <a:rPr lang="ar-SA" sz="2400" b="1" dirty="0" smtClean="0">
                <a:cs typeface="+mn-cs"/>
              </a:rPr>
              <a:t> وهل تعتبر طاهرة بعد </a:t>
            </a:r>
            <a:r>
              <a:rPr lang="ar-SA" sz="2400" b="1" dirty="0" err="1" smtClean="0">
                <a:cs typeface="+mn-cs"/>
              </a:rPr>
              <a:t>معالجتها؟.</a:t>
            </a:r>
            <a:endParaRPr lang="en-US" sz="2400" b="1" dirty="0" smtClean="0">
              <a:cs typeface="+mn-cs"/>
            </a:endParaRPr>
          </a:p>
          <a:p>
            <a:endParaRPr lang="ar-SA" sz="2800" dirty="0">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b="1" dirty="0" smtClean="0"/>
              <a:t>تحرير محل البحث في هذه النازلة:</a:t>
            </a:r>
            <a:endParaRPr lang="en-US"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400" b="1" dirty="0" smtClean="0">
                <a:cs typeface="+mn-cs"/>
              </a:rPr>
              <a:t>الماء الطاهر الذي يصح استعماله في جميع الاستعمالات هو الماء المطلق؛ أي الباقي على أصل خِلْقته, ولم يتغير أحد أوصافه الثلاثة, وهي: اللون, والطعم, </a:t>
            </a:r>
            <a:r>
              <a:rPr lang="ar-SA" sz="2400" b="1" dirty="0" err="1" smtClean="0">
                <a:cs typeface="+mn-cs"/>
              </a:rPr>
              <a:t>والرائحة.</a:t>
            </a:r>
            <a:r>
              <a:rPr lang="ar-SA" sz="2400" b="1" dirty="0" smtClean="0">
                <a:cs typeface="+mn-cs"/>
              </a:rPr>
              <a:t> </a:t>
            </a:r>
            <a:endParaRPr lang="en-US" sz="2400" b="1" dirty="0" smtClean="0">
              <a:cs typeface="+mn-cs"/>
            </a:endParaRPr>
          </a:p>
          <a:p>
            <a:pPr algn="just" rtl="1"/>
            <a:r>
              <a:rPr lang="ar-SA" sz="2400" b="1" dirty="0" smtClean="0">
                <a:cs typeface="+mn-cs"/>
              </a:rPr>
              <a:t>فإذا تغير أحد أوصافه الثلاثة بمخالطة نجس, تنجَّس, ووجب تطهيره قبل استعماله.</a:t>
            </a:r>
            <a:endParaRPr lang="en-US" sz="2400" b="1" dirty="0" smtClean="0">
              <a:cs typeface="+mn-cs"/>
            </a:endParaRPr>
          </a:p>
          <a:p>
            <a:pPr algn="just" rtl="1"/>
            <a:r>
              <a:rPr lang="ar-SA" sz="2400" b="1" dirty="0" smtClean="0">
                <a:cs typeface="+mn-cs"/>
              </a:rPr>
              <a:t>ومحل بحثنا هنا إنما هو مياه المجاري؛ إذ هي نجسة بلا خلاف بين أهل </a:t>
            </a:r>
            <a:r>
              <a:rPr lang="ar-SA" sz="2400" b="1" dirty="0" err="1" smtClean="0">
                <a:cs typeface="+mn-cs"/>
              </a:rPr>
              <a:t>العلم.</a:t>
            </a:r>
            <a:r>
              <a:rPr lang="ar-SA" sz="2400" b="1" dirty="0" smtClean="0">
                <a:cs typeface="+mn-cs"/>
              </a:rPr>
              <a:t> فإذا تمت تنقيتها في محطات تنقية مياه المجاري بالوسائل العلمية الحديثة, بحيث يزول معها كل أثر للنجاسة من لونٍ أو طَعمٍ أو ريحٍ, فهل تطهر بذلك, وتعود إلى أصل </a:t>
            </a:r>
            <a:r>
              <a:rPr lang="ar-SA" sz="2400" b="1" dirty="0" err="1" smtClean="0">
                <a:cs typeface="+mn-cs"/>
              </a:rPr>
              <a:t>طهوريتها؟</a:t>
            </a:r>
            <a:endParaRPr lang="en-US" sz="2400" b="1" dirty="0" smtClean="0">
              <a:cs typeface="+mn-cs"/>
            </a:endParaRPr>
          </a:p>
          <a:p>
            <a:pPr algn="just" rtl="1"/>
            <a:r>
              <a:rPr lang="ar-SA" sz="2400" b="1" dirty="0" smtClean="0">
                <a:cs typeface="+mn-cs"/>
              </a:rPr>
              <a:t>هذا هو محل </a:t>
            </a:r>
            <a:r>
              <a:rPr lang="ar-SA" sz="2400" b="1" dirty="0" err="1" smtClean="0">
                <a:cs typeface="+mn-cs"/>
              </a:rPr>
              <a:t>البحث.</a:t>
            </a:r>
            <a:r>
              <a:rPr lang="ar-SA" sz="2400" b="1" dirty="0" smtClean="0">
                <a:cs typeface="+mn-cs"/>
              </a:rPr>
              <a:t> </a:t>
            </a:r>
            <a:r>
              <a:rPr lang="ar-SA" sz="2400" b="1" dirty="0" smtClean="0">
                <a:cs typeface="+mn-cs"/>
              </a:rPr>
              <a:t>وقبل </a:t>
            </a:r>
            <a:r>
              <a:rPr lang="ar-SA" sz="2400" b="1" dirty="0" smtClean="0">
                <a:cs typeface="+mn-cs"/>
              </a:rPr>
              <a:t>الإجابة على ذلك نشير إلى أن هذه نازلة حديثة, لم يسبق للعلماء في </a:t>
            </a:r>
            <a:r>
              <a:rPr lang="ar-SA" sz="2400" b="1" dirty="0" smtClean="0">
                <a:cs typeface="+mn-cs"/>
              </a:rPr>
              <a:t>فيها بحث من </a:t>
            </a:r>
            <a:r>
              <a:rPr lang="ar-SA" sz="2400" b="1" dirty="0" err="1" smtClean="0">
                <a:cs typeface="+mn-cs"/>
              </a:rPr>
              <a:t>قبل.</a:t>
            </a:r>
            <a:r>
              <a:rPr lang="ar-SA" sz="2400" b="1" dirty="0" smtClean="0">
                <a:cs typeface="+mn-cs"/>
              </a:rPr>
              <a:t> </a:t>
            </a:r>
            <a:r>
              <a:rPr lang="ar-SA" sz="2400" b="1" dirty="0" smtClean="0">
                <a:cs typeface="+mn-cs"/>
              </a:rPr>
              <a:t>ليس </a:t>
            </a:r>
            <a:r>
              <a:rPr lang="ar-SA" sz="2400" b="1" dirty="0" smtClean="0">
                <a:cs typeface="+mn-cs"/>
              </a:rPr>
              <a:t>لأنهم </a:t>
            </a:r>
            <a:r>
              <a:rPr lang="ar-SA" sz="2400" b="1" dirty="0" smtClean="0">
                <a:cs typeface="+mn-cs"/>
              </a:rPr>
              <a:t>لم </a:t>
            </a:r>
            <a:r>
              <a:rPr lang="ar-SA" sz="2400" b="1" dirty="0" smtClean="0">
                <a:cs typeface="+mn-cs"/>
              </a:rPr>
              <a:t>يبحثوا في كيفية تطهير المياه </a:t>
            </a:r>
            <a:r>
              <a:rPr lang="ar-SA" sz="2400" b="1" dirty="0" err="1" smtClean="0">
                <a:cs typeface="+mn-cs"/>
              </a:rPr>
              <a:t>المتنجسة؟!</a:t>
            </a:r>
            <a:r>
              <a:rPr lang="ar-SA" sz="2400" b="1" dirty="0" smtClean="0">
                <a:cs typeface="+mn-cs"/>
              </a:rPr>
              <a:t> </a:t>
            </a:r>
            <a:r>
              <a:rPr lang="ar-SA" sz="2400" b="1" dirty="0" smtClean="0">
                <a:cs typeface="+mn-cs"/>
              </a:rPr>
              <a:t>لا </a:t>
            </a:r>
            <a:r>
              <a:rPr lang="ar-SA" sz="2400" b="1" dirty="0" smtClean="0">
                <a:cs typeface="+mn-cs"/>
              </a:rPr>
              <a:t>فلقد بحثوا, </a:t>
            </a:r>
            <a:r>
              <a:rPr lang="ar-SA" sz="2400" b="1" dirty="0" smtClean="0">
                <a:cs typeface="+mn-cs"/>
              </a:rPr>
              <a:t>ودونوا ذلك في مصنفاتهم الفقهية, ولكن الجديد هنا هو أن هذه المياه يتم معالجتها من خلال وسائل حديثة لم تكن من قبل, فتمر بأربع مراحل هي: الترسيب, والتهوية, وقتل الجراثيم, والتعقيم </a:t>
            </a:r>
            <a:r>
              <a:rPr lang="ar-SA" sz="2400" b="1" dirty="0" err="1" smtClean="0">
                <a:cs typeface="+mn-cs"/>
              </a:rPr>
              <a:t>بالكلور.</a:t>
            </a:r>
            <a:r>
              <a:rPr lang="ar-SA" sz="2400" b="1" dirty="0" smtClean="0">
                <a:cs typeface="+mn-cs"/>
              </a:rPr>
              <a:t> </a:t>
            </a:r>
            <a:r>
              <a:rPr lang="ar-SA" sz="2400" b="1" dirty="0" smtClean="0">
                <a:cs typeface="+mn-cs"/>
              </a:rPr>
              <a:t>وبذلك يزول </a:t>
            </a:r>
            <a:r>
              <a:rPr lang="ar-SA" sz="2400" b="1" dirty="0" smtClean="0">
                <a:cs typeface="+mn-cs"/>
              </a:rPr>
              <a:t>كل أثر للنجاسة من طعمٍ أو لونٍ أو رائحةٍ, ويعود ل</a:t>
            </a:r>
            <a:r>
              <a:rPr lang="ar-SA" sz="2400" b="1" dirty="0" smtClean="0">
                <a:cs typeface="+mn-cs"/>
              </a:rPr>
              <a:t>لماء نقاؤه </a:t>
            </a:r>
            <a:r>
              <a:rPr lang="ar-SA" sz="2400" b="1" dirty="0" err="1" smtClean="0">
                <a:cs typeface="+mn-cs"/>
              </a:rPr>
              <a:t>وصفائه</a:t>
            </a:r>
            <a:r>
              <a:rPr lang="ar-SA" sz="2400" b="1" dirty="0" err="1" smtClean="0">
                <a:cs typeface="+mn-cs"/>
              </a:rPr>
              <a:t>.</a:t>
            </a:r>
            <a:r>
              <a:rPr lang="ar-SA" sz="2400" b="1" dirty="0" smtClean="0">
                <a:cs typeface="+mn-cs"/>
              </a:rPr>
              <a:t> فاحتاجت المسألة إلى بحث فيها.</a:t>
            </a:r>
            <a:endParaRPr lang="en-US" sz="2400" b="1" dirty="0">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990600"/>
          </a:xfrm>
        </p:spPr>
        <p:txBody>
          <a:bodyPr/>
          <a:lstStyle/>
          <a:p>
            <a:pPr rtl="1"/>
            <a:r>
              <a:rPr lang="ar-SA" sz="4000" b="1" dirty="0" smtClean="0"/>
              <a:t>طرق وأساليب تطهير المياه النجسة:</a:t>
            </a:r>
            <a:endParaRPr lang="en-US" sz="4000" dirty="0"/>
          </a:p>
        </p:txBody>
      </p:sp>
      <p:sp>
        <p:nvSpPr>
          <p:cNvPr id="3" name="عنصر نائب للمحتوى 2"/>
          <p:cNvSpPr>
            <a:spLocks noGrp="1"/>
          </p:cNvSpPr>
          <p:nvPr>
            <p:ph idx="1"/>
          </p:nvPr>
        </p:nvSpPr>
        <p:spPr>
          <a:xfrm>
            <a:off x="304800" y="1371600"/>
            <a:ext cx="9372600" cy="4754563"/>
          </a:xfrm>
        </p:spPr>
        <p:txBody>
          <a:bodyPr/>
          <a:lstStyle/>
          <a:p>
            <a:pPr algn="just" rtl="1"/>
            <a:r>
              <a:rPr lang="ar-SA" sz="2400" b="1" dirty="0" smtClean="0">
                <a:cs typeface="+mn-cs"/>
              </a:rPr>
              <a:t>للعلماء في تطهير المياه النجسة أساليب وطرق:</a:t>
            </a:r>
            <a:endParaRPr lang="en-US" sz="2400" b="1" dirty="0" smtClean="0">
              <a:cs typeface="+mn-cs"/>
            </a:endParaRPr>
          </a:p>
          <a:p>
            <a:pPr algn="just" rtl="1"/>
            <a:r>
              <a:rPr lang="ar-SA" sz="2400" b="1" dirty="0" smtClean="0">
                <a:cs typeface="+mn-cs"/>
              </a:rPr>
              <a:t>منها أن يتم تكثير المياه النجسة, بأن تصب عليه مياه نقية بكميات كبيرة, تزيل عنها صفات النجاسة من طعم أو لون أو ريح, وتتجاوز </a:t>
            </a:r>
            <a:r>
              <a:rPr lang="ar-SA" sz="2400" b="1" dirty="0" err="1" smtClean="0">
                <a:cs typeface="+mn-cs"/>
              </a:rPr>
              <a:t>القلتين.</a:t>
            </a:r>
            <a:r>
              <a:rPr lang="ar-SA" sz="2400" b="1" dirty="0" smtClean="0">
                <a:cs typeface="+mn-cs"/>
              </a:rPr>
              <a:t> لقوله صلى الله عليه </a:t>
            </a:r>
            <a:r>
              <a:rPr lang="ar-SA" sz="2400" b="1" dirty="0" err="1" smtClean="0">
                <a:cs typeface="+mn-cs"/>
              </a:rPr>
              <a:t>وسلم: </a:t>
            </a:r>
            <a:r>
              <a:rPr lang="ar-SA" sz="2400" b="1" dirty="0" smtClean="0">
                <a:cs typeface="+mn-cs"/>
              </a:rPr>
              <a:t>(إذا بلغ الماء قلتين لم يحمل الخبث</a:t>
            </a:r>
            <a:r>
              <a:rPr lang="ar-SA" sz="2400" b="1" dirty="0" err="1" smtClean="0">
                <a:cs typeface="+mn-cs"/>
              </a:rPr>
              <a:t>).</a:t>
            </a:r>
            <a:r>
              <a:rPr lang="ar-SA" sz="2400" b="1" dirty="0" smtClean="0">
                <a:cs typeface="+mn-cs"/>
              </a:rPr>
              <a:t> وهذا ما عليه عامة </a:t>
            </a:r>
            <a:r>
              <a:rPr lang="ar-SA" sz="2400" b="1" dirty="0" err="1" smtClean="0">
                <a:cs typeface="+mn-cs"/>
              </a:rPr>
              <a:t>العلماء.</a:t>
            </a:r>
            <a:r>
              <a:rPr lang="ar-SA" sz="2400" b="1" dirty="0" smtClean="0">
                <a:cs typeface="+mn-cs"/>
              </a:rPr>
              <a:t> وعليه فيمكن تطهير مياه المجاري هذه بأن يرد عليه مياه كثيرة من بحر أو نهر أو نحوهما فيزيل آثار النجاسة, </a:t>
            </a:r>
            <a:r>
              <a:rPr lang="ar-SA" sz="2400" b="1" dirty="0" err="1" smtClean="0">
                <a:cs typeface="+mn-cs"/>
              </a:rPr>
              <a:t>ويطهر.</a:t>
            </a:r>
            <a:r>
              <a:rPr lang="ar-SA" sz="2400" b="1" dirty="0" smtClean="0">
                <a:cs typeface="+mn-cs"/>
              </a:rPr>
              <a:t> إلا أن هذا الحل ليس بعملي, وتكثير المياه بهذا الشكل لا يمكن تحقيقه بسهولة, لأن هذه الكميات غير متوافرة في معظم الأماكن.</a:t>
            </a:r>
            <a:endParaRPr lang="en-US" sz="2400" b="1" dirty="0" smtClean="0">
              <a:cs typeface="+mn-cs"/>
            </a:endParaRPr>
          </a:p>
          <a:p>
            <a:pPr algn="just" rtl="1"/>
            <a:r>
              <a:rPr lang="ar-SA" sz="2400" b="1" dirty="0" smtClean="0">
                <a:cs typeface="+mn-cs"/>
              </a:rPr>
              <a:t>ومنها أن تزول آثار النجاسة من خلال مرور فترة من الزمن تحت تأثير التعرض للشمس وللهواء, فيطهر بذلك أيضاً إذا كان أكثر من </a:t>
            </a:r>
            <a:r>
              <a:rPr lang="ar-SA" sz="2400" b="1" dirty="0" err="1" smtClean="0">
                <a:cs typeface="+mn-cs"/>
              </a:rPr>
              <a:t>القلتين.</a:t>
            </a:r>
            <a:r>
              <a:rPr lang="ar-SA" sz="2400" b="1" dirty="0" smtClean="0">
                <a:cs typeface="+mn-cs"/>
              </a:rPr>
              <a:t> إلا أن هذا الحل أيضاً ليس بالعملي</a:t>
            </a:r>
            <a:r>
              <a:rPr lang="ar-SA" sz="2400" b="1" dirty="0" smtClean="0">
                <a:cs typeface="+mn-cs"/>
              </a:rPr>
              <a:t>.</a:t>
            </a:r>
            <a:endParaRPr lang="en-US" sz="2400" b="1" dirty="0" smtClean="0">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533400"/>
            <a:ext cx="8839200" cy="5293757"/>
          </a:xfrm>
          <a:prstGeom prst="rect">
            <a:avLst/>
          </a:prstGeom>
        </p:spPr>
        <p:txBody>
          <a:bodyPr wrap="square">
            <a:spAutoFit/>
          </a:bodyPr>
          <a:lstStyle/>
          <a:p>
            <a:pPr algn="just"/>
            <a:r>
              <a:rPr lang="ar-SA" sz="2600" b="1" dirty="0" smtClean="0"/>
              <a:t>فكانت الحاجة داعية إلى اللجوء إلى الطريقة التي ذكرناها قبل قليل, وهي معالجتها بالآلات ومن خلال المراحل الأربع التي </a:t>
            </a:r>
            <a:r>
              <a:rPr lang="ar-SA" sz="2600" b="1" dirty="0" err="1" smtClean="0"/>
              <a:t>ذكرناها </a:t>
            </a:r>
            <a:r>
              <a:rPr lang="ar-SA" sz="2600" b="1" dirty="0" smtClean="0"/>
              <a:t>(الترسيب, والتهوية, وقتل الجراثيم, والتعقيم </a:t>
            </a:r>
            <a:r>
              <a:rPr lang="ar-SA" sz="2600" b="1" dirty="0" err="1" smtClean="0"/>
              <a:t>بالكلور</a:t>
            </a:r>
            <a:r>
              <a:rPr lang="ar-SA" sz="2600" b="1" dirty="0" smtClean="0"/>
              <a:t>) فهل هذه الطريقة مقبولة </a:t>
            </a:r>
            <a:r>
              <a:rPr lang="ar-SA" sz="2600" b="1" dirty="0" err="1" smtClean="0"/>
              <a:t>شرعاً؟</a:t>
            </a:r>
            <a:endParaRPr lang="ar-SA" sz="2600" b="1" dirty="0" smtClean="0"/>
          </a:p>
          <a:p>
            <a:pPr algn="just"/>
            <a:r>
              <a:rPr lang="ar-SA" sz="2600" b="1" dirty="0" smtClean="0"/>
              <a:t>يرى </a:t>
            </a:r>
            <a:r>
              <a:rPr lang="ar-SA" sz="2600" b="1" dirty="0" smtClean="0"/>
              <a:t>كثير من العلماء المعاصرين أن الجواب: نعم؛ هذه الطريقة مقبولة </a:t>
            </a:r>
            <a:r>
              <a:rPr lang="ar-SA" sz="2600" b="1" dirty="0" err="1" smtClean="0"/>
              <a:t>شرعاً.</a:t>
            </a:r>
            <a:r>
              <a:rPr lang="ar-SA" sz="2600" b="1" dirty="0" smtClean="0"/>
              <a:t> وذلك أن المطلوب شرعاً هو تنقية المياه </a:t>
            </a:r>
            <a:r>
              <a:rPr lang="ar-SA" sz="2600" b="1" dirty="0" err="1" smtClean="0"/>
              <a:t>المتنجسة</a:t>
            </a:r>
            <a:r>
              <a:rPr lang="ar-SA" sz="2600" b="1" dirty="0" smtClean="0"/>
              <a:t> بإزالة كل أثر للنجاسة, فإذا تمَّ ذلك عاد الماء إلى أصل </a:t>
            </a:r>
            <a:r>
              <a:rPr lang="ar-SA" sz="2600" b="1" dirty="0" err="1" smtClean="0"/>
              <a:t>طهوريته</a:t>
            </a:r>
            <a:r>
              <a:rPr lang="ar-SA" sz="2600" b="1" dirty="0" smtClean="0"/>
              <a:t>؛ لأن الحكم بنجاسة الماء مُعَللٌ بعلةِ تغيره, فإذا زالت هذه العلة, رجع الحكم إلى أصله؛ إذْ الحكم يدور مع علته وجوداً وعدماً كما يقول علماء </a:t>
            </a:r>
            <a:r>
              <a:rPr lang="ar-SA" sz="2600" b="1" dirty="0" err="1" smtClean="0"/>
              <a:t>الأصول.</a:t>
            </a:r>
            <a:r>
              <a:rPr lang="ar-SA" sz="2600" b="1" dirty="0" smtClean="0"/>
              <a:t> بمعنى أنه إذا وُجِد تغيرٌ في الطعم أو اللون أو الريح بمخالطة </a:t>
            </a:r>
            <a:r>
              <a:rPr lang="ar-SA" sz="2600" b="1" dirty="0" err="1" smtClean="0"/>
              <a:t>متنجسٍ</a:t>
            </a:r>
            <a:r>
              <a:rPr lang="ar-SA" sz="2600" b="1" dirty="0" smtClean="0"/>
              <a:t>, تنجست </a:t>
            </a:r>
            <a:r>
              <a:rPr lang="ar-SA" sz="2600" b="1" dirty="0" err="1" smtClean="0"/>
              <a:t>المياه.</a:t>
            </a:r>
            <a:r>
              <a:rPr lang="ar-SA" sz="2600" b="1" dirty="0" smtClean="0"/>
              <a:t> وإذا زال التغير ورجعت نقية, عاد حكم </a:t>
            </a:r>
            <a:r>
              <a:rPr lang="ar-SA" sz="2600" b="1" dirty="0" err="1" smtClean="0"/>
              <a:t>الطهورية</a:t>
            </a:r>
            <a:r>
              <a:rPr lang="ar-SA" sz="2600" b="1" dirty="0" smtClean="0"/>
              <a:t> </a:t>
            </a:r>
            <a:r>
              <a:rPr lang="ar-SA" sz="2600" b="1" dirty="0" err="1" smtClean="0"/>
              <a:t>إليها.</a:t>
            </a:r>
            <a:r>
              <a:rPr lang="ar-SA" sz="2600" b="1" dirty="0" smtClean="0"/>
              <a:t> واستدلوا على ذلك بما ورد في الحديث من أن النبي صلى الله عليه وسلم سئل عن الوضوء من بئر بضاعة, وكانت تُلقى فيها النجاسات, فقال صلى الله عليه </a:t>
            </a:r>
            <a:r>
              <a:rPr lang="ar-SA" sz="2600" b="1" dirty="0" err="1" smtClean="0"/>
              <a:t>وسلم: </a:t>
            </a:r>
            <a:r>
              <a:rPr lang="ar-SA" sz="2600" b="1" dirty="0" smtClean="0"/>
              <a:t>(الماء طهورٌ لا يُنجسه شيءٌ</a:t>
            </a:r>
            <a:r>
              <a:rPr lang="ar-SA" sz="2600" b="1" dirty="0" err="1" smtClean="0"/>
              <a:t>).</a:t>
            </a:r>
            <a:r>
              <a:rPr lang="ar-SA" sz="2600" b="1" dirty="0" smtClean="0"/>
              <a:t> وفي بعض </a:t>
            </a:r>
            <a:r>
              <a:rPr lang="ar-SA" sz="2600" b="1" dirty="0" err="1" smtClean="0"/>
              <a:t>الروايات: </a:t>
            </a:r>
            <a:r>
              <a:rPr lang="ar-SA" sz="2600" b="1" dirty="0" smtClean="0"/>
              <a:t>(الماء طهور لا ينجسه شيء؛ إلا ما غَيَّر طعمه أو لونه أو ريحه</a:t>
            </a:r>
            <a:r>
              <a:rPr lang="ar-SA" sz="2600" b="1" dirty="0" err="1" smtClean="0"/>
              <a:t>).</a:t>
            </a:r>
            <a:r>
              <a:rPr lang="ar-SA" sz="2600" b="1" dirty="0" smtClean="0"/>
              <a:t> وفي رواية </a:t>
            </a:r>
            <a:r>
              <a:rPr lang="ar-SA" sz="2600" b="1" dirty="0" err="1" smtClean="0"/>
              <a:t>أخرى: </a:t>
            </a:r>
            <a:r>
              <a:rPr lang="ar-SA" sz="2600" b="1" dirty="0" smtClean="0"/>
              <a:t>(إن الماء لا </a:t>
            </a:r>
            <a:r>
              <a:rPr lang="ar-SA" sz="2600" b="1" dirty="0" smtClean="0"/>
              <a:t>ينجسه</a:t>
            </a:r>
            <a:endParaRPr lang="en-US" sz="26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381000"/>
            <a:ext cx="8839200" cy="4893647"/>
          </a:xfrm>
          <a:prstGeom prst="rect">
            <a:avLst/>
          </a:prstGeom>
        </p:spPr>
        <p:txBody>
          <a:bodyPr wrap="square">
            <a:spAutoFit/>
          </a:bodyPr>
          <a:lstStyle/>
          <a:p>
            <a:pPr algn="just"/>
            <a:r>
              <a:rPr lang="ar-SA" sz="2600" b="1" dirty="0" smtClean="0"/>
              <a:t>شيء إلا ما غَلَب على ريحه وطعمه ولونه</a:t>
            </a:r>
            <a:r>
              <a:rPr lang="ar-SA" sz="2600" b="1" dirty="0" err="1" smtClean="0"/>
              <a:t>).</a:t>
            </a:r>
            <a:r>
              <a:rPr lang="ar-SA" sz="2600" b="1" dirty="0" smtClean="0"/>
              <a:t> </a:t>
            </a:r>
            <a:r>
              <a:rPr lang="ar-SA" sz="2600" b="1" dirty="0" smtClean="0"/>
              <a:t>وهذه </a:t>
            </a:r>
            <a:r>
              <a:rPr lang="ar-SA" sz="2600" b="1" dirty="0" smtClean="0"/>
              <a:t>الزيادة في هذه </a:t>
            </a:r>
            <a:r>
              <a:rPr lang="ar-SA" sz="2600" b="1" dirty="0" err="1" smtClean="0"/>
              <a:t>الروايات: </a:t>
            </a:r>
            <a:r>
              <a:rPr lang="ar-SA" sz="2600" b="1" dirty="0" smtClean="0"/>
              <a:t>(إلا ما غير طعمه أو لونه أو ريحه) </a:t>
            </a:r>
            <a:r>
              <a:rPr lang="ar-SA" sz="2600" b="1" dirty="0" err="1" smtClean="0"/>
              <a:t>أو </a:t>
            </a:r>
            <a:r>
              <a:rPr lang="ar-SA" sz="2600" b="1" dirty="0" smtClean="0"/>
              <a:t>(إلا ما </a:t>
            </a:r>
            <a:r>
              <a:rPr lang="ar-SA" sz="2600" b="1" dirty="0" err="1" smtClean="0"/>
              <a:t>غلب...</a:t>
            </a:r>
            <a:r>
              <a:rPr lang="ar-SA" sz="2600" b="1" dirty="0" smtClean="0"/>
              <a:t>) لا تثبت مرفوعاً إلى النبي صلى الله عليه وسلم باتفاق المحدثين, لكن العلماء مجمعون على العمل </a:t>
            </a:r>
            <a:r>
              <a:rPr lang="ar-SA" sz="2600" b="1" dirty="0" err="1" smtClean="0"/>
              <a:t>بذلك.</a:t>
            </a:r>
            <a:r>
              <a:rPr lang="ar-SA" sz="2600" b="1" dirty="0" smtClean="0"/>
              <a:t> قال الحافظ ابن </a:t>
            </a:r>
            <a:r>
              <a:rPr lang="ar-SA" sz="2600" b="1" dirty="0" err="1" smtClean="0"/>
              <a:t>حجر: </a:t>
            </a:r>
            <a:r>
              <a:rPr lang="ar-SA" sz="2600" b="1" dirty="0" smtClean="0"/>
              <a:t>"قال الشافعي: ما قُلتُ من أنه إذا تغير طعم الماء وريحه ولونه كان نجساً، يُروى عن النبي صلى الله عليه وسلم من وجهٍ لا يُثْبِتُ أهلُ الحديث مثلَه, وهو قول </a:t>
            </a:r>
            <a:r>
              <a:rPr lang="ar-SA" sz="2600" b="1" dirty="0" err="1" smtClean="0"/>
              <a:t>العامة </a:t>
            </a:r>
            <a:r>
              <a:rPr lang="ar-SA" sz="2600" b="1" dirty="0" smtClean="0"/>
              <a:t>-أي من أهل العلم- لا أعلم بينهم </a:t>
            </a:r>
            <a:r>
              <a:rPr lang="ar-SA" sz="2600" b="1" dirty="0" err="1" smtClean="0"/>
              <a:t>خلافاً.</a:t>
            </a:r>
            <a:r>
              <a:rPr lang="ar-SA" sz="2600" b="1" dirty="0" smtClean="0"/>
              <a:t> قال النووي: اتفق المحدثون على </a:t>
            </a:r>
            <a:r>
              <a:rPr lang="ar-SA" sz="2600" b="1" dirty="0" err="1" smtClean="0"/>
              <a:t>تضعيفه </a:t>
            </a:r>
            <a:r>
              <a:rPr lang="ar-SA" sz="2600" b="1" dirty="0" smtClean="0"/>
              <a:t>-أي هذه الزيادة- وقال ابن المنذر: أجمع العلماء على أن الماء القليل والكثير إذا وقعت فيه نجاسة فغيرت له طعماً أو لوناً أو ريحاً فهو </a:t>
            </a:r>
            <a:r>
              <a:rPr lang="ar-SA" sz="2600" b="1" dirty="0" err="1" smtClean="0"/>
              <a:t>نجس".</a:t>
            </a:r>
            <a:r>
              <a:rPr lang="ar-SA" sz="2600" b="1" dirty="0" smtClean="0"/>
              <a:t> فإذاً الأصل في الماء </a:t>
            </a:r>
            <a:r>
              <a:rPr lang="ar-SA" sz="2600" b="1" dirty="0" err="1" smtClean="0"/>
              <a:t>الطهورية</a:t>
            </a:r>
            <a:r>
              <a:rPr lang="ar-SA" sz="2600" b="1" dirty="0" smtClean="0"/>
              <a:t>, فإذا تغير بنجس, تنجس, فإذا زال التغير عاد إلى أصله, وهو </a:t>
            </a:r>
            <a:r>
              <a:rPr lang="ar-SA" sz="2600" b="1" dirty="0" err="1" smtClean="0"/>
              <a:t>الطهورية.</a:t>
            </a:r>
            <a:endParaRPr lang="en-US" sz="2600" b="1" dirty="0" smtClean="0"/>
          </a:p>
          <a:p>
            <a:pPr algn="just"/>
            <a:r>
              <a:rPr lang="ar-SA" sz="2600" b="1" dirty="0" smtClean="0"/>
              <a:t>ويمكن تخريج هذه الفتوى على مسألة استحالة النجاسة ومواقف العلماء منها, وفيما يلي توضيحها</a:t>
            </a:r>
            <a:r>
              <a:rPr lang="ar-SA" sz="2600" b="1" dirty="0" smtClean="0"/>
              <a:t>:</a:t>
            </a:r>
            <a:endParaRPr lang="en-US" sz="26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pPr rtl="1"/>
            <a:r>
              <a:rPr lang="ar-SA" sz="3600" b="1" dirty="0" smtClean="0"/>
              <a:t>معنى الاستحالة:</a:t>
            </a:r>
            <a:endParaRPr lang="en-US" sz="3600"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800" b="1" dirty="0" smtClean="0">
                <a:cs typeface="+mn-cs"/>
              </a:rPr>
              <a:t>تعني الاستحالة التغير </a:t>
            </a:r>
            <a:r>
              <a:rPr lang="ar-SA" sz="2800" b="1" dirty="0" err="1" smtClean="0">
                <a:cs typeface="+mn-cs"/>
              </a:rPr>
              <a:t>والتحول.</a:t>
            </a:r>
            <a:r>
              <a:rPr lang="ar-SA" sz="2800" b="1" dirty="0" smtClean="0">
                <a:cs typeface="+mn-cs"/>
              </a:rPr>
              <a:t> أي تحول الشيء من حقيقة إلى حقيقة أخرى.</a:t>
            </a:r>
            <a:endParaRPr lang="en-US" sz="2800" b="1" dirty="0" smtClean="0">
              <a:cs typeface="+mn-cs"/>
            </a:endParaRPr>
          </a:p>
          <a:p>
            <a:pPr algn="just" rtl="1"/>
            <a:r>
              <a:rPr lang="ar-SA" sz="2800" b="1" dirty="0" smtClean="0">
                <a:cs typeface="+mn-cs"/>
              </a:rPr>
              <a:t>مثال ذلك: أن تتحول شاةٌ ميتةٌ في أرضٍ سبخةٍ إلى ملحٍ, فهل يجوز استعمال ذلك </a:t>
            </a:r>
            <a:r>
              <a:rPr lang="ar-SA" sz="2800" b="1" dirty="0" err="1" smtClean="0">
                <a:cs typeface="+mn-cs"/>
              </a:rPr>
              <a:t>الملح؟</a:t>
            </a:r>
            <a:r>
              <a:rPr lang="ar-SA" sz="2800" b="1" dirty="0" smtClean="0">
                <a:cs typeface="+mn-cs"/>
              </a:rPr>
              <a:t> وهل هذا التحول من ميتةٍ إلى ملح يكسبها صفة الطهارة؟</a:t>
            </a:r>
            <a:endParaRPr lang="en-US" sz="2800" b="1" dirty="0" smtClean="0">
              <a:cs typeface="+mn-cs"/>
            </a:endParaRPr>
          </a:p>
          <a:p>
            <a:pPr algn="just" rtl="1"/>
            <a:r>
              <a:rPr lang="ar-SA" sz="2800" b="1" dirty="0" smtClean="0">
                <a:cs typeface="+mn-cs"/>
              </a:rPr>
              <a:t>مثال آخر: إذا احترقت فضلات الإنسان أو الدواب وتحولت إلى رمادٍ, فهل هذا الرماد يكون </a:t>
            </a:r>
            <a:r>
              <a:rPr lang="ar-SA" sz="2800" b="1" dirty="0" err="1" smtClean="0">
                <a:cs typeface="+mn-cs"/>
              </a:rPr>
              <a:t>طاهراً؟</a:t>
            </a:r>
            <a:r>
              <a:rPr lang="ar-SA" sz="2800" b="1" dirty="0" smtClean="0">
                <a:cs typeface="+mn-cs"/>
              </a:rPr>
              <a:t> </a:t>
            </a:r>
            <a:endParaRPr lang="en-US" sz="2800" b="1" dirty="0">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b="1" dirty="0" smtClean="0"/>
              <a:t>مذاهب العلماء في استحالة </a:t>
            </a:r>
            <a:r>
              <a:rPr lang="ar-SA" b="1" dirty="0" err="1" smtClean="0"/>
              <a:t>النجاسة</a:t>
            </a:r>
            <a:r>
              <a:rPr lang="ar-SA" b="1" dirty="0" err="1" smtClean="0"/>
              <a:t>:</a:t>
            </a:r>
            <a:endParaRPr lang="ar-SA" dirty="0"/>
          </a:p>
        </p:txBody>
      </p:sp>
      <p:sp>
        <p:nvSpPr>
          <p:cNvPr id="3" name="عنصر نائب للمحتوى 2"/>
          <p:cNvSpPr>
            <a:spLocks noGrp="1"/>
          </p:cNvSpPr>
          <p:nvPr>
            <p:ph idx="1"/>
          </p:nvPr>
        </p:nvSpPr>
        <p:spPr>
          <a:xfrm>
            <a:off x="304800" y="1524000"/>
            <a:ext cx="9220200" cy="4602163"/>
          </a:xfrm>
        </p:spPr>
        <p:txBody>
          <a:bodyPr/>
          <a:lstStyle/>
          <a:p>
            <a:pPr algn="just" rtl="1"/>
            <a:r>
              <a:rPr lang="ar-SA" sz="2600" b="1" dirty="0" smtClean="0">
                <a:cs typeface="+mn-cs"/>
              </a:rPr>
              <a:t>اختلف العلماء في حكم استحالة النجاسة, وما إذا كان ذلك يكسبها </a:t>
            </a:r>
            <a:r>
              <a:rPr lang="ar-SA" sz="2600" b="1" dirty="0" err="1" smtClean="0">
                <a:cs typeface="+mn-cs"/>
              </a:rPr>
              <a:t>الطهارة:</a:t>
            </a:r>
            <a:r>
              <a:rPr lang="ar-SA" sz="2600" b="1" dirty="0" smtClean="0">
                <a:cs typeface="+mn-cs"/>
              </a:rPr>
              <a:t>  </a:t>
            </a:r>
            <a:endParaRPr lang="en-US" sz="2600" b="1" dirty="0" smtClean="0">
              <a:cs typeface="+mn-cs"/>
            </a:endParaRPr>
          </a:p>
          <a:p>
            <a:pPr algn="just" rtl="1"/>
            <a:r>
              <a:rPr lang="ar-SA" sz="2600" b="1" dirty="0" smtClean="0">
                <a:cs typeface="+mn-cs"/>
              </a:rPr>
              <a:t>فذهب أكثر الحنفية والمالكية وبعض </a:t>
            </a:r>
            <a:r>
              <a:rPr lang="ar-SA" sz="2600" b="1" dirty="0" err="1" smtClean="0">
                <a:cs typeface="+mn-cs"/>
              </a:rPr>
              <a:t>الحنابلة </a:t>
            </a:r>
            <a:r>
              <a:rPr lang="ar-SA" sz="2600" b="1" dirty="0" smtClean="0">
                <a:cs typeface="+mn-cs"/>
              </a:rPr>
              <a:t>(وهو اختيار ابن تيمية رحمه الله) إلى القول بطهارتها بالاستحالة، سواء أكان نجساً لعينه، أم كان نجساً لمعنىً </a:t>
            </a:r>
            <a:r>
              <a:rPr lang="ar-SA" sz="2600" b="1" dirty="0" err="1" smtClean="0">
                <a:cs typeface="+mn-cs"/>
              </a:rPr>
              <a:t>فيه.</a:t>
            </a:r>
            <a:r>
              <a:rPr lang="ar-SA" sz="2600" b="1" dirty="0" smtClean="0">
                <a:cs typeface="+mn-cs"/>
              </a:rPr>
              <a:t> والنجس لعينه: كالخنزير والميتة إذا تحول إلى ملح كما أسلفنا, والنجس لمعنىً فيه كجلد الميتة إذا دُبِغ, وكالخمر إذا تخلل بنفسه.</a:t>
            </a:r>
            <a:endParaRPr lang="en-US" sz="2600" b="1" dirty="0" smtClean="0">
              <a:cs typeface="+mn-cs"/>
            </a:endParaRPr>
          </a:p>
          <a:p>
            <a:pPr algn="just" rtl="1"/>
            <a:r>
              <a:rPr lang="ar-SA" sz="2600" b="1" dirty="0" smtClean="0">
                <a:cs typeface="+mn-cs"/>
              </a:rPr>
              <a:t>وقال أبو يوسف: لا </a:t>
            </a:r>
            <a:r>
              <a:rPr lang="ar-SA" sz="2600" b="1" dirty="0" err="1" smtClean="0">
                <a:cs typeface="+mn-cs"/>
              </a:rPr>
              <a:t>تطهر.</a:t>
            </a:r>
            <a:r>
              <a:rPr lang="ar-SA" sz="2600" b="1" dirty="0" smtClean="0">
                <a:cs typeface="+mn-cs"/>
              </a:rPr>
              <a:t> وهو أحد القولين في مذهب مالك، وهو قول الشافعي فيما كان نجساً نجاسة </a:t>
            </a:r>
            <a:r>
              <a:rPr lang="ar-SA" sz="2600" b="1" dirty="0" err="1" smtClean="0">
                <a:cs typeface="+mn-cs"/>
              </a:rPr>
              <a:t>عينية.</a:t>
            </a:r>
            <a:r>
              <a:rPr lang="ar-SA" sz="2600" b="1" dirty="0" smtClean="0">
                <a:cs typeface="+mn-cs"/>
              </a:rPr>
              <a:t> وإحدى الروايتين في مذهب أحمد, وهي ظاهر </a:t>
            </a:r>
            <a:r>
              <a:rPr lang="ar-SA" sz="2600" b="1" dirty="0" err="1" smtClean="0">
                <a:cs typeface="+mn-cs"/>
              </a:rPr>
              <a:t>المذهب.</a:t>
            </a:r>
            <a:r>
              <a:rPr lang="ar-SA" sz="2600" b="1" dirty="0" smtClean="0">
                <a:cs typeface="+mn-cs"/>
              </a:rPr>
              <a:t> </a:t>
            </a:r>
            <a:endParaRPr lang="en-US" sz="2600" b="1" dirty="0" smtClean="0">
              <a:cs typeface="+mn-cs"/>
            </a:endParaRPr>
          </a:p>
          <a:p>
            <a:pPr algn="just" rtl="1"/>
            <a:r>
              <a:rPr lang="ar-SA" sz="2600" b="1" dirty="0" smtClean="0">
                <a:cs typeface="+mn-cs"/>
              </a:rPr>
              <a:t>واستثنى هؤلاء من ذلك الخمر إذا انقلبت بنفسها خلاً، وجلد الميتة إذا دُبِغ, لورود الأدلة من الأحاديث النبوية فيهما, وأما ما عداهما من النجاسات فلا تطهر </a:t>
            </a:r>
            <a:r>
              <a:rPr lang="ar-SA" sz="2600" b="1" dirty="0" err="1" smtClean="0">
                <a:cs typeface="+mn-cs"/>
              </a:rPr>
              <a:t>بالاستحالة.</a:t>
            </a:r>
            <a:r>
              <a:rPr lang="ar-SA" sz="2600" b="1" dirty="0" smtClean="0">
                <a:cs typeface="+mn-cs"/>
              </a:rPr>
              <a:t> </a:t>
            </a:r>
            <a:endParaRPr lang="en-US" sz="2600" b="1" dirty="0" smtClean="0">
              <a:cs typeface="+mn-cs"/>
            </a:endParaRP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b="1" dirty="0" smtClean="0"/>
              <a:t>أدلة القول </a:t>
            </a:r>
            <a:r>
              <a:rPr lang="ar-SA" b="1" dirty="0" smtClean="0"/>
              <a:t>بالطهارة </a:t>
            </a:r>
            <a:r>
              <a:rPr lang="ar-SA" b="1" dirty="0" err="1" smtClean="0"/>
              <a:t>بالاستحالة:</a:t>
            </a:r>
            <a:endParaRPr lang="ar-SA" dirty="0"/>
          </a:p>
        </p:txBody>
      </p:sp>
      <p:sp>
        <p:nvSpPr>
          <p:cNvPr id="3" name="عنصر نائب للمحتوى 2"/>
          <p:cNvSpPr>
            <a:spLocks noGrp="1"/>
          </p:cNvSpPr>
          <p:nvPr>
            <p:ph idx="1"/>
          </p:nvPr>
        </p:nvSpPr>
        <p:spPr>
          <a:xfrm>
            <a:off x="304800" y="1371600"/>
            <a:ext cx="9372600" cy="4754563"/>
          </a:xfrm>
        </p:spPr>
        <p:txBody>
          <a:bodyPr/>
          <a:lstStyle/>
          <a:p>
            <a:pPr algn="just" rtl="1"/>
            <a:r>
              <a:rPr lang="ar-SA" sz="2600" b="1" dirty="0" smtClean="0">
                <a:cs typeface="+mn-cs"/>
              </a:rPr>
              <a:t>استدل من قال بتطهير النجاسات بالاستحالة بالكتاب والسنة والاستقراء والمعنى.</a:t>
            </a:r>
            <a:endParaRPr lang="en-US" sz="2600" b="1" dirty="0" smtClean="0">
              <a:cs typeface="+mn-cs"/>
            </a:endParaRPr>
          </a:p>
          <a:p>
            <a:pPr algn="just" rtl="1"/>
            <a:r>
              <a:rPr lang="ar-SA" sz="2600" b="1" dirty="0" smtClean="0">
                <a:cs typeface="+mn-cs"/>
              </a:rPr>
              <a:t>فأما الكتاب فقوله </a:t>
            </a:r>
            <a:r>
              <a:rPr lang="ar-SA" sz="2600" b="1" dirty="0" err="1" smtClean="0">
                <a:cs typeface="+mn-cs"/>
              </a:rPr>
              <a:t>تعالى: </a:t>
            </a:r>
            <a:r>
              <a:rPr lang="ar-SA" sz="2600" b="1" dirty="0" smtClean="0">
                <a:cs typeface="+mn-cs"/>
              </a:rPr>
              <a:t>{وَيُحِلُّ لَهُمُ الطَّيِّبَاتِ وَيُحَرِّمُ عَلَيْهِمُ الْخَبَائِثَ</a:t>
            </a:r>
            <a:r>
              <a:rPr lang="ar-SA" sz="2600" b="1" dirty="0" err="1" smtClean="0">
                <a:cs typeface="+mn-cs"/>
              </a:rPr>
              <a:t>} </a:t>
            </a:r>
            <a:r>
              <a:rPr lang="ar-SA" sz="2600" b="1" dirty="0" smtClean="0">
                <a:cs typeface="+mn-cs"/>
              </a:rPr>
              <a:t>(الأعراف: 157</a:t>
            </a:r>
            <a:r>
              <a:rPr lang="ar-SA" sz="2600" b="1" dirty="0" err="1" smtClean="0">
                <a:cs typeface="+mn-cs"/>
              </a:rPr>
              <a:t>).</a:t>
            </a:r>
            <a:r>
              <a:rPr lang="ar-SA" sz="2600" b="1" dirty="0" smtClean="0">
                <a:cs typeface="+mn-cs"/>
              </a:rPr>
              <a:t> وجه الدلالة أن هذه الأشياء بعد استحالتها وزوال أوصاف النجاسة عنها صارت طيبة، فهي </a:t>
            </a:r>
            <a:r>
              <a:rPr lang="ar-SA" sz="2600" b="1" dirty="0" err="1" smtClean="0">
                <a:cs typeface="+mn-cs"/>
              </a:rPr>
              <a:t>طاهرة.</a:t>
            </a:r>
            <a:r>
              <a:rPr lang="ar-SA" sz="2600" b="1" dirty="0" smtClean="0">
                <a:cs typeface="+mn-cs"/>
              </a:rPr>
              <a:t> </a:t>
            </a:r>
            <a:endParaRPr lang="en-US" sz="2600" b="1" dirty="0" smtClean="0">
              <a:cs typeface="+mn-cs"/>
            </a:endParaRPr>
          </a:p>
          <a:p>
            <a:pPr algn="just" rtl="1"/>
            <a:r>
              <a:rPr lang="ar-SA" sz="2600" b="1" dirty="0" smtClean="0">
                <a:cs typeface="+mn-cs"/>
              </a:rPr>
              <a:t>وأما السنة فما ورد من الأدلة في طهارة الخل والمسك وجلود الميتة بعد </a:t>
            </a:r>
            <a:r>
              <a:rPr lang="ar-SA" sz="2600" b="1" dirty="0" err="1" smtClean="0">
                <a:cs typeface="+mn-cs"/>
              </a:rPr>
              <a:t>الدبغ</a:t>
            </a:r>
            <a:r>
              <a:rPr lang="ar-SA" sz="2600" b="1" dirty="0" smtClean="0">
                <a:cs typeface="+mn-cs"/>
              </a:rPr>
              <a:t> كقوله </a:t>
            </a:r>
            <a:r>
              <a:rPr lang="en-US" sz="2600" b="1" dirty="0" smtClean="0">
                <a:cs typeface="+mn-cs"/>
                <a:sym typeface="AGA Arabesque"/>
              </a:rPr>
              <a:t></a:t>
            </a:r>
            <a:r>
              <a:rPr lang="en-US" sz="2600" b="1" dirty="0" smtClean="0">
                <a:cs typeface="+mn-cs"/>
              </a:rPr>
              <a:t> </a:t>
            </a:r>
            <a:r>
              <a:rPr lang="ar-SA" sz="2600" b="1" dirty="0" smtClean="0">
                <a:cs typeface="+mn-cs"/>
              </a:rPr>
              <a:t>(أيُّمَا إيهاب دُبِغ فقد طَهُر) </a:t>
            </a:r>
            <a:r>
              <a:rPr lang="ar-SA" sz="2600" b="1" dirty="0" err="1" smtClean="0">
                <a:cs typeface="+mn-cs"/>
              </a:rPr>
              <a:t>و </a:t>
            </a:r>
            <a:r>
              <a:rPr lang="ar-SA" sz="2600" b="1" dirty="0" smtClean="0">
                <a:cs typeface="+mn-cs"/>
              </a:rPr>
              <a:t>(نِعم </a:t>
            </a:r>
            <a:r>
              <a:rPr lang="ar-SA" sz="2600" b="1" dirty="0" err="1" smtClean="0">
                <a:cs typeface="+mn-cs"/>
              </a:rPr>
              <a:t>الأدم</a:t>
            </a:r>
            <a:r>
              <a:rPr lang="ar-SA" sz="2600" b="1" dirty="0" smtClean="0">
                <a:cs typeface="+mn-cs"/>
              </a:rPr>
              <a:t> الخل</a:t>
            </a:r>
            <a:r>
              <a:rPr lang="ar-SA" sz="2600" b="1" dirty="0" err="1" smtClean="0">
                <a:cs typeface="+mn-cs"/>
              </a:rPr>
              <a:t>).</a:t>
            </a:r>
            <a:r>
              <a:rPr lang="ar-SA" sz="2600" b="1" dirty="0" smtClean="0">
                <a:cs typeface="+mn-cs"/>
              </a:rPr>
              <a:t> وجلد الميتة تحول بالدباغة من نجس إلى طاهر, والخل متحول من الخمر, فيلحق </a:t>
            </a:r>
            <a:r>
              <a:rPr lang="ar-SA" sz="2600" b="1" dirty="0" err="1" smtClean="0">
                <a:cs typeface="+mn-cs"/>
              </a:rPr>
              <a:t>بهما</a:t>
            </a:r>
            <a:r>
              <a:rPr lang="ar-SA" sz="2600" b="1" dirty="0" smtClean="0">
                <a:cs typeface="+mn-cs"/>
              </a:rPr>
              <a:t> غيرهما من النجاسات إذا تحولت.</a:t>
            </a:r>
            <a:endParaRPr lang="en-US" sz="2600" b="1" dirty="0" smtClean="0">
              <a:cs typeface="+mn-cs"/>
            </a:endParaRPr>
          </a:p>
          <a:p>
            <a:pPr algn="just" rtl="1"/>
            <a:r>
              <a:rPr lang="ar-SA" sz="2600" b="1" dirty="0" smtClean="0">
                <a:cs typeface="+mn-cs"/>
              </a:rPr>
              <a:t>وأما </a:t>
            </a:r>
            <a:r>
              <a:rPr lang="ar-SA" sz="2600" b="1" dirty="0" err="1" smtClean="0">
                <a:cs typeface="+mn-cs"/>
              </a:rPr>
              <a:t>الاستقراء </a:t>
            </a:r>
            <a:r>
              <a:rPr lang="ar-SA" sz="2600" b="1" dirty="0" smtClean="0">
                <a:cs typeface="+mn-cs"/>
              </a:rPr>
              <a:t>(وهو </a:t>
            </a:r>
            <a:r>
              <a:rPr lang="ar-SA" sz="2600" b="1" dirty="0" err="1" smtClean="0">
                <a:cs typeface="+mn-cs"/>
              </a:rPr>
              <a:t>التتبع.</a:t>
            </a:r>
            <a:r>
              <a:rPr lang="ar-SA" sz="2600" b="1" dirty="0" smtClean="0">
                <a:cs typeface="+mn-cs"/>
              </a:rPr>
              <a:t> أي تتبع نصوص </a:t>
            </a:r>
            <a:r>
              <a:rPr lang="ar-SA" sz="2600" b="1" dirty="0" err="1" smtClean="0">
                <a:cs typeface="+mn-cs"/>
              </a:rPr>
              <a:t>الشرع</a:t>
            </a:r>
            <a:r>
              <a:rPr lang="ar-SA" sz="2600" b="1" dirty="0" smtClean="0">
                <a:cs typeface="+mn-cs"/>
              </a:rPr>
              <a:t> وأحكامه) فقد ذكره ابن تيمية رحمه الله </a:t>
            </a:r>
            <a:r>
              <a:rPr lang="ar-SA" sz="2600" b="1" dirty="0" err="1" smtClean="0">
                <a:cs typeface="+mn-cs"/>
              </a:rPr>
              <a:t>فقال: </a:t>
            </a:r>
            <a:r>
              <a:rPr lang="ar-SA" sz="2600" b="1" dirty="0" smtClean="0">
                <a:cs typeface="+mn-cs"/>
              </a:rPr>
              <a:t>"كل ما بدأ الله بتحويله وتبديله من جنس إلى جنس، مثل </a:t>
            </a:r>
            <a:r>
              <a:rPr lang="ar-SA" sz="2600" b="1" dirty="0" smtClean="0">
                <a:cs typeface="+mn-cs"/>
              </a:rPr>
              <a:t>جعل</a:t>
            </a:r>
            <a:r>
              <a:rPr lang="ar-SA" sz="2600" b="1" dirty="0" smtClean="0"/>
              <a:t> الخمر خلاً، والدم منياً، والعلقة مضغةً، ولحم الجلالة الخبيث طيباً، وكذلك بيضها </a:t>
            </a:r>
            <a:r>
              <a:rPr lang="ar-SA" sz="2600" b="1" dirty="0" err="1" smtClean="0"/>
              <a:t>ولبنها،</a:t>
            </a:r>
            <a:r>
              <a:rPr lang="ar-SA" sz="2600" b="1" dirty="0" smtClean="0"/>
              <a:t> </a:t>
            </a:r>
            <a:endParaRPr lang="ar-SA"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448800" cy="5693866"/>
          </a:xfrm>
          <a:prstGeom prst="rect">
            <a:avLst/>
          </a:prstGeom>
        </p:spPr>
        <p:txBody>
          <a:bodyPr wrap="square">
            <a:spAutoFit/>
          </a:bodyPr>
          <a:lstStyle/>
          <a:p>
            <a:pPr algn="just"/>
            <a:r>
              <a:rPr lang="ar-SA" sz="2600" b="1" dirty="0" smtClean="0"/>
              <a:t>والزرع </a:t>
            </a:r>
            <a:r>
              <a:rPr lang="ar-SA" sz="2600" b="1" dirty="0" smtClean="0"/>
              <a:t>المستسقى بالنجس إذا سقي بالماء الطاهر، وغير ذلك، فإنه يزول حكم التنجس، ويزول حقيقة النجس واسمه التابع للحقيقة، وهذا ضروري لا يمكن المنازعة فيه؛ فإن جميع الأجسام المخلوقة في الأرض فإن الله يحولها من حال إلى حال، ويبدلها خلقاً بعد خلق، ولا التفات إلى موادها </a:t>
            </a:r>
            <a:r>
              <a:rPr lang="ar-SA" sz="2600" b="1" dirty="0" err="1" smtClean="0"/>
              <a:t>وعناصرها.</a:t>
            </a:r>
            <a:r>
              <a:rPr lang="ar-SA" sz="2600" b="1" dirty="0" smtClean="0"/>
              <a:t> وأما ما استحال بسبب كسب الإنسان؛ كإحراق الروث، حتى يصير رماداً، ووضع الخنزير في الملاحة، حتى يصير ملحاً ففيه خلافٌ </a:t>
            </a:r>
            <a:r>
              <a:rPr lang="ar-SA" sz="2600" b="1" dirty="0" err="1" smtClean="0"/>
              <a:t>مشهور.</a:t>
            </a:r>
            <a:r>
              <a:rPr lang="ar-SA" sz="2600" b="1" dirty="0" smtClean="0"/>
              <a:t> وللقول بالتطهير </a:t>
            </a:r>
            <a:r>
              <a:rPr lang="ar-SA" sz="2600" b="1" dirty="0" err="1" smtClean="0"/>
              <a:t>اتجاه".</a:t>
            </a:r>
            <a:r>
              <a:rPr lang="ar-SA" sz="2600" b="1" dirty="0" smtClean="0"/>
              <a:t> </a:t>
            </a:r>
            <a:endParaRPr lang="en-US" sz="2600" b="1" dirty="0" smtClean="0"/>
          </a:p>
          <a:p>
            <a:pPr algn="just"/>
            <a:r>
              <a:rPr lang="ar-SA" sz="2600" b="1" dirty="0" smtClean="0"/>
              <a:t>وأما من جهة المعنى؛ فهو أن </a:t>
            </a:r>
            <a:r>
              <a:rPr lang="ar-SA" sz="2600" b="1" dirty="0" err="1" smtClean="0"/>
              <a:t>الشرع</a:t>
            </a:r>
            <a:r>
              <a:rPr lang="ar-SA" sz="2600" b="1" dirty="0" smtClean="0"/>
              <a:t> رتب وصف النجاسة على تلك الحقيقة، وتنتفي الحقيقة بانتفاء بعض أجزاء مفهومها، فكيف </a:t>
            </a:r>
            <a:r>
              <a:rPr lang="ar-SA" sz="2600" b="1" dirty="0" err="1" smtClean="0"/>
              <a:t>بالكل؟!</a:t>
            </a:r>
            <a:r>
              <a:rPr lang="ar-SA" sz="2600" b="1" dirty="0" smtClean="0"/>
              <a:t> فإن الملح غير العظم واللحم، فإذا صار ملحاً ترتب حكم الملح </a:t>
            </a:r>
            <a:r>
              <a:rPr lang="ar-SA" sz="2600" b="1" dirty="0" err="1" smtClean="0"/>
              <a:t>عليه.</a:t>
            </a:r>
            <a:r>
              <a:rPr lang="ar-SA" sz="2600" b="1" dirty="0" smtClean="0"/>
              <a:t> يقول ابن </a:t>
            </a:r>
            <a:r>
              <a:rPr lang="ar-SA" sz="2600" b="1" dirty="0" err="1" smtClean="0"/>
              <a:t>تيمية: </a:t>
            </a:r>
            <a:r>
              <a:rPr lang="ar-SA" sz="2600" b="1" dirty="0" smtClean="0"/>
              <a:t>(وتنازعوا فيما إذا صارت النجاسة ملحاً في الملاحة، أو صارت رماداً، أو صارت الميتة والدم والصديد تراباً كتراب المقبرة, فهذا فيه </a:t>
            </a:r>
            <a:r>
              <a:rPr lang="ar-SA" sz="2600" b="1" dirty="0" err="1" smtClean="0"/>
              <a:t>خلاف...</a:t>
            </a:r>
            <a:r>
              <a:rPr lang="ar-SA" sz="2600" b="1" dirty="0" smtClean="0"/>
              <a:t>  ثم قال: والصواب أن ذلك كله طاهر؛ </a:t>
            </a:r>
            <a:r>
              <a:rPr lang="ar-SA" sz="2600" b="1" dirty="0" smtClean="0"/>
              <a:t>إذْ </a:t>
            </a:r>
            <a:r>
              <a:rPr lang="ar-SA" sz="2600" b="1" dirty="0" smtClean="0"/>
              <a:t>لم يبق شيء من النجاسة لا طعمها ولا لونها ولا ريحها</a:t>
            </a:r>
            <a:r>
              <a:rPr lang="ar-SA" sz="2600" b="1" dirty="0" err="1" smtClean="0"/>
              <a:t>).</a:t>
            </a:r>
            <a:r>
              <a:rPr lang="ar-SA" sz="2600" b="1" dirty="0" smtClean="0"/>
              <a:t> ويقول ابن </a:t>
            </a:r>
            <a:r>
              <a:rPr lang="ar-SA" sz="2600" b="1" dirty="0" err="1" smtClean="0"/>
              <a:t>حزم: </a:t>
            </a:r>
            <a:r>
              <a:rPr lang="ar-SA" sz="2600" b="1" dirty="0" smtClean="0"/>
              <a:t>(إذ استحالت صفات عين النجس أو الحرام، فبطل عنه الاسم الذي </a:t>
            </a:r>
            <a:r>
              <a:rPr lang="ar-SA" sz="2600" b="1" dirty="0" err="1" smtClean="0"/>
              <a:t>به</a:t>
            </a:r>
            <a:r>
              <a:rPr lang="ar-SA" sz="2600" b="1" dirty="0" smtClean="0"/>
              <a:t> ورد ذلك الحكم، وانتقل إلى اسم آخر وارد على حلال طاهر، فليس هو ذلك النجس ولا ذلك الحرام، بل قد صار شيئاً آخر ذا حكم آخر</a:t>
            </a:r>
            <a:r>
              <a:rPr lang="ar-SA" sz="2600" b="1" dirty="0" err="1" smtClean="0"/>
              <a:t>).</a:t>
            </a:r>
            <a:r>
              <a:rPr lang="ar-SA" sz="2600" b="1" dirty="0" smtClean="0"/>
              <a:t> </a:t>
            </a:r>
            <a:endParaRPr lang="en-US" sz="26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b="1" dirty="0" smtClean="0"/>
              <a:t>أدلة القول </a:t>
            </a:r>
            <a:r>
              <a:rPr lang="ar-SA" b="1" dirty="0" smtClean="0"/>
              <a:t>بعدم الطهارة </a:t>
            </a:r>
            <a:r>
              <a:rPr lang="ar-SA" b="1" dirty="0" err="1" smtClean="0"/>
              <a:t>بالاستحالة:</a:t>
            </a:r>
            <a:r>
              <a:rPr lang="ar-SA" dirty="0" smtClean="0"/>
              <a:t> </a:t>
            </a:r>
            <a:endParaRPr lang="en-US" dirty="0"/>
          </a:p>
        </p:txBody>
      </p:sp>
      <p:sp>
        <p:nvSpPr>
          <p:cNvPr id="3" name="عنصر نائب للمحتوى 2"/>
          <p:cNvSpPr>
            <a:spLocks noGrp="1"/>
          </p:cNvSpPr>
          <p:nvPr>
            <p:ph idx="1"/>
          </p:nvPr>
        </p:nvSpPr>
        <p:spPr>
          <a:xfrm>
            <a:off x="495300" y="1371600"/>
            <a:ext cx="8915400" cy="4754563"/>
          </a:xfrm>
        </p:spPr>
        <p:txBody>
          <a:bodyPr/>
          <a:lstStyle/>
          <a:p>
            <a:pPr algn="just" rtl="1"/>
            <a:endParaRPr lang="ar-SA" sz="2600" b="1" dirty="0" smtClean="0">
              <a:cs typeface="+mn-cs"/>
            </a:endParaRPr>
          </a:p>
          <a:p>
            <a:pPr algn="just" rtl="1"/>
            <a:r>
              <a:rPr lang="ar-SA" sz="2800" b="1" dirty="0" smtClean="0"/>
              <a:t>استدل القائلون بأن الاستحالة لا تطهر النجاسة بأن رماد النجاسة المحروقة أجزاء تلك النجاسة، فتبقى النجاسة من وجه، فالتحقت بالنجس من كل وجه احتياطاً, ولأن نجاستها لم تحصل بالاستحالة، فلم تطهر كما في الدم إذا صار </a:t>
            </a:r>
            <a:r>
              <a:rPr lang="ar-SA" sz="2800" b="1" dirty="0" err="1" smtClean="0"/>
              <a:t>قيحاً</a:t>
            </a:r>
            <a:r>
              <a:rPr lang="ar-SA" sz="2800" b="1" dirty="0" smtClean="0"/>
              <a:t> وصديداً, فإن أحداً لا يقول بطهارته بهذا التحول</a:t>
            </a:r>
            <a:r>
              <a:rPr lang="ar-SA" sz="2800" b="1" dirty="0" smtClean="0"/>
              <a:t>.</a:t>
            </a:r>
            <a:endParaRPr lang="en-US" sz="28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b="1" dirty="0" smtClean="0"/>
              <a:t>الراجح من </a:t>
            </a:r>
            <a:r>
              <a:rPr lang="ar-SA" b="1" dirty="0" err="1" smtClean="0"/>
              <a:t>الأقوال:</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800" b="1" dirty="0" smtClean="0"/>
              <a:t>والقول الأول </a:t>
            </a:r>
            <a:r>
              <a:rPr lang="ar-SA" sz="2800" b="1" dirty="0" smtClean="0"/>
              <a:t>القائل بالطهارة بالاستحالة أرجح</a:t>
            </a:r>
            <a:r>
              <a:rPr lang="ar-SA" sz="2800" b="1" dirty="0" smtClean="0"/>
              <a:t>, </a:t>
            </a:r>
            <a:r>
              <a:rPr lang="ar-SA" sz="2800" b="1" dirty="0" smtClean="0"/>
              <a:t>والله أعلم, إذ </a:t>
            </a:r>
            <a:r>
              <a:rPr lang="ar-SA" sz="2800" b="1" dirty="0" smtClean="0"/>
              <a:t>ثبت عن ابن عمر </a:t>
            </a:r>
            <a:r>
              <a:rPr lang="en-US" sz="2800" b="1" dirty="0" smtClean="0">
                <a:sym typeface="AGA Arabesque"/>
              </a:rPr>
              <a:t></a:t>
            </a:r>
            <a:r>
              <a:rPr lang="ar-SA" sz="2800" b="1" dirty="0" smtClean="0"/>
              <a:t> أنه قال: كانت الكلاب تُقبِل وتُدبر، وتبول في مسجد النبي صلى الله عليه وسلم، ولم يكونوا يرشون شيئاً من </a:t>
            </a:r>
            <a:r>
              <a:rPr lang="ar-SA" sz="2800" b="1" dirty="0" err="1" smtClean="0"/>
              <a:t>ذلك.</a:t>
            </a:r>
            <a:r>
              <a:rPr lang="ar-SA" sz="2800" b="1" dirty="0" smtClean="0"/>
              <a:t> </a:t>
            </a:r>
            <a:endParaRPr lang="en-US" sz="2800" b="1" dirty="0" smtClean="0"/>
          </a:p>
          <a:p>
            <a:pPr algn="just" rtl="1"/>
            <a:r>
              <a:rPr lang="ar-SA" sz="2800" b="1" dirty="0" smtClean="0"/>
              <a:t>وفي السنن أنه </a:t>
            </a:r>
            <a:r>
              <a:rPr lang="ar-SA" sz="2800" b="1" dirty="0" err="1" smtClean="0"/>
              <a:t>قال: </a:t>
            </a:r>
            <a:r>
              <a:rPr lang="ar-SA" sz="2800" b="1" dirty="0" smtClean="0"/>
              <a:t>(إذا أتى أحدكم المسجد لينظر في نعليه فإن كان </a:t>
            </a:r>
            <a:r>
              <a:rPr lang="ar-SA" sz="2800" b="1" dirty="0" err="1" smtClean="0"/>
              <a:t>بهما</a:t>
            </a:r>
            <a:r>
              <a:rPr lang="ar-SA" sz="2800" b="1" dirty="0" smtClean="0"/>
              <a:t> أذى فليدلكهما بالتراب فإن التراب لهما طهور</a:t>
            </a:r>
            <a:r>
              <a:rPr lang="ar-SA" sz="2800" b="1" dirty="0" err="1" smtClean="0"/>
              <a:t>).</a:t>
            </a:r>
            <a:r>
              <a:rPr lang="ar-SA" sz="2800" b="1" dirty="0" smtClean="0"/>
              <a:t> </a:t>
            </a:r>
            <a:endParaRPr lang="en-US" sz="2800" b="1" dirty="0" smtClean="0"/>
          </a:p>
          <a:p>
            <a:pPr algn="just" rtl="1"/>
            <a:r>
              <a:rPr lang="ar-SA" sz="2800" b="1" dirty="0" smtClean="0"/>
              <a:t>وقوله صلى الله عليه وسلم في ذيول ثياب النساء إذا أصابت أرضاً طاهرةً، بعد أرضٍ </a:t>
            </a:r>
            <a:r>
              <a:rPr lang="ar-SA" sz="2800" b="1" dirty="0" err="1" smtClean="0"/>
              <a:t>خبيثةٍ: </a:t>
            </a:r>
            <a:r>
              <a:rPr lang="ar-SA" sz="2800" b="1" dirty="0" smtClean="0"/>
              <a:t>(فتلك بتلك) </a:t>
            </a:r>
            <a:r>
              <a:rPr lang="ar-SA" sz="2800" b="1" dirty="0" err="1" smtClean="0"/>
              <a:t>وقال: </a:t>
            </a:r>
            <a:r>
              <a:rPr lang="ar-SA" sz="2800" b="1" dirty="0" smtClean="0"/>
              <a:t>(يطهره ما بعده</a:t>
            </a:r>
            <a:r>
              <a:rPr lang="ar-SA" sz="2800" b="1" dirty="0" err="1" smtClean="0"/>
              <a:t>).</a:t>
            </a:r>
            <a:endParaRPr lang="en-US" sz="2800" b="1" dirty="0" smtClean="0"/>
          </a:p>
          <a:p>
            <a:pPr algn="just"/>
            <a:r>
              <a:rPr lang="ar-SA" sz="2800" b="1" dirty="0" smtClean="0"/>
              <a:t>وهذا ما انتهى إليه هيئة كبار العلماء في المملكة بنص قراره </a:t>
            </a:r>
            <a:r>
              <a:rPr lang="ar-SA" sz="2800" b="1" dirty="0" err="1" smtClean="0"/>
              <a:t>رقم </a:t>
            </a:r>
            <a:r>
              <a:rPr lang="ar-SA" sz="2800" b="1" dirty="0" smtClean="0"/>
              <a:t>(64</a:t>
            </a:r>
            <a:r>
              <a:rPr lang="ar-SA" sz="2800" b="1" dirty="0" err="1" smtClean="0"/>
              <a:t>)</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نص قرار هيئة كبار العلماء في هذه </a:t>
            </a:r>
            <a:r>
              <a:rPr lang="ar-SA" sz="3600" b="1" dirty="0" err="1" smtClean="0"/>
              <a:t>النازلة:</a:t>
            </a:r>
            <a:endParaRPr lang="ar-SA" sz="3600" dirty="0"/>
          </a:p>
        </p:txBody>
      </p:sp>
      <p:sp>
        <p:nvSpPr>
          <p:cNvPr id="3" name="عنصر نائب للمحتوى 2"/>
          <p:cNvSpPr>
            <a:spLocks noGrp="1"/>
          </p:cNvSpPr>
          <p:nvPr>
            <p:ph idx="1"/>
          </p:nvPr>
        </p:nvSpPr>
        <p:spPr>
          <a:xfrm>
            <a:off x="304800" y="1371600"/>
            <a:ext cx="9372600" cy="4754563"/>
          </a:xfrm>
        </p:spPr>
        <p:txBody>
          <a:bodyPr/>
          <a:lstStyle/>
          <a:p>
            <a:pPr algn="just" rtl="1"/>
            <a:r>
              <a:rPr lang="ar-SA" sz="2600" b="1" dirty="0" smtClean="0">
                <a:cs typeface="+mn-cs"/>
              </a:rPr>
              <a:t>جاء </a:t>
            </a:r>
            <a:r>
              <a:rPr lang="ar-SA" sz="2600" b="1" dirty="0" smtClean="0">
                <a:cs typeface="+mn-cs"/>
              </a:rPr>
              <a:t>في نص </a:t>
            </a:r>
            <a:r>
              <a:rPr lang="ar-SA" sz="2600" b="1" dirty="0" err="1" smtClean="0">
                <a:cs typeface="+mn-cs"/>
              </a:rPr>
              <a:t>القرار: </a:t>
            </a:r>
            <a:r>
              <a:rPr lang="ar-SA" sz="2600" b="1" dirty="0" smtClean="0">
                <a:cs typeface="+mn-cs"/>
              </a:rPr>
              <a:t>"الحمد لله وحده، وصلى الله وسلم على من لا نبي بعده محمد، وعلى آله وصحبه، وبعد: ففي الدورة الثالثة عشرة لهيئة كبار العلماء المنعقدة في النصف الآخر من شهر </a:t>
            </a:r>
            <a:r>
              <a:rPr lang="ar-SA" sz="2600" b="1" dirty="0" err="1" smtClean="0">
                <a:cs typeface="+mn-cs"/>
              </a:rPr>
              <a:t>شوال </a:t>
            </a:r>
            <a:r>
              <a:rPr lang="ar-SA" sz="2600" b="1" dirty="0" smtClean="0">
                <a:cs typeface="+mn-cs"/>
              </a:rPr>
              <a:t>(</a:t>
            </a:r>
            <a:r>
              <a:rPr lang="ar-SA" sz="2600" b="1" dirty="0" err="1" smtClean="0">
                <a:cs typeface="+mn-cs"/>
              </a:rPr>
              <a:t>1398هـ</a:t>
            </a:r>
            <a:r>
              <a:rPr lang="ar-SA" sz="2600" b="1" dirty="0" smtClean="0">
                <a:cs typeface="+mn-cs"/>
              </a:rPr>
              <a:t>) بمدينة الطائف، وبناء على رغبة المجلس التأسيسي لرابطة العالم الإسلامي في إحالة موضوع الاستفتاء الوارد إلى الرابطة من رئيس تحرير </a:t>
            </a:r>
            <a:r>
              <a:rPr lang="ar-SA" sz="2600" b="1" dirty="0" err="1" smtClean="0">
                <a:cs typeface="+mn-cs"/>
              </a:rPr>
              <a:t>جريدة </a:t>
            </a:r>
            <a:r>
              <a:rPr lang="ar-SA" sz="2600" b="1" dirty="0" smtClean="0">
                <a:cs typeface="+mn-cs"/>
              </a:rPr>
              <a:t>(مسلم </a:t>
            </a:r>
            <a:r>
              <a:rPr lang="ar-SA" sz="2600" b="1" dirty="0" err="1" smtClean="0">
                <a:cs typeface="+mn-cs"/>
              </a:rPr>
              <a:t>نيوز</a:t>
            </a:r>
            <a:r>
              <a:rPr lang="ar-SA" sz="2600" b="1" dirty="0" smtClean="0">
                <a:cs typeface="+mn-cs"/>
              </a:rPr>
              <a:t>) الصادرة </a:t>
            </a:r>
            <a:r>
              <a:rPr lang="ar-SA" sz="2600" b="1" dirty="0" err="1" smtClean="0">
                <a:cs typeface="+mn-cs"/>
              </a:rPr>
              <a:t>بـ</a:t>
            </a:r>
            <a:r>
              <a:rPr lang="ar-SA" sz="2600" b="1" dirty="0" smtClean="0">
                <a:cs typeface="+mn-cs"/>
              </a:rPr>
              <a:t>(</a:t>
            </a:r>
            <a:r>
              <a:rPr lang="ar-SA" sz="2600" b="1" dirty="0" err="1" smtClean="0">
                <a:cs typeface="+mn-cs"/>
              </a:rPr>
              <a:t>كيب</a:t>
            </a:r>
            <a:r>
              <a:rPr lang="ar-SA" sz="2600" b="1" dirty="0" smtClean="0">
                <a:cs typeface="+mn-cs"/>
              </a:rPr>
              <a:t> </a:t>
            </a:r>
            <a:r>
              <a:rPr lang="ar-SA" sz="2600" b="1" dirty="0" err="1" smtClean="0">
                <a:cs typeface="+mn-cs"/>
              </a:rPr>
              <a:t>تاون</a:t>
            </a:r>
            <a:r>
              <a:rPr lang="ar-SA" sz="2600" b="1" dirty="0" smtClean="0">
                <a:cs typeface="+mn-cs"/>
              </a:rPr>
              <a:t>) إلى هيئة كبار العلماء؛ لإعداد بحث في الموضوع، وتقرير ما تراه الهيئة نحوه، والمتضمن الإفادة بأن المسلمين في تلك الجهة يواجهون مشكلة كبيرة بسبب ما أقدم عليه مجلس مشروع التحقيقات العالمية والصناعية الذي يعمل على إنتاج ماء للشرب النقي من مياه المجاري، وأنهم يسألون عن حكم استعمال هذه المياه بعد تنقيتها للوضوء.</a:t>
            </a:r>
            <a:endParaRPr lang="en-US" sz="2600" b="1" dirty="0" smtClean="0">
              <a:cs typeface="+mn-cs"/>
            </a:endParaRPr>
          </a:p>
          <a:p>
            <a:pPr algn="just" rtl="1"/>
            <a:r>
              <a:rPr lang="ar-SA" sz="2600" b="1" dirty="0" smtClean="0">
                <a:cs typeface="+mn-cs"/>
              </a:rPr>
              <a:t>بناء على ذلك فقد اطلع المجلس على البحث المعد في ذلك من قبل اللجنة الدائمة للبحوث العلمية والإفتاء، كما اطلع المجلس على خطاب معالي وزير الزراعة </a:t>
            </a:r>
            <a:r>
              <a:rPr lang="ar-SA" sz="2600" b="1" dirty="0" smtClean="0">
                <a:cs typeface="+mn-cs"/>
              </a:rPr>
              <a:t>والمياه</a:t>
            </a:r>
            <a:endParaRPr lang="en-US" sz="2600" b="1" dirty="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372600" cy="5693866"/>
          </a:xfrm>
          <a:prstGeom prst="rect">
            <a:avLst/>
          </a:prstGeom>
        </p:spPr>
        <p:txBody>
          <a:bodyPr wrap="square">
            <a:spAutoFit/>
          </a:bodyPr>
          <a:lstStyle/>
          <a:p>
            <a:pPr algn="just"/>
            <a:r>
              <a:rPr lang="ar-SA" sz="2600" b="1" dirty="0" err="1" smtClean="0"/>
              <a:t>رقم </a:t>
            </a:r>
            <a:r>
              <a:rPr lang="ar-SA" sz="2600" b="1" dirty="0" smtClean="0"/>
              <a:t>(1/ 1299) وتاريخ 30/5/</a:t>
            </a:r>
            <a:r>
              <a:rPr lang="ar-SA" sz="2600" b="1" dirty="0" err="1" smtClean="0"/>
              <a:t>1398هـ</a:t>
            </a:r>
            <a:r>
              <a:rPr lang="ar-SA" sz="2600" b="1" dirty="0" smtClean="0"/>
              <a:t> وبعد البحث والمداولة والمناقشة قرر المجلس ما يلي</a:t>
            </a:r>
            <a:r>
              <a:rPr lang="ar-SA" sz="2600" b="1" dirty="0" smtClean="0"/>
              <a:t>: </a:t>
            </a:r>
            <a:r>
              <a:rPr lang="ar-SA" sz="2600" b="1" dirty="0" smtClean="0"/>
              <a:t>بناء على ما ذكره أهل العلم من أن الماء الكثير المتغير بنجاسة يطهر إذا زال تغيره بنفسه، أو بإضافة ماء طهور إليه أو زال تغيره بطول مكث، أو تأثير الشمس ومرور الرياح عليه، أو نحو ذلك لزوال الحكم بزوال علته.</a:t>
            </a:r>
            <a:endParaRPr lang="en-US" sz="2600" b="1" dirty="0" smtClean="0"/>
          </a:p>
          <a:p>
            <a:pPr algn="just"/>
            <a:r>
              <a:rPr lang="ar-SA" sz="2600" b="1" dirty="0" smtClean="0"/>
              <a:t>وحيث إن المياه </a:t>
            </a:r>
            <a:r>
              <a:rPr lang="ar-SA" sz="2600" b="1" dirty="0" err="1" smtClean="0"/>
              <a:t>المتنجسة</a:t>
            </a:r>
            <a:r>
              <a:rPr lang="ar-SA" sz="2600" b="1" dirty="0" smtClean="0"/>
              <a:t> يمكن التخلص من نجاستها بعدة وسائل، وحيث إن تنقيتها وتخليصها مما طرأ عليها من النجاسات بواسطة الطرق الفنية الحديثة لإعمال التنقية يعتبر من أحسن وسائل الترشيح والتطهير، حيث يبذل الكثير من الأسباب المادية لتخليص هذه المياه من النجاسات، كما يشهد بذلك ويقرره الخبراء المختصون بذلك ممن لا يتطرق الشك إليهم في عملهم وخبرتهم وتجاربهم.</a:t>
            </a:r>
            <a:endParaRPr lang="en-US" sz="2600" b="1" dirty="0" smtClean="0"/>
          </a:p>
          <a:p>
            <a:pPr algn="just"/>
            <a:r>
              <a:rPr lang="ar-SA" sz="2600" b="1" dirty="0" smtClean="0"/>
              <a:t>لذلك فإن المجلس يرى طهارتها بعد تنقيتها التنقية الكاملة، بحيث تعود إلى خلقتها الأولى لا يرى فيها تغير بنجاسة في طعم ولا لون ولا ريح، ويجوز استعمالها في إزالة الأحداث </a:t>
            </a:r>
            <a:r>
              <a:rPr lang="ar-SA" sz="2600" b="1" dirty="0" err="1" smtClean="0"/>
              <a:t>والأخباث</a:t>
            </a:r>
            <a:r>
              <a:rPr lang="ar-SA" sz="2600" b="1" dirty="0" smtClean="0"/>
              <a:t>، وتحصل الطهارة بها منها، كما يجوز شربها إلا إذا كانت هناك أضرار صحية تنشأ عن استعمالها فيمتنع ذلك؛ محافظة على النفس، وتفاديا للضرر لا لنجاستها</a:t>
            </a:r>
            <a:r>
              <a:rPr lang="ar-SA" sz="2600" b="1" dirty="0" smtClean="0"/>
              <a:t>.</a:t>
            </a:r>
            <a:endParaRPr lang="en-US"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0999"/>
            <a:ext cx="9220200" cy="1569660"/>
          </a:xfrm>
          <a:prstGeom prst="rect">
            <a:avLst/>
          </a:prstGeom>
        </p:spPr>
        <p:txBody>
          <a:bodyPr wrap="square">
            <a:spAutoFit/>
          </a:bodyPr>
          <a:lstStyle/>
          <a:p>
            <a:pPr algn="just"/>
            <a:r>
              <a:rPr lang="ar-SA" sz="2400" b="1" dirty="0" smtClean="0"/>
              <a:t>والمجلس إذ يقرر ذلك يستحسن الاستغناء عنها في استعمالها للشرب متى وجد إلى ذلك سبيل؛ احتياطا للصحة، واتقاء للضرر، وتنزها عما تستقذره النفوس وتنفر منه الطباع.</a:t>
            </a:r>
            <a:endParaRPr lang="en-US" sz="2400" b="1" dirty="0" smtClean="0"/>
          </a:p>
          <a:p>
            <a:pPr algn="just"/>
            <a:r>
              <a:rPr lang="ar-SA" sz="2400" b="1" dirty="0" smtClean="0"/>
              <a:t>والله الموفق، وصلى الله على نبينا محمد، وعلى آله وصحبه </a:t>
            </a:r>
            <a:r>
              <a:rPr lang="ar-SA" sz="2400" b="1" dirty="0" err="1" smtClean="0"/>
              <a:t>وسلم".</a:t>
            </a:r>
            <a:endParaRPr lang="en-US" sz="2400" b="1" dirty="0" smtClean="0"/>
          </a:p>
          <a:p>
            <a:pPr algn="just"/>
            <a:r>
              <a:rPr lang="ar-SA" sz="2400" b="1" dirty="0" smtClean="0"/>
              <a:t>هيئة كبار </a:t>
            </a:r>
            <a:r>
              <a:rPr lang="ar-SA" sz="2400" b="1" dirty="0" err="1" smtClean="0"/>
              <a:t>العلماء </a:t>
            </a:r>
            <a:r>
              <a:rPr lang="ar-SA" sz="2400" b="1" dirty="0" err="1" smtClean="0"/>
              <a:t>.</a:t>
            </a:r>
            <a:endParaRPr lang="en-US" sz="24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5781</TotalTime>
  <Words>2086</Words>
  <Application>Microsoft Office PowerPoint</Application>
  <PresentationFormat>A4 Paper (210x297 mm)‎</PresentationFormat>
  <Paragraphs>60</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الثالثة حكم استعمال مياه الصرف الصحي بعد تنقيتها بالوسائل الحديثة</vt:lpstr>
      <vt:lpstr>النازلة وأسبابها:</vt:lpstr>
      <vt:lpstr>تحرير محل البحث في هذه النازلة:</vt:lpstr>
      <vt:lpstr>طرق وأساليب تطهير المياه النجسة:</vt:lpstr>
      <vt:lpstr>الشريحة 6</vt:lpstr>
      <vt:lpstr>الشريحة 7</vt:lpstr>
      <vt:lpstr>معنى الاستحالة:</vt:lpstr>
      <vt:lpstr>مذاهب العلماء في استحالة النجاسة:</vt:lpstr>
      <vt:lpstr>أدلة القول بالطهارة بالاستحالة:</vt:lpstr>
      <vt:lpstr>الشريحة 11</vt:lpstr>
      <vt:lpstr>أدلة القول بعدم الطهارة بالاستحالة: </vt:lpstr>
      <vt:lpstr>الراجح من الأقوال:</vt:lpstr>
      <vt:lpstr>نص قرار هيئة كبار العلماء في هذه النازلة:</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245</cp:revision>
  <dcterms:created xsi:type="dcterms:W3CDTF">2009-10-14T19:14:34Z</dcterms:created>
  <dcterms:modified xsi:type="dcterms:W3CDTF">2012-09-16T04:19:25Z</dcterms:modified>
</cp:coreProperties>
</file>