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74" r:id="rId4"/>
    <p:sldId id="275" r:id="rId5"/>
    <p:sldId id="276" r:id="rId6"/>
    <p:sldId id="277" r:id="rId7"/>
    <p:sldId id="310" r:id="rId8"/>
    <p:sldId id="308" r:id="rId9"/>
    <p:sldId id="311" r:id="rId10"/>
    <p:sldId id="312" r:id="rId11"/>
    <p:sldId id="309" r:id="rId12"/>
    <p:sldId id="313" r:id="rId13"/>
    <p:sldId id="278" r:id="rId14"/>
    <p:sldId id="306" r:id="rId15"/>
    <p:sldId id="307"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90" d="100"/>
          <a:sy n="90" d="100"/>
        </p:scale>
        <p:origin x="-600" y="6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762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3600" b="1" dirty="0" smtClean="0">
                <a:solidFill>
                  <a:srgbClr val="FF0000"/>
                </a:solidFill>
                <a:latin typeface="Calibri" pitchFamily="34" charset="0"/>
                <a:cs typeface="Times New Roman" pitchFamily="18" charset="0"/>
              </a:rPr>
              <a:t>القضايا المعاصرة وفقه النوازل</a:t>
            </a:r>
            <a:endParaRPr lang="en-US" sz="3600" b="1" dirty="0">
              <a:solidFill>
                <a:srgbClr val="FF0000"/>
              </a:solidFill>
              <a:latin typeface="Calibri" pitchFamily="34" charset="0"/>
            </a:endParaRPr>
          </a:p>
          <a:p>
            <a:pPr algn="ctr"/>
            <a:r>
              <a:rPr lang="ar-SA" sz="3200" b="1" dirty="0" smtClean="0">
                <a:solidFill>
                  <a:srgbClr val="FF0000"/>
                </a:solidFill>
                <a:latin typeface="Calibri" pitchFamily="34" charset="0"/>
                <a:cs typeface="Times New Roman" pitchFamily="18" charset="0"/>
              </a:rPr>
              <a:t>د</a:t>
            </a:r>
            <a:r>
              <a:rPr lang="en-US" sz="3200" b="1" dirty="0" smtClean="0">
                <a:solidFill>
                  <a:srgbClr val="FF0000"/>
                </a:solidFill>
                <a:latin typeface="Calibri" pitchFamily="34" charset="0"/>
                <a:cs typeface="Times New Roman" pitchFamily="18" charset="0"/>
              </a:rPr>
              <a:t>  .</a:t>
            </a:r>
            <a:r>
              <a:rPr lang="ar-SA" sz="3200" b="1" dirty="0" smtClean="0">
                <a:solidFill>
                  <a:srgbClr val="FF0000"/>
                </a:solidFill>
                <a:latin typeface="Calibri" pitchFamily="34" charset="0"/>
                <a:cs typeface="Times New Roman" pitchFamily="18" charset="0"/>
              </a:rPr>
              <a:t>عبد الله </a:t>
            </a:r>
            <a:r>
              <a:rPr lang="ar-SA" sz="3200" b="1" dirty="0" err="1" smtClean="0">
                <a:solidFill>
                  <a:srgbClr val="FF0000"/>
                </a:solidFill>
                <a:latin typeface="Calibri" pitchFamily="34" charset="0"/>
                <a:cs typeface="Times New Roman" pitchFamily="18" charset="0"/>
              </a:rPr>
              <a:t>الديرشوي</a:t>
            </a:r>
            <a:endParaRPr lang="en-US" sz="3200" b="1" dirty="0">
              <a:solidFill>
                <a:srgbClr val="FF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438400"/>
            <a:ext cx="8420100" cy="2819400"/>
          </a:xfrm>
        </p:spPr>
        <p:txBody>
          <a:bodyPr/>
          <a:lstStyle/>
          <a:p>
            <a:pPr rtl="1" eaLnBrk="1" hangingPunct="1">
              <a:lnSpc>
                <a:spcPct val="150000"/>
              </a:lnSpc>
            </a:pPr>
            <a:r>
              <a:rPr lang="ar-SA" sz="4800" b="1" spc="-150" dirty="0" smtClean="0">
                <a:solidFill>
                  <a:srgbClr val="376092"/>
                </a:solidFill>
                <a:latin typeface="Times New Roman" pitchFamily="18" charset="0"/>
                <a:cs typeface="+mn-cs"/>
              </a:rPr>
              <a:t>المحاضرة الرابعة</a:t>
            </a:r>
            <a:r>
              <a:rPr lang="ar-SA" sz="3600" b="1" spc="-150" dirty="0" smtClean="0">
                <a:solidFill>
                  <a:srgbClr val="376092"/>
                </a:solidFill>
                <a:latin typeface="Times New Roman" pitchFamily="18" charset="0"/>
                <a:cs typeface="+mn-cs"/>
              </a:rPr>
              <a:t/>
            </a:r>
            <a:br>
              <a:rPr lang="ar-SA" sz="3600" b="1" spc="-150" dirty="0" smtClean="0">
                <a:solidFill>
                  <a:srgbClr val="376092"/>
                </a:solidFill>
                <a:latin typeface="Times New Roman" pitchFamily="18" charset="0"/>
                <a:cs typeface="+mn-cs"/>
              </a:rPr>
            </a:br>
            <a:r>
              <a:rPr lang="ar-SA" sz="3600" b="1" dirty="0" smtClean="0"/>
              <a:t>مستجدات العلاج الطبي وأثرها على صحة الصيام</a:t>
            </a:r>
            <a:r>
              <a:rPr lang="en-US" sz="3600" dirty="0" smtClean="0"/>
              <a:t/>
            </a:r>
            <a:br>
              <a:rPr lang="en-US" sz="3600" dirty="0" smtClean="0"/>
            </a:br>
            <a:endParaRPr lang="en-US" sz="3600" b="1" spc="-150" dirty="0" smtClean="0">
              <a:solidFill>
                <a:srgbClr val="C00000"/>
              </a:solidFill>
              <a:latin typeface="Times New Roman" pitchFamily="18" charset="0"/>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219200"/>
          </a:xfrm>
        </p:spPr>
        <p:txBody>
          <a:bodyPr/>
          <a:lstStyle/>
          <a:p>
            <a:pPr rtl="1"/>
            <a:r>
              <a:rPr lang="ar-SA" b="1" dirty="0" err="1" smtClean="0"/>
              <a:t>مقدمة :</a:t>
            </a:r>
            <a:endParaRPr lang="en-US" b="1" dirty="0"/>
          </a:p>
        </p:txBody>
      </p:sp>
      <p:sp>
        <p:nvSpPr>
          <p:cNvPr id="3" name="عنصر نائب للمحتوى 2"/>
          <p:cNvSpPr>
            <a:spLocks noGrp="1"/>
          </p:cNvSpPr>
          <p:nvPr>
            <p:ph idx="1"/>
          </p:nvPr>
        </p:nvSpPr>
        <p:spPr>
          <a:xfrm>
            <a:off x="381000" y="1371601"/>
            <a:ext cx="9144000" cy="3429000"/>
          </a:xfrm>
        </p:spPr>
        <p:txBody>
          <a:bodyPr/>
          <a:lstStyle/>
          <a:p>
            <a:pPr algn="just" rtl="1"/>
            <a:r>
              <a:rPr lang="ar-SA" sz="2800" b="1" dirty="0" smtClean="0"/>
              <a:t>سنتناول الآن بمشيئة الله الحكم الشرعي لبعض ما استجد في مجال العلاج الطبي وأثره على صحة الصيام، وهي مسائل يكثر السؤال عنها مع مقدم شهر رمضان من كل عام، وتشتد الحاجة إلى </a:t>
            </a:r>
            <a:r>
              <a:rPr lang="ar-SA" sz="2800" b="1" dirty="0" err="1" smtClean="0"/>
              <a:t>معرفتها.</a:t>
            </a:r>
            <a:r>
              <a:rPr lang="ar-SA" sz="2800" b="1" dirty="0" smtClean="0"/>
              <a:t> </a:t>
            </a:r>
            <a:endParaRPr lang="en-US" sz="2800" b="1" dirty="0" smtClean="0"/>
          </a:p>
          <a:p>
            <a:pPr algn="just" rtl="1"/>
            <a:r>
              <a:rPr lang="ar-SA" sz="2800" b="1" dirty="0" smtClean="0"/>
              <a:t>ونقول بداية لا خلاف بين العلماء قديماً وحديثاً في أن الصيام هو الإمساك عن </a:t>
            </a:r>
            <a:r>
              <a:rPr lang="ar-SA" sz="2800" b="1" dirty="0" err="1" smtClean="0"/>
              <a:t>المطعوم</a:t>
            </a:r>
            <a:r>
              <a:rPr lang="ar-SA" sz="2800" b="1" dirty="0" smtClean="0"/>
              <a:t> والمشروب والجماع؛ من طلوع الفجر إلى غروب </a:t>
            </a:r>
            <a:r>
              <a:rPr lang="ar-SA" sz="2800" b="1" dirty="0" err="1" smtClean="0"/>
              <a:t>الشمس.</a:t>
            </a:r>
            <a:r>
              <a:rPr lang="ar-SA" sz="2800" b="1" dirty="0" smtClean="0"/>
              <a:t> وهذا القدر محل إجماع أهل العلم لثبوته بالأدلة القطعية من الكتاب </a:t>
            </a:r>
            <a:r>
              <a:rPr lang="ar-SA" sz="2800" b="1" dirty="0" err="1" smtClean="0"/>
              <a:t>والسنة.</a:t>
            </a:r>
            <a:r>
              <a:rPr lang="ar-SA" sz="2800" b="1" dirty="0" smtClean="0"/>
              <a:t> وأما ما سواها من المسائل </a:t>
            </a:r>
            <a:r>
              <a:rPr lang="ar-SA" sz="2800" b="1" dirty="0" err="1" smtClean="0"/>
              <a:t>المسكوت</a:t>
            </a:r>
            <a:r>
              <a:rPr lang="ar-SA" sz="2800" b="1" dirty="0" smtClean="0"/>
              <a:t> عنها، أو التي تعارضت فيها الآثار فقد وقع فيها </a:t>
            </a:r>
            <a:r>
              <a:rPr lang="ar-SA" sz="2800" b="1" dirty="0" err="1" smtClean="0"/>
              <a:t>الخلاف.</a:t>
            </a:r>
            <a:r>
              <a:rPr lang="ar-SA" sz="2800" b="1" dirty="0" smtClean="0"/>
              <a:t> ويلحق </a:t>
            </a:r>
            <a:r>
              <a:rPr lang="ar-SA" sz="2800" b="1" dirty="0" err="1" smtClean="0"/>
              <a:t>بهما</a:t>
            </a:r>
            <a:r>
              <a:rPr lang="ar-SA" sz="2800" b="1" dirty="0" smtClean="0"/>
              <a:t> في ذلك المستجدات الطبية في مجال </a:t>
            </a:r>
            <a:r>
              <a:rPr lang="ar-SA" sz="2800" b="1" dirty="0" err="1" smtClean="0"/>
              <a:t>التداوي</a:t>
            </a:r>
            <a:r>
              <a:rPr lang="ar-SA" sz="2800" b="1" dirty="0" smtClean="0"/>
              <a:t> والعلاج في ضوء ما توصل إليه العلم الحديث.</a:t>
            </a:r>
            <a:endParaRPr lang="en-US" sz="2800" b="1"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143000"/>
          </a:xfrm>
        </p:spPr>
        <p:txBody>
          <a:bodyPr/>
          <a:lstStyle/>
          <a:p>
            <a:pPr rtl="1"/>
            <a:r>
              <a:rPr lang="ar-SA" b="1" dirty="0" smtClean="0"/>
              <a:t>المرض وعلاقته </a:t>
            </a:r>
            <a:r>
              <a:rPr lang="ar-SA" b="1" dirty="0" err="1" smtClean="0"/>
              <a:t>بالصيام:</a:t>
            </a:r>
            <a:r>
              <a:rPr lang="ar-SA" b="1" dirty="0" smtClean="0"/>
              <a:t> </a:t>
            </a:r>
            <a:endParaRPr lang="en-US" dirty="0"/>
          </a:p>
        </p:txBody>
      </p:sp>
      <p:sp>
        <p:nvSpPr>
          <p:cNvPr id="3" name="عنصر نائب للمحتوى 2"/>
          <p:cNvSpPr>
            <a:spLocks noGrp="1"/>
          </p:cNvSpPr>
          <p:nvPr>
            <p:ph idx="1"/>
          </p:nvPr>
        </p:nvSpPr>
        <p:spPr>
          <a:xfrm>
            <a:off x="228600" y="1371600"/>
            <a:ext cx="9448800" cy="4754563"/>
          </a:xfrm>
        </p:spPr>
        <p:txBody>
          <a:bodyPr/>
          <a:lstStyle/>
          <a:p>
            <a:pPr algn="just" rtl="1"/>
            <a:r>
              <a:rPr lang="ar-SA" sz="2600" b="1" dirty="0" smtClean="0">
                <a:cs typeface="+mj-cs"/>
              </a:rPr>
              <a:t>صوم رمضان ركن من أركان الدين, </a:t>
            </a:r>
            <a:r>
              <a:rPr lang="ar-SA" sz="2600" b="1" dirty="0" smtClean="0"/>
              <a:t>وعزيمة واجبة في حق </a:t>
            </a:r>
            <a:r>
              <a:rPr lang="ar-SA" sz="2600" b="1" dirty="0" smtClean="0">
                <a:cs typeface="+mj-cs"/>
              </a:rPr>
              <a:t>جميع </a:t>
            </a:r>
            <a:r>
              <a:rPr lang="ar-SA" sz="2600" b="1" dirty="0" err="1" smtClean="0">
                <a:cs typeface="+mj-cs"/>
              </a:rPr>
              <a:t>المكلفين.</a:t>
            </a:r>
            <a:r>
              <a:rPr lang="ar-SA" sz="2600" b="1" dirty="0" smtClean="0">
                <a:cs typeface="+mj-cs"/>
              </a:rPr>
              <a:t> قال </a:t>
            </a:r>
            <a:r>
              <a:rPr lang="ar-SA" sz="2600" b="1" dirty="0" err="1" smtClean="0">
                <a:cs typeface="+mj-cs"/>
              </a:rPr>
              <a:t>تعالى: </a:t>
            </a:r>
            <a:r>
              <a:rPr lang="ar-SA" sz="2600" b="1" dirty="0" smtClean="0">
                <a:cs typeface="+mj-cs"/>
              </a:rPr>
              <a:t>{يَا أَيُّهَا الَّذِينَ آَمَنُوا كُتِبَ عَلَيْكُمُ الصِّيَامُ كَمَا كُتِبَ عَلَى الَّذِينَ مِنْ قَبْلِكُمْ لَعَلَّكُمْ تَتَّقُونَ</a:t>
            </a:r>
            <a:r>
              <a:rPr lang="ar-SA" sz="2600" b="1" dirty="0" err="1" smtClean="0">
                <a:cs typeface="+mj-cs"/>
              </a:rPr>
              <a:t>} </a:t>
            </a:r>
            <a:r>
              <a:rPr lang="ar-SA" sz="2600" b="1" dirty="0" smtClean="0">
                <a:cs typeface="+mj-cs"/>
              </a:rPr>
              <a:t>(البقرة: 183) وقال </a:t>
            </a:r>
            <a:r>
              <a:rPr lang="ar-SA" sz="2600" b="1" dirty="0" err="1" smtClean="0">
                <a:cs typeface="+mj-cs"/>
              </a:rPr>
              <a:t>تعالى: </a:t>
            </a:r>
            <a:r>
              <a:rPr lang="ar-SA" sz="2600" b="1" dirty="0" smtClean="0">
                <a:cs typeface="+mj-cs"/>
              </a:rPr>
              <a:t>{فَمَنْ شَهِدَ مِنْكُمُ الشَّهْرَ فَلْيَصُمْهُ</a:t>
            </a:r>
            <a:r>
              <a:rPr lang="ar-SA" sz="2600" b="1" dirty="0" err="1" smtClean="0">
                <a:cs typeface="+mj-cs"/>
              </a:rPr>
              <a:t>} </a:t>
            </a:r>
            <a:r>
              <a:rPr lang="ar-SA" sz="2600" b="1" dirty="0" smtClean="0">
                <a:cs typeface="+mj-cs"/>
              </a:rPr>
              <a:t>(البقرة: 185</a:t>
            </a:r>
            <a:r>
              <a:rPr lang="ar-SA" sz="2600" b="1" dirty="0" err="1" smtClean="0">
                <a:cs typeface="+mj-cs"/>
              </a:rPr>
              <a:t>).</a:t>
            </a:r>
            <a:endParaRPr lang="en-US" sz="2600" b="1" dirty="0" smtClean="0">
              <a:cs typeface="+mj-cs"/>
            </a:endParaRPr>
          </a:p>
          <a:p>
            <a:pPr algn="just" rtl="1"/>
            <a:r>
              <a:rPr lang="ar-SA" sz="2600" b="1" dirty="0" smtClean="0">
                <a:cs typeface="+mj-cs"/>
              </a:rPr>
              <a:t>إلا أن الله سبحانه رحمةً منه بعباده, رخص للمريض والمسافر بالفطر، فقال </a:t>
            </a:r>
            <a:r>
              <a:rPr lang="ar-SA" sz="2600" b="1" dirty="0" err="1" smtClean="0">
                <a:cs typeface="+mj-cs"/>
              </a:rPr>
              <a:t>تعالى: </a:t>
            </a:r>
            <a:r>
              <a:rPr lang="ar-SA" sz="2600" b="1" dirty="0" smtClean="0">
                <a:cs typeface="+mj-cs"/>
              </a:rPr>
              <a:t>{فَمَنْ كَانَ مِنْكُمْ مَرِيضاً أَوْ عَلَى سَفَرٍ فَعِدَّةٌ مِنْ أَيَّامٍ أُخَرَ</a:t>
            </a:r>
            <a:r>
              <a:rPr lang="ar-SA" sz="2600" b="1" dirty="0" err="1" smtClean="0">
                <a:cs typeface="+mj-cs"/>
              </a:rPr>
              <a:t>} </a:t>
            </a:r>
            <a:r>
              <a:rPr lang="ar-SA" sz="2600" b="1" dirty="0" smtClean="0">
                <a:cs typeface="+mj-cs"/>
              </a:rPr>
              <a:t>(البقرة: 184</a:t>
            </a:r>
            <a:r>
              <a:rPr lang="ar-SA" sz="2600" b="1" dirty="0" err="1" smtClean="0">
                <a:cs typeface="+mj-cs"/>
              </a:rPr>
              <a:t>).</a:t>
            </a:r>
            <a:r>
              <a:rPr lang="ar-SA" sz="2600" b="1" dirty="0" smtClean="0">
                <a:cs typeface="+mj-cs"/>
              </a:rPr>
              <a:t> وظاهر الآية يفيد أن كل من صدق عليه وصف المرض يُرخص له في الفطر, إلا أن عامة الفقهاء على أن هذا الإطلاق غير مرادٍ, بل هو واحدٌ من هؤلاء:</a:t>
            </a:r>
            <a:endParaRPr lang="en-US" sz="2600" b="1" dirty="0" smtClean="0">
              <a:cs typeface="+mj-cs"/>
            </a:endParaRPr>
          </a:p>
          <a:p>
            <a:pPr lvl="0" algn="just" rtl="1"/>
            <a:r>
              <a:rPr lang="ar-SA" sz="2600" b="1" dirty="0" smtClean="0">
                <a:cs typeface="+mj-cs"/>
              </a:rPr>
              <a:t>1- مَنْ يقدر على الصيام ولكن بجهدٍ </a:t>
            </a:r>
            <a:r>
              <a:rPr lang="ar-SA" sz="2600" b="1" dirty="0" err="1" smtClean="0">
                <a:cs typeface="+mj-cs"/>
              </a:rPr>
              <a:t>ومشقةٍ.</a:t>
            </a:r>
            <a:r>
              <a:rPr lang="ar-SA" sz="2600" b="1" dirty="0" smtClean="0">
                <a:cs typeface="+mj-cs"/>
              </a:rPr>
              <a:t> فهذا لا يُكلف </a:t>
            </a:r>
            <a:r>
              <a:rPr lang="ar-SA" sz="2600" b="1" dirty="0" err="1" smtClean="0">
                <a:cs typeface="+mj-cs"/>
              </a:rPr>
              <a:t>به.</a:t>
            </a:r>
            <a:r>
              <a:rPr lang="ar-SA" sz="2600" b="1" dirty="0" smtClean="0">
                <a:cs typeface="+mj-cs"/>
              </a:rPr>
              <a:t>  </a:t>
            </a:r>
            <a:endParaRPr lang="en-US" sz="2600" b="1" dirty="0" smtClean="0">
              <a:cs typeface="+mj-cs"/>
            </a:endParaRPr>
          </a:p>
          <a:p>
            <a:pPr lvl="0" algn="just" rtl="1"/>
            <a:r>
              <a:rPr lang="ar-SA" sz="2600" b="1" dirty="0" smtClean="0">
                <a:cs typeface="+mj-cs"/>
              </a:rPr>
              <a:t>2- مَنْ يقدر عليه من غير جهدٍ ولا مشقةٍ، ولكن يُتوقع أن يُضاعف الصيام مرضه, وهذا يستحب له الفطر عند جمهور العلماء.</a:t>
            </a:r>
            <a:endParaRPr lang="en-US" sz="2600" b="1" dirty="0" smtClean="0">
              <a:cs typeface="+mj-cs"/>
            </a:endParaRPr>
          </a:p>
          <a:p>
            <a:pPr lvl="0" algn="just" rtl="1"/>
            <a:r>
              <a:rPr lang="ar-SA" sz="2600" b="1" dirty="0" smtClean="0">
                <a:cs typeface="+mj-cs"/>
              </a:rPr>
              <a:t>3- صحيح </a:t>
            </a:r>
            <a:r>
              <a:rPr lang="ar-SA" sz="2600" b="1" dirty="0" err="1" smtClean="0">
                <a:cs typeface="+mj-cs"/>
              </a:rPr>
              <a:t>الجسم </a:t>
            </a:r>
            <a:r>
              <a:rPr lang="ar-SA" sz="2600" b="1" dirty="0" smtClean="0">
                <a:cs typeface="+mj-cs"/>
              </a:rPr>
              <a:t>(أي غير المريض) الذي يغلب على ظنه أنه سيمرض إنْ صام.</a:t>
            </a:r>
            <a:endParaRPr lang="en-US" sz="2600" b="1" dirty="0">
              <a:cs typeface="+mj-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990600"/>
          </a:xfrm>
        </p:spPr>
        <p:txBody>
          <a:bodyPr/>
          <a:lstStyle/>
          <a:p>
            <a:pPr rtl="1"/>
            <a:r>
              <a:rPr lang="ar-SA" sz="4000" b="1" dirty="0" smtClean="0"/>
              <a:t>أقسام مستجدات العلاج الطبي:</a:t>
            </a:r>
            <a:endParaRPr lang="en-US" sz="4000" dirty="0"/>
          </a:p>
        </p:txBody>
      </p:sp>
      <p:sp>
        <p:nvSpPr>
          <p:cNvPr id="3" name="عنصر نائب للمحتوى 2"/>
          <p:cNvSpPr>
            <a:spLocks noGrp="1"/>
          </p:cNvSpPr>
          <p:nvPr>
            <p:ph idx="1"/>
          </p:nvPr>
        </p:nvSpPr>
        <p:spPr>
          <a:xfrm>
            <a:off x="381000" y="1371600"/>
            <a:ext cx="9144000" cy="4754563"/>
          </a:xfrm>
        </p:spPr>
        <p:txBody>
          <a:bodyPr/>
          <a:lstStyle/>
          <a:p>
            <a:pPr algn="just" rtl="1"/>
            <a:endParaRPr lang="ar-SA" sz="2800" b="1" dirty="0" smtClean="0"/>
          </a:p>
          <a:p>
            <a:pPr algn="just" rtl="1"/>
            <a:r>
              <a:rPr lang="ar-SA" sz="2800" b="1" dirty="0" smtClean="0"/>
              <a:t>يمكننا أن نقسم مستجدات العلاج الطبي إلى قسمين:</a:t>
            </a:r>
            <a:endParaRPr lang="en-US" sz="2800" b="1" dirty="0" smtClean="0"/>
          </a:p>
          <a:p>
            <a:pPr lvl="0" algn="just" rtl="1"/>
            <a:r>
              <a:rPr lang="ar-SA" sz="2800" b="1" dirty="0" smtClean="0"/>
              <a:t>ما يؤخذ عن طريق </a:t>
            </a:r>
            <a:r>
              <a:rPr lang="ar-SA" sz="2800" b="1" dirty="0" err="1" smtClean="0"/>
              <a:t>المنافذ.</a:t>
            </a:r>
            <a:r>
              <a:rPr lang="ar-SA" sz="2800" b="1" dirty="0" smtClean="0"/>
              <a:t> وهي: الفم والأنف والعين والأذن </a:t>
            </a:r>
            <a:r>
              <a:rPr lang="ar-SA" sz="2800" b="1" dirty="0" err="1" smtClean="0"/>
              <a:t>والسوْأتان.</a:t>
            </a:r>
            <a:endParaRPr lang="en-US" sz="2800" b="1" dirty="0" smtClean="0"/>
          </a:p>
          <a:p>
            <a:pPr lvl="0" algn="just" rtl="1"/>
            <a:r>
              <a:rPr lang="ar-SA" sz="2800" b="1" dirty="0" smtClean="0"/>
              <a:t>وما يؤخذ عن غير طريق </a:t>
            </a:r>
            <a:r>
              <a:rPr lang="ar-SA" sz="2800" b="1" dirty="0" err="1" smtClean="0"/>
              <a:t>المنافذ.</a:t>
            </a:r>
            <a:r>
              <a:rPr lang="ar-SA" sz="2800" b="1" dirty="0" smtClean="0"/>
              <a:t> (أي الجلد</a:t>
            </a:r>
            <a:r>
              <a:rPr lang="ar-SA" sz="2800" b="1" dirty="0" err="1" smtClean="0"/>
              <a:t>).</a:t>
            </a:r>
            <a:endParaRPr lang="en-US" sz="2800" b="1" dirty="0" smtClean="0"/>
          </a:p>
          <a:p>
            <a:pPr algn="just" rtl="1"/>
            <a:r>
              <a:rPr lang="ar-SA" sz="2800" b="1" dirty="0" smtClean="0"/>
              <a:t>ولن نتمكن من الإحاطة بجميع المسائل المستجدة في مجال </a:t>
            </a:r>
            <a:r>
              <a:rPr lang="ar-SA" sz="2800" b="1" dirty="0" err="1" smtClean="0"/>
              <a:t>التداوي</a:t>
            </a:r>
            <a:r>
              <a:rPr lang="ar-SA" sz="2800" b="1" dirty="0" smtClean="0"/>
              <a:t> والعلاج </a:t>
            </a:r>
            <a:r>
              <a:rPr lang="ar-SA" sz="2800" b="1" dirty="0" err="1" smtClean="0"/>
              <a:t>الطبي </a:t>
            </a:r>
            <a:r>
              <a:rPr lang="ar-SA" sz="2800" b="1" dirty="0" smtClean="0"/>
              <a:t>–والتي يمكن أن يكون لها أثر على صحة الصيام- ولذلك فسنقتصر على الصور الأهم منها من خلال </a:t>
            </a:r>
            <a:r>
              <a:rPr lang="ar-SA" sz="2800" b="1" dirty="0" err="1" smtClean="0"/>
              <a:t>محاضرتين:</a:t>
            </a:r>
            <a:endParaRPr lang="ar-SA" sz="2800" b="1" dirty="0" smtClean="0"/>
          </a:p>
          <a:p>
            <a:pPr algn="just" rtl="1"/>
            <a:r>
              <a:rPr lang="ar-SA" sz="2800" b="1" dirty="0" smtClean="0"/>
              <a:t>أولاهما: للحديث عن الذي يتم تناوله من خلال الفم.</a:t>
            </a:r>
          </a:p>
          <a:p>
            <a:pPr algn="just" rtl="1"/>
            <a:r>
              <a:rPr lang="ar-SA" sz="2800" b="1" dirty="0" smtClean="0"/>
              <a:t>والثانية: للحديث عن </a:t>
            </a:r>
            <a:r>
              <a:rPr lang="ar-SA" sz="2800" b="1" dirty="0" err="1" smtClean="0"/>
              <a:t>بفية</a:t>
            </a:r>
            <a:r>
              <a:rPr lang="ar-SA" sz="2800" b="1" dirty="0" smtClean="0"/>
              <a:t> المنافذ المعتادة وغير المعتادة.</a:t>
            </a:r>
            <a:endParaRPr lang="en-US" sz="28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944562"/>
          </a:xfrm>
        </p:spPr>
        <p:txBody>
          <a:bodyPr/>
          <a:lstStyle/>
          <a:p>
            <a:pPr rtl="1"/>
            <a:r>
              <a:rPr lang="ar-SA" sz="3600" b="1" dirty="0" smtClean="0"/>
              <a:t>المنفذ </a:t>
            </a:r>
            <a:r>
              <a:rPr lang="ar-SA" sz="3600" b="1" dirty="0" err="1" smtClean="0"/>
              <a:t>الأول </a:t>
            </a:r>
            <a:r>
              <a:rPr lang="ar-SA" sz="3600" b="1" dirty="0" smtClean="0"/>
              <a:t>- الفم</a:t>
            </a:r>
            <a:r>
              <a:rPr lang="ar-SA" sz="3600" b="1" dirty="0" smtClean="0"/>
              <a:t>:</a:t>
            </a:r>
            <a:endParaRPr lang="en-US" sz="3600" dirty="0"/>
          </a:p>
        </p:txBody>
      </p:sp>
      <p:sp>
        <p:nvSpPr>
          <p:cNvPr id="3" name="عنصر نائب للمحتوى 2"/>
          <p:cNvSpPr>
            <a:spLocks noGrp="1"/>
          </p:cNvSpPr>
          <p:nvPr>
            <p:ph idx="1"/>
          </p:nvPr>
        </p:nvSpPr>
        <p:spPr>
          <a:xfrm>
            <a:off x="495300" y="1447800"/>
            <a:ext cx="8915400" cy="4678363"/>
          </a:xfrm>
        </p:spPr>
        <p:txBody>
          <a:bodyPr/>
          <a:lstStyle/>
          <a:p>
            <a:pPr rtl="1"/>
            <a:r>
              <a:rPr lang="ar-SA" sz="2800" b="1" dirty="0" smtClean="0"/>
              <a:t>ما يؤخذ من خلال الفم قد يبقى في الفم ولا </a:t>
            </a:r>
            <a:r>
              <a:rPr lang="ar-SA" sz="2800" b="1" dirty="0" smtClean="0"/>
              <a:t>يتجاوزه إلى الحلقوم</a:t>
            </a:r>
            <a:r>
              <a:rPr lang="ar-SA" sz="2800" b="1" dirty="0" smtClean="0"/>
              <a:t>.</a:t>
            </a:r>
          </a:p>
          <a:p>
            <a:pPr rtl="1"/>
            <a:r>
              <a:rPr lang="ar-SA" sz="2800" b="1" dirty="0" smtClean="0"/>
              <a:t>وقد </a:t>
            </a:r>
            <a:r>
              <a:rPr lang="ar-SA" sz="2800" b="1" dirty="0" smtClean="0"/>
              <a:t>يتجاوزه ويصل إلى الحلقوم, أو إلى ما وراءه.</a:t>
            </a:r>
          </a:p>
          <a:p>
            <a:pPr rtl="1"/>
            <a:r>
              <a:rPr lang="ar-SA" sz="2800" b="1" dirty="0" smtClean="0"/>
              <a:t>فما الحكم في ذلك؟</a:t>
            </a:r>
            <a:endParaRPr lang="en-US" sz="28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ما يبقى في الفم ولا </a:t>
            </a:r>
            <a:r>
              <a:rPr lang="ar-SA" b="1" dirty="0" err="1" smtClean="0"/>
              <a:t>يتجاوزه:</a:t>
            </a:r>
            <a:endParaRPr lang="ar-SA" dirty="0"/>
          </a:p>
        </p:txBody>
      </p:sp>
      <p:sp>
        <p:nvSpPr>
          <p:cNvPr id="3" name="عنصر نائب للمحتوى 2"/>
          <p:cNvSpPr>
            <a:spLocks noGrp="1"/>
          </p:cNvSpPr>
          <p:nvPr>
            <p:ph idx="1"/>
          </p:nvPr>
        </p:nvSpPr>
        <p:spPr>
          <a:xfrm>
            <a:off x="381000" y="1447799"/>
            <a:ext cx="9144000" cy="4343401"/>
          </a:xfrm>
        </p:spPr>
        <p:txBody>
          <a:bodyPr/>
          <a:lstStyle/>
          <a:p>
            <a:pPr rtl="1"/>
            <a:r>
              <a:rPr lang="ar-SA" sz="2600" b="1" dirty="0" smtClean="0"/>
              <a:t>الفم هو: ما </a:t>
            </a:r>
            <a:r>
              <a:rPr lang="ar-SA" sz="2600" b="1" dirty="0" smtClean="0"/>
              <a:t>بين باطن الشفتين وأقصى </a:t>
            </a:r>
            <a:r>
              <a:rPr lang="ar-SA" sz="2600" b="1" dirty="0" err="1" smtClean="0"/>
              <a:t>الحلق.</a:t>
            </a:r>
            <a:r>
              <a:rPr lang="ar-SA" sz="2600" b="1" dirty="0" smtClean="0"/>
              <a:t> (وأقصى الحلق يعني آخره وهو عند مخرج </a:t>
            </a:r>
            <a:r>
              <a:rPr lang="ar-SA" sz="2600" b="1" dirty="0" smtClean="0"/>
              <a:t>حرفي الهمزة والهاء</a:t>
            </a:r>
            <a:r>
              <a:rPr lang="ar-SA" sz="2600" b="1" dirty="0" err="1" smtClean="0"/>
              <a:t>).</a:t>
            </a:r>
            <a:r>
              <a:rPr lang="ar-SA" sz="2600" b="1" dirty="0" smtClean="0"/>
              <a:t> </a:t>
            </a:r>
            <a:endParaRPr lang="en-US" sz="2600" b="1" dirty="0" smtClean="0"/>
          </a:p>
          <a:p>
            <a:pPr rtl="1"/>
            <a:r>
              <a:rPr lang="ar-SA" sz="2600" b="1" dirty="0" smtClean="0"/>
              <a:t>اختلفت آراء الفقهاء تجاه ما يدخل الفم ولا </a:t>
            </a:r>
            <a:r>
              <a:rPr lang="ar-SA" sz="2600" b="1" dirty="0" smtClean="0"/>
              <a:t>يتجاوزه, </a:t>
            </a:r>
            <a:r>
              <a:rPr lang="ar-SA" sz="2600" b="1" dirty="0" smtClean="0"/>
              <a:t>ومدى تأثيره على صحة </a:t>
            </a:r>
            <a:r>
              <a:rPr lang="ar-SA" sz="2600" b="1" dirty="0" err="1" smtClean="0"/>
              <a:t>الصيام:</a:t>
            </a:r>
            <a:r>
              <a:rPr lang="ar-SA" sz="2600" b="1" dirty="0" smtClean="0"/>
              <a:t> </a:t>
            </a:r>
            <a:endParaRPr lang="en-US" sz="2600" b="1" dirty="0" smtClean="0"/>
          </a:p>
          <a:p>
            <a:pPr rtl="1"/>
            <a:r>
              <a:rPr lang="ar-SA" sz="2600" b="1" u="sng" dirty="0" smtClean="0"/>
              <a:t>فذهب الحنفية </a:t>
            </a:r>
            <a:r>
              <a:rPr lang="ar-SA" sz="2600" b="1" dirty="0" smtClean="0"/>
              <a:t>إلى أن ما يدخل الفم لا يؤثر على صحة الصيام ما لم يجاوز أقصى </a:t>
            </a:r>
            <a:r>
              <a:rPr lang="ar-SA" sz="2600" b="1" dirty="0" err="1" smtClean="0"/>
              <a:t>الحلق </a:t>
            </a:r>
            <a:r>
              <a:rPr lang="ar-SA" sz="2600" b="1" dirty="0" smtClean="0"/>
              <a:t>(أي آخره</a:t>
            </a:r>
            <a:r>
              <a:rPr lang="ar-SA" sz="2600" b="1" dirty="0" err="1" smtClean="0"/>
              <a:t>).</a:t>
            </a:r>
            <a:r>
              <a:rPr lang="ar-SA" sz="2600" b="1" dirty="0" smtClean="0"/>
              <a:t> </a:t>
            </a:r>
            <a:endParaRPr lang="en-US" sz="2600" b="1" dirty="0" smtClean="0"/>
          </a:p>
          <a:p>
            <a:pPr rtl="1"/>
            <a:r>
              <a:rPr lang="ar-SA" sz="2600" b="1" u="sng" dirty="0" smtClean="0"/>
              <a:t>وقال المالكية والحنابلة</a:t>
            </a:r>
            <a:r>
              <a:rPr lang="ar-SA" sz="2600" b="1" dirty="0" smtClean="0"/>
              <a:t>: الحَلْقُ كله من الداخل, وكل ما يصل إليه من مائعٍ يكون سبباً في الفطر وفساد الصيام ولو لم يتجاوز </a:t>
            </a:r>
            <a:r>
              <a:rPr lang="ar-SA" sz="2600" b="1" dirty="0" err="1" smtClean="0"/>
              <a:t>الحلق </a:t>
            </a:r>
            <a:r>
              <a:rPr lang="ar-SA" sz="2600" b="1" dirty="0" smtClean="0"/>
              <a:t>(فالحلق كله من الجوف عندهم, ويبدأ الحلق من مخرج حرفي الغين والخاء</a:t>
            </a:r>
            <a:r>
              <a:rPr lang="ar-SA" sz="2600" b="1" dirty="0" err="1" smtClean="0"/>
              <a:t>).</a:t>
            </a:r>
            <a:endParaRPr lang="ar-SA" sz="2600" b="1" dirty="0" smtClean="0"/>
          </a:p>
          <a:p>
            <a:pPr rtl="1"/>
            <a:r>
              <a:rPr lang="ar-SA" sz="2800" b="1" dirty="0" smtClean="0"/>
              <a:t>ويترتب على هذين الرأيين في باب </a:t>
            </a:r>
            <a:r>
              <a:rPr lang="ar-SA" sz="2800" b="1" dirty="0" err="1" smtClean="0"/>
              <a:t>التداوي</a:t>
            </a:r>
            <a:r>
              <a:rPr lang="ar-SA" sz="2800" b="1" dirty="0" smtClean="0"/>
              <a:t> ما يلي:</a:t>
            </a:r>
            <a:endParaRPr lang="en-US" sz="2800" dirty="0" smtClean="0"/>
          </a:p>
          <a:p>
            <a:pPr rtl="1"/>
            <a:r>
              <a:rPr lang="ar-SA" sz="2600" b="1" dirty="0" smtClean="0"/>
              <a:t> </a:t>
            </a:r>
            <a:endParaRPr lang="en-US" sz="2600" b="1"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143000"/>
          </a:xfrm>
        </p:spPr>
        <p:txBody>
          <a:bodyPr/>
          <a:lstStyle/>
          <a:p>
            <a:pPr rtl="1"/>
            <a:r>
              <a:rPr lang="ar-SA" b="1" dirty="0" smtClean="0"/>
              <a:t>استعمال </a:t>
            </a:r>
            <a:r>
              <a:rPr lang="ar-SA" b="1" dirty="0" err="1" smtClean="0"/>
              <a:t>الغرغرة:</a:t>
            </a:r>
            <a:endParaRPr lang="ar-SA" dirty="0"/>
          </a:p>
        </p:txBody>
      </p:sp>
      <p:sp>
        <p:nvSpPr>
          <p:cNvPr id="3" name="عنصر نائب للمحتوى 2"/>
          <p:cNvSpPr>
            <a:spLocks noGrp="1"/>
          </p:cNvSpPr>
          <p:nvPr>
            <p:ph idx="1"/>
          </p:nvPr>
        </p:nvSpPr>
        <p:spPr>
          <a:xfrm>
            <a:off x="304800" y="1371600"/>
            <a:ext cx="9220200" cy="4754563"/>
          </a:xfrm>
        </p:spPr>
        <p:txBody>
          <a:bodyPr/>
          <a:lstStyle/>
          <a:p>
            <a:pPr lvl="0" rtl="1"/>
            <a:r>
              <a:rPr lang="ar-SA" sz="2800" b="1" dirty="0" smtClean="0">
                <a:cs typeface="+mj-cs"/>
              </a:rPr>
              <a:t>بناءً على ما تقدم فإن وضع الدواء في الفم بقصد الغرغرة لا يؤثر على صحة الصيام عند الحنفية؛ لأن الوصول إلى الحلق لا يؤثر ما لم </a:t>
            </a:r>
            <a:r>
              <a:rPr lang="ar-SA" sz="2800" b="1" dirty="0" err="1" smtClean="0">
                <a:cs typeface="+mj-cs"/>
              </a:rPr>
              <a:t>يتجاوزه.</a:t>
            </a:r>
            <a:r>
              <a:rPr lang="ar-SA" sz="2800" b="1" dirty="0" smtClean="0">
                <a:cs typeface="+mj-cs"/>
              </a:rPr>
              <a:t> ولكن ينبغي على مستعمل الغرغرة أن يبصق بعد مَجِّ الدواء حتى يكون في مأمن من دخول بعض آثاره العالقة بريقه إلى </a:t>
            </a:r>
            <a:r>
              <a:rPr lang="ar-SA" sz="2800" b="1" dirty="0" err="1" smtClean="0">
                <a:cs typeface="+mj-cs"/>
              </a:rPr>
              <a:t>جوفه.</a:t>
            </a:r>
            <a:r>
              <a:rPr lang="ar-SA" sz="2800" b="1" dirty="0" smtClean="0">
                <a:cs typeface="+mj-cs"/>
              </a:rPr>
              <a:t> ولا يطالب  بالمبالغة في البصق؛ لأن الباقي بعد المج مجرد بلل ورطوبة لا يمكن </a:t>
            </a:r>
            <a:r>
              <a:rPr lang="ar-SA" sz="2800" b="1" dirty="0" err="1" smtClean="0">
                <a:cs typeface="+mj-cs"/>
              </a:rPr>
              <a:t>التحرز</a:t>
            </a:r>
            <a:r>
              <a:rPr lang="ar-SA" sz="2800" b="1" dirty="0" smtClean="0">
                <a:cs typeface="+mj-cs"/>
              </a:rPr>
              <a:t> </a:t>
            </a:r>
            <a:r>
              <a:rPr lang="ar-SA" sz="2800" b="1" dirty="0" err="1" smtClean="0">
                <a:cs typeface="+mj-cs"/>
              </a:rPr>
              <a:t>منه.</a:t>
            </a:r>
            <a:r>
              <a:rPr lang="ar-SA" sz="2800" b="1" dirty="0" smtClean="0">
                <a:cs typeface="+mj-cs"/>
              </a:rPr>
              <a:t> </a:t>
            </a:r>
            <a:endParaRPr lang="en-US" sz="2800" b="1" dirty="0" smtClean="0">
              <a:cs typeface="+mj-cs"/>
            </a:endParaRPr>
          </a:p>
          <a:p>
            <a:pPr rtl="1"/>
            <a:r>
              <a:rPr lang="ar-SA" sz="2800" b="1" dirty="0" smtClean="0">
                <a:cs typeface="+mj-cs"/>
              </a:rPr>
              <a:t>وقال المالكية والحنابلة: الغرغرة تُفطر وتفسد الصيام؛ لأنها تصل إلى الحلق, والحلق كله من الجوف.</a:t>
            </a:r>
          </a:p>
          <a:p>
            <a:pPr rtl="1"/>
            <a:r>
              <a:rPr lang="ar-SA" sz="2800" b="1" dirty="0" smtClean="0">
                <a:cs typeface="+mj-cs"/>
              </a:rPr>
              <a:t>وقد تبنى مجمع </a:t>
            </a:r>
            <a:r>
              <a:rPr lang="ar-SA" sz="2800" b="1" dirty="0" smtClean="0">
                <a:cs typeface="+mj-cs"/>
              </a:rPr>
              <a:t>الفقه الإسلامي </a:t>
            </a:r>
            <a:r>
              <a:rPr lang="ar-SA" sz="2800" b="1" dirty="0" smtClean="0">
                <a:cs typeface="+mj-cs"/>
              </a:rPr>
              <a:t>الرأي </a:t>
            </a:r>
            <a:r>
              <a:rPr lang="ar-SA" sz="2800" b="1" dirty="0" smtClean="0">
                <a:cs typeface="+mj-cs"/>
              </a:rPr>
              <a:t>الأول, فعدد  ما لا </a:t>
            </a:r>
            <a:r>
              <a:rPr lang="ar-SA" sz="2800" b="1" dirty="0" smtClean="0">
                <a:cs typeface="+mj-cs"/>
              </a:rPr>
              <a:t>يُفطر</a:t>
            </a:r>
            <a:r>
              <a:rPr lang="ar-SA" sz="2800" b="1" dirty="0" smtClean="0">
                <a:cs typeface="+mj-cs"/>
              </a:rPr>
              <a:t>, وذكر </a:t>
            </a:r>
            <a:r>
              <a:rPr lang="ar-SA" sz="2800" b="1" dirty="0" err="1" smtClean="0">
                <a:cs typeface="+mj-cs"/>
              </a:rPr>
              <a:t>منها: </a:t>
            </a:r>
            <a:r>
              <a:rPr lang="ar-SA" sz="2800" b="1" dirty="0" smtClean="0">
                <a:cs typeface="+mj-cs"/>
              </a:rPr>
              <a:t>”المضمضة، والغرغرة، </a:t>
            </a:r>
            <a:r>
              <a:rPr lang="ar-SA" sz="2800" b="1" dirty="0" err="1" smtClean="0">
                <a:cs typeface="+mj-cs"/>
              </a:rPr>
              <a:t>وبخاخ</a:t>
            </a:r>
            <a:r>
              <a:rPr lang="ar-SA" sz="2800" b="1" dirty="0" smtClean="0">
                <a:cs typeface="+mj-cs"/>
              </a:rPr>
              <a:t> العلاج الموضعي للفم، إذا اجتنب ابتلاع ما نفذ إلى </a:t>
            </a:r>
            <a:r>
              <a:rPr lang="ar-SA" sz="2800" b="1" dirty="0" err="1" smtClean="0">
                <a:cs typeface="+mj-cs"/>
              </a:rPr>
              <a:t>الحلق“.</a:t>
            </a:r>
            <a:endParaRPr lang="ar-SA" sz="2800" b="1" dirty="0" smtClean="0">
              <a:cs typeface="+mj-cs"/>
            </a:endParaRPr>
          </a:p>
          <a:p>
            <a:pPr rtl="1"/>
            <a:endParaRPr lang="en-US" sz="2800" b="1" dirty="0" smtClean="0"/>
          </a:p>
          <a:p>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81000" y="379773"/>
            <a:ext cx="9144000"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Char char="•"/>
              <a:tabLst/>
            </a:pPr>
            <a:r>
              <a:rPr lang="ar-SA" sz="2800" b="1" dirty="0" smtClean="0">
                <a:latin typeface="Traditional Arabic" pitchFamily="18" charset="-78"/>
                <a:ea typeface="Times New Roman" pitchFamily="18" charset="0"/>
                <a:cs typeface="+mj-cs"/>
              </a:rPr>
              <a:t> </a:t>
            </a:r>
            <a:r>
              <a:rPr kumimoji="0" lang="ar-SA" sz="2800" b="1" i="0" u="none" strike="noStrike" cap="none" normalizeH="0" baseline="0" dirty="0" smtClean="0">
                <a:ln>
                  <a:noFill/>
                </a:ln>
                <a:solidFill>
                  <a:schemeClr val="tx1"/>
                </a:solidFill>
                <a:effectLst/>
                <a:latin typeface="Traditional Arabic" pitchFamily="18" charset="-78"/>
                <a:ea typeface="Times New Roman" pitchFamily="18" charset="0"/>
                <a:cs typeface="+mj-cs"/>
              </a:rPr>
              <a:t>لو مَضغ دواءً لا يتحلل منه شيء إلى المعدة لم يُفطر باتفاق الفقهاء, وكذا المضمضة </a:t>
            </a:r>
            <a:r>
              <a:rPr kumimoji="0" lang="ar-SA" sz="2800" b="1" i="0" u="none" strike="noStrike" cap="none" normalizeH="0" baseline="0" dirty="0" err="1" smtClean="0">
                <a:ln>
                  <a:noFill/>
                </a:ln>
                <a:solidFill>
                  <a:schemeClr val="tx1"/>
                </a:solidFill>
                <a:effectLst/>
                <a:latin typeface="Traditional Arabic" pitchFamily="18" charset="-78"/>
                <a:ea typeface="Times New Roman" pitchFamily="18" charset="0"/>
                <a:cs typeface="+mj-cs"/>
              </a:rPr>
              <a:t>به</a:t>
            </a:r>
            <a:r>
              <a:rPr kumimoji="0" lang="ar-SA" sz="2800" b="1" i="0" u="none" strike="noStrike" cap="none" normalizeH="0" baseline="0" dirty="0" smtClean="0">
                <a:ln>
                  <a:noFill/>
                </a:ln>
                <a:solidFill>
                  <a:schemeClr val="tx1"/>
                </a:solidFill>
                <a:effectLst/>
                <a:latin typeface="Traditional Arabic" pitchFamily="18" charset="-78"/>
                <a:ea typeface="Times New Roman" pitchFamily="18" charset="0"/>
                <a:cs typeface="+mj-cs"/>
              </a:rPr>
              <a:t>؛ لأنه لا يصل إلى الحلق, ولأنه كالمضمضة بالماء, وهي غير مؤثرة على صحة الصيام </a:t>
            </a:r>
            <a:r>
              <a:rPr kumimoji="0" lang="ar-SA" sz="2800" b="1" i="0" u="none" strike="noStrike" cap="none" normalizeH="0" baseline="0" dirty="0" err="1" smtClean="0">
                <a:ln>
                  <a:noFill/>
                </a:ln>
                <a:solidFill>
                  <a:schemeClr val="tx1"/>
                </a:solidFill>
                <a:effectLst/>
                <a:latin typeface="Traditional Arabic" pitchFamily="18" charset="-78"/>
                <a:ea typeface="Times New Roman" pitchFamily="18" charset="0"/>
                <a:cs typeface="+mj-cs"/>
              </a:rPr>
              <a:t>إجماعاً.</a:t>
            </a:r>
            <a:r>
              <a:rPr kumimoji="0" lang="ar-SA" sz="2800" b="1" i="0" u="none" strike="noStrike" cap="none" normalizeH="0" baseline="0" dirty="0" smtClean="0">
                <a:ln>
                  <a:noFill/>
                </a:ln>
                <a:solidFill>
                  <a:schemeClr val="tx1"/>
                </a:solidFill>
                <a:effectLst/>
                <a:latin typeface="Traditional Arabic" pitchFamily="18" charset="-78"/>
                <a:ea typeface="Times New Roman" pitchFamily="18" charset="0"/>
                <a:cs typeface="+mj-cs"/>
              </a:rPr>
              <a:t>  </a:t>
            </a:r>
            <a:endParaRPr kumimoji="0" lang="en-US" sz="2800" b="1" i="0" u="none" strike="noStrike" cap="none" normalizeH="0" baseline="0" dirty="0" smtClean="0">
              <a:ln>
                <a:noFill/>
              </a:ln>
              <a:solidFill>
                <a:schemeClr val="tx1"/>
              </a:solidFill>
              <a:effectLst/>
              <a:latin typeface="Arial" pitchFamily="34" charset="0"/>
              <a:cs typeface="+mj-cs"/>
            </a:endParaRPr>
          </a:p>
          <a:p>
            <a:pPr lvl="0" algn="justLow" eaLnBrk="0" hangingPunct="0">
              <a:buFontTx/>
              <a:buChar char="•"/>
            </a:pPr>
            <a:r>
              <a:rPr kumimoji="0" lang="ar-SA" sz="2800" b="1" i="0" u="none" strike="noStrike" cap="none" normalizeH="0" baseline="0" dirty="0" smtClean="0">
                <a:ln>
                  <a:noFill/>
                </a:ln>
                <a:solidFill>
                  <a:schemeClr val="tx1"/>
                </a:solidFill>
                <a:effectLst/>
                <a:latin typeface="Traditional Arabic" pitchFamily="18" charset="-78"/>
                <a:ea typeface="Times New Roman" pitchFamily="18" charset="0"/>
                <a:cs typeface="+mj-cs"/>
              </a:rPr>
              <a:t> </a:t>
            </a:r>
            <a:r>
              <a:rPr lang="ar-SA" sz="2800" b="1" dirty="0" err="1" smtClean="0">
                <a:latin typeface="Traditional Arabic" pitchFamily="18" charset="-78"/>
                <a:ea typeface="Times New Roman" pitchFamily="18" charset="0"/>
              </a:rPr>
              <a:t>الجامد </a:t>
            </a:r>
            <a:r>
              <a:rPr lang="ar-SA" sz="2800" b="1" dirty="0" smtClean="0">
                <a:latin typeface="Traditional Arabic" pitchFamily="18" charset="-78"/>
                <a:ea typeface="Times New Roman" pitchFamily="18" charset="0"/>
              </a:rPr>
              <a:t>(أي غير المائع) إذا وصل إلى الحلق ولم ينفذ إلى الداخل, ولَفَظَه الصائم، لم </a:t>
            </a:r>
            <a:r>
              <a:rPr lang="ar-SA" sz="2800" b="1" dirty="0" err="1" smtClean="0">
                <a:latin typeface="Traditional Arabic" pitchFamily="18" charset="-78"/>
                <a:ea typeface="Times New Roman" pitchFamily="18" charset="0"/>
              </a:rPr>
              <a:t>يُفطر.</a:t>
            </a:r>
            <a:r>
              <a:rPr lang="ar-SA" sz="2800" b="1" dirty="0" smtClean="0">
                <a:latin typeface="Traditional Arabic" pitchFamily="18" charset="-78"/>
                <a:ea typeface="Times New Roman" pitchFamily="18" charset="0"/>
              </a:rPr>
              <a:t> </a:t>
            </a:r>
            <a:endParaRPr lang="ar-SA" sz="2800" b="1" dirty="0" smtClean="0">
              <a:latin typeface="Traditional Arabic" pitchFamily="18" charset="-78"/>
              <a:ea typeface="Times New Roman" pitchFamily="18" charset="0"/>
            </a:endParaRPr>
          </a:p>
          <a:p>
            <a:pPr lvl="0" algn="justLow" eaLnBrk="0" hangingPunct="0">
              <a:buFontTx/>
              <a:buChar char="•"/>
            </a:pPr>
            <a:r>
              <a:rPr kumimoji="0" lang="ar-SA" sz="2800" b="1" i="0" u="none" strike="noStrike" cap="none" normalizeH="0" baseline="0" dirty="0" smtClean="0">
                <a:ln>
                  <a:noFill/>
                </a:ln>
                <a:solidFill>
                  <a:schemeClr val="tx1"/>
                </a:solidFill>
                <a:effectLst/>
                <a:latin typeface="Traditional Arabic" pitchFamily="18" charset="-78"/>
                <a:ea typeface="Times New Roman" pitchFamily="18" charset="0"/>
                <a:cs typeface="+mj-cs"/>
              </a:rPr>
              <a:t>حفر </a:t>
            </a:r>
            <a:r>
              <a:rPr kumimoji="0" lang="ar-SA" sz="2800" b="1" i="0" u="none" strike="noStrike" cap="none" normalizeH="0" baseline="0" dirty="0" smtClean="0">
                <a:ln>
                  <a:noFill/>
                </a:ln>
                <a:solidFill>
                  <a:schemeClr val="tx1"/>
                </a:solidFill>
                <a:effectLst/>
                <a:latin typeface="Traditional Arabic" pitchFamily="18" charset="-78"/>
                <a:ea typeface="Times New Roman" pitchFamily="18" charset="0"/>
                <a:cs typeface="+mj-cs"/>
              </a:rPr>
              <a:t>السن ومداواته لا يُفطر إذا لم ينزل شيءٌ منه إلى المعدة، وهو لا يختلف عن الذي </a:t>
            </a:r>
            <a:r>
              <a:rPr kumimoji="0" lang="ar-SA" sz="2800" b="1" i="0" u="none" strike="noStrike" cap="none" normalizeH="0" baseline="0" dirty="0" err="1" smtClean="0">
                <a:ln>
                  <a:noFill/>
                </a:ln>
                <a:solidFill>
                  <a:schemeClr val="tx1"/>
                </a:solidFill>
                <a:effectLst/>
                <a:latin typeface="Traditional Arabic" pitchFamily="18" charset="-78"/>
                <a:ea typeface="Times New Roman" pitchFamily="18" charset="0"/>
                <a:cs typeface="+mj-cs"/>
              </a:rPr>
              <a:t>يتمضمض</a:t>
            </a:r>
            <a:r>
              <a:rPr kumimoji="0" lang="ar-SA" sz="2800" b="1" i="0" u="none" strike="noStrike" cap="none" normalizeH="0" baseline="0" dirty="0" smtClean="0">
                <a:ln>
                  <a:noFill/>
                </a:ln>
                <a:solidFill>
                  <a:schemeClr val="tx1"/>
                </a:solidFill>
                <a:effectLst/>
                <a:latin typeface="Traditional Arabic" pitchFamily="18" charset="-78"/>
                <a:ea typeface="Times New Roman" pitchFamily="18" charset="0"/>
                <a:cs typeface="+mj-cs"/>
              </a:rPr>
              <a:t> بالماء ثم يمجه.</a:t>
            </a:r>
            <a:endParaRPr kumimoji="0" lang="en-US" sz="2800" b="1" i="0" u="none" strike="noStrike" cap="none" normalizeH="0" baseline="0" dirty="0" smtClean="0">
              <a:ln>
                <a:noFill/>
              </a:ln>
              <a:solidFill>
                <a:schemeClr val="tx1"/>
              </a:solidFill>
              <a:effectLst/>
              <a:latin typeface="Arial" pitchFamily="34" charset="0"/>
              <a:cs typeface="+mj-cs"/>
            </a:endParaRPr>
          </a:p>
          <a:p>
            <a:pPr marL="0" marR="0" lvl="0" indent="0" algn="justLow" defTabSz="914400" rtl="1" eaLnBrk="0" fontAlgn="base" latinLnBrk="0" hangingPunct="0">
              <a:lnSpc>
                <a:spcPct val="100000"/>
              </a:lnSpc>
              <a:spcBef>
                <a:spcPct val="0"/>
              </a:spcBef>
              <a:spcAft>
                <a:spcPct val="0"/>
              </a:spcAft>
              <a:buClrTx/>
              <a:buSzTx/>
              <a:tabLst/>
            </a:pPr>
            <a:r>
              <a:rPr lang="ar-SA" sz="2800" b="1" dirty="0" smtClean="0">
                <a:latin typeface="Traditional Arabic" pitchFamily="18" charset="-78"/>
                <a:ea typeface="Times New Roman" pitchFamily="18" charset="0"/>
                <a:cs typeface="+mj-cs"/>
              </a:rPr>
              <a:t>جاء </a:t>
            </a:r>
            <a:r>
              <a:rPr lang="ar-SA" sz="2800" b="1" dirty="0" smtClean="0">
                <a:latin typeface="Traditional Arabic" pitchFamily="18" charset="-78"/>
                <a:ea typeface="Times New Roman" pitchFamily="18" charset="0"/>
                <a:cs typeface="+mj-cs"/>
              </a:rPr>
              <a:t>في </a:t>
            </a:r>
            <a:r>
              <a:rPr lang="ar-SA" sz="2800" b="1" dirty="0" smtClean="0">
                <a:cs typeface="+mj-cs"/>
              </a:rPr>
              <a:t>قرارات مجمع الفقه الإسلامي وهو يُعدد ما ليس </a:t>
            </a:r>
            <a:r>
              <a:rPr lang="ar-SA" sz="2800" b="1" dirty="0" err="1" smtClean="0">
                <a:cs typeface="+mj-cs"/>
              </a:rPr>
              <a:t>بمفطر</a:t>
            </a:r>
            <a:r>
              <a:rPr lang="ar-SA" sz="2800" b="1" dirty="0" smtClean="0">
                <a:cs typeface="+mj-cs"/>
              </a:rPr>
              <a:t>, فذكر </a:t>
            </a:r>
            <a:r>
              <a:rPr lang="ar-SA" sz="2800" b="1" dirty="0" err="1" smtClean="0">
                <a:cs typeface="+mj-cs"/>
              </a:rPr>
              <a:t>منها: </a:t>
            </a:r>
            <a:r>
              <a:rPr lang="ar-SA" sz="2800" b="1" dirty="0" smtClean="0">
                <a:cs typeface="+mj-cs"/>
              </a:rPr>
              <a:t>”حفر السن، أو قلع الضرس، أو تنظيف الأسنان، أو السواك وفرشاة الأسنان، إذا اجتنب ابتلاع ما نفذ إلى </a:t>
            </a:r>
            <a:r>
              <a:rPr lang="ar-SA" sz="2800" b="1" dirty="0" err="1" smtClean="0">
                <a:cs typeface="+mj-cs"/>
              </a:rPr>
              <a:t>الحلق“.</a:t>
            </a:r>
            <a:endParaRPr lang="en-US" sz="2800" b="1" dirty="0" smtClean="0">
              <a:cs typeface="+mj-cs"/>
            </a:endParaRPr>
          </a:p>
          <a:p>
            <a:pPr marL="0" marR="0" lvl="0" indent="0" algn="justLow" defTabSz="914400" rtl="1" eaLnBrk="0" fontAlgn="base" latinLnBrk="0" hangingPunct="0">
              <a:lnSpc>
                <a:spcPct val="100000"/>
              </a:lnSpc>
              <a:spcBef>
                <a:spcPct val="0"/>
              </a:spcBef>
              <a:spcAft>
                <a:spcPct val="0"/>
              </a:spcAft>
              <a:buClrTx/>
              <a:buSzTx/>
              <a:tabLst/>
            </a:pPr>
            <a:r>
              <a:rPr kumimoji="0" lang="ar-SA" sz="2800" b="1" i="0" u="none" strike="noStrike" cap="none" normalizeH="0" baseline="0" dirty="0" smtClean="0">
                <a:ln>
                  <a:noFill/>
                </a:ln>
                <a:solidFill>
                  <a:schemeClr val="tx1"/>
                </a:solidFill>
                <a:effectLst/>
                <a:latin typeface="Traditional Arabic" pitchFamily="18" charset="-78"/>
                <a:ea typeface="Times New Roman" pitchFamily="18" charset="0"/>
                <a:cs typeface="+mj-cs"/>
              </a:rPr>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381000"/>
            <a:ext cx="9296400" cy="5293757"/>
          </a:xfrm>
          <a:prstGeom prst="rect">
            <a:avLst/>
          </a:prstGeom>
        </p:spPr>
        <p:txBody>
          <a:bodyPr wrap="square">
            <a:spAutoFit/>
          </a:bodyPr>
          <a:lstStyle/>
          <a:p>
            <a:pPr lvl="0" algn="just"/>
            <a:r>
              <a:rPr lang="ar-SA" sz="2600" b="1" u="sng" dirty="0" smtClean="0">
                <a:cs typeface="+mj-cs"/>
              </a:rPr>
              <a:t>الأقراص </a:t>
            </a:r>
            <a:r>
              <a:rPr lang="ar-SA" sz="2600" b="1" u="sng" dirty="0" smtClean="0">
                <a:cs typeface="+mj-cs"/>
              </a:rPr>
              <a:t>التي توضع تحت </a:t>
            </a:r>
            <a:r>
              <a:rPr lang="ar-SA" sz="2600" b="1" u="sng" dirty="0" smtClean="0">
                <a:cs typeface="+mj-cs"/>
              </a:rPr>
              <a:t>اللسان:</a:t>
            </a:r>
            <a:r>
              <a:rPr lang="ar-SA" sz="2600" b="1" dirty="0" smtClean="0">
                <a:cs typeface="+mj-cs"/>
              </a:rPr>
              <a:t> من المعلوم أن معالجة </a:t>
            </a:r>
            <a:r>
              <a:rPr lang="ar-SA" sz="2600" b="1" dirty="0" smtClean="0">
                <a:cs typeface="+mj-cs"/>
              </a:rPr>
              <a:t>الأزمات القلبية </a:t>
            </a:r>
            <a:r>
              <a:rPr lang="ar-SA" sz="2600" b="1" dirty="0" smtClean="0">
                <a:cs typeface="+mj-cs"/>
              </a:rPr>
              <a:t>المفاجئة تتم أحياناً من خلال أقراص يضعها المريض تحت لسانه، فيمتصها الفم </a:t>
            </a:r>
            <a:r>
              <a:rPr lang="ar-SA" sz="2600" b="1" dirty="0" smtClean="0">
                <a:cs typeface="+mj-cs"/>
              </a:rPr>
              <a:t>بطريقة </a:t>
            </a:r>
            <a:r>
              <a:rPr lang="ar-SA" sz="2600" b="1" dirty="0" smtClean="0">
                <a:cs typeface="+mj-cs"/>
              </a:rPr>
              <a:t>مباشرة وسريعة, ثم يحملها </a:t>
            </a:r>
            <a:r>
              <a:rPr lang="ar-SA" sz="2600" b="1" dirty="0" smtClean="0">
                <a:cs typeface="+mj-cs"/>
              </a:rPr>
              <a:t>الدم إلى القلب، </a:t>
            </a:r>
            <a:r>
              <a:rPr lang="ar-SA" sz="2600" b="1" dirty="0" smtClean="0">
                <a:cs typeface="+mj-cs"/>
              </a:rPr>
              <a:t>ولا </a:t>
            </a:r>
            <a:r>
              <a:rPr lang="ar-SA" sz="2600" b="1" dirty="0" smtClean="0">
                <a:cs typeface="+mj-cs"/>
              </a:rPr>
              <a:t>يدخل إلى </a:t>
            </a:r>
            <a:r>
              <a:rPr lang="ar-SA" sz="2600" b="1" dirty="0" smtClean="0">
                <a:cs typeface="+mj-cs"/>
              </a:rPr>
              <a:t>جوف المريض شيءٌ </a:t>
            </a:r>
            <a:r>
              <a:rPr lang="ar-SA" sz="2600" b="1" dirty="0" err="1" smtClean="0">
                <a:cs typeface="+mj-cs"/>
              </a:rPr>
              <a:t>منها.</a:t>
            </a:r>
            <a:r>
              <a:rPr lang="ar-SA" sz="2600" b="1" dirty="0" smtClean="0">
                <a:cs typeface="+mj-cs"/>
              </a:rPr>
              <a:t> </a:t>
            </a:r>
            <a:endParaRPr lang="en-US" sz="2600" b="1" dirty="0" smtClean="0">
              <a:cs typeface="+mj-cs"/>
            </a:endParaRPr>
          </a:p>
          <a:p>
            <a:pPr algn="just"/>
            <a:r>
              <a:rPr lang="ar-SA" sz="2600" b="1" dirty="0" smtClean="0">
                <a:cs typeface="+mj-cs"/>
              </a:rPr>
              <a:t>هذه </a:t>
            </a:r>
            <a:r>
              <a:rPr lang="ar-SA" sz="2600" b="1" dirty="0" smtClean="0">
                <a:cs typeface="+mj-cs"/>
              </a:rPr>
              <a:t>الأقراص لا تفطر؛ لأنه لا يدخل شيءٌ منها إلى الجوف، وهي أشبه بمعجون الأسنان في أثرها، وتكفي المضمضة بعد ذوبانها لتنظيف الفم من </a:t>
            </a:r>
            <a:r>
              <a:rPr lang="ar-SA" sz="2600" b="1" dirty="0" err="1" smtClean="0">
                <a:cs typeface="+mj-cs"/>
              </a:rPr>
              <a:t>بقاياه.</a:t>
            </a:r>
            <a:r>
              <a:rPr lang="ar-SA" sz="2600" b="1" dirty="0" smtClean="0">
                <a:cs typeface="+mj-cs"/>
              </a:rPr>
              <a:t> والله </a:t>
            </a:r>
            <a:r>
              <a:rPr lang="ar-SA" sz="2600" b="1" dirty="0" err="1" smtClean="0">
                <a:cs typeface="+mj-cs"/>
              </a:rPr>
              <a:t>أعلم.</a:t>
            </a:r>
            <a:r>
              <a:rPr lang="ar-SA" sz="2600" b="1" dirty="0" smtClean="0">
                <a:cs typeface="+mj-cs"/>
              </a:rPr>
              <a:t> وهو ما انتهى إليه مجمع الفقه الإسلامي </a:t>
            </a:r>
            <a:r>
              <a:rPr lang="ar-SA" sz="2600" b="1" dirty="0" smtClean="0">
                <a:cs typeface="+mj-cs"/>
              </a:rPr>
              <a:t>في قراره حول </a:t>
            </a:r>
            <a:r>
              <a:rPr lang="ar-SA" sz="2600" b="1" dirty="0" err="1" smtClean="0">
                <a:cs typeface="+mj-cs"/>
              </a:rPr>
              <a:t>المفطرات</a:t>
            </a:r>
            <a:r>
              <a:rPr lang="ar-SA" sz="2600" b="1" dirty="0" smtClean="0">
                <a:cs typeface="+mj-cs"/>
              </a:rPr>
              <a:t>, فقال: مما </a:t>
            </a:r>
            <a:r>
              <a:rPr lang="ar-SA" sz="2600" b="1" dirty="0" smtClean="0">
                <a:cs typeface="+mj-cs"/>
              </a:rPr>
              <a:t>لا </a:t>
            </a:r>
            <a:r>
              <a:rPr lang="ar-SA" sz="2600" b="1" dirty="0" err="1" smtClean="0">
                <a:cs typeface="+mj-cs"/>
              </a:rPr>
              <a:t>يُفطر: </a:t>
            </a:r>
            <a:r>
              <a:rPr lang="ar-SA" sz="2600" b="1" dirty="0" smtClean="0">
                <a:cs typeface="+mj-cs"/>
              </a:rPr>
              <a:t>”الأقراص العلاجية التي توضع تحت اللسان لعلاج الذبحة الصدرية وغيرها، إذا اجتنب ابتلاع ما نفذ إلى </a:t>
            </a:r>
            <a:r>
              <a:rPr lang="ar-SA" sz="2600" b="1" dirty="0" err="1" smtClean="0">
                <a:cs typeface="+mj-cs"/>
              </a:rPr>
              <a:t>الحلق“.</a:t>
            </a:r>
            <a:endParaRPr lang="en-US" sz="2600" b="1" dirty="0" smtClean="0">
              <a:cs typeface="+mj-cs"/>
            </a:endParaRPr>
          </a:p>
          <a:p>
            <a:pPr lvl="0" algn="just"/>
            <a:r>
              <a:rPr lang="ar-SA" sz="2600" b="1" u="sng" dirty="0" smtClean="0">
                <a:cs typeface="+mj-cs"/>
              </a:rPr>
              <a:t>الأوكسجين: </a:t>
            </a:r>
            <a:r>
              <a:rPr lang="ar-SA" sz="2600" b="1" dirty="0" smtClean="0">
                <a:cs typeface="+mj-cs"/>
              </a:rPr>
              <a:t>يتعرض بعض الصائمين لضيق في التنفس، لأمراض يعانونه في جهازهم التنفسي، أو لوجودهم على ارتفاع شاهق أو انخفاض سحيق، حيث يقل الهواء الطبيعي، </a:t>
            </a:r>
            <a:r>
              <a:rPr lang="ar-SA" sz="2600" b="1" dirty="0" err="1" smtClean="0">
                <a:cs typeface="+mj-cs"/>
              </a:rPr>
              <a:t>ويلجؤون</a:t>
            </a:r>
            <a:r>
              <a:rPr lang="ar-SA" sz="2600" b="1" dirty="0" smtClean="0">
                <a:cs typeface="+mj-cs"/>
              </a:rPr>
              <a:t> إلى الاستعانة بأجهزة التنفس </a:t>
            </a:r>
            <a:r>
              <a:rPr lang="ar-SA" sz="2600" b="1" dirty="0" err="1" smtClean="0">
                <a:cs typeface="+mj-cs"/>
              </a:rPr>
              <a:t>الاصطناعي </a:t>
            </a:r>
            <a:r>
              <a:rPr lang="ar-SA" sz="2600" b="1" dirty="0" smtClean="0">
                <a:cs typeface="+mj-cs"/>
              </a:rPr>
              <a:t>(الأوكسجين</a:t>
            </a:r>
            <a:r>
              <a:rPr lang="ar-SA" sz="2600" b="1" dirty="0" err="1" smtClean="0">
                <a:cs typeface="+mj-cs"/>
              </a:rPr>
              <a:t>).</a:t>
            </a:r>
            <a:r>
              <a:rPr lang="ar-SA" sz="2600" b="1" dirty="0" smtClean="0">
                <a:cs typeface="+mj-cs"/>
              </a:rPr>
              <a:t> </a:t>
            </a:r>
            <a:endParaRPr lang="en-US" sz="2600" b="1" dirty="0" smtClean="0">
              <a:cs typeface="+mj-cs"/>
            </a:endParaRPr>
          </a:p>
          <a:p>
            <a:pPr algn="just"/>
            <a:r>
              <a:rPr lang="ar-SA" sz="2600" b="1" dirty="0" smtClean="0">
                <a:cs typeface="+mj-cs"/>
              </a:rPr>
              <a:t>وهذا </a:t>
            </a:r>
            <a:r>
              <a:rPr lang="ar-SA" sz="2600" b="1" dirty="0" err="1" smtClean="0">
                <a:cs typeface="+mj-cs"/>
              </a:rPr>
              <a:t>التنفس </a:t>
            </a:r>
            <a:r>
              <a:rPr lang="ar-SA" sz="2600" b="1" dirty="0" smtClean="0">
                <a:cs typeface="+mj-cs"/>
              </a:rPr>
              <a:t>(بالأوكسجين الصناعي) لا يؤثر على الصيام؛ لأنه ليس بطعام ولا شراب، وهو من جنس الهواء الطبيعي، </a:t>
            </a:r>
            <a:r>
              <a:rPr lang="ar-SA" sz="2600" b="1" dirty="0" smtClean="0">
                <a:cs typeface="+mj-cs"/>
              </a:rPr>
              <a:t>فيأخذ </a:t>
            </a:r>
            <a:r>
              <a:rPr lang="ar-SA" sz="2600" b="1" dirty="0" err="1" smtClean="0">
                <a:cs typeface="+mj-cs"/>
              </a:rPr>
              <a:t>حكمه.</a:t>
            </a:r>
            <a:r>
              <a:rPr lang="ar-SA" sz="2600" b="1" dirty="0" smtClean="0"/>
              <a:t> وهو ما انتهى إليه مجمع الفقه </a:t>
            </a:r>
            <a:r>
              <a:rPr lang="ar-SA" sz="2600" b="1" dirty="0" err="1" smtClean="0"/>
              <a:t>الإسلامي.</a:t>
            </a:r>
            <a:r>
              <a:rPr lang="ar-SA" sz="2600" b="1" dirty="0" smtClean="0"/>
              <a:t> </a:t>
            </a:r>
            <a:endParaRPr lang="ar-SA" sz="2600" b="1" dirty="0" smtClean="0">
              <a:cs typeface="+mj-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143000"/>
          </a:xfrm>
        </p:spPr>
        <p:txBody>
          <a:bodyPr/>
          <a:lstStyle/>
          <a:p>
            <a:pPr lvl="0" rtl="1"/>
            <a:r>
              <a:rPr lang="ar-SA" b="1" dirty="0" smtClean="0"/>
              <a:t>ما يُدْخل عبر الفم ويتجاوز الحلقوم</a:t>
            </a:r>
            <a:r>
              <a:rPr lang="ar-SA" dirty="0" smtClean="0"/>
              <a:t>:</a:t>
            </a:r>
            <a:endParaRPr lang="en-US" dirty="0"/>
          </a:p>
        </p:txBody>
      </p:sp>
      <p:sp>
        <p:nvSpPr>
          <p:cNvPr id="3" name="عنصر نائب للمحتوى 2"/>
          <p:cNvSpPr>
            <a:spLocks noGrp="1"/>
          </p:cNvSpPr>
          <p:nvPr>
            <p:ph idx="1"/>
          </p:nvPr>
        </p:nvSpPr>
        <p:spPr>
          <a:xfrm>
            <a:off x="304800" y="1371600"/>
            <a:ext cx="9372600" cy="4754563"/>
          </a:xfrm>
        </p:spPr>
        <p:txBody>
          <a:bodyPr/>
          <a:lstStyle/>
          <a:p>
            <a:pPr lvl="0" algn="just" rtl="1"/>
            <a:r>
              <a:rPr lang="ar-SA" sz="2600" b="1" dirty="0" smtClean="0">
                <a:cs typeface="+mj-cs"/>
              </a:rPr>
              <a:t>المائع والمتحلل المتجاوز للحلق </a:t>
            </a:r>
            <a:r>
              <a:rPr lang="ar-SA" sz="2600" b="1" dirty="0" err="1" smtClean="0">
                <a:cs typeface="+mj-cs"/>
              </a:rPr>
              <a:t>مفطرٌ</a:t>
            </a:r>
            <a:r>
              <a:rPr lang="ar-SA" sz="2600" b="1" dirty="0" smtClean="0">
                <a:cs typeface="+mj-cs"/>
              </a:rPr>
              <a:t> </a:t>
            </a:r>
            <a:r>
              <a:rPr lang="ar-SA" sz="2600" b="1" dirty="0" err="1" smtClean="0">
                <a:cs typeface="+mj-cs"/>
              </a:rPr>
              <a:t>بالإجماع.</a:t>
            </a:r>
            <a:r>
              <a:rPr lang="ar-SA" sz="2600" b="1" dirty="0" smtClean="0">
                <a:cs typeface="+mj-cs"/>
              </a:rPr>
              <a:t> سواءٌ أو صل المعدة أم لا.</a:t>
            </a:r>
            <a:endParaRPr lang="en-US" sz="2600" b="1" dirty="0" smtClean="0">
              <a:cs typeface="+mj-cs"/>
            </a:endParaRPr>
          </a:p>
          <a:p>
            <a:pPr algn="just" rtl="1"/>
            <a:r>
              <a:rPr lang="ar-SA" sz="2600" b="1" dirty="0" smtClean="0">
                <a:cs typeface="+mj-cs"/>
              </a:rPr>
              <a:t>الجامد المتجاوز للحلق كجهاز الكشف أو العلاج الذي ينفذ إلى ما وراء الحلقوم من المريء أو </a:t>
            </a:r>
            <a:r>
              <a:rPr lang="ar-SA" sz="2600" b="1" dirty="0" err="1" smtClean="0">
                <a:cs typeface="+mj-cs"/>
              </a:rPr>
              <a:t>المعدة.</a:t>
            </a:r>
            <a:r>
              <a:rPr lang="ar-SA" sz="2600" b="1" dirty="0" smtClean="0">
                <a:cs typeface="+mj-cs"/>
              </a:rPr>
              <a:t> اختلف الفقهاء في حكمه فذهب جمهور العلماء من المالكية والشافعية والحنابلة إلى أنه يُفطر مادام قد تجاوز الحلق ودخل إلى </a:t>
            </a:r>
            <a:r>
              <a:rPr lang="ar-SA" sz="2600" b="1" dirty="0" err="1" smtClean="0">
                <a:cs typeface="+mj-cs"/>
              </a:rPr>
              <a:t>الجوف.</a:t>
            </a:r>
            <a:r>
              <a:rPr lang="ar-SA" sz="2600" b="1" dirty="0" smtClean="0">
                <a:cs typeface="+mj-cs"/>
              </a:rPr>
              <a:t> وخالفهم الحنفية واشترطوا لتحقق الفطر: </a:t>
            </a:r>
            <a:r>
              <a:rPr lang="ar-SA" sz="2600" b="1" dirty="0" err="1" smtClean="0">
                <a:cs typeface="+mj-cs"/>
              </a:rPr>
              <a:t>الاستقرار.</a:t>
            </a:r>
            <a:r>
              <a:rPr lang="ar-SA" sz="2600" b="1" dirty="0" smtClean="0">
                <a:cs typeface="+mj-cs"/>
              </a:rPr>
              <a:t> والاستقرار هو: الانفصال الكامل عن الخارج, </a:t>
            </a:r>
            <a:r>
              <a:rPr lang="ar-SA" sz="2600" b="1" dirty="0" err="1" smtClean="0">
                <a:cs typeface="+mj-cs"/>
              </a:rPr>
              <a:t>وحوز</a:t>
            </a:r>
            <a:r>
              <a:rPr lang="ar-SA" sz="2600" b="1" dirty="0" smtClean="0">
                <a:cs typeface="+mj-cs"/>
              </a:rPr>
              <a:t> ما بعد الحلق له </a:t>
            </a:r>
            <a:r>
              <a:rPr lang="ar-SA" sz="2600" b="1" dirty="0" err="1" smtClean="0">
                <a:cs typeface="+mj-cs"/>
              </a:rPr>
              <a:t>بتمامه.</a:t>
            </a:r>
            <a:r>
              <a:rPr lang="ar-SA" sz="2600" b="1" dirty="0" smtClean="0">
                <a:cs typeface="+mj-cs"/>
              </a:rPr>
              <a:t> أي أن يصبح هذا الجامد بصورة كاملة وراء </a:t>
            </a:r>
            <a:r>
              <a:rPr lang="ar-SA" sz="2600" b="1" dirty="0" err="1" smtClean="0">
                <a:cs typeface="+mj-cs"/>
              </a:rPr>
              <a:t>الحلق.</a:t>
            </a:r>
            <a:r>
              <a:rPr lang="ar-SA" sz="2600" b="1" dirty="0" smtClean="0">
                <a:cs typeface="+mj-cs"/>
              </a:rPr>
              <a:t> يقول ابن </a:t>
            </a:r>
            <a:r>
              <a:rPr lang="ar-SA" sz="2600" b="1" dirty="0" err="1" smtClean="0">
                <a:cs typeface="+mj-cs"/>
              </a:rPr>
              <a:t>عابدين: </a:t>
            </a:r>
            <a:r>
              <a:rPr lang="ar-SA" sz="2600" b="1" dirty="0" smtClean="0">
                <a:cs typeface="+mj-cs"/>
              </a:rPr>
              <a:t>" ما دخل الجوف إن غاب فيه فسد الصوم، وهو المراد بالاستقرار، وإن لم يغب بل بقي طرف منه في الخارج أو كان متصلًا بشيء خارج لا يفسد لعدم </a:t>
            </a:r>
            <a:r>
              <a:rPr lang="ar-SA" sz="2600" b="1" dirty="0" err="1" smtClean="0">
                <a:cs typeface="+mj-cs"/>
              </a:rPr>
              <a:t>الاستقرار".</a:t>
            </a:r>
            <a:r>
              <a:rPr lang="ar-SA" sz="2600" b="1" dirty="0" smtClean="0">
                <a:cs typeface="+mj-cs"/>
              </a:rPr>
              <a:t> وبناء على هذا، فإن المنظار النافذ من المريء إلى المعدة والذي بقي طرفه الأعلى خارج الفم لا يُفسد الصوم، إلا إذا تم طلاؤه بمرهم ميسر لدخوله، فإن الفطر حينها يكون بالطلاء لا بالمنظار </a:t>
            </a:r>
            <a:r>
              <a:rPr lang="ar-SA" sz="2600" b="1" dirty="0" err="1" smtClean="0">
                <a:cs typeface="+mj-cs"/>
              </a:rPr>
              <a:t>ذاته.</a:t>
            </a:r>
            <a:r>
              <a:rPr lang="ar-SA" sz="2600" b="1" dirty="0" smtClean="0">
                <a:cs typeface="+mj-cs"/>
              </a:rPr>
              <a:t> </a:t>
            </a:r>
            <a:endParaRPr lang="en-US" sz="2600" b="1" dirty="0" smtClean="0">
              <a:cs typeface="+mj-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457200"/>
            <a:ext cx="8991600" cy="4893647"/>
          </a:xfrm>
          <a:prstGeom prst="rect">
            <a:avLst/>
          </a:prstGeom>
        </p:spPr>
        <p:txBody>
          <a:bodyPr wrap="square">
            <a:spAutoFit/>
          </a:bodyPr>
          <a:lstStyle/>
          <a:p>
            <a:pPr algn="just"/>
            <a:r>
              <a:rPr lang="ar-SA" sz="2600" b="1" dirty="0" smtClean="0"/>
              <a:t>وهذا الأخير رأي لبعض المالكية أيضاً ولابن تيمية والشيخ محمد </a:t>
            </a:r>
            <a:r>
              <a:rPr lang="ar-SA" sz="2600" b="1" dirty="0" err="1" smtClean="0"/>
              <a:t>بخيت</a:t>
            </a:r>
            <a:r>
              <a:rPr lang="ar-SA" sz="2600" b="1" dirty="0" smtClean="0"/>
              <a:t> المطيعي مفتي مصر سابقاً والشيخ ابن </a:t>
            </a:r>
            <a:r>
              <a:rPr lang="ar-SA" sz="2600" b="1" dirty="0" err="1" smtClean="0"/>
              <a:t>عثيمين</a:t>
            </a:r>
            <a:r>
              <a:rPr lang="ar-SA" sz="2600" b="1" dirty="0" smtClean="0"/>
              <a:t> رحمهم الله جميعاً, انطلاقاً من أن هذه الأجهزة ليست غذاءً, ولا يطلق عليها اسم الأكل لا لغة ولا </a:t>
            </a:r>
            <a:r>
              <a:rPr lang="ar-SA" sz="2600" b="1" dirty="0" err="1" smtClean="0"/>
              <a:t>عرفاً.</a:t>
            </a:r>
            <a:r>
              <a:rPr lang="ar-SA" sz="2600" b="1" dirty="0" smtClean="0"/>
              <a:t> يقول ابن رشد في بداية المجتهد وهو يبين سبب الخلاف في بعض </a:t>
            </a:r>
            <a:r>
              <a:rPr lang="ar-SA" sz="2600" b="1" dirty="0" err="1" smtClean="0"/>
              <a:t>المفطرات</a:t>
            </a:r>
            <a:r>
              <a:rPr lang="ar-SA" sz="2600" b="1" dirty="0" smtClean="0"/>
              <a:t> كالحقنة </a:t>
            </a:r>
            <a:r>
              <a:rPr lang="ar-SA" sz="2600" b="1" dirty="0" err="1" smtClean="0"/>
              <a:t>الشرجية: </a:t>
            </a:r>
            <a:r>
              <a:rPr lang="ar-SA" sz="2600" b="1" dirty="0" smtClean="0"/>
              <a:t>"وَأَجْمَعُوا عَلَى أَنَّهُ يَجِبُ عَلَى الصَّائِمِ الْإِمْسَاكُ زَمَانَ الصَّوْمِ عَنِ </a:t>
            </a:r>
            <a:r>
              <a:rPr lang="ar-SA" sz="2600" b="1" dirty="0" err="1" smtClean="0"/>
              <a:t>الْمَطْعُومِ</a:t>
            </a:r>
            <a:r>
              <a:rPr lang="ar-SA" sz="2600" b="1" dirty="0" smtClean="0"/>
              <a:t> وَالْمَشْرُوبِ وَالْجِمَاعِ لِقَوْلِهِ </a:t>
            </a:r>
            <a:r>
              <a:rPr lang="ar-SA" sz="2600" b="1" dirty="0" err="1" smtClean="0"/>
              <a:t>تَعَالَى: </a:t>
            </a:r>
            <a:r>
              <a:rPr lang="ar-SA" sz="2600" b="1" dirty="0" smtClean="0"/>
              <a:t>{فَالآنَ </a:t>
            </a:r>
            <a:r>
              <a:rPr lang="ar-SA" sz="2600" b="1" dirty="0" err="1" smtClean="0"/>
              <a:t>بَاشِرُوهُنَّ</a:t>
            </a:r>
            <a:r>
              <a:rPr lang="ar-SA" sz="2600" b="1" dirty="0" smtClean="0"/>
              <a:t> وَابْتَغُوا مَا كَتَبَ اللَّهُ لَكُمْ وَكُلُوا وَاشْرَبُوا حَتَّى يَتَبَيَّنَ لَكُمُ الْخَيْطُ الأَبْيَضُ مِنَ الْخَيْطِ الأَسْوَدِ مِنَ الْفَجْرِ</a:t>
            </a:r>
            <a:r>
              <a:rPr lang="ar-SA" sz="2600" b="1" dirty="0" err="1" smtClean="0"/>
              <a:t>} </a:t>
            </a:r>
            <a:r>
              <a:rPr lang="ar-SA" sz="2600" b="1" dirty="0" smtClean="0"/>
              <a:t>[البقرة: 187</a:t>
            </a:r>
            <a:r>
              <a:rPr lang="ar-SA" sz="2600" b="1" dirty="0" err="1" smtClean="0"/>
              <a:t>] </a:t>
            </a:r>
            <a:r>
              <a:rPr lang="ar-SA" sz="2600" b="1" dirty="0" smtClean="0"/>
              <a:t>.وَاخْتَلَفُوا مِنْ ذَلِكَ فِي مَسَائِلَ: مِنْهَا </a:t>
            </a:r>
            <a:r>
              <a:rPr lang="ar-SA" sz="2600" b="1" dirty="0" err="1" smtClean="0"/>
              <a:t>مَسْكُوتٌ</a:t>
            </a:r>
            <a:r>
              <a:rPr lang="ar-SA" sz="2600" b="1" dirty="0" smtClean="0"/>
              <a:t> عَنْهَا، وَمِنْهَا مَنْطُوقٌ </a:t>
            </a:r>
            <a:r>
              <a:rPr lang="ar-SA" sz="2600" b="1" dirty="0" err="1" smtClean="0"/>
              <a:t>بِهَا.</a:t>
            </a:r>
            <a:r>
              <a:rPr lang="ar-SA" sz="2600" b="1" dirty="0" smtClean="0"/>
              <a:t> أَمَّا </a:t>
            </a:r>
            <a:r>
              <a:rPr lang="ar-SA" sz="2600" b="1" dirty="0" err="1" smtClean="0"/>
              <a:t>الْمَسْكُوتُ</a:t>
            </a:r>
            <a:r>
              <a:rPr lang="ar-SA" sz="2600" b="1" dirty="0" smtClean="0"/>
              <a:t> عَنْهَا: إِحْدَاهَا: فِيمَا يَرِدُ الْجَوْفَ مِمَّا لَيْسَ بِمُغَذٍّ، وَفِيمَا يَرِدُ الْجَوْفَ مِنْ غَيْرِ مَنْفَذِ الطَّعَامِ وَالشَّرَابِ مِثْلِ الْحُقْنَةِ، وَفِيمَا يَرِدُ بَاطِنَ سَائِرِ الْأَعْضَاءِ وَلَا يَرِدُ الْجَوْفَ مِثْلُ أَنْ يَرِدَ الدِّمَاغَ وَلَا يَرِدَ </a:t>
            </a:r>
            <a:r>
              <a:rPr lang="ar-SA" sz="2600" b="1" dirty="0" err="1" smtClean="0"/>
              <a:t>الْمَعِدَةَ</a:t>
            </a:r>
            <a:r>
              <a:rPr lang="ar-SA" sz="2600" b="1" dirty="0" err="1" smtClean="0">
                <a:cs typeface="+mj-cs"/>
              </a:rPr>
              <a:t>".</a:t>
            </a:r>
            <a:r>
              <a:rPr lang="ar-SA" sz="2600" b="1" dirty="0" smtClean="0">
                <a:latin typeface="Traditional Arabic" pitchFamily="18" charset="-78"/>
                <a:ea typeface="Times New Roman" pitchFamily="18" charset="0"/>
                <a:cs typeface="+mj-cs"/>
              </a:rPr>
              <a:t> وهو ما انتهى إليه </a:t>
            </a:r>
            <a:r>
              <a:rPr lang="ar-SA" sz="2600" b="1" dirty="0" smtClean="0">
                <a:cs typeface="+mj-cs"/>
              </a:rPr>
              <a:t>مجمع الفقه </a:t>
            </a:r>
            <a:r>
              <a:rPr lang="ar-SA" sz="2600" b="1" smtClean="0">
                <a:cs typeface="+mj-cs"/>
              </a:rPr>
              <a:t>الإسلامي </a:t>
            </a:r>
            <a:r>
              <a:rPr lang="ar-SA" sz="2600" b="1" smtClean="0">
                <a:cs typeface="+mj-cs"/>
              </a:rPr>
              <a:t>فقد عدد </a:t>
            </a:r>
            <a:r>
              <a:rPr lang="ar-SA" sz="2600" b="1" dirty="0" smtClean="0">
                <a:cs typeface="+mj-cs"/>
              </a:rPr>
              <a:t>ما ليس </a:t>
            </a:r>
            <a:r>
              <a:rPr lang="ar-SA" sz="2600" b="1" dirty="0" err="1" smtClean="0">
                <a:cs typeface="+mj-cs"/>
              </a:rPr>
              <a:t>بمفطر</a:t>
            </a:r>
            <a:r>
              <a:rPr lang="ar-SA" sz="2600" b="1" dirty="0" smtClean="0">
                <a:cs typeface="+mj-cs"/>
              </a:rPr>
              <a:t>, فذكر </a:t>
            </a:r>
            <a:r>
              <a:rPr lang="ar-SA" sz="2600" b="1" dirty="0" err="1" smtClean="0">
                <a:cs typeface="+mj-cs"/>
              </a:rPr>
              <a:t>منها: </a:t>
            </a:r>
            <a:r>
              <a:rPr lang="ar-SA" sz="2600" b="1" dirty="0" smtClean="0">
                <a:cs typeface="+mj-cs"/>
              </a:rPr>
              <a:t>”منظار المعدة إذا لم يصاحبه إدخال </a:t>
            </a:r>
            <a:r>
              <a:rPr lang="ar-SA" sz="2600" b="1" dirty="0" err="1" smtClean="0">
                <a:cs typeface="+mj-cs"/>
              </a:rPr>
              <a:t>سوائل </a:t>
            </a:r>
            <a:r>
              <a:rPr lang="ar-SA" sz="2600" b="1" dirty="0" smtClean="0">
                <a:cs typeface="+mj-cs"/>
              </a:rPr>
              <a:t>(محاليل) أو مواد </a:t>
            </a:r>
            <a:r>
              <a:rPr lang="ar-SA" sz="2600" b="1" dirty="0" err="1" smtClean="0">
                <a:cs typeface="+mj-cs"/>
              </a:rPr>
              <a:t>أخرى“.</a:t>
            </a:r>
            <a:endParaRPr lang="en-US" sz="2600" b="1" dirty="0">
              <a:cs typeface="+mj-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20762"/>
          </a:xfrm>
        </p:spPr>
        <p:txBody>
          <a:bodyPr/>
          <a:lstStyle/>
          <a:p>
            <a:pPr lvl="0" rtl="1"/>
            <a:r>
              <a:rPr lang="ar-SA" sz="4000" b="1" dirty="0" smtClean="0"/>
              <a:t>ما ينفذ إلى ما وراء الحلقوم من دخان وغبار وبخار:</a:t>
            </a:r>
            <a:endParaRPr lang="en-US" sz="4000" dirty="0"/>
          </a:p>
        </p:txBody>
      </p:sp>
      <p:sp>
        <p:nvSpPr>
          <p:cNvPr id="3" name="عنصر نائب للمحتوى 2"/>
          <p:cNvSpPr>
            <a:spLocks noGrp="1"/>
          </p:cNvSpPr>
          <p:nvPr>
            <p:ph idx="1"/>
          </p:nvPr>
        </p:nvSpPr>
        <p:spPr>
          <a:xfrm>
            <a:off x="228600" y="1371600"/>
            <a:ext cx="9372600" cy="4754563"/>
          </a:xfrm>
        </p:spPr>
        <p:txBody>
          <a:bodyPr/>
          <a:lstStyle/>
          <a:p>
            <a:pPr lvl="0" algn="just" rtl="1"/>
            <a:r>
              <a:rPr lang="ar-SA" sz="2600" b="1" u="sng" dirty="0" smtClean="0">
                <a:cs typeface="+mj-cs"/>
              </a:rPr>
              <a:t>أولاً- الدخان: </a:t>
            </a:r>
            <a:r>
              <a:rPr lang="ar-SA" sz="2600" b="1" dirty="0" smtClean="0">
                <a:cs typeface="+mj-cs"/>
              </a:rPr>
              <a:t>وهو تحول كيميائي يحصل في المادة عند </a:t>
            </a:r>
            <a:r>
              <a:rPr lang="ar-SA" sz="2600" b="1" dirty="0" err="1" smtClean="0">
                <a:cs typeface="+mj-cs"/>
              </a:rPr>
              <a:t>الاحتراق.</a:t>
            </a:r>
            <a:r>
              <a:rPr lang="ar-SA" sz="2600" b="1" dirty="0" smtClean="0">
                <a:cs typeface="+mj-cs"/>
              </a:rPr>
              <a:t> ويدخل من الفم ثم إلى البلعوم الفمي، ثم ينزل جزء منه إلى البلعوم الحنجري ومنه إلى الرغامي فالرئتين وينزل الجزء الآخر إلى المريء فالمعدة.</a:t>
            </a:r>
            <a:endParaRPr lang="en-US" sz="2600" b="1" dirty="0" smtClean="0">
              <a:cs typeface="+mj-cs"/>
            </a:endParaRPr>
          </a:p>
          <a:p>
            <a:pPr algn="just" rtl="1"/>
            <a:r>
              <a:rPr lang="ar-SA" sz="2600" b="1" dirty="0" smtClean="0">
                <a:cs typeface="+mj-cs"/>
              </a:rPr>
              <a:t>وقد نص جمهور </a:t>
            </a:r>
            <a:r>
              <a:rPr lang="ar-SA" sz="2600" b="1" dirty="0" err="1" smtClean="0">
                <a:cs typeface="+mj-cs"/>
              </a:rPr>
              <a:t>الفقفهاء</a:t>
            </a:r>
            <a:r>
              <a:rPr lang="ar-SA" sz="2600" b="1" dirty="0" smtClean="0">
                <a:cs typeface="+mj-cs"/>
              </a:rPr>
              <a:t> على التفريق بين إدخال الدخان بقصدٍ فيفطر, ولو كان عوداً أو عنبراً لإمكان </a:t>
            </a:r>
            <a:r>
              <a:rPr lang="ar-SA" sz="2600" b="1" dirty="0" err="1" smtClean="0">
                <a:cs typeface="+mj-cs"/>
              </a:rPr>
              <a:t>التحرز</a:t>
            </a:r>
            <a:r>
              <a:rPr lang="ar-SA" sz="2600" b="1" dirty="0" smtClean="0">
                <a:cs typeface="+mj-cs"/>
              </a:rPr>
              <a:t> </a:t>
            </a:r>
            <a:r>
              <a:rPr lang="ar-SA" sz="2600" b="1" dirty="0" err="1" smtClean="0">
                <a:cs typeface="+mj-cs"/>
              </a:rPr>
              <a:t>عنه.</a:t>
            </a:r>
            <a:r>
              <a:rPr lang="ar-SA" sz="2600" b="1" dirty="0" smtClean="0">
                <a:cs typeface="+mj-cs"/>
              </a:rPr>
              <a:t> وبين دخوله بغير قصدٍ فلا </a:t>
            </a:r>
            <a:r>
              <a:rPr lang="ar-SA" sz="2600" b="1" dirty="0" err="1" smtClean="0">
                <a:cs typeface="+mj-cs"/>
              </a:rPr>
              <a:t>يفطر.</a:t>
            </a:r>
            <a:r>
              <a:rPr lang="ar-SA" sz="2600" b="1" dirty="0" smtClean="0">
                <a:cs typeface="+mj-cs"/>
              </a:rPr>
              <a:t> </a:t>
            </a:r>
            <a:endParaRPr lang="en-US" sz="2600" b="1" dirty="0" smtClean="0">
              <a:cs typeface="+mj-cs"/>
            </a:endParaRPr>
          </a:p>
          <a:p>
            <a:pPr algn="just" rtl="1"/>
            <a:r>
              <a:rPr lang="ar-SA" sz="2600" b="1" dirty="0" smtClean="0">
                <a:cs typeface="+mj-cs"/>
              </a:rPr>
              <a:t>حكم </a:t>
            </a:r>
            <a:r>
              <a:rPr lang="ar-SA" sz="2600" b="1" dirty="0" err="1" smtClean="0">
                <a:cs typeface="+mj-cs"/>
              </a:rPr>
              <a:t>التداوي</a:t>
            </a:r>
            <a:r>
              <a:rPr lang="ar-SA" sz="2600" b="1" dirty="0" smtClean="0">
                <a:cs typeface="+mj-cs"/>
              </a:rPr>
              <a:t> بالدخان: يظهر مما سبق أن الدواء الذي يُقذف </a:t>
            </a:r>
            <a:r>
              <a:rPr lang="ar-SA" sz="2600" b="1" dirty="0" err="1" smtClean="0">
                <a:cs typeface="+mj-cs"/>
              </a:rPr>
              <a:t>به</a:t>
            </a:r>
            <a:r>
              <a:rPr lang="ar-SA" sz="2600" b="1" dirty="0" smtClean="0">
                <a:cs typeface="+mj-cs"/>
              </a:rPr>
              <a:t> في النار ليجذبه المريض من فمه إلى الداخل </a:t>
            </a:r>
            <a:r>
              <a:rPr lang="ar-SA" sz="2600" b="1" dirty="0" err="1" smtClean="0">
                <a:cs typeface="+mj-cs"/>
              </a:rPr>
              <a:t>مفطرٌ</a:t>
            </a:r>
            <a:r>
              <a:rPr lang="ar-SA" sz="2600" b="1" dirty="0" smtClean="0">
                <a:cs typeface="+mj-cs"/>
              </a:rPr>
              <a:t>, ويأخذ حكم الأكل.</a:t>
            </a:r>
            <a:endParaRPr lang="en-US" sz="2600" b="1" dirty="0" smtClean="0">
              <a:cs typeface="+mj-cs"/>
            </a:endParaRPr>
          </a:p>
          <a:p>
            <a:pPr lvl="0" algn="just" rtl="1"/>
            <a:r>
              <a:rPr lang="ar-SA" sz="2600" b="1" u="sng" dirty="0" smtClean="0">
                <a:cs typeface="+mj-cs"/>
              </a:rPr>
              <a:t>ثانياً- البخار</a:t>
            </a:r>
            <a:r>
              <a:rPr lang="ar-SA" sz="2600" b="1" dirty="0" smtClean="0">
                <a:cs typeface="+mj-cs"/>
              </a:rPr>
              <a:t>: وهو تحول في تماسك جزيئات الماء؛ حيث يتخلخل </a:t>
            </a:r>
            <a:r>
              <a:rPr lang="ar-SA" sz="2600" b="1" dirty="0" err="1" smtClean="0">
                <a:cs typeface="+mj-cs"/>
              </a:rPr>
              <a:t>بالحرارة.</a:t>
            </a:r>
            <a:r>
              <a:rPr lang="ar-SA" sz="2600" b="1" dirty="0" smtClean="0">
                <a:cs typeface="+mj-cs"/>
              </a:rPr>
              <a:t> ثم يتجمع ويعود إلى ما كان </a:t>
            </a:r>
            <a:r>
              <a:rPr lang="ar-SA" sz="2600" b="1" dirty="0" err="1" smtClean="0">
                <a:cs typeface="+mj-cs"/>
              </a:rPr>
              <a:t>عليه.</a:t>
            </a:r>
            <a:r>
              <a:rPr lang="ar-SA" sz="2600" b="1" dirty="0" smtClean="0">
                <a:cs typeface="+mj-cs"/>
              </a:rPr>
              <a:t> </a:t>
            </a:r>
            <a:endParaRPr lang="en-US" sz="2600" b="1" dirty="0" smtClean="0">
              <a:cs typeface="+mj-cs"/>
            </a:endParaRPr>
          </a:p>
          <a:p>
            <a:pPr algn="just" rtl="1"/>
            <a:r>
              <a:rPr lang="ar-SA" sz="2600" b="1" dirty="0" smtClean="0">
                <a:cs typeface="+mj-cs"/>
              </a:rPr>
              <a:t>حكم </a:t>
            </a:r>
            <a:r>
              <a:rPr lang="ar-SA" sz="2600" b="1" dirty="0" err="1" smtClean="0">
                <a:cs typeface="+mj-cs"/>
              </a:rPr>
              <a:t>التداوي</a:t>
            </a:r>
            <a:r>
              <a:rPr lang="ar-SA" sz="2600" b="1" dirty="0" smtClean="0">
                <a:cs typeface="+mj-cs"/>
              </a:rPr>
              <a:t> بالبخار: كل دواء مائع ينقلب إلى بخار، ويدخله المريض إلى باطنه من منفذ الفم </a:t>
            </a:r>
            <a:r>
              <a:rPr lang="ar-SA" sz="2600" b="1" dirty="0" err="1" smtClean="0">
                <a:cs typeface="+mj-cs"/>
              </a:rPr>
              <a:t>مُفطرٌ</a:t>
            </a:r>
            <a:r>
              <a:rPr lang="ar-SA" sz="2600" b="1" dirty="0" smtClean="0">
                <a:cs typeface="+mj-cs"/>
              </a:rPr>
              <a:t>، سواء كان تحوله إلى بخار بالحرارة أو بالأجهزة المخلخلة.</a:t>
            </a:r>
            <a:endParaRPr lang="en-US" sz="2600" b="1" dirty="0">
              <a:cs typeface="+mj-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381000"/>
            <a:ext cx="9220200" cy="5293757"/>
          </a:xfrm>
          <a:prstGeom prst="rect">
            <a:avLst/>
          </a:prstGeom>
        </p:spPr>
        <p:txBody>
          <a:bodyPr wrap="square">
            <a:spAutoFit/>
          </a:bodyPr>
          <a:lstStyle/>
          <a:p>
            <a:pPr lvl="0" algn="just"/>
            <a:r>
              <a:rPr lang="ar-SA" sz="2600" b="1" u="sng" dirty="0" smtClean="0">
                <a:cs typeface="+mj-cs"/>
              </a:rPr>
              <a:t>ثالثاً- الغبار والمساحيق: </a:t>
            </a:r>
            <a:r>
              <a:rPr lang="ar-SA" sz="2600" b="1" dirty="0" smtClean="0">
                <a:cs typeface="+mj-cs"/>
              </a:rPr>
              <a:t>يرى جمهور الفقهاء أنه لا فارق بين الدخان والغبار، فإذا دخل بنفسه بدون قصد فإنه لا </a:t>
            </a:r>
            <a:r>
              <a:rPr lang="ar-SA" sz="2600" b="1" dirty="0" err="1" smtClean="0">
                <a:cs typeface="+mj-cs"/>
              </a:rPr>
              <a:t>يؤثر </a:t>
            </a:r>
            <a:r>
              <a:rPr lang="ar-SA" sz="2600" b="1" dirty="0" smtClean="0">
                <a:cs typeface="+mj-cs"/>
              </a:rPr>
              <a:t>(</a:t>
            </a:r>
            <a:r>
              <a:rPr lang="ar-SA" sz="2600" b="1" dirty="0" smtClean="0"/>
              <a:t>كغبار الطريق، أو ما يدخل الجوف نتيجة الصنعة من غير قصد كالطحان والكيال وصناع الجبس</a:t>
            </a:r>
            <a:r>
              <a:rPr lang="ar-SA" sz="2600" b="1" dirty="0" err="1" smtClean="0"/>
              <a:t>).</a:t>
            </a:r>
            <a:r>
              <a:rPr lang="ar-SA" sz="2600" b="1" dirty="0" smtClean="0">
                <a:cs typeface="+mj-cs"/>
              </a:rPr>
              <a:t> وأما ما أمكن الاحتراز منه فدخل جوفه بتقصير منه, أو بتعمد إدخاله فإنه يُفطر.</a:t>
            </a:r>
            <a:endParaRPr lang="en-US" sz="2600" b="1" dirty="0" smtClean="0">
              <a:cs typeface="+mj-cs"/>
            </a:endParaRPr>
          </a:p>
          <a:p>
            <a:pPr algn="just"/>
            <a:r>
              <a:rPr lang="ar-SA" sz="2600" b="1" dirty="0" smtClean="0">
                <a:cs typeface="+mj-cs"/>
              </a:rPr>
              <a:t>حكم </a:t>
            </a:r>
            <a:r>
              <a:rPr lang="ar-SA" sz="2600" b="1" dirty="0" err="1" smtClean="0">
                <a:cs typeface="+mj-cs"/>
              </a:rPr>
              <a:t>التداوي</a:t>
            </a:r>
            <a:r>
              <a:rPr lang="ar-SA" sz="2600" b="1" dirty="0" smtClean="0">
                <a:cs typeface="+mj-cs"/>
              </a:rPr>
              <a:t> بالمساحيق: القصد إلى </a:t>
            </a:r>
            <a:r>
              <a:rPr lang="ar-SA" sz="2600" b="1" dirty="0" err="1" smtClean="0">
                <a:cs typeface="+mj-cs"/>
              </a:rPr>
              <a:t>التداوي</a:t>
            </a:r>
            <a:r>
              <a:rPr lang="ar-SA" sz="2600" b="1" dirty="0" smtClean="0">
                <a:cs typeface="+mj-cs"/>
              </a:rPr>
              <a:t> بمادة مسحوقةٍ سحقاً ناعماً بجذبها عن طريق الفم, ونفوذها إلى ما وراء الحلق؛ </a:t>
            </a:r>
            <a:r>
              <a:rPr lang="ar-SA" sz="2600" b="1" dirty="0" err="1" smtClean="0">
                <a:cs typeface="+mj-cs"/>
              </a:rPr>
              <a:t>مُفطرٌ</a:t>
            </a:r>
            <a:r>
              <a:rPr lang="ar-SA" sz="2600" b="1" dirty="0" smtClean="0">
                <a:cs typeface="+mj-cs"/>
              </a:rPr>
              <a:t> ومُفسدٌ للصيام.</a:t>
            </a:r>
            <a:endParaRPr lang="en-US" sz="2600" b="1" dirty="0" smtClean="0">
              <a:cs typeface="+mj-cs"/>
            </a:endParaRPr>
          </a:p>
          <a:p>
            <a:pPr lvl="0" algn="just"/>
            <a:r>
              <a:rPr lang="ar-SA" sz="2600" b="1" u="sng" dirty="0" smtClean="0">
                <a:cs typeface="+mj-cs"/>
              </a:rPr>
              <a:t>رابعاً: </a:t>
            </a:r>
            <a:r>
              <a:rPr lang="ar-SA" sz="2600" b="1" u="sng" dirty="0" err="1" smtClean="0">
                <a:cs typeface="+mj-cs"/>
              </a:rPr>
              <a:t>بخَّاخ</a:t>
            </a:r>
            <a:r>
              <a:rPr lang="ar-SA" sz="2600" b="1" u="sng" dirty="0" smtClean="0">
                <a:cs typeface="+mj-cs"/>
              </a:rPr>
              <a:t> الربو: </a:t>
            </a:r>
            <a:r>
              <a:rPr lang="ar-SA" sz="2600" b="1" dirty="0" smtClean="0">
                <a:cs typeface="+mj-cs"/>
              </a:rPr>
              <a:t>وهو عبارة عن دواء سائل مركب من ثلاثة عناصر هي: مواد </a:t>
            </a:r>
            <a:r>
              <a:rPr lang="ar-SA" sz="2600" b="1" dirty="0" err="1" smtClean="0">
                <a:cs typeface="+mj-cs"/>
              </a:rPr>
              <a:t>كيميائية </a:t>
            </a:r>
            <a:r>
              <a:rPr lang="ar-SA" sz="2600" b="1" dirty="0" smtClean="0">
                <a:cs typeface="+mj-cs"/>
              </a:rPr>
              <a:t>(أو مستحضرات طبية), وماء, </a:t>
            </a:r>
            <a:r>
              <a:rPr lang="ar-SA" sz="2600" b="1" dirty="0" err="1" smtClean="0">
                <a:cs typeface="+mj-cs"/>
              </a:rPr>
              <a:t>وأوكسجين.</a:t>
            </a:r>
            <a:r>
              <a:rPr lang="ar-SA" sz="2600" b="1" dirty="0" smtClean="0">
                <a:cs typeface="+mj-cs"/>
              </a:rPr>
              <a:t> ويتم استعماله بأخذ شهيق عميق مع الضغط على </a:t>
            </a:r>
            <a:r>
              <a:rPr lang="ar-SA" sz="2600" b="1" dirty="0" err="1" smtClean="0">
                <a:cs typeface="+mj-cs"/>
              </a:rPr>
              <a:t>البخَّاخ</a:t>
            </a:r>
            <a:r>
              <a:rPr lang="ar-SA" sz="2600" b="1" dirty="0" smtClean="0">
                <a:cs typeface="+mj-cs"/>
              </a:rPr>
              <a:t> في نفس الوقت, وعندئذ يتطاير الرذاذ ويدخل عن طريق الفم إلى البلعوم الفمي، ومنه إلى الرغامي، فالقصباتِ الهوائية، ولكن يبقى جزء منه في البلعوم الفمي، وقد تدخل كمية قليلة جداً إلى المريء.</a:t>
            </a:r>
          </a:p>
          <a:p>
            <a:pPr algn="just"/>
            <a:r>
              <a:rPr lang="ar-SA" sz="2600" b="1" dirty="0" smtClean="0"/>
              <a:t>اختلف المعاصرون فيه على </a:t>
            </a:r>
            <a:r>
              <a:rPr lang="ar-SA" sz="2600" b="1" dirty="0" err="1" smtClean="0"/>
              <a:t>قولين:</a:t>
            </a:r>
            <a:r>
              <a:rPr lang="ar-SA" sz="2600" b="1" dirty="0" smtClean="0"/>
              <a:t> </a:t>
            </a:r>
            <a:endParaRPr lang="en-US" sz="2600" b="1" dirty="0" smtClean="0"/>
          </a:p>
          <a:p>
            <a:pPr algn="just"/>
            <a:r>
              <a:rPr lang="ar-SA" sz="2600" b="1" dirty="0" smtClean="0"/>
              <a:t>الأول: أنه لا يفطر، ولا يؤثر على صحة </a:t>
            </a:r>
            <a:r>
              <a:rPr lang="ar-SA" sz="2600" b="1" dirty="0" err="1" smtClean="0"/>
              <a:t>الصيام.</a:t>
            </a:r>
            <a:r>
              <a:rPr lang="ar-SA" sz="2600" b="1" dirty="0" smtClean="0"/>
              <a:t> وهو قول كثير من المعاصرين من</a:t>
            </a:r>
            <a:endParaRPr lang="en-US" sz="2600" b="1" dirty="0" smtClean="0">
              <a:cs typeface="+mj-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381000"/>
            <a:ext cx="9220200" cy="5262979"/>
          </a:xfrm>
          <a:prstGeom prst="rect">
            <a:avLst/>
          </a:prstGeom>
        </p:spPr>
        <p:txBody>
          <a:bodyPr wrap="square">
            <a:spAutoFit/>
          </a:bodyPr>
          <a:lstStyle/>
          <a:p>
            <a:pPr algn="just"/>
            <a:r>
              <a:rPr lang="ar-SA" sz="2400" b="1" dirty="0" smtClean="0"/>
              <a:t>أبرزهم الشيخ ابن باز, والشيخ ابن </a:t>
            </a:r>
            <a:r>
              <a:rPr lang="ar-SA" sz="2400" b="1" dirty="0" err="1" smtClean="0"/>
              <a:t>عثيمين</a:t>
            </a:r>
            <a:r>
              <a:rPr lang="ar-SA" sz="2400" b="1" dirty="0" smtClean="0"/>
              <a:t> والشيخ ابن </a:t>
            </a:r>
            <a:r>
              <a:rPr lang="ar-SA" sz="2400" b="1" dirty="0" err="1" smtClean="0"/>
              <a:t>جبرين</a:t>
            </a:r>
            <a:r>
              <a:rPr lang="ar-SA" sz="2400" b="1" dirty="0" smtClean="0"/>
              <a:t>، والدكتور الصديق الضرير، واللجنة الدائمة للفتوى في </a:t>
            </a:r>
            <a:r>
              <a:rPr lang="ar-SA" sz="2400" b="1" dirty="0" err="1" smtClean="0"/>
              <a:t>المملكة.</a:t>
            </a:r>
            <a:r>
              <a:rPr lang="ar-SA" sz="2400" b="1" dirty="0" smtClean="0"/>
              <a:t> واستدلوا لرأيهم بأن الداخل من </a:t>
            </a:r>
            <a:r>
              <a:rPr lang="ar-SA" sz="2400" b="1" dirty="0" err="1" smtClean="0"/>
              <a:t>بخّاخ</a:t>
            </a:r>
            <a:r>
              <a:rPr lang="ar-SA" sz="2400" b="1" dirty="0" smtClean="0"/>
              <a:t> الربو إلى المريء ومن ثم إلى المعدة قليل جداً، فلا يفطِّر قياساً على المتبقي من المضمضة والاستنشاق</a:t>
            </a:r>
            <a:r>
              <a:rPr lang="en-US" sz="2400" b="1" dirty="0" smtClean="0"/>
              <a:t>.</a:t>
            </a:r>
            <a:r>
              <a:rPr lang="ar-SA" sz="2400" b="1" dirty="0" smtClean="0"/>
              <a:t> وذلك أن البخة تشكل أقل من قطرة واحدة، وهذه القطرة الواحدة ستقسم إلى أجزاء يدخل الجزء الأكبر منه إلى جهاز التنفس، وجزء آخر يترسب على جدار البلعوم الفمي، والباقي قد ينزل إلى المعدة وهذا المقدار النازل إلى المعدة يعفى عنه قياساً على المتبقي من المضمضة والاستنشاق، فإن المتبقي منها أكثر من القدر الذي يبقى من </a:t>
            </a:r>
            <a:r>
              <a:rPr lang="ar-SA" sz="2400" b="1" dirty="0" err="1" smtClean="0"/>
              <a:t>بخة</a:t>
            </a:r>
            <a:r>
              <a:rPr lang="ar-SA" sz="2400" b="1" dirty="0" smtClean="0"/>
              <a:t> </a:t>
            </a:r>
            <a:r>
              <a:rPr lang="ar-SA" sz="2400" b="1" dirty="0" err="1" smtClean="0"/>
              <a:t>الربو.</a:t>
            </a:r>
            <a:r>
              <a:rPr lang="ar-SA" sz="2400" b="1" dirty="0" smtClean="0"/>
              <a:t> يضاف إلى ذلك أن دخول شيء منه إلى المعدة ليس قطعياً، بل مشكوك فيه، فقد يدخل وقد لا يدخل، والأصل صحة الصيام وعدم فساده، واليقين لا يزول </a:t>
            </a:r>
            <a:r>
              <a:rPr lang="ar-SA" sz="2400" b="1" dirty="0" err="1" smtClean="0"/>
              <a:t>بالشك.</a:t>
            </a:r>
            <a:r>
              <a:rPr lang="ar-SA" sz="2400" b="1" dirty="0" smtClean="0"/>
              <a:t> كما أن رسول الله </a:t>
            </a:r>
            <a:r>
              <a:rPr lang="en-US" sz="2400" b="1" dirty="0" smtClean="0">
                <a:sym typeface="AGA Arabesque"/>
              </a:rPr>
              <a:t></a:t>
            </a:r>
            <a:r>
              <a:rPr lang="ar-SA" sz="2400" b="1" dirty="0" smtClean="0"/>
              <a:t> كان </a:t>
            </a:r>
            <a:r>
              <a:rPr lang="ar-SA" sz="2400" b="1" dirty="0" err="1" smtClean="0"/>
              <a:t>يستاك</a:t>
            </a:r>
            <a:r>
              <a:rPr lang="ar-SA" sz="2400" b="1" dirty="0" smtClean="0"/>
              <a:t> وهو صائم, والسواك يفرز مواد, وما يعلق منه باللثة واللسان والأسنان, أكثر مما يعلق من </a:t>
            </a:r>
            <a:r>
              <a:rPr lang="ar-SA" sz="2400" b="1" dirty="0" err="1" smtClean="0"/>
              <a:t>بخاخ</a:t>
            </a:r>
            <a:r>
              <a:rPr lang="ar-SA" sz="2400" b="1" dirty="0" smtClean="0"/>
              <a:t> الربو, ومع ذلك فإن </a:t>
            </a:r>
            <a:r>
              <a:rPr lang="ar-SA" sz="2400" b="1" dirty="0" err="1" smtClean="0"/>
              <a:t>الشرع</a:t>
            </a:r>
            <a:r>
              <a:rPr lang="ar-SA" sz="2400" b="1" dirty="0" smtClean="0"/>
              <a:t> لم يلتفت إليها؛ لكونها قليلة وغير مقصودة، </a:t>
            </a:r>
            <a:r>
              <a:rPr lang="ar-SA" sz="2400" b="1" dirty="0" err="1" smtClean="0"/>
              <a:t>وبخاخ</a:t>
            </a:r>
            <a:r>
              <a:rPr lang="ar-SA" sz="2400" b="1" dirty="0" smtClean="0"/>
              <a:t> الربو مثله</a:t>
            </a:r>
            <a:r>
              <a:rPr lang="en-US" sz="2400" b="1" dirty="0" smtClean="0"/>
              <a:t>.</a:t>
            </a:r>
          </a:p>
          <a:p>
            <a:pPr algn="just"/>
            <a:r>
              <a:rPr lang="ar-SA" sz="2400" b="1" dirty="0" smtClean="0"/>
              <a:t>الثاني: أن </a:t>
            </a:r>
            <a:r>
              <a:rPr lang="ar-SA" sz="2400" b="1" dirty="0" err="1" smtClean="0"/>
              <a:t>بخاخ</a:t>
            </a:r>
            <a:r>
              <a:rPr lang="ar-SA" sz="2400" b="1" dirty="0" smtClean="0"/>
              <a:t> الربو يفطِّر، ويفسد </a:t>
            </a:r>
            <a:r>
              <a:rPr lang="ar-SA" sz="2400" b="1" dirty="0" err="1" smtClean="0"/>
              <a:t>الصيام.</a:t>
            </a:r>
            <a:r>
              <a:rPr lang="ar-SA" sz="2400" b="1" dirty="0" smtClean="0"/>
              <a:t> ومن أبرز من تبنى هذا الرأي الشيخ محمد المختار السلامي, والشيخ محمد تقي الدين العثماني، والدكتور وهبة </a:t>
            </a:r>
            <a:r>
              <a:rPr lang="ar-SA" sz="2400" b="1" dirty="0" err="1" smtClean="0"/>
              <a:t>الزحيلي</a:t>
            </a:r>
            <a:r>
              <a:rPr lang="ar-SA" sz="2400" b="1" dirty="0" smtClean="0"/>
              <a:t> والدكتور فضل </a:t>
            </a:r>
            <a:r>
              <a:rPr lang="ar-SA" sz="2400" b="1" dirty="0" err="1" smtClean="0"/>
              <a:t>عباس.</a:t>
            </a:r>
            <a:r>
              <a:rPr lang="ar-SA" sz="2400" b="1" dirty="0" smtClean="0"/>
              <a:t> لأن جزءاً من محتوى </a:t>
            </a:r>
            <a:r>
              <a:rPr lang="ar-SA" sz="2400" b="1" dirty="0" err="1" smtClean="0"/>
              <a:t>البخاخ</a:t>
            </a:r>
            <a:r>
              <a:rPr lang="ar-SA" sz="2400" b="1" dirty="0" smtClean="0"/>
              <a:t> يصل إلى الجوف عن طريق الفم, فيكون </a:t>
            </a:r>
            <a:r>
              <a:rPr lang="ar-SA" sz="2400" b="1" dirty="0" err="1" smtClean="0"/>
              <a:t>مفطراً.</a:t>
            </a:r>
            <a:endParaRPr lang="en-US" sz="2400" b="1"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6492</TotalTime>
  <Words>1922</Words>
  <Application>Microsoft Office PowerPoint</Application>
  <PresentationFormat>A4 Paper (210x297 mm)‎</PresentationFormat>
  <Paragraphs>69</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Office Theme</vt:lpstr>
      <vt:lpstr>الشريحة 1</vt:lpstr>
      <vt:lpstr>المحاضرة الرابعة مستجدات العلاج الطبي وأثرها على صحة الصيام </vt:lpstr>
      <vt:lpstr>مقدمة :</vt:lpstr>
      <vt:lpstr>المرض وعلاقته بالصيام: </vt:lpstr>
      <vt:lpstr>أقسام مستجدات العلاج الطبي:</vt:lpstr>
      <vt:lpstr>المنفذ الأول - الفم:</vt:lpstr>
      <vt:lpstr>ما يبقى في الفم ولا يتجاوزه:</vt:lpstr>
      <vt:lpstr>استعمال الغرغرة:</vt:lpstr>
      <vt:lpstr>الشريحة 9</vt:lpstr>
      <vt:lpstr>الشريحة 10</vt:lpstr>
      <vt:lpstr>ما يُدْخل عبر الفم ويتجاوز الحلقوم:</vt:lpstr>
      <vt:lpstr>الشريحة 12</vt:lpstr>
      <vt:lpstr>ما ينفذ إلى ما وراء الحلقوم من دخان وغبار وبخار:</vt:lpstr>
      <vt:lpstr>الشريحة 14</vt:lpstr>
      <vt:lpstr>الشريحة 15</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aldershawi</cp:lastModifiedBy>
  <cp:revision>292</cp:revision>
  <dcterms:created xsi:type="dcterms:W3CDTF">2009-10-14T19:14:34Z</dcterms:created>
  <dcterms:modified xsi:type="dcterms:W3CDTF">2012-10-02T11:25:32Z</dcterms:modified>
</cp:coreProperties>
</file>