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4" r:id="rId4"/>
    <p:sldId id="275" r:id="rId5"/>
    <p:sldId id="310" r:id="rId6"/>
    <p:sldId id="276" r:id="rId7"/>
    <p:sldId id="311" r:id="rId8"/>
    <p:sldId id="312" r:id="rId9"/>
    <p:sldId id="277" r:id="rId10"/>
    <p:sldId id="308" r:id="rId11"/>
    <p:sldId id="309" r:id="rId12"/>
    <p:sldId id="278" r:id="rId13"/>
    <p:sldId id="313" r:id="rId14"/>
    <p:sldId id="314" r:id="rId15"/>
    <p:sldId id="31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90" d="100"/>
          <a:sy n="90" d="100"/>
        </p:scale>
        <p:origin x="-600" y="21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600" b="1" dirty="0" smtClean="0">
                <a:solidFill>
                  <a:srgbClr val="FF0000"/>
                </a:solidFill>
                <a:latin typeface="Calibri" pitchFamily="34" charset="0"/>
                <a:cs typeface="Times New Roman" pitchFamily="18" charset="0"/>
              </a:rPr>
              <a:t>القضايا المعاصرة وفقه النوازل</a:t>
            </a:r>
            <a:endParaRPr lang="en-US" sz="3600" b="1" dirty="0">
              <a:solidFill>
                <a:srgbClr val="FF0000"/>
              </a:solidFill>
              <a:latin typeface="Calibri" pitchFamily="34" charset="0"/>
            </a:endParaRPr>
          </a:p>
          <a:p>
            <a:pPr algn="ctr"/>
            <a:r>
              <a:rPr lang="ar-SA" sz="3200" b="1" dirty="0" smtClean="0">
                <a:solidFill>
                  <a:srgbClr val="FF0000"/>
                </a:solidFill>
                <a:latin typeface="Calibri" pitchFamily="34" charset="0"/>
                <a:cs typeface="Times New Roman" pitchFamily="18" charset="0"/>
              </a:rPr>
              <a:t>د</a:t>
            </a:r>
            <a:r>
              <a:rPr lang="en-US" sz="3200" b="1" dirty="0" smtClean="0">
                <a:solidFill>
                  <a:srgbClr val="FF0000"/>
                </a:solidFill>
                <a:latin typeface="Calibri" pitchFamily="34" charset="0"/>
                <a:cs typeface="Times New Roman" pitchFamily="18" charset="0"/>
              </a:rPr>
              <a:t>  .</a:t>
            </a:r>
            <a:r>
              <a:rPr lang="ar-SA" sz="3200" b="1" dirty="0" smtClean="0">
                <a:solidFill>
                  <a:srgbClr val="FF0000"/>
                </a:solidFill>
                <a:latin typeface="Calibri" pitchFamily="34" charset="0"/>
                <a:cs typeface="Times New Roman" pitchFamily="18" charset="0"/>
              </a:rPr>
              <a:t>عبد الله </a:t>
            </a:r>
            <a:r>
              <a:rPr lang="ar-SA" sz="3200" b="1" dirty="0" err="1" smtClean="0">
                <a:solidFill>
                  <a:srgbClr val="FF0000"/>
                </a:solidFill>
                <a:latin typeface="Calibri" pitchFamily="34" charset="0"/>
                <a:cs typeface="Times New Roman" pitchFamily="18" charset="0"/>
              </a:rPr>
              <a:t>الديرشوي</a:t>
            </a:r>
            <a:endParaRPr lang="en-US" sz="3200" b="1" dirty="0">
              <a:solidFill>
                <a:srgbClr val="FF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438400"/>
            <a:ext cx="8420100" cy="2819400"/>
          </a:xfrm>
        </p:spPr>
        <p:txBody>
          <a:bodyPr/>
          <a:lstStyle/>
          <a:p>
            <a:pPr rtl="1" eaLnBrk="1" hangingPunct="1">
              <a:lnSpc>
                <a:spcPct val="150000"/>
              </a:lnSpc>
            </a:pPr>
            <a:r>
              <a:rPr lang="ar-SA" sz="4800" b="1" spc="-150" dirty="0" smtClean="0">
                <a:solidFill>
                  <a:srgbClr val="376092"/>
                </a:solidFill>
                <a:latin typeface="Times New Roman" pitchFamily="18" charset="0"/>
                <a:cs typeface="+mn-cs"/>
              </a:rPr>
              <a:t>المحاضرة </a:t>
            </a:r>
            <a:r>
              <a:rPr lang="ar-SA" sz="4800" b="1" spc="-150" dirty="0" smtClean="0">
                <a:solidFill>
                  <a:srgbClr val="376092"/>
                </a:solidFill>
                <a:latin typeface="Times New Roman" pitchFamily="18" charset="0"/>
                <a:cs typeface="+mn-cs"/>
              </a:rPr>
              <a:t>الخامسة</a:t>
            </a:r>
            <a:r>
              <a:rPr lang="ar-SA" sz="4800" b="1" spc="-150" dirty="0" smtClean="0">
                <a:solidFill>
                  <a:srgbClr val="376092"/>
                </a:solidFill>
                <a:latin typeface="Times New Roman" pitchFamily="18" charset="0"/>
                <a:cs typeface="+mn-cs"/>
              </a:rPr>
              <a:t/>
            </a:r>
            <a:br>
              <a:rPr lang="ar-SA" sz="4800" b="1" spc="-150" dirty="0" smtClean="0">
                <a:solidFill>
                  <a:srgbClr val="376092"/>
                </a:solidFill>
                <a:latin typeface="Times New Roman" pitchFamily="18" charset="0"/>
                <a:cs typeface="+mn-cs"/>
              </a:rPr>
            </a:br>
            <a:r>
              <a:rPr lang="ar-SA" sz="3600" b="1" dirty="0" smtClean="0">
                <a:solidFill>
                  <a:srgbClr val="C00000"/>
                </a:solidFill>
              </a:rPr>
              <a:t>مستجدات العلاج الطبي وأثرها على صحة </a:t>
            </a:r>
            <a:r>
              <a:rPr lang="ar-SA" sz="3600" b="1" dirty="0" err="1" smtClean="0">
                <a:solidFill>
                  <a:srgbClr val="C00000"/>
                </a:solidFill>
              </a:rPr>
              <a:t>الصيام </a:t>
            </a:r>
            <a:r>
              <a:rPr lang="ar-SA" sz="3600" b="1" dirty="0" smtClean="0">
                <a:solidFill>
                  <a:srgbClr val="C00000"/>
                </a:solidFill>
              </a:rPr>
              <a:t>(تابع</a:t>
            </a:r>
            <a:r>
              <a:rPr lang="ar-SA" sz="3600" b="1" dirty="0" err="1" smtClean="0">
                <a:solidFill>
                  <a:srgbClr val="C00000"/>
                </a:solidFill>
              </a:rPr>
              <a:t>)</a:t>
            </a:r>
            <a:endParaRPr lang="en-US" sz="4800" b="1" spc="-150" dirty="0" smtClean="0">
              <a:solidFill>
                <a:srgbClr val="C00000"/>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19200"/>
          </a:xfrm>
        </p:spPr>
        <p:txBody>
          <a:bodyPr/>
          <a:lstStyle/>
          <a:p>
            <a:pPr rtl="1"/>
            <a:r>
              <a:rPr lang="ar-SA" b="1" dirty="0" smtClean="0"/>
              <a:t>مستجدات العلاج الطبي:</a:t>
            </a:r>
            <a:endParaRPr lang="en-US" dirty="0"/>
          </a:p>
        </p:txBody>
      </p:sp>
      <p:sp>
        <p:nvSpPr>
          <p:cNvPr id="3" name="عنصر نائب للمحتوى 2"/>
          <p:cNvSpPr>
            <a:spLocks noGrp="1"/>
          </p:cNvSpPr>
          <p:nvPr>
            <p:ph idx="1"/>
          </p:nvPr>
        </p:nvSpPr>
        <p:spPr>
          <a:xfrm>
            <a:off x="228600" y="1371600"/>
            <a:ext cx="9525000" cy="4754563"/>
          </a:xfrm>
        </p:spPr>
        <p:txBody>
          <a:bodyPr/>
          <a:lstStyle/>
          <a:p>
            <a:pPr rtl="1"/>
            <a:r>
              <a:rPr lang="ar-SA" sz="2800" b="1" dirty="0" smtClean="0">
                <a:cs typeface="+mj-cs"/>
              </a:rPr>
              <a:t>استعرضنا </a:t>
            </a:r>
            <a:r>
              <a:rPr lang="ar-SA" sz="2800" b="1" dirty="0" smtClean="0">
                <a:cs typeface="+mj-cs"/>
              </a:rPr>
              <a:t>في المحاضرة السابقة ما </a:t>
            </a:r>
            <a:r>
              <a:rPr lang="ar-SA" sz="2800" b="1" dirty="0" smtClean="0">
                <a:cs typeface="+mj-cs"/>
              </a:rPr>
              <a:t>يتعلق بالمنفذ الأول وهو </a:t>
            </a:r>
            <a:r>
              <a:rPr lang="ar-SA" sz="2800" b="1" dirty="0" err="1" smtClean="0">
                <a:cs typeface="+mj-cs"/>
              </a:rPr>
              <a:t>الفم </a:t>
            </a:r>
            <a:r>
              <a:rPr lang="ar-SA" sz="2800" b="1" dirty="0" smtClean="0">
                <a:cs typeface="+mj-cs"/>
              </a:rPr>
              <a:t>, وننتقل الآن لاستعراض </a:t>
            </a:r>
            <a:r>
              <a:rPr lang="ar-SA" sz="2800" b="1" dirty="0" smtClean="0">
                <a:cs typeface="+mj-cs"/>
              </a:rPr>
              <a:t>ما يتعلق بالمنافذ الأخرى, وهي الأنف والعين </a:t>
            </a:r>
            <a:r>
              <a:rPr lang="ar-SA" sz="2800" b="1" dirty="0" err="1" smtClean="0">
                <a:cs typeface="+mj-cs"/>
              </a:rPr>
              <a:t>والأذن </a:t>
            </a:r>
            <a:r>
              <a:rPr lang="ar-SA" sz="2800" b="1" dirty="0" smtClean="0">
                <a:cs typeface="+mj-cs"/>
              </a:rPr>
              <a:t>, ثم ما يدخل من غير المنافذ المعتادة ونعني </a:t>
            </a:r>
            <a:r>
              <a:rPr lang="ar-SA" sz="2800" b="1" dirty="0" err="1" smtClean="0">
                <a:cs typeface="+mj-cs"/>
              </a:rPr>
              <a:t>به</a:t>
            </a:r>
            <a:r>
              <a:rPr lang="ar-SA" sz="2800" b="1" dirty="0" smtClean="0">
                <a:cs typeface="+mj-cs"/>
              </a:rPr>
              <a:t> من خلال الجلد أو الشرايين.</a:t>
            </a:r>
            <a:endParaRPr lang="en-US" sz="2800" b="1" dirty="0" smtClean="0">
              <a:cs typeface="+mj-cs"/>
            </a:endParaRPr>
          </a:p>
          <a:p>
            <a:endParaRPr lang="ar-SA" sz="2800" dirty="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المنفذ </a:t>
            </a:r>
            <a:r>
              <a:rPr lang="ar-SA" b="1" dirty="0" err="1" smtClean="0"/>
              <a:t>الثاني </a:t>
            </a:r>
            <a:r>
              <a:rPr lang="ar-SA" b="1" dirty="0" smtClean="0"/>
              <a:t>- </a:t>
            </a:r>
            <a:r>
              <a:rPr lang="ar-SA" b="1" dirty="0" smtClean="0"/>
              <a:t>الأنف:</a:t>
            </a:r>
            <a:endParaRPr lang="en-US"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cs typeface="+mj-cs"/>
              </a:rPr>
              <a:t>الأنف كما هو معلومٌ منفذ إلى الحلق وما وراءه, </a:t>
            </a:r>
            <a:r>
              <a:rPr lang="ar-SA" sz="2600" b="1" dirty="0" smtClean="0">
                <a:cs typeface="+mj-cs"/>
              </a:rPr>
              <a:t>فإذا نفذ ما دخله إلى </a:t>
            </a:r>
            <a:r>
              <a:rPr lang="ar-SA" sz="2600" b="1" dirty="0" smtClean="0">
                <a:cs typeface="+mj-cs"/>
              </a:rPr>
              <a:t>الحلق, فما مدى </a:t>
            </a:r>
            <a:r>
              <a:rPr lang="ar-SA" sz="2600" b="1" dirty="0" smtClean="0">
                <a:cs typeface="+mj-cs"/>
              </a:rPr>
              <a:t>تأثيره على </a:t>
            </a:r>
            <a:r>
              <a:rPr lang="ar-SA" sz="2600" b="1" dirty="0" smtClean="0">
                <a:cs typeface="+mj-cs"/>
              </a:rPr>
              <a:t>صحة الصيام؟</a:t>
            </a:r>
            <a:endParaRPr lang="en-US" sz="2600" b="1" dirty="0" smtClean="0">
              <a:cs typeface="+mj-cs"/>
            </a:endParaRPr>
          </a:p>
          <a:p>
            <a:pPr algn="just" rtl="1"/>
            <a:r>
              <a:rPr lang="ar-SA" sz="2600" b="1" dirty="0" smtClean="0">
                <a:cs typeface="+mj-cs"/>
              </a:rPr>
              <a:t>ذهب جمهور العلماء من المذاهب الأربعة إلى أن ما تجاوز الأنف إلى الحلق </a:t>
            </a:r>
            <a:r>
              <a:rPr lang="ar-SA" sz="2600" b="1" dirty="0" err="1" smtClean="0">
                <a:cs typeface="+mj-cs"/>
              </a:rPr>
              <a:t>يُفطر.</a:t>
            </a:r>
            <a:r>
              <a:rPr lang="ar-SA" sz="2600" b="1" dirty="0" smtClean="0">
                <a:cs typeface="+mj-cs"/>
              </a:rPr>
              <a:t> واستدلوا على ذلك بالحديث الصحيح الذي يرويه لقيط بن </a:t>
            </a:r>
            <a:r>
              <a:rPr lang="ar-SA" sz="2600" b="1" dirty="0" err="1" smtClean="0">
                <a:cs typeface="+mj-cs"/>
              </a:rPr>
              <a:t>صبرة</a:t>
            </a:r>
            <a:r>
              <a:rPr lang="ar-SA" sz="2600" b="1" dirty="0" smtClean="0">
                <a:cs typeface="+mj-cs"/>
              </a:rPr>
              <a:t> </a:t>
            </a:r>
            <a:r>
              <a:rPr lang="en-US" sz="2600" b="1" dirty="0" smtClean="0">
                <a:cs typeface="+mj-cs"/>
                <a:sym typeface="AGA Arabesque"/>
              </a:rPr>
              <a:t></a:t>
            </a:r>
            <a:r>
              <a:rPr lang="ar-SA" sz="2600" b="1" dirty="0" smtClean="0">
                <a:cs typeface="+mj-cs"/>
              </a:rPr>
              <a:t>، أن النبي </a:t>
            </a:r>
            <a:r>
              <a:rPr lang="en-US" sz="2600" b="1" dirty="0" smtClean="0">
                <a:cs typeface="+mj-cs"/>
                <a:sym typeface="AGA Arabesque"/>
              </a:rPr>
              <a:t></a:t>
            </a:r>
            <a:r>
              <a:rPr lang="en-US" sz="2600" b="1" dirty="0" smtClean="0">
                <a:cs typeface="+mj-cs"/>
              </a:rPr>
              <a:t> </a:t>
            </a:r>
            <a:r>
              <a:rPr lang="ar-SA" sz="2600" b="1" dirty="0" smtClean="0">
                <a:cs typeface="+mj-cs"/>
              </a:rPr>
              <a:t>قال </a:t>
            </a:r>
            <a:r>
              <a:rPr lang="ar-SA" sz="2600" b="1" dirty="0" err="1" smtClean="0">
                <a:cs typeface="+mj-cs"/>
              </a:rPr>
              <a:t>له: </a:t>
            </a:r>
            <a:r>
              <a:rPr lang="ar-SA" sz="2600" b="1" dirty="0" smtClean="0">
                <a:cs typeface="+mj-cs"/>
              </a:rPr>
              <a:t>(وبالغ في الاستنشاق إلا أن تكون صائماً)، فقد نهاه </a:t>
            </a:r>
            <a:r>
              <a:rPr lang="en-US" sz="2600" b="1" dirty="0" smtClean="0">
                <a:cs typeface="+mj-cs"/>
                <a:sym typeface="AGA Arabesque"/>
              </a:rPr>
              <a:t></a:t>
            </a:r>
            <a:r>
              <a:rPr lang="ar-SA" sz="2600" b="1" dirty="0" smtClean="0">
                <a:cs typeface="+mj-cs"/>
              </a:rPr>
              <a:t> عن المبالغة في الاستنشاق وهو صائم, مخافة أن يدخل شيءٌ منه إلى جوفه, فيُفسد صيامه.</a:t>
            </a:r>
            <a:endParaRPr lang="en-US" sz="2600" b="1" dirty="0" smtClean="0">
              <a:cs typeface="+mj-cs"/>
            </a:endParaRPr>
          </a:p>
          <a:p>
            <a:pPr algn="just" rtl="1"/>
            <a:r>
              <a:rPr lang="ar-SA" sz="2600" b="1" dirty="0" smtClean="0">
                <a:cs typeface="+mj-cs"/>
              </a:rPr>
              <a:t>وبناء عليه فإن ما يدخله الصائم إلى أنفه ويتجاوزه إلى الجوف يُفسد صومه، يستوي في ذلك أن يكون قطرةً أو </a:t>
            </a:r>
            <a:r>
              <a:rPr lang="ar-SA" sz="2600" b="1" dirty="0" err="1" smtClean="0">
                <a:cs typeface="+mj-cs"/>
              </a:rPr>
              <a:t>بخاخ</a:t>
            </a:r>
            <a:r>
              <a:rPr lang="ar-SA" sz="2600" b="1" dirty="0" smtClean="0">
                <a:cs typeface="+mj-cs"/>
              </a:rPr>
              <a:t> زكامٍ، أو </a:t>
            </a:r>
            <a:r>
              <a:rPr lang="ar-SA" sz="2600" b="1" dirty="0" err="1" smtClean="0">
                <a:cs typeface="+mj-cs"/>
              </a:rPr>
              <a:t>سعوطاً</a:t>
            </a:r>
            <a:r>
              <a:rPr lang="ar-SA" sz="2600" b="1" dirty="0" smtClean="0">
                <a:cs typeface="+mj-cs"/>
              </a:rPr>
              <a:t> أو مسحوقاً أو دخاناً أو </a:t>
            </a:r>
            <a:r>
              <a:rPr lang="ar-SA" sz="2600" b="1" dirty="0" err="1" smtClean="0">
                <a:cs typeface="+mj-cs"/>
              </a:rPr>
              <a:t>بخاراً.</a:t>
            </a:r>
            <a:r>
              <a:rPr lang="ar-SA" sz="2600" b="1" dirty="0" smtClean="0">
                <a:cs typeface="+mj-cs"/>
              </a:rPr>
              <a:t> </a:t>
            </a:r>
            <a:endParaRPr lang="en-US" sz="2600" b="1" dirty="0" smtClean="0">
              <a:cs typeface="+mj-cs"/>
            </a:endParaRPr>
          </a:p>
          <a:p>
            <a:pPr algn="just" rtl="1"/>
            <a:r>
              <a:rPr lang="ar-SA" sz="2600" b="1" dirty="0" smtClean="0">
                <a:cs typeface="+mj-cs"/>
              </a:rPr>
              <a:t>وأما إذا دهن داخل أنفه بدواء ولم ينفذ إلى الحلق، فإن صيامه صحيحٌ, كمن تمضمض في وضوئه, ولم يتجاوز الماء حدود الفم, فإن صيامه صحيح بالاتفاق</a:t>
            </a:r>
            <a:r>
              <a:rPr lang="ar-SA" sz="2600" b="1" dirty="0" smtClean="0">
                <a:cs typeface="+mj-cs"/>
              </a:rPr>
              <a:t>.</a:t>
            </a:r>
            <a:endParaRPr lang="en-US" sz="2600" b="1" dirty="0" smtClean="0">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457201"/>
            <a:ext cx="8991600" cy="5293757"/>
          </a:xfrm>
          <a:prstGeom prst="rect">
            <a:avLst/>
          </a:prstGeom>
        </p:spPr>
        <p:txBody>
          <a:bodyPr wrap="square">
            <a:spAutoFit/>
          </a:bodyPr>
          <a:lstStyle/>
          <a:p>
            <a:pPr algn="just"/>
            <a:r>
              <a:rPr lang="ar-SA" sz="2600" b="1" dirty="0" smtClean="0">
                <a:cs typeface="+mj-cs"/>
              </a:rPr>
              <a:t>وكذا إذا احتاج الصائم لاستعمال قناع الأوكسجين لضيق في تنفسه، أو لانخفاض الضغط الجوي في الطائرة مثلاً، فإن صومه لا يبطل، لأنه لا يختلف عن التنفس بالهواء </a:t>
            </a:r>
            <a:r>
              <a:rPr lang="ar-SA" sz="2600" b="1" dirty="0" err="1" smtClean="0">
                <a:cs typeface="+mj-cs"/>
              </a:rPr>
              <a:t>الطبيعي.</a:t>
            </a:r>
            <a:r>
              <a:rPr lang="ar-SA" sz="2600" b="1" dirty="0" smtClean="0">
                <a:cs typeface="+mj-cs"/>
              </a:rPr>
              <a:t>  </a:t>
            </a:r>
            <a:endParaRPr lang="en-US" sz="2600" b="1" dirty="0" smtClean="0">
              <a:cs typeface="+mj-cs"/>
            </a:endParaRPr>
          </a:p>
          <a:p>
            <a:pPr algn="just"/>
            <a:r>
              <a:rPr lang="ar-SA" sz="2600" b="1" dirty="0" smtClean="0">
                <a:cs typeface="+mj-cs"/>
              </a:rPr>
              <a:t>وأما إدخال أنبوب لإخراج </a:t>
            </a:r>
            <a:r>
              <a:rPr lang="ar-SA" sz="2600" b="1" dirty="0" err="1" smtClean="0">
                <a:cs typeface="+mj-cs"/>
              </a:rPr>
              <a:t>إفرازات</a:t>
            </a:r>
            <a:r>
              <a:rPr lang="ar-SA" sz="2600" b="1" dirty="0" smtClean="0">
                <a:cs typeface="+mj-cs"/>
              </a:rPr>
              <a:t> المعدة؛ </a:t>
            </a:r>
            <a:r>
              <a:rPr lang="ar-SA" sz="2600" b="1" dirty="0" err="1" smtClean="0">
                <a:cs typeface="+mj-cs"/>
              </a:rPr>
              <a:t>فمفطر</a:t>
            </a:r>
            <a:r>
              <a:rPr lang="ar-SA" sz="2600" b="1" dirty="0" smtClean="0">
                <a:cs typeface="+mj-cs"/>
              </a:rPr>
              <a:t> عند الجمهور؛ لأنه قد دخل </a:t>
            </a:r>
            <a:r>
              <a:rPr lang="ar-SA" sz="2600" b="1" dirty="0" err="1" smtClean="0">
                <a:cs typeface="+mj-cs"/>
              </a:rPr>
              <a:t>جوفه.</a:t>
            </a:r>
            <a:r>
              <a:rPr lang="ar-SA" sz="2600" b="1" dirty="0" smtClean="0">
                <a:cs typeface="+mj-cs"/>
              </a:rPr>
              <a:t> </a:t>
            </a:r>
            <a:r>
              <a:rPr lang="ar-SA" sz="2600" b="1" dirty="0" smtClean="0">
                <a:cs typeface="+mj-cs"/>
              </a:rPr>
              <a:t>وقال الحنفية لا يُفطر كما أسلفنا في حديثنا عن الفم؛ لأنه لم ينفصل عن الخارج, ولم يستقر بشكل كاملٍ في </a:t>
            </a:r>
            <a:r>
              <a:rPr lang="ar-SA" sz="2600" b="1" dirty="0" err="1" smtClean="0">
                <a:cs typeface="+mj-cs"/>
              </a:rPr>
              <a:t>جوفه.</a:t>
            </a:r>
            <a:r>
              <a:rPr lang="ar-SA" sz="2600" b="1" dirty="0" smtClean="0">
                <a:cs typeface="+mj-cs"/>
              </a:rPr>
              <a:t> وهو رأي لبعض المالكية أيضاً في كل ما ليس </a:t>
            </a:r>
            <a:r>
              <a:rPr lang="ar-SA" sz="2600" b="1" dirty="0" err="1" smtClean="0">
                <a:cs typeface="+mj-cs"/>
              </a:rPr>
              <a:t>بمطعوم</a:t>
            </a:r>
            <a:r>
              <a:rPr lang="ar-SA" sz="2600" b="1" dirty="0" err="1" smtClean="0">
                <a:cs typeface="+mj-cs"/>
              </a:rPr>
              <a:t>.</a:t>
            </a:r>
            <a:endParaRPr lang="ar-SA" sz="2600" b="1" dirty="0" smtClean="0">
              <a:cs typeface="+mj-cs"/>
            </a:endParaRPr>
          </a:p>
          <a:p>
            <a:pPr algn="just"/>
            <a:endParaRPr lang="en-US" sz="2600" b="1" dirty="0" smtClean="0">
              <a:cs typeface="+mj-cs"/>
            </a:endParaRPr>
          </a:p>
          <a:p>
            <a:pPr algn="just"/>
            <a:r>
              <a:rPr lang="ar-SA" sz="2600" b="1" u="sng" dirty="0" smtClean="0">
                <a:cs typeface="+mj-cs"/>
              </a:rPr>
              <a:t>فائدة: </a:t>
            </a:r>
            <a:r>
              <a:rPr lang="ar-SA" sz="2600" b="1" dirty="0" smtClean="0">
                <a:cs typeface="+mj-cs"/>
              </a:rPr>
              <a:t>صرح كثيرٌ من علمائنا قديماً بأن ما يؤخذ عن طريق الأنف يصل إلى </a:t>
            </a:r>
            <a:r>
              <a:rPr lang="ar-SA" sz="2600" b="1" dirty="0" err="1" smtClean="0">
                <a:cs typeface="+mj-cs"/>
              </a:rPr>
              <a:t>الدماغ!</a:t>
            </a:r>
            <a:r>
              <a:rPr lang="ar-SA" sz="2600" b="1" dirty="0" smtClean="0">
                <a:cs typeface="+mj-cs"/>
              </a:rPr>
              <a:t> ويقول علم التشريح اليوم: لا صلة بين الدماغ والأنف </a:t>
            </a:r>
            <a:r>
              <a:rPr lang="ar-SA" sz="2600" b="1" dirty="0" err="1" smtClean="0">
                <a:cs typeface="+mj-cs"/>
              </a:rPr>
              <a:t>البتة.</a:t>
            </a:r>
            <a:r>
              <a:rPr lang="ar-SA" sz="2600" b="1" dirty="0" smtClean="0">
                <a:cs typeface="+mj-cs"/>
              </a:rPr>
              <a:t> ولعل السبب الذي دفع الأقدمين إلى ذاك القول هو: أن جهاز الشم في الأنف يستقبل المواد الطيارة، فيذيبها في طبقة المخاط، ثم ينقلها عن طريق العصب الشمي إلى مركز الشم بالمخ، فأوهمهم ذلك بسيلان مواد من الدماغ إلى الأنف, وهو تصور </a:t>
            </a:r>
            <a:r>
              <a:rPr lang="ar-SA" sz="2600" b="1" dirty="0" err="1" smtClean="0">
                <a:cs typeface="+mj-cs"/>
              </a:rPr>
              <a:t>مجانب</a:t>
            </a:r>
            <a:r>
              <a:rPr lang="ar-SA" sz="2600" b="1" dirty="0" smtClean="0">
                <a:cs typeface="+mj-cs"/>
              </a:rPr>
              <a:t> للصواب كما يذكر علماء التشريح اليوم.</a:t>
            </a:r>
            <a:endParaRPr lang="ar-SA" sz="2600" dirty="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990600"/>
          </a:xfrm>
        </p:spPr>
        <p:txBody>
          <a:bodyPr/>
          <a:lstStyle/>
          <a:p>
            <a:pPr rtl="1"/>
            <a:r>
              <a:rPr lang="ar-SA" sz="4000" b="1" dirty="0" smtClean="0"/>
              <a:t>المنفذ </a:t>
            </a:r>
            <a:r>
              <a:rPr lang="ar-SA" sz="4000" b="1" dirty="0" err="1" smtClean="0"/>
              <a:t>الثالث </a:t>
            </a:r>
            <a:r>
              <a:rPr lang="ar-SA" sz="4000" b="1" dirty="0" smtClean="0"/>
              <a:t>- </a:t>
            </a:r>
            <a:r>
              <a:rPr lang="ar-SA" sz="4000" b="1" dirty="0" smtClean="0"/>
              <a:t>العين:</a:t>
            </a:r>
            <a:endParaRPr lang="en-US" sz="4000"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cs typeface="+mj-cs"/>
              </a:rPr>
              <a:t>ترتبط العين بالأنف من خلال </a:t>
            </a:r>
            <a:r>
              <a:rPr lang="ar-SA" sz="2600" b="1" dirty="0" err="1" smtClean="0">
                <a:cs typeface="+mj-cs"/>
              </a:rPr>
              <a:t>قناة.</a:t>
            </a:r>
            <a:r>
              <a:rPr lang="ar-SA" sz="2600" b="1" dirty="0" smtClean="0">
                <a:cs typeface="+mj-cs"/>
              </a:rPr>
              <a:t> </a:t>
            </a:r>
            <a:r>
              <a:rPr lang="ar-SA" sz="2600" b="1" dirty="0" smtClean="0">
                <a:cs typeface="+mj-cs"/>
              </a:rPr>
              <a:t>فإذا وضع شخص قطرة في عينه, فإنها قد تصل إلى أنفه, ومنه إلى </a:t>
            </a:r>
            <a:r>
              <a:rPr lang="ar-SA" sz="2600" b="1" dirty="0" err="1" smtClean="0">
                <a:cs typeface="+mj-cs"/>
              </a:rPr>
              <a:t>بلعومه.</a:t>
            </a:r>
            <a:r>
              <a:rPr lang="ar-SA" sz="2600" b="1" dirty="0" smtClean="0">
                <a:cs typeface="+mj-cs"/>
              </a:rPr>
              <a:t> ومع هذا الاحتمال فإن السؤال الذي </a:t>
            </a:r>
            <a:r>
              <a:rPr lang="ar-SA" sz="2600" b="1" dirty="0" smtClean="0">
                <a:cs typeface="+mj-cs"/>
              </a:rPr>
              <a:t>يطرح نفسه: </a:t>
            </a:r>
            <a:r>
              <a:rPr lang="ar-SA" sz="2600" b="1" dirty="0" smtClean="0">
                <a:cs typeface="+mj-cs"/>
              </a:rPr>
              <a:t>ما مدى تأثير ذلك على صحة صيامه إذا وصل </a:t>
            </a:r>
            <a:r>
              <a:rPr lang="ar-SA" sz="2600" b="1" dirty="0" smtClean="0">
                <a:cs typeface="+mj-cs"/>
              </a:rPr>
              <a:t>إلى </a:t>
            </a:r>
            <a:r>
              <a:rPr lang="ar-SA" sz="2600" b="1" dirty="0" err="1" smtClean="0">
                <a:cs typeface="+mj-cs"/>
              </a:rPr>
              <a:t>أنفه</a:t>
            </a:r>
            <a:r>
              <a:rPr lang="ar-SA" sz="2600" b="1" dirty="0" err="1" smtClean="0">
                <a:cs typeface="+mj-cs"/>
              </a:rPr>
              <a:t>؟.</a:t>
            </a:r>
            <a:endParaRPr lang="en-US" sz="2600" b="1" dirty="0" smtClean="0">
              <a:cs typeface="+mj-cs"/>
            </a:endParaRPr>
          </a:p>
          <a:p>
            <a:pPr algn="just" rtl="1"/>
            <a:r>
              <a:rPr lang="ar-SA" sz="2600" b="1" dirty="0" smtClean="0">
                <a:cs typeface="+mj-cs"/>
              </a:rPr>
              <a:t>ذهب الحنفية والشافعية إلى أن الكحل في العين لا يفطر؛ وإنْ وجد طعمه, أو أثره في </a:t>
            </a:r>
            <a:r>
              <a:rPr lang="ar-SA" sz="2600" b="1" dirty="0" err="1" smtClean="0">
                <a:cs typeface="+mj-cs"/>
              </a:rPr>
              <a:t>حلقه.</a:t>
            </a:r>
            <a:r>
              <a:rPr lang="ar-SA" sz="2600" b="1" dirty="0" smtClean="0">
                <a:cs typeface="+mj-cs"/>
              </a:rPr>
              <a:t> وقالوا في تعليل ذلك: العين ليست بجوف, كما أنه لا يوجد منفذ بين العين </a:t>
            </a:r>
            <a:r>
              <a:rPr lang="ar-SA" sz="2600" b="1" dirty="0" err="1" smtClean="0">
                <a:cs typeface="+mj-cs"/>
              </a:rPr>
              <a:t>والحلق.</a:t>
            </a:r>
            <a:r>
              <a:rPr lang="ar-SA" sz="2600" b="1" dirty="0" smtClean="0">
                <a:cs typeface="+mj-cs"/>
              </a:rPr>
              <a:t> يقول </a:t>
            </a:r>
            <a:r>
              <a:rPr lang="ar-SA" sz="2600" b="1" dirty="0" err="1" smtClean="0">
                <a:cs typeface="+mj-cs"/>
              </a:rPr>
              <a:t>السرخسي</a:t>
            </a:r>
            <a:r>
              <a:rPr lang="ar-SA" sz="2600" b="1" dirty="0" smtClean="0">
                <a:cs typeface="+mj-cs"/>
              </a:rPr>
              <a:t> في مَنْ اكتحل وهو </a:t>
            </a:r>
            <a:r>
              <a:rPr lang="ar-SA" sz="2600" b="1" dirty="0" err="1" smtClean="0">
                <a:cs typeface="+mj-cs"/>
              </a:rPr>
              <a:t>صائم: </a:t>
            </a:r>
            <a:r>
              <a:rPr lang="ar-SA" sz="2600" b="1" dirty="0" smtClean="0">
                <a:cs typeface="+mj-cs"/>
              </a:rPr>
              <a:t>" ما وَجَد من الطعم في حلقه, أثرُ الكُحل لا </a:t>
            </a:r>
            <a:r>
              <a:rPr lang="ar-SA" sz="2600" b="1" dirty="0" err="1" smtClean="0">
                <a:cs typeface="+mj-cs"/>
              </a:rPr>
              <a:t>عينُه.</a:t>
            </a:r>
            <a:r>
              <a:rPr lang="ar-SA" sz="2600" b="1" dirty="0" smtClean="0">
                <a:cs typeface="+mj-cs"/>
              </a:rPr>
              <a:t> كمن ذاق شيئاً من الأدوية المرة يجد طعمه في حلقه, فهو قياس الغبار </a:t>
            </a:r>
            <a:r>
              <a:rPr lang="ar-SA" sz="2600" b="1" dirty="0" err="1" smtClean="0">
                <a:cs typeface="+mj-cs"/>
              </a:rPr>
              <a:t>والدخان.</a:t>
            </a:r>
            <a:r>
              <a:rPr lang="ar-SA" sz="2600" b="1" dirty="0" smtClean="0">
                <a:cs typeface="+mj-cs"/>
              </a:rPr>
              <a:t> وإن وصل عين الكحل إلى باطنه, فذلك من قبل المسام لا من قبل المسالك, إذ ليس من العين إلى الحلق مسلك, فهو نظير الصائم يشرع في الماء, فيجد برودة الماء في كبده, وذلك لا </a:t>
            </a:r>
            <a:r>
              <a:rPr lang="ar-SA" sz="2600" b="1" dirty="0" err="1" smtClean="0">
                <a:cs typeface="+mj-cs"/>
              </a:rPr>
              <a:t>يضره</a:t>
            </a:r>
            <a:r>
              <a:rPr lang="ar-SA" sz="2600" b="1" dirty="0" err="1" smtClean="0">
                <a:cs typeface="+mj-cs"/>
              </a:rPr>
              <a:t>".</a:t>
            </a:r>
            <a:endParaRPr lang="en-US" sz="2600" b="1" dirty="0" smtClean="0">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7200" y="381000"/>
            <a:ext cx="8915400" cy="4493538"/>
          </a:xfrm>
          <a:prstGeom prst="rect">
            <a:avLst/>
          </a:prstGeom>
        </p:spPr>
        <p:txBody>
          <a:bodyPr wrap="square">
            <a:spAutoFit/>
          </a:bodyPr>
          <a:lstStyle/>
          <a:p>
            <a:pPr algn="just"/>
            <a:r>
              <a:rPr lang="ar-SA" sz="2600" b="1" dirty="0" smtClean="0">
                <a:cs typeface="+mj-cs"/>
              </a:rPr>
              <a:t>وذهب المالكية والحنابلة إلى أن العين منفذ إلى الحلق كالفم والأنف, ومن ثمَّ إذا اكتحل الصائم ووجد طعمه, أو أثره في حلقه فقد </a:t>
            </a:r>
            <a:r>
              <a:rPr lang="ar-SA" sz="2600" b="1" dirty="0" err="1" smtClean="0">
                <a:cs typeface="+mj-cs"/>
              </a:rPr>
              <a:t>أفطر.</a:t>
            </a:r>
            <a:r>
              <a:rPr lang="ar-SA" sz="2600" b="1" dirty="0" smtClean="0">
                <a:cs typeface="+mj-cs"/>
              </a:rPr>
              <a:t> </a:t>
            </a:r>
            <a:endParaRPr lang="en-US" sz="2600" b="1" dirty="0" smtClean="0">
              <a:cs typeface="+mj-cs"/>
            </a:endParaRPr>
          </a:p>
          <a:p>
            <a:pPr algn="just"/>
            <a:r>
              <a:rPr lang="ar-SA" sz="2600" b="1" dirty="0" smtClean="0">
                <a:cs typeface="+mj-cs"/>
              </a:rPr>
              <a:t>والطب الحديث يؤيد قول المالكية والحنابلة في أن هناك قناة تصل بين العين والأنف، ثم البلعوم، إلا أن هناك اعتبارات أخرى منها: أن جوف العين لا يتسع لأكثر من قطرة واحدة، والقطرة الواحدة حجمها قليل جداً، إذ إنها لا تمثل أكثر من جزءٍ من خمسة وسبعين جزءاً مما يوجد في ملعقة الشاي </a:t>
            </a:r>
            <a:r>
              <a:rPr lang="ar-SA" sz="2600" b="1" dirty="0" err="1" smtClean="0">
                <a:cs typeface="+mj-cs"/>
              </a:rPr>
              <a:t>الصغيرة.</a:t>
            </a:r>
            <a:r>
              <a:rPr lang="ar-SA" sz="2600" b="1" dirty="0" smtClean="0">
                <a:cs typeface="+mj-cs"/>
              </a:rPr>
              <a:t> وعليه </a:t>
            </a:r>
            <a:r>
              <a:rPr lang="ar-SA" sz="2600" b="1" dirty="0" smtClean="0">
                <a:cs typeface="+mj-cs"/>
              </a:rPr>
              <a:t>فقد يقال: إن ما </a:t>
            </a:r>
            <a:r>
              <a:rPr lang="ar-SA" sz="2600" b="1" dirty="0" smtClean="0">
                <a:cs typeface="+mj-cs"/>
              </a:rPr>
              <a:t>يبقى </a:t>
            </a:r>
            <a:r>
              <a:rPr lang="ar-SA" sz="2600" b="1" dirty="0" smtClean="0">
                <a:cs typeface="+mj-cs"/>
              </a:rPr>
              <a:t>من القطرة أقل </a:t>
            </a:r>
            <a:r>
              <a:rPr lang="ar-SA" sz="2600" b="1" dirty="0" smtClean="0">
                <a:cs typeface="+mj-cs"/>
              </a:rPr>
              <a:t>من القدر </a:t>
            </a:r>
            <a:r>
              <a:rPr lang="ar-SA" sz="2600" b="1" dirty="0" err="1" smtClean="0">
                <a:cs typeface="+mj-cs"/>
              </a:rPr>
              <a:t>المعفو</a:t>
            </a:r>
            <a:r>
              <a:rPr lang="ar-SA" sz="2600" b="1" dirty="0" smtClean="0">
                <a:cs typeface="+mj-cs"/>
              </a:rPr>
              <a:t> عنه مما يبقى في </a:t>
            </a:r>
            <a:r>
              <a:rPr lang="ar-SA" sz="2600" b="1" dirty="0" err="1" smtClean="0">
                <a:cs typeface="+mj-cs"/>
              </a:rPr>
              <a:t>المضمضة.</a:t>
            </a:r>
            <a:r>
              <a:rPr lang="ar-SA" sz="2600" b="1" dirty="0" smtClean="0">
                <a:cs typeface="+mj-cs"/>
              </a:rPr>
              <a:t> كما أن هذه القطرة </a:t>
            </a:r>
            <a:r>
              <a:rPr lang="ar-SA" sz="2600" b="1" dirty="0" smtClean="0">
                <a:cs typeface="+mj-cs"/>
              </a:rPr>
              <a:t>تُمتص جميعها أثناء </a:t>
            </a:r>
            <a:r>
              <a:rPr lang="ar-SA" sz="2600" b="1" dirty="0" smtClean="0">
                <a:cs typeface="+mj-cs"/>
              </a:rPr>
              <a:t>مرورها في القناة </a:t>
            </a:r>
            <a:r>
              <a:rPr lang="ar-SA" sz="2600" b="1" dirty="0" smtClean="0">
                <a:cs typeface="+mj-cs"/>
              </a:rPr>
              <a:t>الدمعية, ولا </a:t>
            </a:r>
            <a:r>
              <a:rPr lang="ar-SA" sz="2600" b="1" dirty="0" smtClean="0">
                <a:cs typeface="+mj-cs"/>
              </a:rPr>
              <a:t>تصل إلى </a:t>
            </a:r>
            <a:r>
              <a:rPr lang="ar-SA" sz="2600" b="1" dirty="0" err="1" smtClean="0">
                <a:cs typeface="+mj-cs"/>
              </a:rPr>
              <a:t>البلعوم.</a:t>
            </a:r>
            <a:r>
              <a:rPr lang="ar-SA" sz="2600" b="1" dirty="0" smtClean="0">
                <a:cs typeface="+mj-cs"/>
              </a:rPr>
              <a:t> </a:t>
            </a:r>
            <a:r>
              <a:rPr lang="ar-SA" sz="2600" b="1" dirty="0" smtClean="0">
                <a:cs typeface="+mj-cs"/>
              </a:rPr>
              <a:t>والطعم الذي قد يشعر </a:t>
            </a:r>
            <a:r>
              <a:rPr lang="ar-SA" sz="2600" b="1" dirty="0" err="1" smtClean="0">
                <a:cs typeface="+mj-cs"/>
              </a:rPr>
              <a:t>به</a:t>
            </a:r>
            <a:r>
              <a:rPr lang="ar-SA" sz="2600" b="1" dirty="0" smtClean="0">
                <a:cs typeface="+mj-cs"/>
              </a:rPr>
              <a:t> المرء في الفم </a:t>
            </a:r>
            <a:r>
              <a:rPr lang="ar-SA" sz="2600" b="1" dirty="0" smtClean="0">
                <a:cs typeface="+mj-cs"/>
              </a:rPr>
              <a:t>وهمٌ, أو عن طريق المسامات, أو عن طريق المجاورة, وإلا فإنها لن تصل </a:t>
            </a:r>
            <a:r>
              <a:rPr lang="ar-SA" sz="2600" b="1" dirty="0" smtClean="0">
                <a:cs typeface="+mj-cs"/>
              </a:rPr>
              <a:t>إلى </a:t>
            </a:r>
            <a:r>
              <a:rPr lang="ar-SA" sz="2600" b="1" dirty="0" smtClean="0">
                <a:cs typeface="+mj-cs"/>
              </a:rPr>
              <a:t>البلعوم, ولو وصلت فإن البلعوم لن يتذوقها, لأن حاسة الذوق موجودة في اللسان فقط دون </a:t>
            </a:r>
            <a:r>
              <a:rPr lang="ar-SA" sz="2600" b="1" dirty="0" err="1" smtClean="0">
                <a:cs typeface="+mj-cs"/>
              </a:rPr>
              <a:t>البلعوم.</a:t>
            </a:r>
            <a:r>
              <a:rPr lang="ar-SA" sz="2600" b="1" dirty="0" smtClean="0">
                <a:cs typeface="+mj-cs"/>
              </a:rPr>
              <a:t> </a:t>
            </a:r>
            <a:endParaRPr lang="en-US" sz="2600" b="1" dirty="0" smtClean="0">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 y="533400"/>
            <a:ext cx="8686800" cy="5663089"/>
          </a:xfrm>
          <a:prstGeom prst="rect">
            <a:avLst/>
          </a:prstGeom>
        </p:spPr>
        <p:txBody>
          <a:bodyPr wrap="square">
            <a:spAutoFit/>
          </a:bodyPr>
          <a:lstStyle/>
          <a:p>
            <a:pPr algn="just"/>
            <a:r>
              <a:rPr lang="ar-SA" sz="2800" b="1" dirty="0" smtClean="0">
                <a:cs typeface="+mj-cs"/>
              </a:rPr>
              <a:t>وقد بحث الإمام ابن تيمية خلاف الفقهاء في الكحل، وانتصر لعدم </a:t>
            </a:r>
            <a:r>
              <a:rPr lang="ar-SA" sz="2800" b="1" dirty="0" err="1" smtClean="0">
                <a:cs typeface="+mj-cs"/>
              </a:rPr>
              <a:t>التفطير</a:t>
            </a:r>
            <a:r>
              <a:rPr lang="ar-SA" sz="2800" b="1" dirty="0" smtClean="0">
                <a:cs typeface="+mj-cs"/>
              </a:rPr>
              <a:t> </a:t>
            </a:r>
            <a:r>
              <a:rPr lang="ar-SA" sz="2800" b="1" dirty="0" err="1" smtClean="0">
                <a:cs typeface="+mj-cs"/>
              </a:rPr>
              <a:t>به.</a:t>
            </a:r>
            <a:r>
              <a:rPr lang="ar-SA" sz="2800" b="1" dirty="0" smtClean="0">
                <a:cs typeface="+mj-cs"/>
              </a:rPr>
              <a:t> </a:t>
            </a:r>
            <a:r>
              <a:rPr lang="ar-SA" sz="2800" b="1" dirty="0" err="1" smtClean="0">
                <a:cs typeface="+mj-cs"/>
              </a:rPr>
              <a:t>فقال: </a:t>
            </a:r>
            <a:r>
              <a:rPr lang="ar-SA" sz="2800" b="1" dirty="0" smtClean="0">
                <a:cs typeface="+mj-cs"/>
              </a:rPr>
              <a:t>"الكحل ونحوه مما تَعُمُّ </a:t>
            </a:r>
            <a:r>
              <a:rPr lang="ar-SA" sz="2800" b="1" dirty="0" err="1" smtClean="0">
                <a:cs typeface="+mj-cs"/>
              </a:rPr>
              <a:t>به</a:t>
            </a:r>
            <a:r>
              <a:rPr lang="ar-SA" sz="2800" b="1" dirty="0" smtClean="0">
                <a:cs typeface="+mj-cs"/>
              </a:rPr>
              <a:t> البلوى, كما تَعُمُّ بالدهن والاغتسال والبخور </a:t>
            </a:r>
            <a:r>
              <a:rPr lang="ar-SA" sz="2800" b="1" dirty="0" err="1" smtClean="0">
                <a:cs typeface="+mj-cs"/>
              </a:rPr>
              <a:t>والطيب.</a:t>
            </a:r>
            <a:r>
              <a:rPr lang="ar-SA" sz="2800" b="1" dirty="0" smtClean="0">
                <a:cs typeface="+mj-cs"/>
              </a:rPr>
              <a:t> فلو كان هذا مما يُفطر لبينه </a:t>
            </a:r>
            <a:r>
              <a:rPr lang="ar-SA" sz="2800" b="1" dirty="0" smtClean="0">
                <a:cs typeface="+mj-cs"/>
              </a:rPr>
              <a:t>النبي</a:t>
            </a:r>
            <a:r>
              <a:rPr lang="en-US" sz="2800" b="1" dirty="0" smtClean="0">
                <a:cs typeface="+mj-cs"/>
                <a:sym typeface="AGA Arabesque"/>
              </a:rPr>
              <a:t></a:t>
            </a:r>
            <a:r>
              <a:rPr lang="en-US" sz="2800" b="1" dirty="0" smtClean="0">
                <a:cs typeface="+mj-cs"/>
              </a:rPr>
              <a:t> </a:t>
            </a:r>
            <a:r>
              <a:rPr lang="ar-SA" sz="2800" b="1" dirty="0" smtClean="0">
                <a:cs typeface="+mj-cs"/>
              </a:rPr>
              <a:t> كما </a:t>
            </a:r>
            <a:r>
              <a:rPr lang="ar-SA" sz="2800" b="1" dirty="0" smtClean="0">
                <a:cs typeface="+mj-cs"/>
              </a:rPr>
              <a:t>بين الإفطار بغيره, فلما لم يبين ذلك, عُلِمَ أنه من جنس الطيب والبخور والدهن والبخور, قد يتصاعد إلى الأنف ويدخل فى </a:t>
            </a:r>
            <a:r>
              <a:rPr lang="ar-SA" sz="2800" b="1" dirty="0" err="1" smtClean="0">
                <a:cs typeface="+mj-cs"/>
              </a:rPr>
              <a:t>الدماغ ...</a:t>
            </a:r>
            <a:r>
              <a:rPr lang="ar-SA" sz="2800" b="1" dirty="0" smtClean="0">
                <a:cs typeface="+mj-cs"/>
              </a:rPr>
              <a:t> فلما لم يُنه الصائم عن ذلك, دل على جواز تطييبه وتبخيره </a:t>
            </a:r>
            <a:r>
              <a:rPr lang="ar-SA" sz="2800" b="1" dirty="0" err="1" smtClean="0">
                <a:cs typeface="+mj-cs"/>
              </a:rPr>
              <a:t>وإدهانه</a:t>
            </a:r>
            <a:r>
              <a:rPr lang="ar-SA" sz="2800" b="1" dirty="0" smtClean="0">
                <a:cs typeface="+mj-cs"/>
              </a:rPr>
              <a:t> وكذلك </a:t>
            </a:r>
            <a:r>
              <a:rPr lang="ar-SA" sz="2800" b="1" dirty="0" err="1" smtClean="0">
                <a:cs typeface="+mj-cs"/>
              </a:rPr>
              <a:t>اكتحاله".</a:t>
            </a:r>
            <a:endParaRPr lang="en-US" sz="2800" b="1" dirty="0" smtClean="0">
              <a:cs typeface="+mj-cs"/>
            </a:endParaRPr>
          </a:p>
          <a:p>
            <a:pPr algn="just"/>
            <a:r>
              <a:rPr lang="ar-SA" sz="2800" b="1" dirty="0" smtClean="0">
                <a:cs typeface="+mj-cs"/>
              </a:rPr>
              <a:t>وهذا هو الذي ذهب إليه كثير من العلماء المعاصرين منهم الشيخ ابن باز والشيخ ابن </a:t>
            </a:r>
            <a:r>
              <a:rPr lang="ar-SA" sz="2800" b="1" dirty="0" err="1" smtClean="0">
                <a:cs typeface="+mj-cs"/>
              </a:rPr>
              <a:t>عثيمين</a:t>
            </a:r>
            <a:r>
              <a:rPr lang="ar-SA" sz="2800" b="1" dirty="0" smtClean="0">
                <a:cs typeface="+mj-cs"/>
              </a:rPr>
              <a:t> والدكتور فضل عباس رحمهم الله تعالى والدكتور وهبة </a:t>
            </a:r>
            <a:r>
              <a:rPr lang="ar-SA" sz="2800" b="1" dirty="0" err="1" smtClean="0">
                <a:cs typeface="+mj-cs"/>
              </a:rPr>
              <a:t>الزحيلي</a:t>
            </a:r>
            <a:r>
              <a:rPr lang="ar-SA" sz="2800" b="1" dirty="0" smtClean="0">
                <a:cs typeface="+mj-cs"/>
              </a:rPr>
              <a:t> والدكتور الصديق الضرير وغيرهم كثير</a:t>
            </a:r>
            <a:r>
              <a:rPr lang="ar-SA" sz="2800" b="1" dirty="0" smtClean="0">
                <a:cs typeface="+mj-cs"/>
              </a:rPr>
              <a:t>.</a:t>
            </a:r>
          </a:p>
          <a:p>
            <a:pPr algn="just"/>
            <a:r>
              <a:rPr lang="ar-SA" sz="2800" b="1" dirty="0" smtClean="0">
                <a:latin typeface="Traditional Arabic" pitchFamily="18" charset="-78"/>
                <a:ea typeface="Times New Roman" pitchFamily="18" charset="0"/>
                <a:cs typeface="+mj-cs"/>
              </a:rPr>
              <a:t>جاء في قرارات </a:t>
            </a:r>
            <a:r>
              <a:rPr lang="ar-SA" sz="2800" b="1" dirty="0" smtClean="0">
                <a:cs typeface="+mj-cs"/>
              </a:rPr>
              <a:t>مجمع </a:t>
            </a:r>
            <a:r>
              <a:rPr lang="ar-SA" sz="2800" b="1" dirty="0" smtClean="0">
                <a:cs typeface="+mj-cs"/>
              </a:rPr>
              <a:t>الفقه الإسلامي وهو يُعدد ما ليس </a:t>
            </a:r>
            <a:r>
              <a:rPr lang="ar-SA" sz="2800" b="1" dirty="0" err="1" smtClean="0">
                <a:cs typeface="+mj-cs"/>
              </a:rPr>
              <a:t>بمفطر</a:t>
            </a:r>
            <a:r>
              <a:rPr lang="ar-SA" sz="2800" b="1" dirty="0" smtClean="0">
                <a:cs typeface="+mj-cs"/>
              </a:rPr>
              <a:t>, فذكر </a:t>
            </a:r>
            <a:r>
              <a:rPr lang="ar-SA" sz="2800" b="1" dirty="0" err="1" smtClean="0">
                <a:cs typeface="+mj-cs"/>
              </a:rPr>
              <a:t>منها: </a:t>
            </a:r>
            <a:r>
              <a:rPr lang="ar-SA" sz="2800" b="1" dirty="0" smtClean="0">
                <a:cs typeface="+mj-cs"/>
              </a:rPr>
              <a:t>” </a:t>
            </a:r>
            <a:r>
              <a:rPr lang="ar-SA" sz="2800" b="1" dirty="0" smtClean="0">
                <a:cs typeface="+mj-cs"/>
              </a:rPr>
              <a:t>قطرة </a:t>
            </a:r>
            <a:r>
              <a:rPr lang="ar-SA" sz="2800" b="1" dirty="0" smtClean="0">
                <a:cs typeface="+mj-cs"/>
              </a:rPr>
              <a:t>العين، أو قطرة الأذن، أو غسول الأذن، أو قطرة الأنف، أو </a:t>
            </a:r>
            <a:r>
              <a:rPr lang="ar-SA" sz="2800" b="1" dirty="0" err="1" smtClean="0">
                <a:cs typeface="+mj-cs"/>
              </a:rPr>
              <a:t>بخاخ</a:t>
            </a:r>
            <a:r>
              <a:rPr lang="ar-SA" sz="2800" b="1" dirty="0" smtClean="0">
                <a:cs typeface="+mj-cs"/>
              </a:rPr>
              <a:t> الأنف، إذا اجتنب ابتلاع ما نفذ إلى </a:t>
            </a:r>
            <a:r>
              <a:rPr lang="ar-SA" sz="2800" b="1" dirty="0" err="1" smtClean="0">
                <a:cs typeface="+mj-cs"/>
              </a:rPr>
              <a:t>الحلق“.</a:t>
            </a:r>
            <a:endParaRPr lang="en-US" sz="2800" b="1" dirty="0" smtClean="0">
              <a:cs typeface="+mj-cs"/>
            </a:endParaRPr>
          </a:p>
          <a:p>
            <a:pPr algn="just"/>
            <a:endParaRPr lang="en-US"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pPr rtl="1"/>
            <a:r>
              <a:rPr lang="ar-SA" sz="3600" b="1" dirty="0" smtClean="0"/>
              <a:t>المنفذ </a:t>
            </a:r>
            <a:r>
              <a:rPr lang="ar-SA" sz="3600" b="1" dirty="0" err="1" smtClean="0"/>
              <a:t>الرابع </a:t>
            </a:r>
            <a:r>
              <a:rPr lang="ar-SA" sz="3600" b="1" dirty="0" smtClean="0"/>
              <a:t>- </a:t>
            </a:r>
            <a:r>
              <a:rPr lang="ar-SA" sz="3600" b="1" dirty="0" smtClean="0"/>
              <a:t>الأذن:</a:t>
            </a:r>
            <a:endParaRPr lang="en-US" sz="3600"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600" b="1" dirty="0" smtClean="0">
                <a:cs typeface="+mj-cs"/>
              </a:rPr>
              <a:t>ذهب عامة الفقهاء من المذاهب </a:t>
            </a:r>
            <a:r>
              <a:rPr lang="ar-SA" sz="2600" b="1" dirty="0" err="1" smtClean="0">
                <a:cs typeface="+mj-cs"/>
              </a:rPr>
              <a:t>الأربعة </a:t>
            </a:r>
            <a:r>
              <a:rPr lang="ar-SA" sz="2600" b="1" dirty="0" smtClean="0">
                <a:cs typeface="+mj-cs"/>
              </a:rPr>
              <a:t>(الحنفية والمالكية والشافعية والحنابلة) إلى أن ما يدخل الأذن من المائعات ويتجاوزه إلى الحلق </a:t>
            </a:r>
            <a:r>
              <a:rPr lang="ar-SA" sz="2600" b="1" dirty="0" smtClean="0">
                <a:cs typeface="+mj-cs"/>
              </a:rPr>
              <a:t>يُفطر</a:t>
            </a:r>
            <a:r>
              <a:rPr lang="ar-SA" sz="2600" b="1" dirty="0" smtClean="0">
                <a:cs typeface="+mj-cs"/>
              </a:rPr>
              <a:t>، لأنه واصل إلى جوفه </a:t>
            </a:r>
            <a:r>
              <a:rPr lang="ar-SA" sz="2600" b="1" dirty="0" err="1" smtClean="0">
                <a:cs typeface="+mj-cs"/>
              </a:rPr>
              <a:t>باختياره.</a:t>
            </a:r>
            <a:r>
              <a:rPr lang="ar-SA" sz="2600" b="1" dirty="0" smtClean="0">
                <a:cs typeface="+mj-cs"/>
              </a:rPr>
              <a:t> </a:t>
            </a:r>
            <a:r>
              <a:rPr lang="ar-SA" sz="2600" b="1" dirty="0" smtClean="0">
                <a:cs typeface="+mj-cs"/>
              </a:rPr>
              <a:t>إلا </a:t>
            </a:r>
            <a:r>
              <a:rPr lang="ar-SA" sz="2600" b="1" dirty="0" smtClean="0">
                <a:cs typeface="+mj-cs"/>
              </a:rPr>
              <a:t>أن الذي دل عليه علم التشريح اليوم هو أنه ليس بين الأذن </a:t>
            </a:r>
            <a:r>
              <a:rPr lang="ar-SA" sz="2600" b="1" dirty="0" smtClean="0">
                <a:cs typeface="+mj-cs"/>
              </a:rPr>
              <a:t>والحلق قناة </a:t>
            </a:r>
            <a:r>
              <a:rPr lang="ar-SA" sz="2600" b="1" dirty="0" smtClean="0">
                <a:cs typeface="+mj-cs"/>
              </a:rPr>
              <a:t>ينفذ منها المائعات, فالأذن </a:t>
            </a:r>
            <a:r>
              <a:rPr lang="ar-SA" sz="2600" b="1" dirty="0" err="1" smtClean="0">
                <a:cs typeface="+mj-cs"/>
              </a:rPr>
              <a:t>الخارجية </a:t>
            </a:r>
            <a:r>
              <a:rPr lang="ar-SA" sz="2600" b="1" dirty="0" smtClean="0">
                <a:cs typeface="+mj-cs"/>
              </a:rPr>
              <a:t>(وتشمل </a:t>
            </a:r>
            <a:r>
              <a:rPr lang="ar-SA" sz="2600" b="1" dirty="0" err="1" smtClean="0">
                <a:cs typeface="+mj-cs"/>
              </a:rPr>
              <a:t>الصيوان</a:t>
            </a:r>
            <a:r>
              <a:rPr lang="ar-SA" sz="2600" b="1" dirty="0" smtClean="0">
                <a:cs typeface="+mj-cs"/>
              </a:rPr>
              <a:t> وقناة السمع الخارجية) يفصلها عن الأذن الوسطى غشاء الطبل, وهو غشاء جلدي يحول دون وصول </a:t>
            </a:r>
            <a:r>
              <a:rPr lang="ar-SA" sz="2600" b="1" dirty="0" err="1" smtClean="0">
                <a:cs typeface="+mj-cs"/>
              </a:rPr>
              <a:t>إفرازات</a:t>
            </a:r>
            <a:r>
              <a:rPr lang="ar-SA" sz="2600" b="1" dirty="0" smtClean="0">
                <a:cs typeface="+mj-cs"/>
              </a:rPr>
              <a:t> الأذن الخارجية أو ما يوضع فيه من دواء أو ماء إلى الأذن الوسطى إلا من خلال </a:t>
            </a:r>
            <a:r>
              <a:rPr lang="ar-SA" sz="2600" b="1" dirty="0" err="1" smtClean="0">
                <a:cs typeface="+mj-cs"/>
              </a:rPr>
              <a:t>مساماته</a:t>
            </a:r>
            <a:r>
              <a:rPr lang="ar-SA" sz="2600" b="1" dirty="0" smtClean="0">
                <a:cs typeface="+mj-cs"/>
              </a:rPr>
              <a:t>, تماماً كما هو الحالات فيما يتشربه الجسم من خلال مسامات الجلد فيما لو اغتسل المرء.</a:t>
            </a:r>
            <a:endParaRPr lang="en-US" sz="2600" b="1" dirty="0" smtClean="0">
              <a:cs typeface="+mj-cs"/>
            </a:endParaRPr>
          </a:p>
          <a:p>
            <a:pPr algn="just" rtl="1"/>
            <a:r>
              <a:rPr lang="ar-SA" sz="2600" b="1" dirty="0" smtClean="0">
                <a:cs typeface="+mj-cs"/>
              </a:rPr>
              <a:t>وعليه فإن الذي ينبغي الجزم </a:t>
            </a:r>
            <a:r>
              <a:rPr lang="ar-SA" sz="2600" b="1" dirty="0" err="1" smtClean="0">
                <a:cs typeface="+mj-cs"/>
              </a:rPr>
              <a:t>به</a:t>
            </a:r>
            <a:r>
              <a:rPr lang="ar-SA" sz="2600" b="1" dirty="0" smtClean="0">
                <a:cs typeface="+mj-cs"/>
              </a:rPr>
              <a:t> أن قطرة الأذن أو غسوله ليست </a:t>
            </a:r>
            <a:r>
              <a:rPr lang="ar-SA" sz="2600" b="1" dirty="0" err="1" smtClean="0">
                <a:cs typeface="+mj-cs"/>
              </a:rPr>
              <a:t>مفطرة</a:t>
            </a:r>
            <a:r>
              <a:rPr lang="ar-SA" sz="2600" b="1" dirty="0" smtClean="0">
                <a:cs typeface="+mj-cs"/>
              </a:rPr>
              <a:t>, لأن ما يوضع فيه لن يصل إلى البلعوم, إلا أن يكون غشاء الطبل مثقوباً أو ممزقاً فينفذ منه</a:t>
            </a:r>
            <a:r>
              <a:rPr lang="ar-SA" sz="2600" b="1" dirty="0" smtClean="0">
                <a:cs typeface="+mj-cs"/>
              </a:rPr>
              <a:t>.</a:t>
            </a:r>
          </a:p>
          <a:p>
            <a:pPr algn="just" rtl="1"/>
            <a:r>
              <a:rPr lang="ar-SA" sz="2600" b="1" dirty="0" smtClean="0">
                <a:cs typeface="+mj-cs"/>
              </a:rPr>
              <a:t>وهو ما انتهى إليه </a:t>
            </a:r>
            <a:r>
              <a:rPr lang="ar-SA" sz="2600" b="1" dirty="0" smtClean="0">
                <a:latin typeface="Traditional Arabic" pitchFamily="18" charset="-78"/>
                <a:ea typeface="Times New Roman" pitchFamily="18" charset="0"/>
                <a:cs typeface="+mj-cs"/>
              </a:rPr>
              <a:t> </a:t>
            </a:r>
            <a:r>
              <a:rPr lang="ar-SA" sz="2600" b="1" dirty="0" smtClean="0">
                <a:cs typeface="+mj-cs"/>
              </a:rPr>
              <a:t>مجمع الفقه </a:t>
            </a:r>
            <a:r>
              <a:rPr lang="ar-SA" sz="2600" b="1" dirty="0" smtClean="0">
                <a:cs typeface="+mj-cs"/>
              </a:rPr>
              <a:t>الإسلامي كما أردناه في الفقرة </a:t>
            </a:r>
            <a:r>
              <a:rPr lang="ar-SA" sz="2600" b="1" dirty="0" err="1" smtClean="0">
                <a:cs typeface="+mj-cs"/>
              </a:rPr>
              <a:t>السابقة.</a:t>
            </a:r>
            <a:r>
              <a:rPr lang="ar-SA" sz="2600" b="1" dirty="0" smtClean="0">
                <a:cs typeface="+mj-cs"/>
              </a:rPr>
              <a:t> </a:t>
            </a:r>
            <a:endParaRPr lang="en-US" sz="2600" b="1" dirty="0" smtClean="0">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err="1" smtClean="0"/>
              <a:t>التداوي</a:t>
            </a:r>
            <a:r>
              <a:rPr lang="ar-SA" b="1" dirty="0" smtClean="0"/>
              <a:t> من غير المنافذ </a:t>
            </a:r>
            <a:r>
              <a:rPr lang="ar-SA" b="1" dirty="0" err="1" smtClean="0"/>
              <a:t>المعتادة</a:t>
            </a:r>
            <a:r>
              <a:rPr lang="ar-SA" b="1" dirty="0" err="1" smtClean="0"/>
              <a:t>:</a:t>
            </a:r>
            <a:endParaRPr lang="ar-SA" dirty="0"/>
          </a:p>
        </p:txBody>
      </p:sp>
      <p:sp>
        <p:nvSpPr>
          <p:cNvPr id="3" name="عنصر نائب للمحتوى 2"/>
          <p:cNvSpPr>
            <a:spLocks noGrp="1"/>
          </p:cNvSpPr>
          <p:nvPr>
            <p:ph idx="1"/>
          </p:nvPr>
        </p:nvSpPr>
        <p:spPr>
          <a:xfrm>
            <a:off x="304800" y="1371600"/>
            <a:ext cx="9220200" cy="4754563"/>
          </a:xfrm>
        </p:spPr>
        <p:txBody>
          <a:bodyPr/>
          <a:lstStyle/>
          <a:p>
            <a:pPr rtl="1"/>
            <a:r>
              <a:rPr lang="ar-SA" sz="2800" b="1" dirty="0" smtClean="0">
                <a:cs typeface="+mj-cs"/>
              </a:rPr>
              <a:t>نعني بالمنافذ غير المعتادة ما يدخل الجسم عبر المسامات أو الأوعية الدموية أو </a:t>
            </a:r>
            <a:r>
              <a:rPr lang="ar-SA" sz="2800" b="1" dirty="0" err="1" smtClean="0">
                <a:cs typeface="+mj-cs"/>
              </a:rPr>
              <a:t>الشرايين.</a:t>
            </a:r>
            <a:r>
              <a:rPr lang="ar-SA" sz="2800" b="1" dirty="0" smtClean="0">
                <a:cs typeface="+mj-cs"/>
              </a:rPr>
              <a:t> فهل يؤثر ذلك على صحة </a:t>
            </a:r>
            <a:r>
              <a:rPr lang="ar-SA" sz="2800" b="1" dirty="0" err="1" smtClean="0">
                <a:cs typeface="+mj-cs"/>
              </a:rPr>
              <a:t>الصيام؟</a:t>
            </a:r>
            <a:r>
              <a:rPr lang="ar-SA" sz="2800" b="1" dirty="0" smtClean="0">
                <a:cs typeface="+mj-cs"/>
              </a:rPr>
              <a:t> </a:t>
            </a:r>
          </a:p>
          <a:p>
            <a:pPr rtl="1"/>
            <a:r>
              <a:rPr lang="ar-SA" sz="2800" b="1" dirty="0" smtClean="0">
                <a:cs typeface="+mj-cs"/>
              </a:rPr>
              <a:t>1</a:t>
            </a:r>
            <a:r>
              <a:rPr lang="ar-SA" sz="2800" b="1" u="sng" dirty="0" smtClean="0">
                <a:cs typeface="+mj-cs"/>
              </a:rPr>
              <a:t>- </a:t>
            </a:r>
            <a:r>
              <a:rPr lang="ar-SA" sz="2800" b="1" u="sng" dirty="0" err="1" smtClean="0">
                <a:cs typeface="+mj-cs"/>
              </a:rPr>
              <a:t>الادهان</a:t>
            </a:r>
            <a:r>
              <a:rPr lang="ar-SA" sz="2800" b="1" u="sng" dirty="0" smtClean="0">
                <a:cs typeface="+mj-cs"/>
              </a:rPr>
              <a:t> بالمراهم والزيوت ونحوها:</a:t>
            </a:r>
            <a:endParaRPr lang="en-US" sz="2800" b="1" u="sng" dirty="0" smtClean="0">
              <a:cs typeface="+mj-cs"/>
            </a:endParaRPr>
          </a:p>
          <a:p>
            <a:pPr rtl="1"/>
            <a:r>
              <a:rPr lang="ar-SA" sz="2800" b="1" dirty="0" smtClean="0">
                <a:cs typeface="+mj-cs"/>
              </a:rPr>
              <a:t>أجمع الفقهاء </a:t>
            </a:r>
            <a:r>
              <a:rPr lang="ar-SA" sz="2800" b="1" dirty="0" smtClean="0">
                <a:cs typeface="+mj-cs"/>
              </a:rPr>
              <a:t>على أن </a:t>
            </a:r>
            <a:r>
              <a:rPr lang="ar-SA" sz="2800" b="1" dirty="0" err="1" smtClean="0">
                <a:cs typeface="+mj-cs"/>
              </a:rPr>
              <a:t>الادِّهَان</a:t>
            </a:r>
            <a:r>
              <a:rPr lang="ar-SA" sz="2800" b="1" dirty="0" smtClean="0">
                <a:cs typeface="+mj-cs"/>
              </a:rPr>
              <a:t> لا يُفطر؛ لأنه لا ينافي </a:t>
            </a:r>
            <a:r>
              <a:rPr lang="ar-SA" sz="2800" b="1" dirty="0" smtClean="0">
                <a:cs typeface="+mj-cs"/>
              </a:rPr>
              <a:t>الصوم البتة؛ إذ ليس هو من الطعام أو الشراب, ولا في </a:t>
            </a:r>
            <a:r>
              <a:rPr lang="ar-SA" sz="2800" b="1" dirty="0" err="1" smtClean="0">
                <a:cs typeface="+mj-cs"/>
              </a:rPr>
              <a:t>معناهما.</a:t>
            </a:r>
            <a:r>
              <a:rPr lang="ar-SA" sz="2800" b="1" dirty="0" smtClean="0">
                <a:cs typeface="+mj-cs"/>
              </a:rPr>
              <a:t> بل هو كالاستحمام تماماً</a:t>
            </a:r>
            <a:r>
              <a:rPr lang="ar-SA" sz="2800" b="1" dirty="0" smtClean="0">
                <a:cs typeface="+mj-cs"/>
              </a:rPr>
              <a:t>, ولم </a:t>
            </a:r>
            <a:r>
              <a:rPr lang="ar-SA" sz="2800" b="1" dirty="0" smtClean="0">
                <a:cs typeface="+mj-cs"/>
              </a:rPr>
              <a:t>يقل أحد </a:t>
            </a:r>
            <a:r>
              <a:rPr lang="ar-SA" sz="2800" b="1" dirty="0" smtClean="0">
                <a:cs typeface="+mj-cs"/>
              </a:rPr>
              <a:t>من علماء الأمة أن الاستحمام يُفطر.</a:t>
            </a:r>
            <a:endParaRPr lang="en-US" sz="2800" b="1" dirty="0" smtClean="0">
              <a:cs typeface="+mj-cs"/>
            </a:endParaRPr>
          </a:p>
          <a:p>
            <a:pPr rtl="1"/>
            <a:r>
              <a:rPr lang="ar-SA" sz="2800" b="1" dirty="0" smtClean="0">
                <a:cs typeface="+mj-cs"/>
              </a:rPr>
              <a:t>وهو ما يؤكده العلم التجريبي اليوم, إذ لا منفذ يجمع بين ظاهر </a:t>
            </a:r>
            <a:r>
              <a:rPr lang="ar-SA" sz="2800" b="1" dirty="0" smtClean="0">
                <a:cs typeface="+mj-cs"/>
              </a:rPr>
              <a:t>الجسم والجوف إلا من خلال المسامات, وما يدخل من خلالها معفو عنه شرعاً.</a:t>
            </a:r>
          </a:p>
          <a:p>
            <a:pPr rtl="1"/>
            <a:r>
              <a:rPr lang="ar-SA" sz="2800" b="1" dirty="0" smtClean="0">
                <a:cs typeface="+mj-cs"/>
              </a:rPr>
              <a:t>2- </a:t>
            </a:r>
            <a:r>
              <a:rPr lang="ar-SA" sz="2800" b="1" dirty="0" err="1" smtClean="0">
                <a:cs typeface="+mj-cs"/>
              </a:rPr>
              <a:t>التداوي</a:t>
            </a:r>
            <a:r>
              <a:rPr lang="ar-SA" sz="2800" b="1" dirty="0" smtClean="0">
                <a:cs typeface="+mj-cs"/>
              </a:rPr>
              <a:t> </a:t>
            </a:r>
            <a:r>
              <a:rPr lang="ar-SA" sz="2800" b="1" dirty="0" smtClean="0">
                <a:cs typeface="+mj-cs"/>
              </a:rPr>
              <a:t>بالحُقَن</a:t>
            </a:r>
            <a:r>
              <a:rPr lang="ar-SA" sz="2800" b="1" dirty="0" smtClean="0">
                <a:cs typeface="+mj-cs"/>
              </a:rPr>
              <a:t>: </a:t>
            </a:r>
            <a:r>
              <a:rPr lang="ar-SA" sz="2800" b="1" dirty="0" smtClean="0">
                <a:cs typeface="+mj-cs"/>
              </a:rPr>
              <a:t>وهي أيضاً وسائل لمعالجة المرضى، ولها أغراضٌ وأنواع متعددة, سنستعرض أهمها فيما يأتي:</a:t>
            </a:r>
            <a:endParaRPr lang="en-US" sz="2800" b="1" dirty="0" smtClean="0">
              <a:cs typeface="+mj-cs"/>
            </a:endParaRPr>
          </a:p>
          <a:p>
            <a:pPr algn="just" rtl="1"/>
            <a:endParaRPr lang="en-US" sz="2600" b="1" dirty="0" smtClean="0">
              <a:cs typeface="+mj-cs"/>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143000"/>
          </a:xfrm>
        </p:spPr>
        <p:txBody>
          <a:bodyPr/>
          <a:lstStyle/>
          <a:p>
            <a:pPr rtl="1"/>
            <a:r>
              <a:rPr lang="ar-SA" b="1" dirty="0" smtClean="0"/>
              <a:t>أ- الحُقَنْ </a:t>
            </a:r>
            <a:r>
              <a:rPr lang="ar-SA" b="1" dirty="0" smtClean="0"/>
              <a:t>تحت الجلد, والحُقَنْ في </a:t>
            </a:r>
            <a:r>
              <a:rPr lang="ar-SA" b="1" dirty="0" err="1" smtClean="0"/>
              <a:t>العضلة:</a:t>
            </a:r>
            <a:r>
              <a:rPr lang="ar-SA" b="1" dirty="0" smtClean="0"/>
              <a:t> </a:t>
            </a:r>
            <a:endParaRPr lang="ar-SA" dirty="0"/>
          </a:p>
        </p:txBody>
      </p:sp>
      <p:sp>
        <p:nvSpPr>
          <p:cNvPr id="3" name="عنصر نائب للمحتوى 2"/>
          <p:cNvSpPr>
            <a:spLocks noGrp="1"/>
          </p:cNvSpPr>
          <p:nvPr>
            <p:ph idx="1"/>
          </p:nvPr>
        </p:nvSpPr>
        <p:spPr>
          <a:xfrm>
            <a:off x="381000" y="1371600"/>
            <a:ext cx="9220200" cy="4754563"/>
          </a:xfrm>
        </p:spPr>
        <p:txBody>
          <a:bodyPr/>
          <a:lstStyle/>
          <a:p>
            <a:pPr rtl="1"/>
            <a:r>
              <a:rPr lang="ar-SA" sz="2800" b="1" dirty="0" smtClean="0"/>
              <a:t>يتم حَقْن الجلد أو العضلة بالدواء, ليتم امتصاصه من قبل الجلد أو العضلة, وليتم توزيعه على </a:t>
            </a:r>
            <a:r>
              <a:rPr lang="ar-SA" sz="2800" b="1" dirty="0" err="1" smtClean="0"/>
              <a:t>الجسم.</a:t>
            </a:r>
            <a:r>
              <a:rPr lang="ar-SA" sz="2800" b="1" dirty="0" smtClean="0"/>
              <a:t> </a:t>
            </a:r>
            <a:r>
              <a:rPr lang="ar-SA" sz="2800" b="1" dirty="0" smtClean="0"/>
              <a:t>فهل تؤثر هذه الحقن على الصيام وتفسدها؟</a:t>
            </a:r>
            <a:endParaRPr lang="en-US" sz="2800" b="1" dirty="0" smtClean="0"/>
          </a:p>
          <a:p>
            <a:pPr rtl="1"/>
            <a:r>
              <a:rPr lang="ar-SA" sz="2800" b="1" dirty="0" smtClean="0"/>
              <a:t>الذي عليه عامة الفقهاء المعاصرين </a:t>
            </a:r>
            <a:r>
              <a:rPr lang="ar-SA" sz="2800" b="1" dirty="0" smtClean="0"/>
              <a:t>والمجامع الفقهية أن </a:t>
            </a:r>
            <a:r>
              <a:rPr lang="ar-SA" sz="2800" b="1" dirty="0" smtClean="0"/>
              <a:t>هذا النوع من الحُقَنْ لا تُفطر, لأنها ليست طعاماً ولا شراباً, ولا في </a:t>
            </a:r>
            <a:r>
              <a:rPr lang="ar-SA" sz="2800" b="1" dirty="0" err="1" smtClean="0"/>
              <a:t>معناهما.</a:t>
            </a:r>
            <a:r>
              <a:rPr lang="ar-SA" sz="2800" b="1" dirty="0" smtClean="0"/>
              <a:t> والجسم إنما يتشربه من خلال الجلد والأوعية الدموية, وهي مختلفة عن المنافذ المعتادة, وهي أشبه ما تكون بتشرب مسام الجلد للماء والمراهم وغيرها.</a:t>
            </a:r>
            <a:endParaRPr lang="en-US" sz="2800" b="1" dirty="0" smtClean="0"/>
          </a:p>
          <a:p>
            <a:pPr rtl="1"/>
            <a:r>
              <a:rPr lang="ar-SA" sz="2800" b="1" dirty="0" smtClean="0"/>
              <a:t>ومثلها في الحكم تلك الحقن التي يحقن بها ما بين المفاصل لتغذية المفصل الذي جفت مادته المساعدة على </a:t>
            </a:r>
            <a:r>
              <a:rPr lang="ar-SA" sz="2800" b="1" dirty="0" err="1" smtClean="0"/>
              <a:t>الحركة.</a:t>
            </a:r>
            <a:r>
              <a:rPr lang="ar-SA" sz="2800" b="1" dirty="0" smtClean="0"/>
              <a:t> فهذه أيضاً لا </a:t>
            </a:r>
            <a:r>
              <a:rPr lang="ar-SA" sz="2800" b="1" dirty="0" err="1" smtClean="0"/>
              <a:t>تُفطر</a:t>
            </a:r>
            <a:r>
              <a:rPr lang="ar-SA" sz="2800" b="1" dirty="0" err="1" smtClean="0"/>
              <a:t>.</a:t>
            </a:r>
            <a:r>
              <a:rPr lang="ar-SA" sz="2800" b="1" dirty="0" smtClean="0"/>
              <a:t> </a:t>
            </a:r>
            <a:endParaRPr lang="en-US"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b="1" dirty="0" smtClean="0"/>
              <a:t>ب- الحُقَنْ </a:t>
            </a:r>
            <a:r>
              <a:rPr lang="ar-SA" b="1" dirty="0" err="1" smtClean="0"/>
              <a:t>الوريدية:</a:t>
            </a:r>
            <a:r>
              <a:rPr lang="ar-SA" b="1" dirty="0" smtClean="0"/>
              <a:t> </a:t>
            </a:r>
            <a:endParaRPr lang="en-US"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b="1" dirty="0" smtClean="0">
                <a:cs typeface="+mj-cs"/>
              </a:rPr>
              <a:t>قد يأخذ المريض الحُقن عبر أوردته للمداواة </a:t>
            </a:r>
            <a:r>
              <a:rPr lang="ar-SA" sz="2600" b="1" dirty="0" smtClean="0">
                <a:cs typeface="+mj-cs"/>
              </a:rPr>
              <a:t>أحياناً, </a:t>
            </a:r>
            <a:r>
              <a:rPr lang="ar-SA" sz="2600" b="1" dirty="0" smtClean="0">
                <a:cs typeface="+mj-cs"/>
              </a:rPr>
              <a:t>ولتزويد </a:t>
            </a:r>
            <a:r>
              <a:rPr lang="ar-SA" sz="2600" b="1" dirty="0" smtClean="0">
                <a:cs typeface="+mj-cs"/>
              </a:rPr>
              <a:t>الجسم بما يحتاجه من سعراتٍ حراريةٍ وماء أحياناً </a:t>
            </a:r>
            <a:r>
              <a:rPr lang="ar-SA" sz="2600" b="1" dirty="0" smtClean="0">
                <a:cs typeface="+mj-cs"/>
              </a:rPr>
              <a:t>أخرى بدلاً من </a:t>
            </a:r>
            <a:r>
              <a:rPr lang="ar-SA" sz="2600" b="1" dirty="0" err="1" smtClean="0">
                <a:cs typeface="+mj-cs"/>
              </a:rPr>
              <a:t>الغذاء.</a:t>
            </a:r>
            <a:r>
              <a:rPr lang="ar-SA" sz="2600" b="1" dirty="0" smtClean="0">
                <a:cs typeface="+mj-cs"/>
              </a:rPr>
              <a:t> </a:t>
            </a:r>
            <a:r>
              <a:rPr lang="ar-SA" sz="2600" b="1" dirty="0" smtClean="0">
                <a:cs typeface="+mj-cs"/>
              </a:rPr>
              <a:t>فما مدى تأثيرها على صحة الصيام؟</a:t>
            </a:r>
            <a:endParaRPr lang="en-US" sz="2600" b="1" dirty="0" smtClean="0">
              <a:cs typeface="+mj-cs"/>
            </a:endParaRPr>
          </a:p>
          <a:p>
            <a:pPr algn="just" rtl="1"/>
            <a:r>
              <a:rPr lang="ar-SA" sz="2600" b="1" dirty="0" smtClean="0">
                <a:cs typeface="+mj-cs"/>
              </a:rPr>
              <a:t>أما </a:t>
            </a:r>
            <a:r>
              <a:rPr lang="ar-SA" sz="2600" b="1" dirty="0" smtClean="0">
                <a:cs typeface="+mj-cs"/>
              </a:rPr>
              <a:t>ما </a:t>
            </a:r>
            <a:r>
              <a:rPr lang="ar-SA" sz="2600" b="1" dirty="0" smtClean="0">
                <a:cs typeface="+mj-cs"/>
              </a:rPr>
              <a:t>يحقن </a:t>
            </a:r>
            <a:r>
              <a:rPr lang="ar-SA" sz="2600" b="1" dirty="0" err="1" smtClean="0">
                <a:cs typeface="+mj-cs"/>
              </a:rPr>
              <a:t>به</a:t>
            </a:r>
            <a:r>
              <a:rPr lang="ar-SA" sz="2600" b="1" dirty="0" smtClean="0">
                <a:cs typeface="+mj-cs"/>
              </a:rPr>
              <a:t> الجسم </a:t>
            </a:r>
            <a:r>
              <a:rPr lang="ar-SA" sz="2600" b="1" dirty="0" smtClean="0">
                <a:cs typeface="+mj-cs"/>
              </a:rPr>
              <a:t>من </a:t>
            </a:r>
            <a:r>
              <a:rPr lang="ar-SA" sz="2600" b="1" dirty="0" smtClean="0">
                <a:cs typeface="+mj-cs"/>
              </a:rPr>
              <a:t>خلال </a:t>
            </a:r>
            <a:r>
              <a:rPr lang="ar-SA" sz="2600" b="1" dirty="0" smtClean="0">
                <a:cs typeface="+mj-cs"/>
              </a:rPr>
              <a:t>الوريد</a:t>
            </a:r>
            <a:r>
              <a:rPr lang="ar-SA" sz="2600" b="1" dirty="0" smtClean="0"/>
              <a:t> للمداواة</a:t>
            </a:r>
            <a:r>
              <a:rPr lang="ar-SA" sz="2600" b="1" dirty="0" smtClean="0">
                <a:cs typeface="+mj-cs"/>
              </a:rPr>
              <a:t>, </a:t>
            </a:r>
            <a:r>
              <a:rPr lang="ar-SA" sz="2600" b="1" dirty="0" smtClean="0">
                <a:cs typeface="+mj-cs"/>
              </a:rPr>
              <a:t>فمعظم الفقهاء المعاصرين على أنها لا تُفطر؛ لأنها ليست طعاماً ولا شراباً, ولا في معناهما؛ ولأنها لم تدخل من منافذ الجسم </a:t>
            </a:r>
            <a:r>
              <a:rPr lang="ar-SA" sz="2600" b="1" dirty="0" err="1" smtClean="0">
                <a:cs typeface="+mj-cs"/>
              </a:rPr>
              <a:t>المعتادة.</a:t>
            </a:r>
            <a:r>
              <a:rPr lang="ar-SA" sz="2600" b="1" dirty="0" smtClean="0">
                <a:cs typeface="+mj-cs"/>
              </a:rPr>
              <a:t> وهذا ما </a:t>
            </a:r>
            <a:r>
              <a:rPr lang="ar-SA" sz="2600" b="1" dirty="0" smtClean="0">
                <a:cs typeface="+mj-cs"/>
              </a:rPr>
              <a:t>تبناه المجمع </a:t>
            </a:r>
            <a:r>
              <a:rPr lang="ar-SA" sz="2600" b="1" dirty="0" smtClean="0">
                <a:cs typeface="+mj-cs"/>
              </a:rPr>
              <a:t>الفقهي في </a:t>
            </a:r>
            <a:r>
              <a:rPr lang="ar-SA" sz="2600" b="1" dirty="0" smtClean="0">
                <a:cs typeface="+mj-cs"/>
              </a:rPr>
              <a:t>قراراته </a:t>
            </a:r>
            <a:r>
              <a:rPr lang="ar-SA" sz="2600" b="1" dirty="0" smtClean="0">
                <a:cs typeface="+mj-cs"/>
              </a:rPr>
              <a:t>حول </a:t>
            </a:r>
            <a:r>
              <a:rPr lang="ar-SA" sz="2600" b="1" dirty="0" err="1" smtClean="0">
                <a:cs typeface="+mj-cs"/>
              </a:rPr>
              <a:t>المفطرات.</a:t>
            </a:r>
            <a:r>
              <a:rPr lang="ar-SA" sz="2600" b="1" dirty="0" smtClean="0">
                <a:cs typeface="+mj-cs"/>
              </a:rPr>
              <a:t>  </a:t>
            </a:r>
            <a:endParaRPr lang="en-US" sz="2600" b="1" dirty="0" smtClean="0">
              <a:cs typeface="+mj-cs"/>
            </a:endParaRPr>
          </a:p>
          <a:p>
            <a:pPr algn="just" rtl="1"/>
            <a:r>
              <a:rPr lang="ar-SA" sz="2600" b="1" dirty="0" smtClean="0">
                <a:cs typeface="+mj-cs"/>
              </a:rPr>
              <a:t>وأما </a:t>
            </a:r>
            <a:r>
              <a:rPr lang="ar-SA" sz="2600" b="1" dirty="0" smtClean="0">
                <a:cs typeface="+mj-cs"/>
              </a:rPr>
              <a:t>ما </a:t>
            </a:r>
            <a:r>
              <a:rPr lang="ar-SA" sz="2600" b="1" dirty="0" smtClean="0">
                <a:cs typeface="+mj-cs"/>
              </a:rPr>
              <a:t>يحقن </a:t>
            </a:r>
            <a:r>
              <a:rPr lang="ar-SA" sz="2600" b="1" dirty="0" err="1" smtClean="0">
                <a:cs typeface="+mj-cs"/>
              </a:rPr>
              <a:t>به</a:t>
            </a:r>
            <a:r>
              <a:rPr lang="ar-SA" sz="2600" b="1" dirty="0" smtClean="0">
                <a:cs typeface="+mj-cs"/>
              </a:rPr>
              <a:t> الجسم </a:t>
            </a:r>
            <a:r>
              <a:rPr lang="ar-SA" sz="2600" b="1" dirty="0" smtClean="0">
                <a:cs typeface="+mj-cs"/>
              </a:rPr>
              <a:t>من </a:t>
            </a:r>
            <a:r>
              <a:rPr lang="ar-SA" sz="2600" b="1" dirty="0" smtClean="0">
                <a:cs typeface="+mj-cs"/>
              </a:rPr>
              <a:t>خلال </a:t>
            </a:r>
            <a:r>
              <a:rPr lang="ar-SA" sz="2600" b="1" dirty="0" smtClean="0">
                <a:cs typeface="+mj-cs"/>
              </a:rPr>
              <a:t>الوريد</a:t>
            </a:r>
            <a:r>
              <a:rPr lang="ar-SA" sz="2600" b="1" dirty="0" smtClean="0"/>
              <a:t> لتغذيته</a:t>
            </a:r>
            <a:r>
              <a:rPr lang="ar-SA" sz="2600" b="1" dirty="0" smtClean="0">
                <a:cs typeface="+mj-cs"/>
              </a:rPr>
              <a:t>, </a:t>
            </a:r>
            <a:r>
              <a:rPr lang="ar-SA" sz="2600" b="1" dirty="0" smtClean="0">
                <a:cs typeface="+mj-cs"/>
              </a:rPr>
              <a:t>فإن أكثر الفقهاء المعاصرين على أنها تُفطر؛ لأنها في معنى الطعام والشراب, وتصادم الحكمة التي من أجلها شرع الله الصيام, وهي شعور الإنسان بضعفه وحاجته إلى مولاه, وشعوره بشعور المحرومين الفقراء الذين لا يجدون ما يأكلون, وكذلك تعويده على الصبر والتحكم في شهواته, وعدم الانسياق </a:t>
            </a:r>
            <a:r>
              <a:rPr lang="ar-SA" sz="2600" b="1" dirty="0" err="1" smtClean="0">
                <a:cs typeface="+mj-cs"/>
              </a:rPr>
              <a:t>وراءها.</a:t>
            </a:r>
            <a:r>
              <a:rPr lang="ar-SA" sz="2600" b="1" dirty="0" smtClean="0">
                <a:cs typeface="+mj-cs"/>
              </a:rPr>
              <a:t> وهذه الإبر المغذية تفقده هذه </a:t>
            </a:r>
            <a:r>
              <a:rPr lang="ar-SA" sz="2600" b="1" dirty="0" smtClean="0">
                <a:cs typeface="+mj-cs"/>
              </a:rPr>
              <a:t>المشاعر, </a:t>
            </a:r>
            <a:r>
              <a:rPr lang="ar-SA" sz="2600" b="1" dirty="0" smtClean="0">
                <a:cs typeface="+mj-cs"/>
              </a:rPr>
              <a:t>وهي في معنى الأكل والشرب, ومن ثم فلا تتحقق الحكمة من </a:t>
            </a:r>
            <a:r>
              <a:rPr lang="ar-SA" sz="2600" b="1" dirty="0" err="1" smtClean="0">
                <a:cs typeface="+mj-cs"/>
              </a:rPr>
              <a:t>الصيام.</a:t>
            </a:r>
            <a:r>
              <a:rPr lang="ar-SA" sz="2600" b="1" dirty="0" smtClean="0">
                <a:cs typeface="+mj-cs"/>
              </a:rPr>
              <a:t> </a:t>
            </a:r>
            <a:r>
              <a:rPr lang="ar-SA" sz="2600" b="1" dirty="0" smtClean="0">
                <a:cs typeface="+mj-cs"/>
              </a:rPr>
              <a:t>وهو </a:t>
            </a:r>
            <a:r>
              <a:rPr lang="ar-SA" sz="2600" b="1" dirty="0" smtClean="0">
                <a:cs typeface="+mj-cs"/>
              </a:rPr>
              <a:t>ما </a:t>
            </a:r>
            <a:r>
              <a:rPr lang="ar-SA" sz="2600" b="1" dirty="0" smtClean="0">
                <a:cs typeface="+mj-cs"/>
              </a:rPr>
              <a:t>تبناه المجمع </a:t>
            </a:r>
            <a:r>
              <a:rPr lang="ar-SA" sz="2600" b="1" dirty="0" smtClean="0">
                <a:cs typeface="+mj-cs"/>
              </a:rPr>
              <a:t>الفقهي </a:t>
            </a:r>
            <a:r>
              <a:rPr lang="ar-SA" sz="2600" b="1" dirty="0" err="1" smtClean="0">
                <a:cs typeface="+mj-cs"/>
              </a:rPr>
              <a:t>أيضاً.</a:t>
            </a:r>
            <a:r>
              <a:rPr lang="ar-SA" sz="2600" b="1" dirty="0" smtClean="0">
                <a:cs typeface="+mj-cs"/>
              </a:rPr>
              <a:t> </a:t>
            </a:r>
            <a:endParaRPr lang="en-US" sz="2600" b="1" dirty="0">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قرار المجمع الفقهي الإسلامي حول </a:t>
            </a:r>
            <a:r>
              <a:rPr lang="ar-SA" sz="3600" b="1" dirty="0" err="1" smtClean="0"/>
              <a:t>المفطرات:</a:t>
            </a:r>
            <a:endParaRPr lang="ar-SA" sz="3600" b="1"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400" b="1" dirty="0" smtClean="0">
                <a:cs typeface="+mj-cs"/>
              </a:rPr>
              <a:t>وفي ختام </a:t>
            </a:r>
            <a:r>
              <a:rPr lang="ar-SA" sz="2400" b="1" dirty="0" smtClean="0">
                <a:cs typeface="+mj-cs"/>
              </a:rPr>
              <a:t>المحاضرة </a:t>
            </a:r>
            <a:r>
              <a:rPr lang="ar-SA" sz="2400" b="1" dirty="0" smtClean="0">
                <a:cs typeface="+mj-cs"/>
              </a:rPr>
              <a:t>نستعرض </a:t>
            </a:r>
            <a:r>
              <a:rPr lang="ar-SA" sz="2400" b="1" dirty="0" smtClean="0">
                <a:cs typeface="+mj-cs"/>
              </a:rPr>
              <a:t>نص </a:t>
            </a:r>
            <a:r>
              <a:rPr lang="ar-SA" sz="2400" b="1" dirty="0" smtClean="0">
                <a:cs typeface="+mj-cs"/>
              </a:rPr>
              <a:t>القرار الذي انتهى إليه مجمع الفقه الإسلامي بخصوص </a:t>
            </a:r>
            <a:r>
              <a:rPr lang="ar-SA" sz="2400" b="1" dirty="0" err="1" smtClean="0">
                <a:cs typeface="+mj-cs"/>
              </a:rPr>
              <a:t>المفطرات</a:t>
            </a:r>
            <a:r>
              <a:rPr lang="ar-SA" sz="2400" b="1" dirty="0" smtClean="0">
                <a:cs typeface="+mj-cs"/>
              </a:rPr>
              <a:t> في مجال </a:t>
            </a:r>
            <a:r>
              <a:rPr lang="ar-SA" sz="2400" b="1" dirty="0" err="1" smtClean="0">
                <a:cs typeface="+mj-cs"/>
              </a:rPr>
              <a:t>التداوي</a:t>
            </a:r>
            <a:r>
              <a:rPr lang="ar-SA" sz="2400" b="1" dirty="0" smtClean="0">
                <a:cs typeface="+mj-cs"/>
              </a:rPr>
              <a:t>: وهو القرار: رقم: 99/ 1/ د 10 بشأن </a:t>
            </a:r>
            <a:r>
              <a:rPr lang="ar-SA" sz="2400" b="1" dirty="0" err="1" smtClean="0">
                <a:cs typeface="+mj-cs"/>
              </a:rPr>
              <a:t>المفطرات</a:t>
            </a:r>
            <a:r>
              <a:rPr lang="ar-SA" sz="2400" b="1" dirty="0" smtClean="0">
                <a:cs typeface="+mj-cs"/>
              </a:rPr>
              <a:t> في مجال </a:t>
            </a:r>
            <a:r>
              <a:rPr lang="ar-SA" sz="2400" b="1" dirty="0" err="1" smtClean="0">
                <a:cs typeface="+mj-cs"/>
              </a:rPr>
              <a:t>التداوي:</a:t>
            </a:r>
            <a:endParaRPr lang="en-US" sz="2400" b="1" dirty="0" smtClean="0">
              <a:cs typeface="+mj-cs"/>
            </a:endParaRPr>
          </a:p>
          <a:p>
            <a:pPr algn="just" rtl="1"/>
            <a:r>
              <a:rPr lang="ar-SA" sz="2400" b="1" dirty="0" smtClean="0">
                <a:cs typeface="+mj-cs"/>
              </a:rPr>
              <a:t>إن مجلس مجمع الفقه الإسلامي المنعقد في دورة مؤتمره العاشر بجدة بالمملكة العربية السعودية، خلال الفترة </a:t>
            </a:r>
            <a:r>
              <a:rPr lang="ar-SA" sz="2400" b="1" dirty="0" err="1" smtClean="0">
                <a:cs typeface="+mj-cs"/>
              </a:rPr>
              <a:t>من23</a:t>
            </a:r>
            <a:r>
              <a:rPr lang="ar-SA" sz="2400" b="1" dirty="0" smtClean="0">
                <a:cs typeface="+mj-cs"/>
              </a:rPr>
              <a:t> إلى 28 صفر 1418 </a:t>
            </a:r>
            <a:r>
              <a:rPr lang="ar-SA" sz="2400" b="1" dirty="0" err="1" smtClean="0">
                <a:cs typeface="+mj-cs"/>
              </a:rPr>
              <a:t>هـ </a:t>
            </a:r>
            <a:r>
              <a:rPr lang="ar-SA" sz="2400" b="1" dirty="0" smtClean="0">
                <a:cs typeface="+mj-cs"/>
              </a:rPr>
              <a:t>(الموافق 28 </a:t>
            </a:r>
            <a:r>
              <a:rPr lang="ar-SA" sz="2400" b="1" dirty="0" err="1" smtClean="0">
                <a:cs typeface="+mj-cs"/>
              </a:rPr>
              <a:t>يونيو </a:t>
            </a:r>
            <a:r>
              <a:rPr lang="ar-SA" sz="2400" b="1" dirty="0" smtClean="0">
                <a:cs typeface="+mj-cs"/>
              </a:rPr>
              <a:t>-3 يوليو 1997 م</a:t>
            </a:r>
            <a:r>
              <a:rPr lang="ar-SA" sz="2400" b="1" dirty="0" err="1" smtClean="0">
                <a:cs typeface="+mj-cs"/>
              </a:rPr>
              <a:t>) .</a:t>
            </a:r>
            <a:endParaRPr lang="en-US" sz="2400" b="1" dirty="0" smtClean="0">
              <a:cs typeface="+mj-cs"/>
            </a:endParaRPr>
          </a:p>
          <a:p>
            <a:pPr algn="just" rtl="1"/>
            <a:r>
              <a:rPr lang="ar-SA" sz="2400" b="1" dirty="0" smtClean="0">
                <a:cs typeface="+mj-cs"/>
              </a:rPr>
              <a:t>بعد اطلاعه على البحوث المقدمة في موضوع </a:t>
            </a:r>
            <a:r>
              <a:rPr lang="ar-SA" sz="2400" b="1" dirty="0" err="1" smtClean="0">
                <a:cs typeface="+mj-cs"/>
              </a:rPr>
              <a:t>المفطرات</a:t>
            </a:r>
            <a:r>
              <a:rPr lang="ar-SA" sz="2400" b="1" dirty="0" smtClean="0">
                <a:cs typeface="+mj-cs"/>
              </a:rPr>
              <a:t> في مجال </a:t>
            </a:r>
            <a:r>
              <a:rPr lang="ar-SA" sz="2400" b="1" dirty="0" err="1" smtClean="0">
                <a:cs typeface="+mj-cs"/>
              </a:rPr>
              <a:t>التداوي</a:t>
            </a:r>
            <a:r>
              <a:rPr lang="ar-SA" sz="2400" b="1" dirty="0" smtClean="0">
                <a:cs typeface="+mj-cs"/>
              </a:rPr>
              <a:t>، والدراسات والبحوث والتوصيات الصادرة عن الندوة الفقهية الطبية التاسعة التي عقدتها المنظمة الإسلامية للعلوم الطبية، بالتعاون مع المجمع وجهات أخرى، في الدار البيضاء بالمملكة المغربية، في الفترة من 9 إلى 12 صفر </a:t>
            </a:r>
            <a:r>
              <a:rPr lang="ar-SA" sz="2400" b="1" dirty="0" err="1" smtClean="0">
                <a:cs typeface="+mj-cs"/>
              </a:rPr>
              <a:t>1418هـ</a:t>
            </a:r>
            <a:r>
              <a:rPr lang="ar-SA" sz="2400" b="1" dirty="0" smtClean="0">
                <a:cs typeface="+mj-cs"/>
              </a:rPr>
              <a:t> (الموافق </a:t>
            </a:r>
            <a:r>
              <a:rPr lang="ar-SA" sz="2400" b="1" dirty="0" err="1" smtClean="0">
                <a:cs typeface="+mj-cs"/>
              </a:rPr>
              <a:t>14 </a:t>
            </a:r>
            <a:r>
              <a:rPr lang="ar-SA" sz="2400" b="1" dirty="0" smtClean="0">
                <a:cs typeface="+mj-cs"/>
              </a:rPr>
              <a:t>- 17 يونيو 1997 م</a:t>
            </a:r>
            <a:r>
              <a:rPr lang="ar-SA" sz="2400" b="1" dirty="0" err="1" smtClean="0">
                <a:cs typeface="+mj-cs"/>
              </a:rPr>
              <a:t>) </a:t>
            </a:r>
            <a:r>
              <a:rPr lang="ar-SA" sz="2400" b="1" dirty="0" smtClean="0">
                <a:cs typeface="+mj-cs"/>
              </a:rPr>
              <a:t>، واستماعه للمناقشات التي دارت حول الموضوع بمشاركة الفقهاء والأطباء، والنظر في الأدلة من الكتاب والسنة، وفي كلام </a:t>
            </a:r>
            <a:r>
              <a:rPr lang="ar-SA" sz="2400" b="1" dirty="0" err="1" smtClean="0">
                <a:cs typeface="+mj-cs"/>
              </a:rPr>
              <a:t>الفقهاء.</a:t>
            </a:r>
            <a:r>
              <a:rPr lang="ar-SA" sz="2400" b="1" dirty="0" smtClean="0">
                <a:cs typeface="+mj-cs"/>
              </a:rPr>
              <a:t> </a:t>
            </a:r>
            <a:r>
              <a:rPr lang="ar-SA" sz="2400" b="1" dirty="0" smtClean="0">
                <a:cs typeface="+mj-cs"/>
              </a:rPr>
              <a:t>قرر </a:t>
            </a:r>
            <a:r>
              <a:rPr lang="ar-SA" sz="2400" b="1" dirty="0" smtClean="0">
                <a:cs typeface="+mj-cs"/>
              </a:rPr>
              <a:t>ما يلي</a:t>
            </a:r>
            <a:r>
              <a:rPr lang="ar-SA" sz="2400" b="1" dirty="0" smtClean="0">
                <a:cs typeface="+mj-cs"/>
              </a:rPr>
              <a:t>:</a:t>
            </a:r>
            <a:endParaRPr lang="en-US" sz="2600" b="1" dirty="0" smtClean="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81000"/>
            <a:ext cx="9144000" cy="5632311"/>
          </a:xfrm>
          <a:prstGeom prst="rect">
            <a:avLst/>
          </a:prstGeom>
        </p:spPr>
        <p:txBody>
          <a:bodyPr wrap="square">
            <a:spAutoFit/>
          </a:bodyPr>
          <a:lstStyle/>
          <a:p>
            <a:pPr algn="just"/>
            <a:r>
              <a:rPr lang="ar-SA" sz="2400" b="1" dirty="0" smtClean="0"/>
              <a:t>أولاً: الأمور الآتية لا تعتبر من </a:t>
            </a:r>
            <a:r>
              <a:rPr lang="ar-SA" sz="2400" b="1" dirty="0" err="1" smtClean="0"/>
              <a:t>المفطرات:</a:t>
            </a:r>
            <a:endParaRPr lang="en-US" sz="2400" b="1" dirty="0" smtClean="0"/>
          </a:p>
          <a:p>
            <a:pPr algn="just"/>
            <a:r>
              <a:rPr lang="ar-SA" sz="2400" b="1" dirty="0" err="1" smtClean="0"/>
              <a:t>1 </a:t>
            </a:r>
            <a:r>
              <a:rPr lang="ar-SA" sz="2400" b="1" dirty="0" smtClean="0"/>
              <a:t>- قطرة العين، أو قطرة الأذن، أو غسول الأذن، أو قطرة الأنف، أو </a:t>
            </a:r>
            <a:r>
              <a:rPr lang="ar-SA" sz="2400" b="1" dirty="0" err="1" smtClean="0"/>
              <a:t>بخاخ</a:t>
            </a:r>
            <a:r>
              <a:rPr lang="ar-SA" sz="2400" b="1" dirty="0" smtClean="0"/>
              <a:t> الأنف، إذا اجتنب ابتلاع ما نفذ إلى الحلق.</a:t>
            </a:r>
            <a:endParaRPr lang="en-US" sz="2400" b="1" dirty="0" smtClean="0"/>
          </a:p>
          <a:p>
            <a:pPr algn="just"/>
            <a:r>
              <a:rPr lang="ar-SA" sz="2400" b="1" dirty="0" err="1" smtClean="0"/>
              <a:t>2 </a:t>
            </a:r>
            <a:r>
              <a:rPr lang="ar-SA" sz="2400" b="1" dirty="0" smtClean="0"/>
              <a:t>- الأقراص العلاجية التي توضع تحت اللسان لعلاج الذبحة الصدرية وغيرها، إذا اجتنب ابتلاع ما نفذ إلى الحلق.</a:t>
            </a:r>
            <a:endParaRPr lang="en-US" sz="2400" b="1" dirty="0" smtClean="0"/>
          </a:p>
          <a:p>
            <a:pPr algn="just"/>
            <a:r>
              <a:rPr lang="ar-SA" sz="2400" b="1" dirty="0" err="1" smtClean="0"/>
              <a:t>3 </a:t>
            </a:r>
            <a:r>
              <a:rPr lang="ar-SA" sz="2400" b="1" dirty="0" smtClean="0"/>
              <a:t>- ما يدخل المهبل من </a:t>
            </a:r>
            <a:r>
              <a:rPr lang="ar-SA" sz="2400" b="1" dirty="0" err="1" smtClean="0"/>
              <a:t>تحاميل</a:t>
            </a:r>
            <a:r>
              <a:rPr lang="ar-SA" sz="2400" b="1" dirty="0" smtClean="0"/>
              <a:t> (لبوس</a:t>
            </a:r>
            <a:r>
              <a:rPr lang="ar-SA" sz="2400" b="1" dirty="0" err="1" smtClean="0"/>
              <a:t>) </a:t>
            </a:r>
            <a:r>
              <a:rPr lang="ar-SA" sz="2400" b="1" dirty="0" smtClean="0"/>
              <a:t>، أو غسول، أو منظار مهبلي، أو إصبع للفحص الطبي.</a:t>
            </a:r>
            <a:endParaRPr lang="en-US" sz="2400" b="1" dirty="0" smtClean="0"/>
          </a:p>
          <a:p>
            <a:pPr algn="just"/>
            <a:r>
              <a:rPr lang="ar-SA" sz="2400" b="1" dirty="0" err="1" smtClean="0"/>
              <a:t>4 </a:t>
            </a:r>
            <a:r>
              <a:rPr lang="ar-SA" sz="2400" b="1" dirty="0" smtClean="0"/>
              <a:t>- إدخال المنظار أو اللولب ونحوهما إلى الرحم.</a:t>
            </a:r>
            <a:endParaRPr lang="en-US" sz="2400" b="1" dirty="0" smtClean="0"/>
          </a:p>
          <a:p>
            <a:pPr algn="just"/>
            <a:r>
              <a:rPr lang="ar-SA" sz="2400" b="1" dirty="0" err="1" smtClean="0"/>
              <a:t>5 </a:t>
            </a:r>
            <a:r>
              <a:rPr lang="ar-SA" sz="2400" b="1" dirty="0" smtClean="0"/>
              <a:t>- ما يدخل </a:t>
            </a:r>
            <a:r>
              <a:rPr lang="ar-SA" sz="2400" b="1" dirty="0" err="1" smtClean="0"/>
              <a:t>الإحليل</a:t>
            </a:r>
            <a:r>
              <a:rPr lang="ar-SA" sz="2400" b="1" dirty="0" smtClean="0"/>
              <a:t> - أي مجرى البول الظاهر للذكر </a:t>
            </a:r>
            <a:r>
              <a:rPr lang="ar-SA" sz="2400" b="1" dirty="0" err="1" smtClean="0"/>
              <a:t>والأنثى </a:t>
            </a:r>
            <a:r>
              <a:rPr lang="ar-SA" sz="2400" b="1" dirty="0" smtClean="0"/>
              <a:t>- من </a:t>
            </a:r>
            <a:r>
              <a:rPr lang="ar-SA" sz="2400" b="1" dirty="0" err="1" smtClean="0"/>
              <a:t>قثطرة</a:t>
            </a:r>
            <a:r>
              <a:rPr lang="ar-SA" sz="2400" b="1" dirty="0" smtClean="0"/>
              <a:t> (أنبوب دقيق) أو منظار، أو مادة ظليلة على الأشعة، أو دواء، أو محلول لغسل المثانة.</a:t>
            </a:r>
            <a:endParaRPr lang="en-US" sz="2400" b="1" dirty="0" smtClean="0"/>
          </a:p>
          <a:p>
            <a:pPr algn="just"/>
            <a:r>
              <a:rPr lang="ar-SA" sz="2400" b="1" dirty="0" err="1" smtClean="0"/>
              <a:t>6 </a:t>
            </a:r>
            <a:r>
              <a:rPr lang="ar-SA" sz="2400" b="1" dirty="0" smtClean="0"/>
              <a:t>- حفر السن، أو قلع الضرس، أو تنظيف الأسنان، أو السواك وفرشاة الأسنان، إذا اجتنب ابتلاع ما نفذ إلى الحلق.</a:t>
            </a:r>
            <a:endParaRPr lang="en-US" sz="2400" b="1" dirty="0" smtClean="0"/>
          </a:p>
          <a:p>
            <a:pPr algn="just"/>
            <a:r>
              <a:rPr lang="ar-SA" sz="2400" b="1" dirty="0" err="1" smtClean="0"/>
              <a:t>7 </a:t>
            </a:r>
            <a:r>
              <a:rPr lang="ar-SA" sz="2400" b="1" dirty="0" smtClean="0"/>
              <a:t>- المضمضة، والغرغرة، </a:t>
            </a:r>
            <a:r>
              <a:rPr lang="ar-SA" sz="2400" b="1" dirty="0" err="1" smtClean="0"/>
              <a:t>وبخاخ</a:t>
            </a:r>
            <a:r>
              <a:rPr lang="ar-SA" sz="2400" b="1" dirty="0" smtClean="0"/>
              <a:t> العلاج الموضعي للفم، إذا اجتنب ابتلاع ما نفذ إلى الحلق.</a:t>
            </a:r>
            <a:endParaRPr lang="en-US" sz="2400" b="1" dirty="0" smtClean="0"/>
          </a:p>
          <a:p>
            <a:pPr algn="just"/>
            <a:r>
              <a:rPr lang="ar-SA" sz="2400" b="1" dirty="0" err="1" smtClean="0"/>
              <a:t>8 </a:t>
            </a:r>
            <a:r>
              <a:rPr lang="ar-SA" sz="2400" b="1" dirty="0" smtClean="0"/>
              <a:t>- الحقن العلاجية الجلدية أو العضلية أو الوريدية، باستثناء السوائل والحقن المغذية</a:t>
            </a:r>
            <a:r>
              <a:rPr lang="ar-SA" sz="2400" b="1" dirty="0" smtClean="0"/>
              <a:t>.</a:t>
            </a:r>
            <a:endParaRPr lang="en-US" sz="24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751344"/>
            <a:ext cx="9296400" cy="5262979"/>
          </a:xfrm>
          <a:prstGeom prst="rect">
            <a:avLst/>
          </a:prstGeom>
        </p:spPr>
        <p:txBody>
          <a:bodyPr wrap="square">
            <a:spAutoFit/>
          </a:bodyPr>
          <a:lstStyle/>
          <a:p>
            <a:pPr algn="just"/>
            <a:r>
              <a:rPr lang="ar-SA" b="1" dirty="0" smtClean="0"/>
              <a:t> </a:t>
            </a:r>
            <a:r>
              <a:rPr lang="ar-SA" sz="2400" b="1" dirty="0" err="1" smtClean="0"/>
              <a:t>9 </a:t>
            </a:r>
            <a:r>
              <a:rPr lang="ar-SA" sz="2400" b="1" dirty="0" smtClean="0"/>
              <a:t>- </a:t>
            </a:r>
            <a:r>
              <a:rPr lang="ar-SA" sz="2400" b="1" dirty="0" smtClean="0"/>
              <a:t>غاز الأوكسجين.</a:t>
            </a:r>
            <a:endParaRPr lang="en-US" sz="2400" b="1" dirty="0" smtClean="0"/>
          </a:p>
          <a:p>
            <a:pPr algn="just"/>
            <a:r>
              <a:rPr lang="ar-SA" sz="2400" b="1" dirty="0" err="1" smtClean="0"/>
              <a:t>10 </a:t>
            </a:r>
            <a:r>
              <a:rPr lang="ar-SA" sz="2400" b="1" dirty="0" smtClean="0"/>
              <a:t>- غازات </a:t>
            </a:r>
            <a:r>
              <a:rPr lang="ar-SA" sz="2400" b="1" dirty="0" err="1" smtClean="0"/>
              <a:t>التخدير </a:t>
            </a:r>
            <a:r>
              <a:rPr lang="ar-SA" sz="2400" b="1" dirty="0" smtClean="0"/>
              <a:t>(البنج) ما لم يعط المريض </a:t>
            </a:r>
            <a:r>
              <a:rPr lang="ar-SA" sz="2400" b="1" dirty="0" err="1" smtClean="0"/>
              <a:t>سوائل </a:t>
            </a:r>
            <a:r>
              <a:rPr lang="ar-SA" sz="2400" b="1" dirty="0" smtClean="0"/>
              <a:t>(محاليل) مغذية.</a:t>
            </a:r>
            <a:endParaRPr lang="en-US" sz="2400" b="1" dirty="0" smtClean="0"/>
          </a:p>
          <a:p>
            <a:pPr algn="just"/>
            <a:r>
              <a:rPr lang="ar-SA" sz="2400" b="1" dirty="0" err="1" smtClean="0"/>
              <a:t>11 </a:t>
            </a:r>
            <a:r>
              <a:rPr lang="ar-SA" sz="2400" b="1" dirty="0" smtClean="0"/>
              <a:t>- ما يدخل الجسم امتصاصاً من الجلد؛ </a:t>
            </a:r>
            <a:r>
              <a:rPr lang="ar-SA" sz="2400" b="1" dirty="0" err="1" smtClean="0"/>
              <a:t>كالدهونات</a:t>
            </a:r>
            <a:r>
              <a:rPr lang="ar-SA" sz="2400" b="1" dirty="0" smtClean="0"/>
              <a:t> والمراهم </a:t>
            </a:r>
            <a:r>
              <a:rPr lang="ar-SA" sz="2400" b="1" dirty="0" err="1" smtClean="0"/>
              <a:t>واللصقات</a:t>
            </a:r>
            <a:r>
              <a:rPr lang="ar-SA" sz="2400" b="1" dirty="0" smtClean="0"/>
              <a:t> العلاجية الجلدية المحملة بالمواد الدوائية أو الكيميائية.</a:t>
            </a:r>
            <a:endParaRPr lang="en-US" sz="2400" b="1" dirty="0" smtClean="0"/>
          </a:p>
          <a:p>
            <a:pPr algn="just"/>
            <a:r>
              <a:rPr lang="ar-SA" sz="2400" b="1" dirty="0" err="1" smtClean="0"/>
              <a:t>12 </a:t>
            </a:r>
            <a:r>
              <a:rPr lang="ar-SA" sz="2400" b="1" dirty="0" smtClean="0"/>
              <a:t>- إدخال </a:t>
            </a:r>
            <a:r>
              <a:rPr lang="ar-SA" sz="2400" b="1" dirty="0" err="1" smtClean="0"/>
              <a:t>قثطرة</a:t>
            </a:r>
            <a:r>
              <a:rPr lang="ar-SA" sz="2400" b="1" dirty="0" smtClean="0"/>
              <a:t> (أنبوب دقيق) في الشرايين لتصوير أو علاج أوعية القلب أو غيره من الأعضاء.</a:t>
            </a:r>
            <a:endParaRPr lang="en-US" sz="2400" b="1" dirty="0" smtClean="0"/>
          </a:p>
          <a:p>
            <a:pPr algn="just"/>
            <a:r>
              <a:rPr lang="ar-SA" sz="2400" b="1" dirty="0" err="1" smtClean="0"/>
              <a:t>13 </a:t>
            </a:r>
            <a:r>
              <a:rPr lang="ar-SA" sz="2400" b="1" dirty="0" smtClean="0"/>
              <a:t>- إدخال منظار من خلال جدار البطن لفحص الأحشاء أو إجراء عملية جراحية عليها.</a:t>
            </a:r>
            <a:endParaRPr lang="en-US" sz="2400" b="1" dirty="0" smtClean="0"/>
          </a:p>
          <a:p>
            <a:pPr algn="just"/>
            <a:r>
              <a:rPr lang="ar-SA" sz="2400" b="1" dirty="0" err="1" smtClean="0"/>
              <a:t>14 </a:t>
            </a:r>
            <a:r>
              <a:rPr lang="ar-SA" sz="2400" b="1" dirty="0" smtClean="0"/>
              <a:t>- أخذ </a:t>
            </a:r>
            <a:r>
              <a:rPr lang="ar-SA" sz="2400" b="1" dirty="0" err="1" smtClean="0"/>
              <a:t>عينات </a:t>
            </a:r>
            <a:r>
              <a:rPr lang="ar-SA" sz="2400" b="1" dirty="0" smtClean="0"/>
              <a:t>(</a:t>
            </a:r>
            <a:r>
              <a:rPr lang="ar-SA" sz="2400" b="1" dirty="0" err="1" smtClean="0"/>
              <a:t>خزعات</a:t>
            </a:r>
            <a:r>
              <a:rPr lang="ar-SA" sz="2400" b="1" dirty="0" smtClean="0"/>
              <a:t>) من الكبد أو غيره من الأعضاء، ما لم تكن مصحوبة بإعطاء محاليل.</a:t>
            </a:r>
            <a:endParaRPr lang="en-US" sz="2400" b="1" dirty="0" smtClean="0"/>
          </a:p>
          <a:p>
            <a:pPr algn="just"/>
            <a:r>
              <a:rPr lang="ar-SA" sz="2400" b="1" dirty="0" err="1" smtClean="0"/>
              <a:t>15 </a:t>
            </a:r>
            <a:r>
              <a:rPr lang="ar-SA" sz="2400" b="1" dirty="0" smtClean="0"/>
              <a:t>- منظار المعدة إذا لم يصاحبه إدخال </a:t>
            </a:r>
            <a:r>
              <a:rPr lang="ar-SA" sz="2400" b="1" dirty="0" err="1" smtClean="0"/>
              <a:t>سوائل </a:t>
            </a:r>
            <a:r>
              <a:rPr lang="ar-SA" sz="2400" b="1" dirty="0" smtClean="0"/>
              <a:t>(محاليل) أو مواد أخرى.</a:t>
            </a:r>
            <a:endParaRPr lang="en-US" sz="2400" b="1" dirty="0" smtClean="0"/>
          </a:p>
          <a:p>
            <a:pPr algn="just"/>
            <a:r>
              <a:rPr lang="ar-SA" sz="2400" b="1" dirty="0" err="1" smtClean="0"/>
              <a:t>16 </a:t>
            </a:r>
            <a:r>
              <a:rPr lang="ar-SA" sz="2400" b="1" dirty="0" smtClean="0"/>
              <a:t>- دخول أي أداة أو مواد علاجية إلى الدماغ أو النخاع الشوكي.</a:t>
            </a:r>
            <a:endParaRPr lang="en-US" sz="2400" b="1" dirty="0" smtClean="0"/>
          </a:p>
          <a:p>
            <a:pPr algn="just"/>
            <a:r>
              <a:rPr lang="ar-SA" sz="2400" b="1" dirty="0" err="1" smtClean="0"/>
              <a:t>17 </a:t>
            </a:r>
            <a:r>
              <a:rPr lang="ar-SA" sz="2400" b="1" dirty="0" smtClean="0"/>
              <a:t>- القيء غير المتعمد، بخلاف </a:t>
            </a:r>
            <a:r>
              <a:rPr lang="ar-SA" sz="2400" b="1" dirty="0" err="1" smtClean="0"/>
              <a:t>المتعمد </a:t>
            </a:r>
            <a:r>
              <a:rPr lang="ar-SA" sz="2400" b="1" dirty="0" smtClean="0"/>
              <a:t>(</a:t>
            </a:r>
            <a:r>
              <a:rPr lang="ar-SA" sz="2400" b="1" dirty="0" err="1" smtClean="0"/>
              <a:t>الاستقاءة) .</a:t>
            </a:r>
            <a:endParaRPr lang="en-US" sz="2400" b="1" dirty="0" smtClean="0"/>
          </a:p>
          <a:p>
            <a:pPr algn="just"/>
            <a:r>
              <a:rPr lang="ar-SA" sz="2400" b="1" dirty="0" smtClean="0"/>
              <a:t>ثانياً: ينبغي على الطبيب المسلم نصح المريض بتأجيل ما لا يضر تأجيله إلى ما بعد الإفطار من صور المعالجات المذكورة فيما سبق.</a:t>
            </a:r>
            <a:endParaRPr lang="en-US" sz="24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5889</TotalTime>
  <Words>1959</Words>
  <Application>Microsoft Office PowerPoint</Application>
  <PresentationFormat>A4 Paper (210x297 mm)‎</PresentationFormat>
  <Paragraphs>71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الخامسة مستجدات العلاج الطبي وأثرها على صحة الصيام (تابع)</vt:lpstr>
      <vt:lpstr>مستجدات العلاج الطبي:</vt:lpstr>
      <vt:lpstr>المنفذ الثاني - الأنف:</vt:lpstr>
      <vt:lpstr>الشريحة 5</vt:lpstr>
      <vt:lpstr>المنفذ الثالث - العين:</vt:lpstr>
      <vt:lpstr>الشريحة 7</vt:lpstr>
      <vt:lpstr>الشريحة 8</vt:lpstr>
      <vt:lpstr>المنفذ الرابع - الأذن:</vt:lpstr>
      <vt:lpstr>التداوي من غير المنافذ المعتادة:</vt:lpstr>
      <vt:lpstr>أ- الحُقَنْ تحت الجلد, والحُقَنْ في العضلة: </vt:lpstr>
      <vt:lpstr>ب- الحُقَنْ الوريدية: </vt:lpstr>
      <vt:lpstr>قرار المجمع الفقهي الإسلامي حول المفطرات:</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262</cp:revision>
  <dcterms:created xsi:type="dcterms:W3CDTF">2009-10-14T19:14:34Z</dcterms:created>
  <dcterms:modified xsi:type="dcterms:W3CDTF">2012-10-02T11:25:23Z</dcterms:modified>
</cp:coreProperties>
</file>