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4" r:id="rId4"/>
    <p:sldId id="275" r:id="rId5"/>
    <p:sldId id="276" r:id="rId6"/>
    <p:sldId id="310" r:id="rId7"/>
    <p:sldId id="277" r:id="rId8"/>
    <p:sldId id="308" r:id="rId9"/>
    <p:sldId id="309" r:id="rId10"/>
    <p:sldId id="278" r:id="rId11"/>
    <p:sldId id="311" r:id="rId12"/>
    <p:sldId id="313" r:id="rId13"/>
    <p:sldId id="304" r:id="rId14"/>
    <p:sldId id="314" r:id="rId15"/>
    <p:sldId id="315" r:id="rId16"/>
    <p:sldId id="316" r:id="rId17"/>
    <p:sldId id="317" r:id="rId18"/>
    <p:sldId id="318" r:id="rId19"/>
    <p:sldId id="31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594" y="73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السادسة</a:t>
            </a:r>
            <a:br>
              <a:rPr lang="ar-SA" sz="4800" b="1" spc="-150" dirty="0" smtClean="0">
                <a:solidFill>
                  <a:srgbClr val="376092"/>
                </a:solidFill>
                <a:latin typeface="Times New Roman" pitchFamily="18" charset="0"/>
                <a:cs typeface="+mn-cs"/>
              </a:rPr>
            </a:br>
            <a:r>
              <a:rPr lang="ar-SA" sz="4800" b="1" dirty="0" smtClean="0"/>
              <a:t>زكاة شركات المساهمة</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smtClean="0"/>
              <a:t>مقدمة عامة:</a:t>
            </a:r>
            <a:endParaRPr lang="en-US"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800" b="1" dirty="0" smtClean="0"/>
              <a:t>من أهم ما شهدته الساحة المالية في عصرنا هذا ظهور شركات </a:t>
            </a:r>
            <a:r>
              <a:rPr lang="ar-SA" sz="2800" b="1" dirty="0" err="1" smtClean="0"/>
              <a:t>المساهَمة.</a:t>
            </a:r>
            <a:r>
              <a:rPr lang="ar-SA" sz="2800" b="1" dirty="0" smtClean="0"/>
              <a:t> </a:t>
            </a:r>
          </a:p>
          <a:p>
            <a:pPr algn="just" rtl="1"/>
            <a:r>
              <a:rPr lang="ar-SA" sz="2800" b="1" dirty="0" smtClean="0"/>
              <a:t>وهي شركات ذات رؤوس أموالٍ ضخمة, يشترك فيها أعدادٌ غفيرة من الناس, وتستثمر أموالها في مشاريع كبيرة, يعجز عنها الأفراد </a:t>
            </a:r>
            <a:r>
              <a:rPr lang="ar-SA" sz="2800" b="1" dirty="0" err="1" smtClean="0"/>
              <a:t>غالباً.</a:t>
            </a:r>
            <a:r>
              <a:rPr lang="ar-SA" sz="2800" b="1" dirty="0" smtClean="0"/>
              <a:t>  </a:t>
            </a:r>
            <a:endParaRPr lang="en-US" sz="2800" b="1" dirty="0" smtClean="0"/>
          </a:p>
          <a:p>
            <a:pPr algn="just" rtl="1"/>
            <a:r>
              <a:rPr lang="ar-SA" sz="2800" b="1" dirty="0" smtClean="0"/>
              <a:t>ولما كانت هذه الشركاتُ شركاتِ أموالٍ, وكان الله عَزَّ وجلَّ قد فرض في المال زكاةً بضوابط وشروط معينة, كان من واجب القائمين على إدارة هذه الشركات ومالكيها والمستثمرين فيها معرفة الأحكام الشرعية المتعلقة بزكاتها, لإخراجها, وتبرئة ذممهم أمام الله </a:t>
            </a:r>
            <a:r>
              <a:rPr lang="ar-SA" sz="2800" b="1" dirty="0" err="1" smtClean="0"/>
              <a:t>سبحانه.</a:t>
            </a:r>
            <a:r>
              <a:rPr lang="ar-SA" sz="2800" b="1" dirty="0" smtClean="0"/>
              <a:t> </a:t>
            </a:r>
            <a:endParaRPr lang="en-US" sz="2800" b="1" dirty="0" smtClean="0"/>
          </a:p>
          <a:p>
            <a:pPr algn="just" rtl="1"/>
            <a:r>
              <a:rPr lang="ar-SA" sz="2800" b="1" dirty="0" smtClean="0"/>
              <a:t>والبحث الذي بين أيدينا, يتناول جانباً من هذا الموضوع, وإجابة على بعض تساؤلاته.</a:t>
            </a:r>
            <a:endParaRPr lang="en-US" sz="28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lvl="0" rtl="1"/>
            <a:r>
              <a:rPr lang="ar-SA" b="1" dirty="0" smtClean="0"/>
              <a:t>تعريف شركة المساهمة والسهم:</a:t>
            </a:r>
            <a:endParaRPr lang="en-US" dirty="0"/>
          </a:p>
        </p:txBody>
      </p:sp>
      <p:sp>
        <p:nvSpPr>
          <p:cNvPr id="3" name="عنصر نائب للمحتوى 2"/>
          <p:cNvSpPr>
            <a:spLocks noGrp="1"/>
          </p:cNvSpPr>
          <p:nvPr>
            <p:ph idx="1"/>
          </p:nvPr>
        </p:nvSpPr>
        <p:spPr>
          <a:xfrm>
            <a:off x="381000" y="1371600"/>
            <a:ext cx="9144000" cy="4754563"/>
          </a:xfrm>
        </p:spPr>
        <p:txBody>
          <a:bodyPr/>
          <a:lstStyle/>
          <a:p>
            <a:pPr rtl="1"/>
            <a:r>
              <a:rPr lang="ar-SA" sz="2800" b="1" u="sng" dirty="0" smtClean="0"/>
              <a:t>تعرف شركة المساهمة </a:t>
            </a:r>
            <a:r>
              <a:rPr lang="ar-SA" sz="2800" b="1" dirty="0" smtClean="0"/>
              <a:t>بأنها: شركة يتكون رأس مالها من أسهم متساوية, قابلة للتداول، وكل شريك فيها </a:t>
            </a:r>
            <a:r>
              <a:rPr lang="ar-SA" sz="2800" b="1" dirty="0" err="1" smtClean="0"/>
              <a:t>مسؤولٌ</a:t>
            </a:r>
            <a:r>
              <a:rPr lang="ar-SA" sz="2800" b="1" dirty="0" smtClean="0"/>
              <a:t> بمقدار حصته في رأس </a:t>
            </a:r>
            <a:r>
              <a:rPr lang="ar-SA" sz="2800" b="1" dirty="0" err="1" smtClean="0"/>
              <a:t>مالها.</a:t>
            </a:r>
            <a:r>
              <a:rPr lang="ar-SA" sz="2800" b="1" dirty="0" smtClean="0"/>
              <a:t> </a:t>
            </a:r>
            <a:endParaRPr lang="en-US" sz="2800" b="1" dirty="0" smtClean="0"/>
          </a:p>
          <a:p>
            <a:pPr rtl="1"/>
            <a:r>
              <a:rPr lang="ar-SA" sz="2800" b="1" u="sng" dirty="0" smtClean="0"/>
              <a:t>ويعرف السهم </a:t>
            </a:r>
            <a:r>
              <a:rPr lang="ar-SA" sz="2800" b="1" dirty="0" smtClean="0"/>
              <a:t>بأنه: عبارة عن حصّة شائعة معلومة في موجودات الشركة</a:t>
            </a:r>
            <a:r>
              <a:rPr lang="ar-SA" sz="2800" b="1" dirty="0" smtClean="0"/>
              <a:t>.</a:t>
            </a:r>
          </a:p>
          <a:p>
            <a:pPr rtl="1"/>
            <a:r>
              <a:rPr lang="ar-SA" sz="2800" b="1" dirty="0" smtClean="0"/>
              <a:t>كأن </a:t>
            </a:r>
            <a:r>
              <a:rPr lang="ar-SA" sz="2800" b="1" dirty="0" err="1" smtClean="0"/>
              <a:t>نقول:</a:t>
            </a:r>
            <a:r>
              <a:rPr lang="ar-SA" sz="2800" b="1" dirty="0" smtClean="0"/>
              <a:t> </a:t>
            </a:r>
            <a:endParaRPr lang="ar-SA" sz="2800" b="1" dirty="0" smtClean="0"/>
          </a:p>
          <a:p>
            <a:pPr rtl="1"/>
            <a:r>
              <a:rPr lang="ar-SA" sz="2800" b="1" dirty="0" smtClean="0"/>
              <a:t>رأس </a:t>
            </a:r>
            <a:r>
              <a:rPr lang="ar-SA" sz="2800" b="1" dirty="0" smtClean="0"/>
              <a:t>مال هذه الشركة </a:t>
            </a:r>
            <a:r>
              <a:rPr lang="ar-SA" sz="2800" b="1" dirty="0" err="1" smtClean="0"/>
              <a:t>المساهمة </a:t>
            </a:r>
            <a:r>
              <a:rPr lang="ar-SA" sz="2800" b="1" dirty="0" smtClean="0"/>
              <a:t>/5 مليون/ </a:t>
            </a:r>
            <a:r>
              <a:rPr lang="ar-SA" sz="2800" b="1" dirty="0" err="1" smtClean="0"/>
              <a:t>سهم.</a:t>
            </a:r>
            <a:r>
              <a:rPr lang="ar-SA" sz="2800" b="1" dirty="0" smtClean="0"/>
              <a:t> </a:t>
            </a:r>
            <a:endParaRPr lang="ar-SA" sz="2800" b="1" dirty="0" smtClean="0"/>
          </a:p>
          <a:p>
            <a:pPr rtl="1"/>
            <a:r>
              <a:rPr lang="ar-SA" sz="2800" b="1" dirty="0" smtClean="0"/>
              <a:t>قيمة </a:t>
            </a:r>
            <a:r>
              <a:rPr lang="ar-SA" sz="2800" b="1" dirty="0" smtClean="0"/>
              <a:t>كل سهم 1000 </a:t>
            </a:r>
            <a:r>
              <a:rPr lang="ar-SA" sz="2800" b="1" dirty="0" err="1" smtClean="0"/>
              <a:t>ريال.</a:t>
            </a:r>
            <a:r>
              <a:rPr lang="ar-SA" sz="2800" b="1" dirty="0" smtClean="0"/>
              <a:t> </a:t>
            </a:r>
          </a:p>
          <a:p>
            <a:pPr rtl="1"/>
            <a:r>
              <a:rPr lang="ar-SA" sz="2800" b="1" dirty="0" smtClean="0"/>
              <a:t>وهذا الشخص يملك 100 سهم, وذاك 500 سهم, وآخر 1000 سهم وهكذا</a:t>
            </a:r>
            <a:r>
              <a:rPr lang="ar-SA" sz="2800" b="1" dirty="0" smtClean="0"/>
              <a:t>.</a:t>
            </a:r>
          </a:p>
          <a:p>
            <a:pPr rtl="1"/>
            <a:r>
              <a:rPr lang="ar-SA" sz="2800" b="1" dirty="0" smtClean="0"/>
              <a:t>أي أن رأس مال الشركة ما قيمته 5 مليار ريال.</a:t>
            </a:r>
          </a:p>
          <a:p>
            <a:pPr rtl="1"/>
            <a:r>
              <a:rPr lang="ar-SA" sz="2800" b="1" dirty="0" smtClean="0"/>
              <a:t>والشخص الأول يملك ما قيمته 100 ألف, والثاني 500 ألف والثالث مليون.</a:t>
            </a:r>
            <a:endParaRPr lang="en-US"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lvl="0" rtl="1"/>
            <a:r>
              <a:rPr lang="ar-SA" sz="4000" b="1" dirty="0" smtClean="0"/>
              <a:t>تعريف الزكاة, وحكمها, وشروط وجوبها:</a:t>
            </a:r>
            <a:endParaRPr lang="en-US" sz="40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600" b="1" u="sng" dirty="0" smtClean="0"/>
              <a:t>- تعريف الزكاة</a:t>
            </a:r>
            <a:r>
              <a:rPr lang="ar-SA" sz="2600" b="1" dirty="0" smtClean="0"/>
              <a:t>: الزكاة في </a:t>
            </a:r>
            <a:r>
              <a:rPr lang="ar-SA" sz="2600" b="1" dirty="0" err="1" smtClean="0"/>
              <a:t>الشرع</a:t>
            </a:r>
            <a:r>
              <a:rPr lang="ar-SA" sz="2600" b="1" dirty="0" smtClean="0"/>
              <a:t> </a:t>
            </a:r>
            <a:r>
              <a:rPr lang="ar-SA" sz="2600" b="1" dirty="0" smtClean="0"/>
              <a:t>اسمٌ </a:t>
            </a:r>
            <a:r>
              <a:rPr lang="ar-SA" sz="2600" b="1" dirty="0" smtClean="0"/>
              <a:t>لقَدْرٍ مخصوص، من مال مخصوص، يجب صرفه لأصناف مخصوصة، </a:t>
            </a:r>
            <a:r>
              <a:rPr lang="ar-SA" sz="2600" b="1" dirty="0" err="1" smtClean="0"/>
              <a:t>بشرائط.</a:t>
            </a:r>
            <a:r>
              <a:rPr lang="ar-SA" sz="2600" b="1" dirty="0" smtClean="0"/>
              <a:t>  </a:t>
            </a:r>
            <a:endParaRPr lang="en-US" sz="2600" b="1" dirty="0" smtClean="0"/>
          </a:p>
          <a:p>
            <a:pPr algn="just" rtl="1"/>
            <a:r>
              <a:rPr lang="ar-SA" sz="2600" b="1" dirty="0" smtClean="0"/>
              <a:t>وهي ثالث أركان الإسلام, ومن </a:t>
            </a:r>
            <a:r>
              <a:rPr lang="ar-SA" sz="2600" b="1" dirty="0" err="1" smtClean="0"/>
              <a:t>آكد</a:t>
            </a:r>
            <a:r>
              <a:rPr lang="ar-SA" sz="2600" b="1" dirty="0" smtClean="0"/>
              <a:t> فروضه, ومنكر وجوبها مرتد خارج عن الإسلام.</a:t>
            </a:r>
            <a:endParaRPr lang="en-US" sz="2600" b="1" dirty="0" smtClean="0"/>
          </a:p>
          <a:p>
            <a:pPr lvl="0" algn="just" rtl="1"/>
            <a:r>
              <a:rPr lang="ar-SA" sz="2600" b="1" u="sng" dirty="0" smtClean="0"/>
              <a:t>- شروط </a:t>
            </a:r>
            <a:r>
              <a:rPr lang="ar-SA" sz="2600" b="1" u="sng" dirty="0" smtClean="0"/>
              <a:t>وجوب الزكاة: </a:t>
            </a:r>
            <a:r>
              <a:rPr lang="ar-SA" sz="2600" b="1" dirty="0" smtClean="0"/>
              <a:t>ليجب الزكاة في المال لا بد من توافر شروط, وهي:</a:t>
            </a:r>
            <a:endParaRPr lang="en-US" sz="2600" b="1" dirty="0" smtClean="0"/>
          </a:p>
          <a:p>
            <a:pPr algn="just" rtl="1"/>
            <a:r>
              <a:rPr lang="ar-SA" sz="2600" b="1" dirty="0" smtClean="0"/>
              <a:t>1- الإسلام: فلا تجب على الكافر؛ لكونها عبادة كالصَّلاة والصِّيام, والعبادات لا تصح إلا من المسلم لحاجتها إلى النية, والنية لا تصح إلا من المسلم.</a:t>
            </a:r>
            <a:endParaRPr lang="en-US" sz="2600" b="1" dirty="0" smtClean="0"/>
          </a:p>
          <a:p>
            <a:pPr lvl="0" algn="just" rtl="1"/>
            <a:r>
              <a:rPr lang="ar-SA" sz="2600" b="1" dirty="0" smtClean="0"/>
              <a:t>2- الملك التام: وتعني أن يجتمعَ في المال المِلكُ </a:t>
            </a:r>
            <a:r>
              <a:rPr lang="ar-SA" sz="2600" b="1" dirty="0" err="1" smtClean="0"/>
              <a:t>واليدُ.</a:t>
            </a:r>
            <a:r>
              <a:rPr lang="ar-SA" sz="2600" b="1" dirty="0" smtClean="0"/>
              <a:t> فلا زكاة في المال العام كأموال الدّولة، أو المال الموقوف على جهة </a:t>
            </a:r>
            <a:r>
              <a:rPr lang="ar-SA" sz="2600" b="1" dirty="0" err="1" smtClean="0"/>
              <a:t>عامّة </a:t>
            </a:r>
            <a:r>
              <a:rPr lang="ar-SA" sz="2600" b="1" dirty="0" smtClean="0"/>
              <a:t>(كالفقراء والمساجد) لعَدَم تَعَيُّن المالك </a:t>
            </a:r>
            <a:r>
              <a:rPr lang="ar-SA" sz="2600" b="1" dirty="0" err="1" smtClean="0"/>
              <a:t>فيها.</a:t>
            </a:r>
            <a:r>
              <a:rPr lang="ar-SA" sz="2600" b="1" dirty="0" smtClean="0"/>
              <a:t> ولا زكاة على من عليه دين يستغرق ماله أو ينقصه عن النصاب؛ لكون ملكه على ماله ليس </a:t>
            </a:r>
            <a:r>
              <a:rPr lang="ar-SA" sz="2600" b="1" dirty="0" err="1" smtClean="0"/>
              <a:t>تامّاً.</a:t>
            </a:r>
            <a:r>
              <a:rPr lang="ar-SA" sz="2600" b="1" dirty="0" smtClean="0"/>
              <a:t> </a:t>
            </a:r>
            <a:endParaRPr lang="en-US" sz="2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220200" cy="5693866"/>
          </a:xfrm>
          <a:prstGeom prst="rect">
            <a:avLst/>
          </a:prstGeom>
        </p:spPr>
        <p:txBody>
          <a:bodyPr wrap="square">
            <a:spAutoFit/>
          </a:bodyPr>
          <a:lstStyle/>
          <a:p>
            <a:pPr lvl="0" algn="just"/>
            <a:r>
              <a:rPr lang="ar-SA" sz="2600" b="1" dirty="0" smtClean="0"/>
              <a:t>3- أن يكون المال نامياً: حقيقةً، أو تقديراً بأن يكون قابلاً للنَّماء، كالمال المُعَدِّ للنَّماء بالتجارة، ومن ثمَّ فلا زكاة في المركب وأدوات الحرفة ودور السُّكنى وأثاث البيت، لأنها ليست </a:t>
            </a:r>
            <a:r>
              <a:rPr lang="ar-SA" sz="2600" b="1" dirty="0" err="1" smtClean="0"/>
              <a:t>نامية.</a:t>
            </a:r>
            <a:r>
              <a:rPr lang="ar-SA" sz="2600" b="1" dirty="0" smtClean="0"/>
              <a:t> يقول </a:t>
            </a:r>
            <a:r>
              <a:rPr lang="en-US" sz="2600" b="1" dirty="0" smtClean="0">
                <a:sym typeface="AGA Arabesque"/>
              </a:rPr>
              <a:t></a:t>
            </a:r>
            <a:r>
              <a:rPr lang="en-US" sz="2600" b="1" dirty="0" smtClean="0"/>
              <a:t> </a:t>
            </a:r>
            <a:r>
              <a:rPr lang="ar-SA" sz="2600" b="1" dirty="0" err="1" smtClean="0"/>
              <a:t>: </a:t>
            </a:r>
            <a:r>
              <a:rPr lang="ar-SA" sz="2600" b="1" dirty="0" smtClean="0"/>
              <a:t>(ليس على المسلم في عبده ولا فرسه صدقة</a:t>
            </a:r>
            <a:r>
              <a:rPr lang="ar-SA" sz="2600" b="1" dirty="0" err="1" smtClean="0"/>
              <a:t>).</a:t>
            </a:r>
            <a:r>
              <a:rPr lang="ar-SA" sz="2600" b="1" dirty="0" smtClean="0"/>
              <a:t> قال النووي رحمه الله:"وبهذا قال العلماء كافةً من السلف </a:t>
            </a:r>
            <a:r>
              <a:rPr lang="ar-SA" sz="2600" b="1" dirty="0" err="1" smtClean="0"/>
              <a:t>والخلف".</a:t>
            </a:r>
            <a:endParaRPr lang="en-US" sz="2600" b="1" dirty="0" smtClean="0"/>
          </a:p>
          <a:p>
            <a:pPr lvl="0" algn="just"/>
            <a:r>
              <a:rPr lang="ar-SA" sz="2600" b="1" dirty="0" smtClean="0"/>
              <a:t>4- أن يبلغ المال نصاباً: وهو يختلف من مالٍ إلى مال.</a:t>
            </a:r>
            <a:endParaRPr lang="en-US" sz="2600" b="1" dirty="0" smtClean="0"/>
          </a:p>
          <a:p>
            <a:pPr lvl="0" algn="just"/>
            <a:r>
              <a:rPr lang="ar-SA" sz="2600" b="1" dirty="0" smtClean="0"/>
              <a:t>5- أن يحَوَل عليه الحَوْل: وهو شرط في الأنعام والنقود وعروض التجارة؛ لقوله</a:t>
            </a:r>
            <a:r>
              <a:rPr lang="en-US" sz="2600" b="1" dirty="0" smtClean="0">
                <a:sym typeface="AGA Arabesque"/>
              </a:rPr>
              <a:t></a:t>
            </a:r>
            <a:r>
              <a:rPr lang="en-US" sz="2600" b="1" dirty="0" smtClean="0"/>
              <a:t> </a:t>
            </a:r>
            <a:r>
              <a:rPr lang="ar-SA" sz="2600" b="1" dirty="0" err="1" smtClean="0"/>
              <a:t>: </a:t>
            </a:r>
            <a:r>
              <a:rPr lang="ar-SA" sz="2600" b="1" dirty="0" smtClean="0"/>
              <a:t>(لا زكاة في مال حتى يحول عليه الحول</a:t>
            </a:r>
            <a:r>
              <a:rPr lang="ar-SA" sz="2600" b="1" dirty="0" err="1" smtClean="0"/>
              <a:t>).</a:t>
            </a:r>
            <a:r>
              <a:rPr lang="ar-SA" sz="2600" b="1" dirty="0" smtClean="0"/>
              <a:t> وأما </a:t>
            </a:r>
            <a:r>
              <a:rPr lang="ar-SA" sz="2600" b="1" dirty="0" err="1" smtClean="0"/>
              <a:t>الزّروع</a:t>
            </a:r>
            <a:r>
              <a:rPr lang="ar-SA" sz="2600" b="1" dirty="0" smtClean="0"/>
              <a:t> والثمار فلا يشترط لها ذلك, بل زكاتها مرتبط بموسمها؛ لقوله </a:t>
            </a:r>
            <a:r>
              <a:rPr lang="ar-SA" sz="2600" b="1" dirty="0" err="1" smtClean="0"/>
              <a:t>تعالى: </a:t>
            </a:r>
            <a:r>
              <a:rPr lang="ar-SA" sz="2600" b="1" dirty="0" smtClean="0"/>
              <a:t>{وآتوا حقَّه يوم حصاده} الأنعام </a:t>
            </a:r>
            <a:r>
              <a:rPr lang="ar-SA" sz="2600" b="1" dirty="0" err="1" smtClean="0"/>
              <a:t>141.</a:t>
            </a:r>
            <a:r>
              <a:rPr lang="ar-SA" sz="2600" b="1" dirty="0" smtClean="0"/>
              <a:t> </a:t>
            </a:r>
            <a:endParaRPr lang="en-US" sz="2600" b="1" dirty="0" smtClean="0"/>
          </a:p>
          <a:p>
            <a:pPr lvl="0" algn="just"/>
            <a:endParaRPr lang="ar-SA" sz="2600" b="1" u="sng" dirty="0" smtClean="0"/>
          </a:p>
          <a:p>
            <a:pPr lvl="0" algn="just"/>
            <a:r>
              <a:rPr lang="ar-SA" sz="2600" b="1" u="sng" dirty="0" smtClean="0"/>
              <a:t>- الأموال </a:t>
            </a:r>
            <a:r>
              <a:rPr lang="ar-SA" sz="2600" b="1" u="sng" dirty="0" smtClean="0"/>
              <a:t>التي تجب فيها الزَّكاة</a:t>
            </a:r>
            <a:r>
              <a:rPr lang="ar-SA" sz="2600" b="1" dirty="0" smtClean="0"/>
              <a:t> هي: </a:t>
            </a:r>
            <a:r>
              <a:rPr lang="ar-SA" sz="2600" b="1" dirty="0" err="1" smtClean="0"/>
              <a:t>الأنعام </a:t>
            </a:r>
            <a:r>
              <a:rPr lang="ar-SA" sz="2600" b="1" dirty="0" smtClean="0"/>
              <a:t>(الإبل والبقر والغنم), والذهب </a:t>
            </a:r>
            <a:r>
              <a:rPr lang="ar-SA" sz="2600" b="1" dirty="0" err="1" smtClean="0"/>
              <a:t>والفضَّة </a:t>
            </a:r>
            <a:r>
              <a:rPr lang="ar-SA" sz="2600" b="1" dirty="0" smtClean="0"/>
              <a:t>(ويلحق </a:t>
            </a:r>
            <a:r>
              <a:rPr lang="ar-SA" sz="2600" b="1" dirty="0" err="1" smtClean="0"/>
              <a:t>بهما</a:t>
            </a:r>
            <a:r>
              <a:rPr lang="ar-SA" sz="2600" b="1" dirty="0" smtClean="0"/>
              <a:t> النقود الورقية اليوم), </a:t>
            </a:r>
            <a:r>
              <a:rPr lang="ar-SA" sz="2600" b="1" dirty="0" err="1" smtClean="0"/>
              <a:t>والزُّروع</a:t>
            </a:r>
            <a:r>
              <a:rPr lang="ar-SA" sz="2600" b="1" dirty="0" smtClean="0"/>
              <a:t> والثِّمار, وعروض التجارة: وهي ما يُعَدُّ للبيع والشِّراء بقصد </a:t>
            </a:r>
            <a:r>
              <a:rPr lang="ar-SA" sz="2600" b="1" dirty="0" err="1" smtClean="0"/>
              <a:t>الرِّبح.</a:t>
            </a:r>
            <a:r>
              <a:rPr lang="ar-SA" sz="2600" b="1" dirty="0" smtClean="0"/>
              <a:t> وتُقَوَّم كالنقود الورقية, فإذا بلغت قيمتها نصاب الذهب أو الفضة وجب فيها </a:t>
            </a:r>
            <a:r>
              <a:rPr lang="ar-SA" sz="2600" b="1" dirty="0" err="1" smtClean="0"/>
              <a:t>الزكاة.</a:t>
            </a:r>
            <a:r>
              <a:rPr lang="ar-SA" sz="2600" b="1" dirty="0" smtClean="0"/>
              <a:t> </a:t>
            </a:r>
            <a:endParaRPr lang="en-US" sz="2600" b="1" dirty="0" smtClean="0"/>
          </a:p>
          <a:p>
            <a:pPr algn="just"/>
            <a:r>
              <a:rPr lang="ar-SA" sz="2600" b="1" dirty="0" smtClean="0"/>
              <a:t>هذه مقدمة ضرورية لا بد منها لدراسة أحكام زكاة شركات </a:t>
            </a:r>
            <a:r>
              <a:rPr lang="ar-SA" sz="2600" b="1" dirty="0" err="1" smtClean="0"/>
              <a:t>المساهمة.</a:t>
            </a:r>
            <a:r>
              <a:rPr lang="ar-SA" sz="2600" b="1" dirty="0" smtClean="0"/>
              <a:t> </a:t>
            </a:r>
            <a:endParaRPr lang="en-US" sz="26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pPr lvl="0" rtl="1"/>
            <a:r>
              <a:rPr lang="ar-SA" sz="3600" b="1" dirty="0" smtClean="0"/>
              <a:t>مدى وجوب الزكاة في أموال شركات المساهمة:</a:t>
            </a:r>
            <a:endParaRPr lang="en-US" sz="3600" dirty="0"/>
          </a:p>
        </p:txBody>
      </p:sp>
      <p:sp>
        <p:nvSpPr>
          <p:cNvPr id="3" name="عنصر نائب للمحتوى 2"/>
          <p:cNvSpPr>
            <a:spLocks noGrp="1"/>
          </p:cNvSpPr>
          <p:nvPr>
            <p:ph idx="1"/>
          </p:nvPr>
        </p:nvSpPr>
        <p:spPr>
          <a:xfrm>
            <a:off x="381000" y="1371600"/>
            <a:ext cx="9067800" cy="4754563"/>
          </a:xfrm>
        </p:spPr>
        <p:txBody>
          <a:bodyPr/>
          <a:lstStyle/>
          <a:p>
            <a:pPr algn="just" rtl="1"/>
            <a:r>
              <a:rPr lang="ar-SA" sz="2700" b="1" dirty="0" smtClean="0"/>
              <a:t>شركات المساهمة نوع جديد من الشركات لم تكن من قبل, إلا أننا إذا ما تأملنا فيها, وجدنا لا تختلف كثيراً عن شركتي العنان والمضاربة المعروفتين في فقهنا القديم, ووجدنا أن السهم لا يعدو أن يكون اسماً لحصةٍ شائعةٍ معلومةٍ في رأس مال تلك الشركة, وهذه الحصة تتجسد في نقودٍ وعروضٍ وآلاتٍ وخدمات, سواءٌ أكانت منها جميعاً, أم من بعضها.</a:t>
            </a:r>
            <a:endParaRPr lang="en-US" sz="2700" b="1" dirty="0" smtClean="0"/>
          </a:p>
          <a:p>
            <a:pPr algn="just" rtl="1"/>
            <a:r>
              <a:rPr lang="ar-SA" sz="2700" b="1" dirty="0" smtClean="0"/>
              <a:t>إذاً </a:t>
            </a:r>
            <a:r>
              <a:rPr lang="ar-SA" sz="2700" b="1" u="sng" dirty="0" smtClean="0"/>
              <a:t>فالسهم في حقيقته </a:t>
            </a:r>
            <a:r>
              <a:rPr lang="ar-SA" sz="2700" b="1" u="sng" dirty="0" err="1" smtClean="0"/>
              <a:t>مالٌ</a:t>
            </a:r>
            <a:r>
              <a:rPr lang="ar-SA" sz="2700" b="1" dirty="0" err="1" smtClean="0"/>
              <a:t>.</a:t>
            </a:r>
            <a:r>
              <a:rPr lang="ar-SA" sz="2700" b="1" dirty="0" smtClean="0"/>
              <a:t> وقد أجمع أهل العلم قديماً وحديثاً على وجوب الزكاة في النقود وأموال التجارة إذا توافرت شروطها.</a:t>
            </a:r>
            <a:endParaRPr lang="en-US" sz="2700" b="1" dirty="0" smtClean="0"/>
          </a:p>
          <a:p>
            <a:pPr algn="just" rtl="1"/>
            <a:r>
              <a:rPr lang="ar-SA" sz="2700" b="1" dirty="0" smtClean="0"/>
              <a:t>ولكن مَنْ الذي يُخرج زكاة </a:t>
            </a:r>
            <a:r>
              <a:rPr lang="ar-SA" sz="2700" b="1" dirty="0" err="1" smtClean="0"/>
              <a:t>الأسهم؟</a:t>
            </a:r>
            <a:r>
              <a:rPr lang="ar-SA" sz="2700" b="1" dirty="0" smtClean="0"/>
              <a:t> الشركة, أم </a:t>
            </a:r>
            <a:r>
              <a:rPr lang="ar-SA" sz="2700" b="1" dirty="0" err="1" smtClean="0"/>
              <a:t>الفرد </a:t>
            </a:r>
            <a:r>
              <a:rPr lang="ar-SA" sz="2700" b="1" dirty="0" smtClean="0"/>
              <a:t>(الشريك</a:t>
            </a:r>
            <a:r>
              <a:rPr lang="ar-SA" sz="2700" b="1" dirty="0" err="1" smtClean="0"/>
              <a:t>)؟</a:t>
            </a:r>
            <a:r>
              <a:rPr lang="ar-SA" sz="2700" b="1" dirty="0" smtClean="0"/>
              <a:t> وهل يختلف الواجب أو هو بنفس القدر على </a:t>
            </a:r>
            <a:r>
              <a:rPr lang="ar-SA" sz="2700" b="1" dirty="0" err="1" smtClean="0"/>
              <a:t>الجهتين؟</a:t>
            </a:r>
            <a:r>
              <a:rPr lang="ar-SA" sz="2700" b="1" dirty="0" smtClean="0"/>
              <a:t> هذا ما سنتناوله فيما يأتي.</a:t>
            </a:r>
            <a:endParaRPr lang="en-US" sz="27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lvl="0" rtl="1"/>
            <a:r>
              <a:rPr lang="ar-SA" b="1" dirty="0" smtClean="0"/>
              <a:t>إخراجُ الشركةِ زكاة أموالها </a:t>
            </a:r>
            <a:r>
              <a:rPr lang="ar-SA" b="1" dirty="0" err="1" smtClean="0"/>
              <a:t>بنفسِها:</a:t>
            </a:r>
            <a:r>
              <a:rPr lang="ar-SA" dirty="0" smtClean="0"/>
              <a:t> </a:t>
            </a:r>
            <a:endParaRPr lang="en-US" dirty="0"/>
          </a:p>
        </p:txBody>
      </p:sp>
      <p:sp>
        <p:nvSpPr>
          <p:cNvPr id="3" name="عنصر نائب للمحتوى 2"/>
          <p:cNvSpPr>
            <a:spLocks noGrp="1"/>
          </p:cNvSpPr>
          <p:nvPr>
            <p:ph idx="1"/>
          </p:nvPr>
        </p:nvSpPr>
        <p:spPr>
          <a:xfrm>
            <a:off x="152400" y="1371600"/>
            <a:ext cx="9525000" cy="5105400"/>
          </a:xfrm>
        </p:spPr>
        <p:txBody>
          <a:bodyPr/>
          <a:lstStyle/>
          <a:p>
            <a:pPr algn="just" rtl="1"/>
            <a:r>
              <a:rPr lang="ar-SA" sz="2400" b="1" dirty="0" smtClean="0"/>
              <a:t>إذا كانت الشركة هي التي تتولى إخراج زكاتها بنفسها, فإنها تقوم بذلك كما يقوم </a:t>
            </a:r>
            <a:r>
              <a:rPr lang="ar-SA" sz="2400" b="1" dirty="0" err="1" smtClean="0"/>
              <a:t>به</a:t>
            </a:r>
            <a:r>
              <a:rPr lang="ar-SA" sz="2400" b="1" dirty="0" smtClean="0"/>
              <a:t> الشخص الطبيعي من حيث نوع المال الذي يجب فيه الزكاة، ومن حيث النصاب, والحول, والمقدار الذي </a:t>
            </a:r>
            <a:r>
              <a:rPr lang="ar-SA" sz="2400" b="1" dirty="0" err="1" smtClean="0"/>
              <a:t>يؤخذ.</a:t>
            </a:r>
            <a:r>
              <a:rPr lang="ar-SA" sz="2400" b="1" dirty="0" smtClean="0"/>
              <a:t> أي: أن الشركة إن كانت زراعية أخرجت زكاة </a:t>
            </a:r>
            <a:r>
              <a:rPr lang="ar-SA" sz="2400" b="1" dirty="0" err="1" smtClean="0"/>
              <a:t>الزراعة.</a:t>
            </a:r>
            <a:r>
              <a:rPr lang="ar-SA" sz="2400" b="1" dirty="0" smtClean="0"/>
              <a:t> وإن كانت تجارية أخرجت زكاة التجارة, وإن كانت صناعية أو خدمية أخرجت الزكاة من </a:t>
            </a:r>
            <a:r>
              <a:rPr lang="ar-SA" sz="2400" b="1" dirty="0" err="1" smtClean="0"/>
              <a:t>الغلة.</a:t>
            </a:r>
            <a:r>
              <a:rPr lang="ar-SA" sz="2400" b="1" dirty="0" smtClean="0"/>
              <a:t> وتستثني من ذلك أسهم غير المسلم, وأسهم الجهات العامة كمؤسسات الدولة والمساجد والأوقاف العامة؛ لأنها لا زكاة </a:t>
            </a:r>
            <a:r>
              <a:rPr lang="ar-SA" sz="2400" b="1" dirty="0" err="1" smtClean="0"/>
              <a:t>فيها.</a:t>
            </a:r>
            <a:r>
              <a:rPr lang="ar-SA" sz="2400" b="1" dirty="0" smtClean="0"/>
              <a:t> جاء في قرار مجمع الفقه الإسلامي بجدة, </a:t>
            </a:r>
            <a:r>
              <a:rPr lang="ar-SA" sz="2400" b="1" dirty="0" err="1" smtClean="0"/>
              <a:t>رقم </a:t>
            </a:r>
            <a:r>
              <a:rPr lang="ar-SA" sz="2400" b="1" dirty="0" smtClean="0"/>
              <a:t>(3) </a:t>
            </a:r>
            <a:r>
              <a:rPr lang="ar-SA" sz="2400" b="1" dirty="0" err="1" smtClean="0"/>
              <a:t>د4</a:t>
            </a:r>
            <a:r>
              <a:rPr lang="ar-SA" sz="2400" b="1" dirty="0" smtClean="0"/>
              <a:t>/08/88 بشأن زكاة </a:t>
            </a:r>
            <a:r>
              <a:rPr lang="ar-SA" sz="2400" b="1" dirty="0" err="1" smtClean="0"/>
              <a:t>الأسهم: </a:t>
            </a:r>
            <a:r>
              <a:rPr lang="ar-SA" sz="2400" b="1" dirty="0" smtClean="0"/>
              <a:t>"تُخرج إدارة الشركة زكاة الأسهم كما يُخرج الشخص الطبيعي زكاة أمواله، بمعنى أن تعتبر جميع أموال المساهمين بمثابة أموال شخص واحد, وتفرض عليها الزكاة بهذا الاعتبار من حيث نوع المال الذي تجب فيه الزكاة، ومن حيث النصاب، ومن حيث المقدار الذي يؤخذ، وغير ذلك مما يراعى في زكاة الشخص </a:t>
            </a:r>
            <a:r>
              <a:rPr lang="ar-SA" sz="2400" b="1" dirty="0" err="1" smtClean="0"/>
              <a:t>الطبيعي ...</a:t>
            </a:r>
            <a:r>
              <a:rPr lang="ar-SA" sz="2400" b="1" dirty="0" smtClean="0"/>
              <a:t> ويُطرح نصيب الأسهم التي لا تجب فيها الزكاة، ومنها أسهم الخزانة العامة، وأسهم الوقف الخيري، وأسهم الجهات الخيرية، وكذلك أسهم غير </a:t>
            </a:r>
            <a:r>
              <a:rPr lang="ar-SA" sz="2400" b="1" dirty="0" err="1" smtClean="0"/>
              <a:t>المسلمين".</a:t>
            </a:r>
            <a:endParaRPr lang="en-US"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3600" b="1" dirty="0" smtClean="0"/>
              <a:t>نوع الزكاة الواجبة في أموال الشركة المساهمة:</a:t>
            </a:r>
            <a:endParaRPr lang="en-US" sz="3600" dirty="0"/>
          </a:p>
        </p:txBody>
      </p:sp>
      <p:sp>
        <p:nvSpPr>
          <p:cNvPr id="3" name="عنصر نائب للمحتوى 2"/>
          <p:cNvSpPr>
            <a:spLocks noGrp="1"/>
          </p:cNvSpPr>
          <p:nvPr>
            <p:ph idx="1"/>
          </p:nvPr>
        </p:nvSpPr>
        <p:spPr>
          <a:xfrm>
            <a:off x="609600" y="1371600"/>
            <a:ext cx="8763000" cy="4754563"/>
          </a:xfrm>
        </p:spPr>
        <p:txBody>
          <a:bodyPr/>
          <a:lstStyle/>
          <a:p>
            <a:pPr rtl="1"/>
            <a:endParaRPr lang="ar-SA" sz="2800" b="1" dirty="0" smtClean="0"/>
          </a:p>
          <a:p>
            <a:pPr algn="just" rtl="1"/>
            <a:r>
              <a:rPr lang="ar-SA" sz="2800" b="1" dirty="0" smtClean="0"/>
              <a:t>تختلف الزكاة الواجبة في أموال الشركة المساهمة بحسب نوع الشركة ونشاطها, كما أن ذلك قد يختلف بحسب نية مالك </a:t>
            </a:r>
            <a:r>
              <a:rPr lang="ar-SA" sz="2800" b="1" dirty="0" err="1" smtClean="0"/>
              <a:t>الأسهم.</a:t>
            </a:r>
            <a:r>
              <a:rPr lang="ar-SA" sz="2800" b="1" dirty="0" smtClean="0"/>
              <a:t> وفيما يلي تفصيله:</a:t>
            </a:r>
            <a:endParaRPr lang="en-US"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600" b="1" dirty="0" smtClean="0"/>
              <a:t>أولاً- الشركات الزراعية وشركات الثروة الحيوانية:</a:t>
            </a:r>
            <a:endParaRPr lang="en-US" sz="3600" dirty="0"/>
          </a:p>
        </p:txBody>
      </p:sp>
      <p:sp>
        <p:nvSpPr>
          <p:cNvPr id="3" name="عنصر نائب للمحتوى 2"/>
          <p:cNvSpPr>
            <a:spLocks noGrp="1"/>
          </p:cNvSpPr>
          <p:nvPr>
            <p:ph idx="1"/>
          </p:nvPr>
        </p:nvSpPr>
        <p:spPr>
          <a:xfrm>
            <a:off x="304800" y="1371600"/>
            <a:ext cx="9220200" cy="4754563"/>
          </a:xfrm>
        </p:spPr>
        <p:txBody>
          <a:bodyPr/>
          <a:lstStyle/>
          <a:p>
            <a:pPr lvl="0" rtl="1"/>
            <a:r>
              <a:rPr lang="ar-SA" sz="2600" b="1" dirty="0" smtClean="0"/>
              <a:t>لا خلاف في أن الزكاة الواجبة على الشركة الزراعية إذا بلغ الناتج </a:t>
            </a:r>
            <a:r>
              <a:rPr lang="ar-SA" sz="2600" b="1" dirty="0" err="1" smtClean="0"/>
              <a:t>نصاباً:</a:t>
            </a:r>
            <a:r>
              <a:rPr lang="ar-SA" sz="2600" b="1" dirty="0" smtClean="0"/>
              <a:t> </a:t>
            </a:r>
            <a:endParaRPr lang="en-US" sz="2600" b="1" dirty="0" smtClean="0"/>
          </a:p>
          <a:p>
            <a:pPr marL="514350" lvl="0" indent="-514350" rtl="1">
              <a:buAutoNum type="arabic1Minus"/>
            </a:pPr>
            <a:r>
              <a:rPr lang="ar-SA" sz="2600" b="1" dirty="0" smtClean="0"/>
              <a:t>العشر إن سقت زرعها بماء </a:t>
            </a:r>
            <a:r>
              <a:rPr lang="ar-SA" sz="2600" b="1" dirty="0" err="1" smtClean="0"/>
              <a:t>السماء.</a:t>
            </a:r>
            <a:r>
              <a:rPr lang="ar-SA" sz="2600" b="1" dirty="0" smtClean="0"/>
              <a:t> </a:t>
            </a:r>
          </a:p>
          <a:p>
            <a:pPr marL="514350" lvl="0" indent="-514350" rtl="1">
              <a:buAutoNum type="arabic1Minus"/>
            </a:pPr>
            <a:r>
              <a:rPr lang="ar-SA" sz="2600" b="1" dirty="0" smtClean="0"/>
              <a:t>نصف العشر إن سقته بالآلة وما فيه كلفة </a:t>
            </a:r>
            <a:r>
              <a:rPr lang="ar-SA" sz="2600" b="1" dirty="0" err="1" smtClean="0"/>
              <a:t>مالية.</a:t>
            </a:r>
            <a:r>
              <a:rPr lang="ar-SA" sz="2600" b="1" dirty="0" smtClean="0"/>
              <a:t> </a:t>
            </a:r>
            <a:endParaRPr lang="en-US" sz="2600" b="1" dirty="0" smtClean="0"/>
          </a:p>
          <a:p>
            <a:pPr rtl="1"/>
            <a:r>
              <a:rPr lang="ar-SA" sz="2600" b="1" dirty="0" smtClean="0"/>
              <a:t>والمقصود بالشركة الزراعية: تلك التي تستثمر أموالها في مجال الزراعة بصورة </a:t>
            </a:r>
            <a:r>
              <a:rPr lang="ar-SA" sz="2600" b="1" dirty="0" err="1" smtClean="0"/>
              <a:t>مستمرة.</a:t>
            </a:r>
            <a:r>
              <a:rPr lang="ar-SA" sz="2600" b="1" dirty="0" smtClean="0"/>
              <a:t> أي أنها اتخذت الزراعة مهنة لها, ومجالاً لنشاطها.</a:t>
            </a:r>
            <a:endParaRPr lang="en-US" sz="2600" b="1" dirty="0" smtClean="0"/>
          </a:p>
          <a:p>
            <a:pPr lvl="0" rtl="1"/>
            <a:r>
              <a:rPr lang="ar-SA" sz="2600" b="1" dirty="0" smtClean="0"/>
              <a:t>ولا خلاف في أن الواجب على شركة الثروة الحيوانية زكاة الماشية إن توافرت شروطها من </a:t>
            </a:r>
            <a:r>
              <a:rPr lang="ar-SA" sz="2600" b="1" dirty="0" err="1" smtClean="0"/>
              <a:t>السوم</a:t>
            </a:r>
            <a:r>
              <a:rPr lang="ar-SA" sz="2600" b="1" dirty="0" smtClean="0"/>
              <a:t> والنصاب وحولان </a:t>
            </a:r>
            <a:r>
              <a:rPr lang="ar-SA" sz="2600" b="1" dirty="0" err="1" smtClean="0"/>
              <a:t>الحول.</a:t>
            </a:r>
            <a:r>
              <a:rPr lang="ar-SA" sz="2600" b="1" dirty="0" smtClean="0"/>
              <a:t> </a:t>
            </a:r>
            <a:endParaRPr lang="en-US" sz="2600" b="1" dirty="0" smtClean="0"/>
          </a:p>
          <a:p>
            <a:pPr rtl="1"/>
            <a:r>
              <a:rPr lang="ar-SA" sz="2600" b="1" dirty="0" smtClean="0"/>
              <a:t>والمقصود بشركة الثروة الحيوانية تلك التي تستثمر أموالها في مجال تربية الماشية وتسمينها للاستفادة من منتجاتها من أصواف وألبان وللحصول على </a:t>
            </a:r>
            <a:r>
              <a:rPr lang="ar-SA" sz="2600" b="1" dirty="0" err="1" smtClean="0"/>
              <a:t>زوائدها.</a:t>
            </a:r>
            <a:r>
              <a:rPr lang="ar-SA" sz="2600" b="1" dirty="0" smtClean="0"/>
              <a:t> أي أنها اتخذت من تربية الماشية مهنة لها, ومجالاً لنشاطها.</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296400" cy="5693866"/>
          </a:xfrm>
          <a:prstGeom prst="rect">
            <a:avLst/>
          </a:prstGeom>
        </p:spPr>
        <p:txBody>
          <a:bodyPr wrap="square">
            <a:spAutoFit/>
          </a:bodyPr>
          <a:lstStyle/>
          <a:p>
            <a:pPr lvl="0" algn="just"/>
            <a:r>
              <a:rPr lang="ar-SA" sz="2600" b="1" dirty="0" smtClean="0"/>
              <a:t>غير أن بعض الشركات التجارية التي تتعامل بالبيع والشراء, وتبتغي الربح من خلاله, قد تقدم على شراء أرض فيها زرع بنية بيعه, وطلباً </a:t>
            </a:r>
            <a:r>
              <a:rPr lang="ar-SA" sz="2600" b="1" dirty="0" err="1" smtClean="0"/>
              <a:t>للربح.</a:t>
            </a:r>
            <a:r>
              <a:rPr lang="ar-SA" sz="2600" b="1" dirty="0" smtClean="0"/>
              <a:t> فإذا أدرك الحصاد قبل بيعه, فهل تخرج زكاة الزرع يوم </a:t>
            </a:r>
            <a:r>
              <a:rPr lang="ar-SA" sz="2600" b="1" dirty="0" err="1" smtClean="0"/>
              <a:t>الحصاد؟</a:t>
            </a:r>
            <a:r>
              <a:rPr lang="ar-SA" sz="2600" b="1" dirty="0" smtClean="0"/>
              <a:t> أم تنتظر اكتمال حولها, وتخرج زكاة </a:t>
            </a:r>
            <a:r>
              <a:rPr lang="ar-SA" sz="2600" b="1" dirty="0" err="1" smtClean="0"/>
              <a:t>التجارة؟.</a:t>
            </a:r>
            <a:r>
              <a:rPr lang="ar-SA" sz="2600" b="1" dirty="0" smtClean="0"/>
              <a:t> </a:t>
            </a:r>
            <a:endParaRPr lang="en-US" sz="2600" b="1" dirty="0" smtClean="0"/>
          </a:p>
          <a:p>
            <a:pPr algn="just"/>
            <a:r>
              <a:rPr lang="ar-SA" sz="2600" b="1" dirty="0" smtClean="0"/>
              <a:t>ويُقال مثل ذلك فيما لو كانت الشركة تجارية, وأقدمت على شراء الماشية السائمة بنية بيعها طلباً </a:t>
            </a:r>
            <a:r>
              <a:rPr lang="ar-SA" sz="2600" b="1" dirty="0" err="1" smtClean="0"/>
              <a:t>للربح.</a:t>
            </a:r>
            <a:r>
              <a:rPr lang="ar-SA" sz="2600" b="1" dirty="0" smtClean="0"/>
              <a:t> هل تخرج زكاة </a:t>
            </a:r>
            <a:r>
              <a:rPr lang="ar-SA" sz="2600" b="1" dirty="0" err="1" smtClean="0"/>
              <a:t>الماشية؟</a:t>
            </a:r>
            <a:r>
              <a:rPr lang="ar-SA" sz="2600" b="1" dirty="0" smtClean="0"/>
              <a:t> أم تخرج زكاة </a:t>
            </a:r>
            <a:r>
              <a:rPr lang="ar-SA" sz="2600" b="1" dirty="0" err="1" smtClean="0"/>
              <a:t>التجارة؟.</a:t>
            </a:r>
            <a:endParaRPr lang="en-US" sz="2600" b="1" dirty="0" smtClean="0"/>
          </a:p>
          <a:p>
            <a:pPr algn="just"/>
            <a:r>
              <a:rPr lang="ar-SA" sz="2600" b="1" u="sng" dirty="0" smtClean="0"/>
              <a:t>قال الحنفية: </a:t>
            </a:r>
            <a:r>
              <a:rPr lang="ar-SA" sz="2600" b="1" dirty="0" smtClean="0"/>
              <a:t>إذا عملت الشركة في مجال الزراعة, تُقَدَّم الزراعة, ويُخرجْ </a:t>
            </a:r>
            <a:r>
              <a:rPr lang="ar-SA" sz="2600" b="1" dirty="0" err="1" smtClean="0"/>
              <a:t>زكاتها.</a:t>
            </a:r>
            <a:r>
              <a:rPr lang="ar-SA" sz="2600" b="1" dirty="0" smtClean="0"/>
              <a:t> وإذا عملت الشركة في مجال تربية الماشية, تُقَدَّم التجارة, ويُخرج زكاتها وليس زكاة </a:t>
            </a:r>
            <a:r>
              <a:rPr lang="ar-SA" sz="2600" b="1" dirty="0" err="1" smtClean="0"/>
              <a:t>الماشية.</a:t>
            </a:r>
            <a:r>
              <a:rPr lang="ar-SA" sz="2600" b="1" dirty="0" smtClean="0"/>
              <a:t> والسبب في ذلك أن لهم نظرة خاصة في الأرض الزراعية, ويرون بمقتضاها أنها لا تصلح أن تكون محل تجارةٍ, ومن ثَمَّ فلا تجب فيها زكاة </a:t>
            </a:r>
            <a:r>
              <a:rPr lang="ar-SA" sz="2600" b="1" dirty="0" err="1" smtClean="0"/>
              <a:t>التجارة.</a:t>
            </a:r>
            <a:r>
              <a:rPr lang="ar-SA" sz="2600" b="1" dirty="0" smtClean="0"/>
              <a:t> وأما الماشية فتصلح للتجارة, فتجب فيها زكاة التجارة.</a:t>
            </a:r>
          </a:p>
          <a:p>
            <a:pPr algn="just"/>
            <a:r>
              <a:rPr lang="ar-SA" sz="2600" b="1" u="sng" dirty="0" smtClean="0"/>
              <a:t>وقال المالكية والشافعية: </a:t>
            </a:r>
            <a:r>
              <a:rPr lang="ar-SA" sz="2600" b="1" dirty="0" smtClean="0"/>
              <a:t>يُقدم زكاة الزراعة وزكاة الماشية على زكاة التجارة, لأن أدلة وجوب الزكاة في الزراعة والماشية أقوى من أدلة وجوب الزكاة في مال التجارة, ولأن</a:t>
            </a:r>
            <a:endParaRPr lang="en-US" sz="2600" b="1" dirty="0" smtClean="0"/>
          </a:p>
          <a:p>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1"/>
            <a:ext cx="9144000" cy="5293757"/>
          </a:xfrm>
          <a:prstGeom prst="rect">
            <a:avLst/>
          </a:prstGeom>
        </p:spPr>
        <p:txBody>
          <a:bodyPr wrap="square">
            <a:spAutoFit/>
          </a:bodyPr>
          <a:lstStyle/>
          <a:p>
            <a:pPr algn="just"/>
            <a:r>
              <a:rPr lang="ar-SA" sz="2600" b="1" dirty="0" smtClean="0"/>
              <a:t>ما يجب إخراجه في الزراعة والماشية هو نفس الزرع ونفس الماشية, بخلاف زكاة التجارة, </a:t>
            </a:r>
            <a:r>
              <a:rPr lang="ar-SA" sz="2600" b="1" dirty="0" err="1" smtClean="0"/>
              <a:t>فإنهل</a:t>
            </a:r>
            <a:r>
              <a:rPr lang="ar-SA" sz="2600" b="1" dirty="0" smtClean="0"/>
              <a:t> ليست من نفس البضاعة التي يتاجر بها التاجر, بل يُخرِجُ قيمتها.</a:t>
            </a:r>
            <a:endParaRPr lang="en-US" sz="2600" b="1" dirty="0" smtClean="0"/>
          </a:p>
          <a:p>
            <a:pPr algn="just"/>
            <a:r>
              <a:rPr lang="ar-SA" sz="2600" b="1" u="sng" dirty="0" smtClean="0"/>
              <a:t>وقال الحنابلة: </a:t>
            </a:r>
            <a:r>
              <a:rPr lang="ar-SA" sz="2600" b="1" dirty="0" smtClean="0"/>
              <a:t>يُغَلَّبُ جانب التجارة في </a:t>
            </a:r>
            <a:r>
              <a:rPr lang="ar-SA" sz="2600" b="1" dirty="0" err="1" smtClean="0"/>
              <a:t>الحالتين.</a:t>
            </a:r>
            <a:r>
              <a:rPr lang="ar-SA" sz="2600" b="1" dirty="0" smtClean="0"/>
              <a:t> فتجب زكاة التجارة ما دامت نيته التجارة عند شرائه السائمة, أو الأرض المزروعة, أو الأرض والبذر </a:t>
            </a:r>
            <a:r>
              <a:rPr lang="ar-SA" sz="2600" b="1" dirty="0" err="1" smtClean="0"/>
              <a:t>للزراعة.</a:t>
            </a:r>
            <a:r>
              <a:rPr lang="ar-SA" sz="2600" b="1" dirty="0" smtClean="0"/>
              <a:t> لحديث سمرة بن جندب </a:t>
            </a:r>
            <a:r>
              <a:rPr lang="en-US" sz="2600" b="1" dirty="0" smtClean="0">
                <a:sym typeface="AGA Arabesque"/>
              </a:rPr>
              <a:t></a:t>
            </a:r>
            <a:r>
              <a:rPr lang="ar-SA" sz="2600" b="1" dirty="0" err="1" smtClean="0"/>
              <a:t>: </a:t>
            </a:r>
            <a:r>
              <a:rPr lang="ar-SA" sz="2600" b="1" dirty="0" smtClean="0"/>
              <a:t>(كان رسول الله صلى الله عليه وسلم </a:t>
            </a:r>
            <a:r>
              <a:rPr lang="ar-SA" sz="2600" b="1" dirty="0" err="1" smtClean="0"/>
              <a:t>يأمُرُنا</a:t>
            </a:r>
            <a:r>
              <a:rPr lang="ar-SA" sz="2600" b="1" dirty="0" smtClean="0"/>
              <a:t> أنْ نُخرج الصدقةَ من الذي نُعِدُّ للبيع</a:t>
            </a:r>
            <a:r>
              <a:rPr lang="ar-SA" sz="2600" b="1" dirty="0" err="1" smtClean="0"/>
              <a:t>).</a:t>
            </a:r>
            <a:r>
              <a:rPr lang="ar-SA" sz="2600" b="1" dirty="0" smtClean="0"/>
              <a:t> قالوا: نص الحديث عامٌ في كل ما يُتاجر </a:t>
            </a:r>
            <a:r>
              <a:rPr lang="ar-SA" sz="2600" b="1" dirty="0" err="1" smtClean="0"/>
              <a:t>به</a:t>
            </a:r>
            <a:r>
              <a:rPr lang="ar-SA" sz="2600" b="1" dirty="0" smtClean="0"/>
              <a:t>, من غير تفريق بين مال للزراعة, ومال للماشية, ومال </a:t>
            </a:r>
            <a:r>
              <a:rPr lang="ar-SA" sz="2600" b="1" dirty="0" err="1" smtClean="0"/>
              <a:t>للعقار.</a:t>
            </a:r>
            <a:r>
              <a:rPr lang="ar-SA" sz="2600" b="1" dirty="0" smtClean="0"/>
              <a:t> </a:t>
            </a:r>
            <a:r>
              <a:rPr lang="ar-SA" sz="2600" b="1" dirty="0" err="1" smtClean="0"/>
              <a:t>قالوا </a:t>
            </a:r>
            <a:r>
              <a:rPr lang="ar-SA" sz="2600" b="1" dirty="0" smtClean="0"/>
              <a:t>(أي الحنابلة): وفي هذا إعمال لأدلة كل نوع فيما </a:t>
            </a:r>
            <a:r>
              <a:rPr lang="ar-SA" sz="2600" b="1" dirty="0" err="1" smtClean="0"/>
              <a:t>يخصه.</a:t>
            </a:r>
            <a:r>
              <a:rPr lang="ar-SA" sz="2600" b="1" dirty="0" smtClean="0"/>
              <a:t> فأدلة زكاة الزراعة, أو زكاة سائمة الغنم, تُعْمَل عندما تكون هي </a:t>
            </a:r>
            <a:r>
              <a:rPr lang="ar-SA" sz="2600" b="1" dirty="0" err="1" smtClean="0"/>
              <a:t>المقصودة.</a:t>
            </a:r>
            <a:r>
              <a:rPr lang="ar-SA" sz="2600" b="1" dirty="0" smtClean="0"/>
              <a:t> وأدلة زكاة التجارة تُعْمَل عندما تكون هي </a:t>
            </a:r>
            <a:r>
              <a:rPr lang="ar-SA" sz="2600" b="1" dirty="0" err="1" smtClean="0"/>
              <a:t>المقصودة.</a:t>
            </a:r>
            <a:r>
              <a:rPr lang="ar-SA" sz="2600" b="1" dirty="0" smtClean="0"/>
              <a:t> وهذا ما ذهبت إليه الندوة السابعة لقضايا الزكاة المعاصرة المنعقدة في الكويت عام </a:t>
            </a:r>
            <a:r>
              <a:rPr lang="ar-SA" sz="2600" b="1" dirty="0" err="1" smtClean="0"/>
              <a:t>1417هـ</a:t>
            </a:r>
            <a:r>
              <a:rPr lang="ar-SA" sz="2600" b="1" dirty="0" smtClean="0"/>
              <a:t>, حيث جاء في </a:t>
            </a:r>
            <a:r>
              <a:rPr lang="ar-SA" sz="2600" b="1" dirty="0" err="1" smtClean="0"/>
              <a:t>توصياتها: </a:t>
            </a:r>
            <a:r>
              <a:rPr lang="ar-SA" sz="2600" b="1" dirty="0" smtClean="0"/>
              <a:t>"إذا اجتمع مع عروض التجارة سبب آخر للزكاة </a:t>
            </a:r>
            <a:r>
              <a:rPr lang="ar-SA" sz="2600" b="1" dirty="0" err="1" smtClean="0"/>
              <a:t>كالسوائم</a:t>
            </a:r>
            <a:r>
              <a:rPr lang="ar-SA" sz="2600" b="1" dirty="0" smtClean="0"/>
              <a:t> أو الزرع تزكى زكاة عروض </a:t>
            </a:r>
            <a:r>
              <a:rPr lang="ar-SA" sz="2600" b="1" dirty="0" err="1" smtClean="0"/>
              <a:t>التجارة".</a:t>
            </a:r>
            <a:r>
              <a:rPr lang="ar-SA" sz="2600" b="1" dirty="0" smtClean="0"/>
              <a:t> وهذا هو الراجح في </a:t>
            </a:r>
            <a:r>
              <a:rPr lang="ar-SA" sz="2600" b="1" dirty="0" err="1" smtClean="0"/>
              <a:t>المسألة </a:t>
            </a:r>
            <a:r>
              <a:rPr lang="ar-SA" sz="2600" b="1" dirty="0" smtClean="0"/>
              <a:t>-والله أعلم- وهو الأقوى دليلاً.</a:t>
            </a: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200" b="1" dirty="0" smtClean="0"/>
              <a:t>ثانياً- نوع الزكاة الواجبة في الشركات الصناعية والخدمية:</a:t>
            </a:r>
            <a:endParaRPr lang="en-US" sz="3200" dirty="0"/>
          </a:p>
        </p:txBody>
      </p:sp>
      <p:sp>
        <p:nvSpPr>
          <p:cNvPr id="3" name="عنصر نائب للمحتوى 2"/>
          <p:cNvSpPr>
            <a:spLocks noGrp="1"/>
          </p:cNvSpPr>
          <p:nvPr>
            <p:ph idx="1"/>
          </p:nvPr>
        </p:nvSpPr>
        <p:spPr>
          <a:xfrm>
            <a:off x="228600" y="1371600"/>
            <a:ext cx="9296400" cy="4754563"/>
          </a:xfrm>
        </p:spPr>
        <p:txBody>
          <a:bodyPr/>
          <a:lstStyle/>
          <a:p>
            <a:pPr algn="just" rtl="1"/>
            <a:r>
              <a:rPr lang="ar-SA" sz="2600" b="1" dirty="0" smtClean="0"/>
              <a:t>لم يختلف العلماء المعاصرون في أن الواجب في زكاة عروض </a:t>
            </a:r>
            <a:r>
              <a:rPr lang="ar-SA" sz="2600" b="1" dirty="0" err="1" smtClean="0"/>
              <a:t>التجارة </a:t>
            </a:r>
            <a:r>
              <a:rPr lang="ar-SA" sz="2600" b="1" dirty="0" smtClean="0"/>
              <a:t>( والشركات التجارية) ربع العشر من قيمة العروض </a:t>
            </a:r>
            <a:r>
              <a:rPr lang="ar-SA" sz="2600" b="1" dirty="0" err="1" smtClean="0"/>
              <a:t>السوقية.</a:t>
            </a:r>
            <a:r>
              <a:rPr lang="ar-SA" sz="2600" b="1" dirty="0" smtClean="0"/>
              <a:t> </a:t>
            </a:r>
            <a:endParaRPr lang="en-US" sz="2600" b="1" dirty="0" smtClean="0"/>
          </a:p>
          <a:p>
            <a:pPr algn="just" rtl="1"/>
            <a:r>
              <a:rPr lang="ar-SA" sz="2600" b="1" dirty="0" smtClean="0"/>
              <a:t>وأما الشركات الصناعية أو الخدمية أو شركات النقل والسياحة وما شابهها من الأصول الاستثمارية الثابتة أو المستغلات فقد اختلفوا في الواجب في زكاتها على ثلاثة أقوال:</a:t>
            </a:r>
            <a:endParaRPr lang="en-US" sz="2600" b="1" dirty="0" smtClean="0"/>
          </a:p>
          <a:p>
            <a:pPr algn="just" rtl="1"/>
            <a:r>
              <a:rPr lang="ar-SA" sz="2600" b="1" u="sng" dirty="0" smtClean="0"/>
              <a:t>القول الأول: </a:t>
            </a:r>
            <a:r>
              <a:rPr lang="ar-SA" sz="2600" b="1" dirty="0" smtClean="0"/>
              <a:t>أن الواجب في هذه المستغلات وفي غلتها معاً ربع </a:t>
            </a:r>
            <a:r>
              <a:rPr lang="ar-SA" sz="2600" b="1" dirty="0" err="1" smtClean="0"/>
              <a:t>العشر.</a:t>
            </a:r>
            <a:r>
              <a:rPr lang="ar-SA" sz="2600" b="1" dirty="0" smtClean="0"/>
              <a:t> بمعنى أن المصانع والمعامل </a:t>
            </a:r>
            <a:r>
              <a:rPr lang="ar-SA" sz="2600" b="1" dirty="0" err="1" smtClean="0"/>
              <a:t>والفنادق </a:t>
            </a:r>
            <a:r>
              <a:rPr lang="ar-SA" sz="2600" b="1" dirty="0" smtClean="0"/>
              <a:t>...وغلتها جميعاً تُقَوَّمُ بصفتها عروض تجارة, ثم يؤخذ منها الزكاة بمقدار ربع العشر, تماماً كما هو الحال في عروض </a:t>
            </a:r>
            <a:r>
              <a:rPr lang="ar-SA" sz="2600" b="1" dirty="0" err="1" smtClean="0"/>
              <a:t>التجارة.</a:t>
            </a:r>
            <a:r>
              <a:rPr lang="ar-SA" sz="2600" b="1" dirty="0" smtClean="0"/>
              <a:t> ذكر هذا ابن </a:t>
            </a:r>
            <a:r>
              <a:rPr lang="ar-SA" sz="2600" b="1" dirty="0" err="1" smtClean="0"/>
              <a:t>عقيل</a:t>
            </a:r>
            <a:r>
              <a:rPr lang="ar-SA" sz="2600" b="1" dirty="0" smtClean="0"/>
              <a:t> تخريجاً على رواية وجوب الزكاة في حُليِّ </a:t>
            </a:r>
            <a:r>
              <a:rPr lang="ar-SA" sz="2600" b="1" dirty="0" err="1" smtClean="0"/>
              <a:t>الكراء.</a:t>
            </a:r>
            <a:r>
              <a:rPr lang="ar-SA" sz="2600" b="1" dirty="0" smtClean="0"/>
              <a:t> وهو رواية عن الإمام مالك رحمه الله </a:t>
            </a:r>
            <a:r>
              <a:rPr lang="ar-SA" sz="2600" b="1" dirty="0" err="1" smtClean="0"/>
              <a:t>أيضاً.</a:t>
            </a:r>
            <a:r>
              <a:rPr lang="ar-SA" sz="2600" b="1" dirty="0" smtClean="0"/>
              <a:t> وتبنى هذا الرأي بعض المعاصرين, منهم الدكتور منذر قحف, والدكتور رفيق المصري, والدكتور حسن </a:t>
            </a:r>
            <a:r>
              <a:rPr lang="ar-SA" sz="2600" b="1" dirty="0" err="1" smtClean="0"/>
              <a:t>الأمين.</a:t>
            </a:r>
            <a:r>
              <a:rPr lang="ar-SA" sz="2600" b="1" dirty="0" smtClean="0"/>
              <a:t> واستدلوا لهذا الرأي بعموم  </a:t>
            </a:r>
            <a:endParaRPr lang="en-US" sz="26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96400" cy="5693866"/>
          </a:xfrm>
          <a:prstGeom prst="rect">
            <a:avLst/>
          </a:prstGeom>
        </p:spPr>
        <p:txBody>
          <a:bodyPr wrap="square">
            <a:spAutoFit/>
          </a:bodyPr>
          <a:lstStyle/>
          <a:p>
            <a:pPr algn="just"/>
            <a:r>
              <a:rPr lang="ar-SA" sz="2600" b="1" dirty="0" smtClean="0"/>
              <a:t>النصوص التي وردت في فرضية الزكاة, مثل عموم الأموال في قوله </a:t>
            </a:r>
            <a:r>
              <a:rPr lang="ar-SA" sz="2600" b="1" dirty="0" err="1" smtClean="0"/>
              <a:t>تعالى: </a:t>
            </a:r>
            <a:r>
              <a:rPr lang="ar-SA" sz="2600" b="1" dirty="0" smtClean="0"/>
              <a:t>{خُذْ مِنْ أَمْوَالِهِمْ صَدَقَةً تُطَهِّرُهُمْ وَتُزَكِّيهِم </a:t>
            </a:r>
            <a:r>
              <a:rPr lang="ar-SA" sz="2600" b="1" dirty="0" err="1" smtClean="0"/>
              <a:t>بِهَا} </a:t>
            </a:r>
            <a:r>
              <a:rPr lang="ar-SA" sz="2600" b="1" dirty="0" smtClean="0"/>
              <a:t>(التوبة: 103</a:t>
            </a:r>
            <a:r>
              <a:rPr lang="ar-SA" sz="2600" b="1" dirty="0" err="1" smtClean="0"/>
              <a:t>).</a:t>
            </a:r>
            <a:r>
              <a:rPr lang="ar-SA" sz="2600" b="1" dirty="0" smtClean="0"/>
              <a:t> وعموم الأغنياء في قول الرسول صلى الله عليه وسلم </a:t>
            </a:r>
            <a:r>
              <a:rPr lang="ar-SA" sz="2600" b="1" dirty="0" err="1" smtClean="0"/>
              <a:t>لمعاذ</a:t>
            </a:r>
            <a:r>
              <a:rPr lang="ar-SA" sz="2600" b="1" dirty="0" smtClean="0"/>
              <a:t> رضي الله عنه حين أرسله </a:t>
            </a:r>
            <a:r>
              <a:rPr lang="ar-SA" sz="2600" b="1" dirty="0" err="1" smtClean="0"/>
              <a:t>لليمن: (...</a:t>
            </a:r>
            <a:r>
              <a:rPr lang="ar-SA" sz="2600" b="1" dirty="0" smtClean="0"/>
              <a:t> فَأَعْلِمْهُمْ أَنَّ اللَّهَ افْتَرَضَ عليهم صَدَقَةً في أَمْوَالِهِمْ, تُؤْخَذُ من أَغْنِيَائِهِمْ وَتُرَدُّ على فُقَرَائِهِمْ</a:t>
            </a:r>
            <a:r>
              <a:rPr lang="ar-SA" sz="2600" b="1" dirty="0" err="1" smtClean="0"/>
              <a:t>).</a:t>
            </a:r>
            <a:r>
              <a:rPr lang="ar-SA" sz="2600" b="1" dirty="0" smtClean="0"/>
              <a:t> قالوا: هذه المصانع والفنادق أموال, وأصحابها أغنياء, فيجب أخذ الزكاة منهم عن تلك الأموال كلها مع غلاتها.</a:t>
            </a:r>
            <a:endParaRPr lang="en-US" sz="2600" b="1" dirty="0" smtClean="0"/>
          </a:p>
          <a:p>
            <a:pPr algn="just"/>
            <a:r>
              <a:rPr lang="ar-SA" sz="2600" b="1" u="sng" dirty="0" smtClean="0"/>
              <a:t>القول الثاني: </a:t>
            </a:r>
            <a:r>
              <a:rPr lang="ar-SA" sz="2600" b="1" dirty="0" smtClean="0"/>
              <a:t>ليس في هذه المستغلات من مصانع وفنادق ونحوها زكاة, ولكن في </a:t>
            </a:r>
            <a:r>
              <a:rPr lang="ar-SA" sz="2600" b="1" dirty="0" err="1" smtClean="0"/>
              <a:t>غلتها </a:t>
            </a:r>
            <a:r>
              <a:rPr lang="ar-SA" sz="2600" b="1" dirty="0" smtClean="0"/>
              <a:t>(أو نِتاجها) العشر من صافي الغلة بعد حسم </a:t>
            </a:r>
            <a:r>
              <a:rPr lang="ar-SA" sz="2600" b="1" dirty="0" err="1" smtClean="0"/>
              <a:t>المصاريف.</a:t>
            </a:r>
            <a:r>
              <a:rPr lang="ar-SA" sz="2600" b="1" dirty="0" smtClean="0"/>
              <a:t> أو نصف العشر من الغلة </a:t>
            </a:r>
            <a:r>
              <a:rPr lang="ar-SA" sz="2600" b="1" dirty="0" err="1" smtClean="0"/>
              <a:t>الإجمالية.</a:t>
            </a:r>
            <a:r>
              <a:rPr lang="ar-SA" sz="2600" b="1" dirty="0" smtClean="0"/>
              <a:t> قياساً على الأرض الزراعية والأشجار المثمرة؛ حيث إن </a:t>
            </a:r>
            <a:r>
              <a:rPr lang="ar-SA" sz="2600" b="1" dirty="0" err="1" smtClean="0"/>
              <a:t>الشرع</a:t>
            </a:r>
            <a:r>
              <a:rPr lang="ar-SA" sz="2600" b="1" dirty="0" smtClean="0"/>
              <a:t> لم يوجب زكاة في أعيانها, بل أوجبه في نتاجها؛ عُشْراً إنْ سقيتْ بماء السماء, ونِصفَ العُشْر إن سُقيتْ بالآلة وما فيه كلفة مالية </a:t>
            </a:r>
            <a:r>
              <a:rPr lang="ar-SA" sz="2600" b="1" dirty="0" err="1" smtClean="0"/>
              <a:t>ومشقة.</a:t>
            </a:r>
            <a:r>
              <a:rPr lang="ar-SA" sz="2600" b="1" dirty="0" smtClean="0"/>
              <a:t> قالوا: والمصانع والفنادق تشبهها من حيث كونها ثابتةٌ منتجةٌ, فتُعفى من الزكاة أصولها, وتؤخذ من </a:t>
            </a:r>
            <a:r>
              <a:rPr lang="ar-SA" sz="2600" b="1" dirty="0" err="1" smtClean="0"/>
              <a:t>غَلَّتها.</a:t>
            </a:r>
            <a:r>
              <a:rPr lang="ar-SA" sz="2600" b="1" dirty="0" smtClean="0"/>
              <a:t> وممن تبنى هذا الرأي الشيخ محمد أبو زهرة والشيخ عبد الوهاب خلاف والشيخ مصطفى الزرقاء والشيخ يوسف </a:t>
            </a:r>
            <a:r>
              <a:rPr lang="ar-SA" sz="2600" b="1" dirty="0" err="1" smtClean="0"/>
              <a:t>القرضاوي.</a:t>
            </a:r>
            <a:r>
              <a:rPr lang="ar-SA" sz="2600" b="1" dirty="0" smtClean="0"/>
              <a:t> </a:t>
            </a:r>
            <a:endParaRPr lang="en-US" sz="26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220200" cy="5293757"/>
          </a:xfrm>
          <a:prstGeom prst="rect">
            <a:avLst/>
          </a:prstGeom>
        </p:spPr>
        <p:txBody>
          <a:bodyPr wrap="square">
            <a:spAutoFit/>
          </a:bodyPr>
          <a:lstStyle/>
          <a:p>
            <a:pPr algn="just"/>
            <a:r>
              <a:rPr lang="ar-SA" sz="2600" b="1" u="sng" dirty="0" smtClean="0"/>
              <a:t>القول الثالث: </a:t>
            </a:r>
            <a:r>
              <a:rPr lang="ar-SA" sz="2600" b="1" dirty="0" smtClean="0"/>
              <a:t>ليس في المصانع والعمائر والفنادق, وإنما الزكاة في غلتها إنْ بلغت نصاباً وحال عليها </a:t>
            </a:r>
            <a:r>
              <a:rPr lang="ar-SA" sz="2600" b="1" dirty="0" err="1" smtClean="0"/>
              <a:t>الحول.</a:t>
            </a:r>
            <a:r>
              <a:rPr lang="ar-SA" sz="2600" b="1" dirty="0" smtClean="0"/>
              <a:t> وهذا ما عليه عامة الفقهاء المعاصرين والمجامع </a:t>
            </a:r>
            <a:r>
              <a:rPr lang="ar-SA" sz="2600" b="1" dirty="0" err="1" smtClean="0"/>
              <a:t>الفقهية.</a:t>
            </a:r>
            <a:r>
              <a:rPr lang="ar-SA" sz="2600" b="1" dirty="0" smtClean="0"/>
              <a:t> وهو ما يتفق مع ما ذهب إليه عامة الفقهاء من المذاهب الأربعة, ومن سبقهم من الصحابة والتابعين, حيث ميزوا بين أموال التجارة, وغيرها من الأموال مما أُعِدَّ </a:t>
            </a:r>
            <a:r>
              <a:rPr lang="ar-SA" sz="2600" b="1" dirty="0" err="1" smtClean="0"/>
              <a:t>للكراء</a:t>
            </a:r>
            <a:r>
              <a:rPr lang="ar-SA" sz="2600" b="1" dirty="0" smtClean="0"/>
              <a:t> </a:t>
            </a:r>
            <a:r>
              <a:rPr lang="ar-SA" sz="2600" b="1" dirty="0" err="1" smtClean="0"/>
              <a:t>والغَلَّة.</a:t>
            </a:r>
            <a:r>
              <a:rPr lang="ar-SA" sz="2600" b="1" dirty="0" smtClean="0"/>
              <a:t> فأوجبوا الزكاة في </a:t>
            </a:r>
            <a:r>
              <a:rPr lang="ar-SA" sz="2600" b="1" dirty="0" err="1" smtClean="0"/>
              <a:t>الأول </a:t>
            </a:r>
            <a:r>
              <a:rPr lang="ar-SA" sz="2600" b="1" dirty="0" smtClean="0"/>
              <a:t>(أي أموال التجارة), لقيام الأدلة عليه, دون </a:t>
            </a:r>
            <a:r>
              <a:rPr lang="ar-SA" sz="2600" b="1" dirty="0" err="1" smtClean="0"/>
              <a:t>الثاني </a:t>
            </a:r>
            <a:r>
              <a:rPr lang="ar-SA" sz="2600" b="1" dirty="0" smtClean="0"/>
              <a:t>(ما أُعِدَّ </a:t>
            </a:r>
            <a:r>
              <a:rPr lang="ar-SA" sz="2600" b="1" dirty="0" err="1" smtClean="0"/>
              <a:t>للكراء</a:t>
            </a:r>
            <a:r>
              <a:rPr lang="ar-SA" sz="2600" b="1" dirty="0" smtClean="0"/>
              <a:t> والغَلَّة)؛ لعدم قيام الأدلة </a:t>
            </a:r>
            <a:r>
              <a:rPr lang="ar-SA" sz="2600" b="1" dirty="0" err="1" smtClean="0"/>
              <a:t>عليه.</a:t>
            </a:r>
            <a:r>
              <a:rPr lang="ar-SA" sz="2600" b="1" dirty="0" smtClean="0"/>
              <a:t> بل الأدلة تُرجح عدم وجوب الزكاة فيما أعِدَّ </a:t>
            </a:r>
            <a:r>
              <a:rPr lang="ar-SA" sz="2600" b="1" dirty="0" err="1" smtClean="0"/>
              <a:t>للكراء</a:t>
            </a:r>
            <a:r>
              <a:rPr lang="ar-SA" sz="2600" b="1" dirty="0" smtClean="0"/>
              <a:t> والغلة, ومن </a:t>
            </a:r>
            <a:r>
              <a:rPr lang="ar-SA" sz="2600" b="1" dirty="0" err="1" smtClean="0"/>
              <a:t>ذلك:</a:t>
            </a:r>
            <a:r>
              <a:rPr lang="ar-SA" sz="2600" b="1" dirty="0" smtClean="0"/>
              <a:t> </a:t>
            </a:r>
            <a:endParaRPr lang="en-US" sz="2600" b="1" dirty="0" smtClean="0"/>
          </a:p>
          <a:p>
            <a:pPr lvl="0" algn="just"/>
            <a:r>
              <a:rPr lang="ar-SA" sz="2600" b="1" dirty="0" smtClean="0"/>
              <a:t>- قول النبي صلى الله عليه وسلم كما في صحيح </a:t>
            </a:r>
            <a:r>
              <a:rPr lang="ar-SA" sz="2600" b="1" dirty="0" err="1" smtClean="0"/>
              <a:t>البخاري: </a:t>
            </a:r>
            <a:r>
              <a:rPr lang="ar-SA" sz="2600" b="1" dirty="0" smtClean="0"/>
              <a:t>(ليس على المسلم صدقةٌ في عبده ولا فرسه), وقوله </a:t>
            </a:r>
            <a:r>
              <a:rPr lang="en-US" sz="2600" b="1" dirty="0" smtClean="0">
                <a:sym typeface="AGA Arabesque"/>
              </a:rPr>
              <a:t></a:t>
            </a:r>
            <a:r>
              <a:rPr lang="ar-SA" sz="2600" b="1" dirty="0" err="1" smtClean="0"/>
              <a:t>: </a:t>
            </a:r>
            <a:r>
              <a:rPr lang="ar-SA" sz="2600" b="1" dirty="0" smtClean="0"/>
              <a:t>(ليس في الإبل العوامل صدقة), </a:t>
            </a:r>
            <a:r>
              <a:rPr lang="ar-SA" sz="2600" b="1" dirty="0" err="1" smtClean="0"/>
              <a:t>و </a:t>
            </a:r>
            <a:r>
              <a:rPr lang="ar-SA" sz="2600" b="1" dirty="0" smtClean="0"/>
              <a:t>(ليس في البقر العوامل صدقة</a:t>
            </a:r>
            <a:r>
              <a:rPr lang="ar-SA" sz="2600" b="1" dirty="0" err="1" smtClean="0"/>
              <a:t>).</a:t>
            </a:r>
            <a:r>
              <a:rPr lang="ar-SA" sz="2600" b="1" dirty="0" smtClean="0"/>
              <a:t> وجه الدلالة فيها أن النبي </a:t>
            </a:r>
            <a:r>
              <a:rPr lang="en-US" sz="2600" b="1" dirty="0" smtClean="0">
                <a:sym typeface="AGA Arabesque"/>
              </a:rPr>
              <a:t></a:t>
            </a:r>
            <a:r>
              <a:rPr lang="ar-SA" sz="2600" b="1" dirty="0" smtClean="0"/>
              <a:t> أخبر أنه لا زكاة في آلات الركوب أو الاستعمال أو الحرفة أو </a:t>
            </a:r>
            <a:r>
              <a:rPr lang="ar-SA" sz="2600" b="1" dirty="0" err="1" smtClean="0"/>
              <a:t>الاستغلال.</a:t>
            </a:r>
            <a:r>
              <a:rPr lang="ar-SA" sz="2600" b="1" dirty="0" smtClean="0"/>
              <a:t> والسبب والله أعلم أن هذه الأموال لا تنمو بالعمل, والزكاة إنما تجب في المال </a:t>
            </a:r>
            <a:r>
              <a:rPr lang="ar-SA" sz="2600" b="1" dirty="0" err="1" smtClean="0"/>
              <a:t>النامي.</a:t>
            </a:r>
            <a:r>
              <a:rPr lang="ar-SA" sz="2600" b="1" dirty="0" smtClean="0"/>
              <a:t> فإن وجدت لها غلة, وبلغت نصاباً, وحال عليها الحول </a:t>
            </a:r>
            <a:r>
              <a:rPr lang="ar-SA" sz="2600" b="1" dirty="0" err="1" smtClean="0"/>
              <a:t>زكاها.</a:t>
            </a:r>
            <a:r>
              <a:rPr lang="ar-SA" sz="2600" b="1" dirty="0" smtClean="0"/>
              <a:t> يقول الإمام الشافعي رحمه </a:t>
            </a:r>
            <a:r>
              <a:rPr lang="ar-SA" sz="2600" b="1" dirty="0" err="1" smtClean="0"/>
              <a:t>الله: </a:t>
            </a:r>
            <a:r>
              <a:rPr lang="ar-SA" sz="2600" b="1" dirty="0" smtClean="0"/>
              <a:t>" كانت </a:t>
            </a:r>
            <a:r>
              <a:rPr lang="ar-SA" sz="2600" b="1" dirty="0" err="1" smtClean="0"/>
              <a:t>النواضح</a:t>
            </a:r>
            <a:r>
              <a:rPr lang="ar-SA" sz="2600" b="1" dirty="0" smtClean="0"/>
              <a:t> على عهد رسول الله </a:t>
            </a:r>
            <a:endParaRPr lang="en-US"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067800" cy="5293757"/>
          </a:xfrm>
          <a:prstGeom prst="rect">
            <a:avLst/>
          </a:prstGeom>
        </p:spPr>
        <p:txBody>
          <a:bodyPr wrap="square">
            <a:spAutoFit/>
          </a:bodyPr>
          <a:lstStyle/>
          <a:p>
            <a:pPr lvl="0" algn="just"/>
            <a:r>
              <a:rPr lang="ar-SA" sz="2600" b="1" dirty="0" smtClean="0"/>
              <a:t>ثم خلفائه, فلم أعلم أحداً روى أن رسول الله أخذ منها صدقة, ولا أحداً من </a:t>
            </a:r>
            <a:r>
              <a:rPr lang="ar-SA" sz="2600" b="1" dirty="0" err="1" smtClean="0"/>
              <a:t>خلفائه".</a:t>
            </a:r>
            <a:endParaRPr lang="en-US" sz="2600" b="1" dirty="0" smtClean="0"/>
          </a:p>
          <a:p>
            <a:pPr lvl="0" algn="just"/>
            <a:r>
              <a:rPr lang="ar-SA" sz="2600" b="1" dirty="0" smtClean="0"/>
              <a:t>- روي عن ابن عمر رضي الله عنهما بإسناد صحيح </a:t>
            </a:r>
            <a:r>
              <a:rPr lang="ar-SA" sz="2600" b="1" dirty="0" err="1" smtClean="0"/>
              <a:t>قوله: </a:t>
            </a:r>
            <a:r>
              <a:rPr lang="ar-SA" sz="2600" b="1" dirty="0" smtClean="0"/>
              <a:t>"ليس في العروض زكاة إلا ما كان </a:t>
            </a:r>
            <a:r>
              <a:rPr lang="ar-SA" sz="2600" b="1" dirty="0" err="1" smtClean="0"/>
              <a:t>للتجارة".</a:t>
            </a:r>
            <a:r>
              <a:rPr lang="ar-SA" sz="2600" b="1" dirty="0" smtClean="0"/>
              <a:t> والمصانع والعمائر والفنادق ليست عروض تجارة, بل استثمار واستغلال, وهذا قول لصحابي, ولا يُعرف له مخالفٌ في الصحابة, فيكون </a:t>
            </a:r>
            <a:r>
              <a:rPr lang="ar-SA" sz="2600" b="1" dirty="0" err="1" smtClean="0"/>
              <a:t>إجماعاً.</a:t>
            </a:r>
            <a:r>
              <a:rPr lang="ar-SA" sz="2600" b="1" dirty="0" smtClean="0"/>
              <a:t>  </a:t>
            </a:r>
            <a:endParaRPr lang="en-US" sz="2600" b="1" dirty="0" smtClean="0"/>
          </a:p>
          <a:p>
            <a:pPr lvl="0" algn="just"/>
            <a:r>
              <a:rPr lang="ar-SA" sz="2600" b="1" dirty="0" smtClean="0"/>
              <a:t>- القياس, وذلك بإلحاق العروض الأخرى غير المنصوص </a:t>
            </a:r>
            <a:r>
              <a:rPr lang="ar-SA" sz="2600" b="1" dirty="0" err="1" smtClean="0"/>
              <a:t>عليها </a:t>
            </a:r>
            <a:r>
              <a:rPr lang="ar-SA" sz="2600" b="1" dirty="0" smtClean="0"/>
              <a:t>(الآلات والمباني </a:t>
            </a:r>
            <a:r>
              <a:rPr lang="ar-SA" sz="2600" b="1" dirty="0" err="1" smtClean="0"/>
              <a:t>والمعدات ..</a:t>
            </a:r>
            <a:r>
              <a:rPr lang="ar-SA" sz="2600" b="1" dirty="0" smtClean="0"/>
              <a:t>) بالفرس والعبد المنصوص عليهما؛ لأنها في </a:t>
            </a:r>
            <a:r>
              <a:rPr lang="ar-SA" sz="2600" b="1" dirty="0" err="1" smtClean="0"/>
              <a:t>معناهما.</a:t>
            </a:r>
            <a:r>
              <a:rPr lang="ar-SA" sz="2600" b="1" dirty="0" smtClean="0"/>
              <a:t> </a:t>
            </a:r>
            <a:endParaRPr lang="en-US" sz="2600" b="1" dirty="0" smtClean="0"/>
          </a:p>
          <a:p>
            <a:pPr lvl="0" algn="just"/>
            <a:r>
              <a:rPr lang="ar-SA" sz="2600" b="1" dirty="0" smtClean="0"/>
              <a:t>- الاستصحاب, وذلك لأن الأصل عدم وجوب الزكاة في المال إلا إذا قام دليل الوجوب, ولا دليل على إيجاب الزكاة في عروض </a:t>
            </a:r>
            <a:r>
              <a:rPr lang="ar-SA" sz="2600" b="1" dirty="0" err="1" smtClean="0"/>
              <a:t>القُنية</a:t>
            </a:r>
            <a:r>
              <a:rPr lang="ar-SA" sz="2600" b="1" dirty="0" smtClean="0"/>
              <a:t> والغلة خلافاً </a:t>
            </a:r>
            <a:r>
              <a:rPr lang="ar-SA" sz="2600" b="1" dirty="0" err="1" smtClean="0"/>
              <a:t>للتجارة.</a:t>
            </a:r>
            <a:r>
              <a:rPr lang="ar-SA" sz="2600" b="1" dirty="0" smtClean="0"/>
              <a:t> </a:t>
            </a:r>
            <a:endParaRPr lang="en-US" sz="2600" b="1" dirty="0" smtClean="0"/>
          </a:p>
          <a:p>
            <a:pPr lvl="0" algn="just"/>
            <a:r>
              <a:rPr lang="ar-SA" sz="2600" b="1" dirty="0" smtClean="0"/>
              <a:t>- المعقول, وذلك أن الزكاة إنما تجب في الأموال النامية كالمواشي </a:t>
            </a:r>
            <a:r>
              <a:rPr lang="ar-SA" sz="2600" b="1" dirty="0" err="1" smtClean="0"/>
              <a:t>والزروع</a:t>
            </a:r>
            <a:r>
              <a:rPr lang="ar-SA" sz="2600" b="1" dirty="0" smtClean="0"/>
              <a:t>, فإذا انتفى النماء كما في الآلة والعقار سقطت الزكاة لانتفاء علة الوجوب.</a:t>
            </a:r>
            <a:endParaRPr lang="en-US" sz="2600" b="1" dirty="0" smtClean="0"/>
          </a:p>
          <a:p>
            <a:pPr algn="just"/>
            <a:r>
              <a:rPr lang="ar-SA" sz="2600" b="1" dirty="0" smtClean="0"/>
              <a:t>والنصوص الفقهية في هذا الباب كثيرة نذكر منها: ما جاء </a:t>
            </a:r>
            <a:r>
              <a:rPr lang="ar-SA" sz="2600" b="1" dirty="0" err="1" smtClean="0"/>
              <a:t>في </a:t>
            </a:r>
            <a:r>
              <a:rPr lang="ar-SA" sz="2600" b="1" dirty="0" smtClean="0"/>
              <a:t>(المدونة) عن ابن القاسم عن مالك </a:t>
            </a:r>
            <a:r>
              <a:rPr lang="ar-SA" sz="2600" b="1" dirty="0" err="1" smtClean="0"/>
              <a:t>قال: </a:t>
            </a:r>
            <a:r>
              <a:rPr lang="ar-SA" sz="2600" b="1" dirty="0" smtClean="0"/>
              <a:t>"ليس </a:t>
            </a:r>
            <a:r>
              <a:rPr lang="ar-SA" sz="2600" b="1" dirty="0" err="1" smtClean="0"/>
              <a:t>فيها </a:t>
            </a:r>
            <a:r>
              <a:rPr lang="ar-SA" sz="2600" b="1" dirty="0" smtClean="0"/>
              <a:t>(أي غلة الدور) زكاة حتى يحول عليها الحول من يوم يقبض </a:t>
            </a:r>
            <a:r>
              <a:rPr lang="ar-SA" sz="2600" b="1" dirty="0" err="1" smtClean="0"/>
              <a:t>الثمن".</a:t>
            </a:r>
            <a:r>
              <a:rPr lang="ar-SA" sz="2600" b="1" dirty="0" smtClean="0"/>
              <a:t> وفي </a:t>
            </a:r>
            <a:r>
              <a:rPr lang="ar-SA" sz="2600" b="1" dirty="0" err="1" smtClean="0"/>
              <a:t>كتاب </a:t>
            </a:r>
            <a:r>
              <a:rPr lang="ar-SA" sz="2600" b="1" dirty="0" smtClean="0"/>
              <a:t>(الأم للشافعي</a:t>
            </a:r>
            <a:r>
              <a:rPr lang="ar-SA" sz="2600" b="1" dirty="0" err="1" smtClean="0"/>
              <a:t>) : </a:t>
            </a:r>
            <a:r>
              <a:rPr lang="ar-SA" sz="2600" b="1" dirty="0" smtClean="0"/>
              <a:t>"من كانت له دورٌ أو حمَّاماتٌ لغَلَّةٍ</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20200" cy="5293757"/>
          </a:xfrm>
          <a:prstGeom prst="rect">
            <a:avLst/>
          </a:prstGeom>
        </p:spPr>
        <p:txBody>
          <a:bodyPr wrap="square">
            <a:spAutoFit/>
          </a:bodyPr>
          <a:lstStyle/>
          <a:p>
            <a:pPr algn="just"/>
            <a:r>
              <a:rPr lang="ar-SA" sz="2600" b="1" dirty="0" smtClean="0"/>
              <a:t>أو </a:t>
            </a:r>
            <a:r>
              <a:rPr lang="ar-SA" sz="2600" b="1" dirty="0" err="1" smtClean="0"/>
              <a:t>غيرها ...</a:t>
            </a:r>
            <a:r>
              <a:rPr lang="ar-SA" sz="2600" b="1" dirty="0" smtClean="0"/>
              <a:t> فلا زكاة فيها, وكذلك لا زكاة في غلاتها حتى يحول عليها الحول في يدي </a:t>
            </a:r>
            <a:r>
              <a:rPr lang="ar-SA" sz="2600" b="1" dirty="0" err="1" smtClean="0"/>
              <a:t>مالكها".</a:t>
            </a:r>
            <a:r>
              <a:rPr lang="ar-SA" sz="2600" b="1" dirty="0" smtClean="0"/>
              <a:t> </a:t>
            </a:r>
            <a:r>
              <a:rPr lang="ar-SA" sz="2600" b="1" dirty="0" err="1" smtClean="0"/>
              <a:t>وفي </a:t>
            </a:r>
            <a:r>
              <a:rPr lang="ar-SA" sz="2600" b="1" dirty="0" smtClean="0"/>
              <a:t>(الفتاوى الهندية للحنفية</a:t>
            </a:r>
            <a:r>
              <a:rPr lang="ar-SA" sz="2600" b="1" dirty="0" err="1" smtClean="0"/>
              <a:t>) : </a:t>
            </a:r>
            <a:r>
              <a:rPr lang="ar-SA" sz="2600" b="1" dirty="0" smtClean="0"/>
              <a:t>"لو اشترى قدوراً من صُفْرٍ يُمْسِكُهَا ويؤاجرها لا تجب فيها الزكاة, كما لا تجب في بيوت </a:t>
            </a:r>
            <a:r>
              <a:rPr lang="ar-SA" sz="2600" b="1" dirty="0" err="1" smtClean="0"/>
              <a:t>الغلة...</a:t>
            </a:r>
            <a:r>
              <a:rPr lang="ar-SA" sz="2600" b="1" dirty="0" smtClean="0"/>
              <a:t> ; لأنه اشتراها للغلة لا </a:t>
            </a:r>
            <a:r>
              <a:rPr lang="ar-SA" sz="2600" b="1" dirty="0" err="1" smtClean="0"/>
              <a:t>للمبايعة".</a:t>
            </a:r>
            <a:r>
              <a:rPr lang="ar-SA" sz="2600" b="1" dirty="0" smtClean="0"/>
              <a:t> </a:t>
            </a:r>
            <a:r>
              <a:rPr lang="ar-SA" sz="2600" b="1" dirty="0" err="1" smtClean="0"/>
              <a:t>وفي </a:t>
            </a:r>
            <a:r>
              <a:rPr lang="ar-SA" sz="2600" b="1" dirty="0" smtClean="0"/>
              <a:t>(كشاف القناع للحنابلة</a:t>
            </a:r>
            <a:r>
              <a:rPr lang="ar-SA" sz="2600" b="1" dirty="0" err="1" smtClean="0"/>
              <a:t>) : </a:t>
            </a:r>
            <a:r>
              <a:rPr lang="ar-SA" sz="2600" b="1" dirty="0" smtClean="0"/>
              <a:t>"ولا زكاة فيما أعد </a:t>
            </a:r>
            <a:r>
              <a:rPr lang="ar-SA" sz="2600" b="1" dirty="0" err="1" smtClean="0"/>
              <a:t>للكراء</a:t>
            </a:r>
            <a:r>
              <a:rPr lang="ar-SA" sz="2600" b="1" dirty="0" smtClean="0"/>
              <a:t> من عقار وحيوان وغيرهما؛ لأنه ليس بمال </a:t>
            </a:r>
            <a:r>
              <a:rPr lang="ar-SA" sz="2600" b="1" dirty="0" err="1" smtClean="0"/>
              <a:t>تجارة".</a:t>
            </a:r>
            <a:r>
              <a:rPr lang="ar-SA" sz="2600" b="1" dirty="0" smtClean="0"/>
              <a:t> والشركات الصناعية والخدمية من هذا القبيل كما لا يخفى.</a:t>
            </a:r>
            <a:endParaRPr lang="en-US" sz="2600" b="1" dirty="0" smtClean="0"/>
          </a:p>
          <a:p>
            <a:pPr algn="just"/>
            <a:r>
              <a:rPr lang="ar-SA" sz="2600" b="1" u="sng" dirty="0" smtClean="0"/>
              <a:t>المناقشة والترجيح:</a:t>
            </a:r>
            <a:endParaRPr lang="en-US" sz="2600" b="1" u="sng" dirty="0" smtClean="0"/>
          </a:p>
          <a:p>
            <a:pPr algn="just"/>
            <a:r>
              <a:rPr lang="ar-SA" sz="2600" b="1" dirty="0" smtClean="0"/>
              <a:t>يرد على ما استدل </a:t>
            </a:r>
            <a:r>
              <a:rPr lang="ar-SA" sz="2600" b="1" dirty="0" err="1" smtClean="0"/>
              <a:t>به</a:t>
            </a:r>
            <a:r>
              <a:rPr lang="ar-SA" sz="2600" b="1" dirty="0" smtClean="0"/>
              <a:t> الفريق </a:t>
            </a:r>
            <a:r>
              <a:rPr lang="ar-SA" sz="2600" b="1" dirty="0" err="1" smtClean="0"/>
              <a:t>الأول </a:t>
            </a:r>
            <a:r>
              <a:rPr lang="ar-SA" sz="2600" b="1" dirty="0" smtClean="0"/>
              <a:t>(في المصانع والعمائر نفسها زكاة): إن نصوص الإمام مالك رحمه الله على خلاف هذا القول, والاستثناء الوحيد كان للحلي لأنها من الذهب </a:t>
            </a:r>
            <a:r>
              <a:rPr lang="ar-SA" sz="2600" b="1" dirty="0" err="1" smtClean="0"/>
              <a:t>والفضة </a:t>
            </a:r>
            <a:r>
              <a:rPr lang="ar-SA" sz="2600" b="1" dirty="0" smtClean="0"/>
              <a:t>, وقد أعدت </a:t>
            </a:r>
            <a:r>
              <a:rPr lang="ar-SA" sz="2600" b="1" dirty="0" err="1" smtClean="0"/>
              <a:t>للكراء</a:t>
            </a:r>
            <a:r>
              <a:rPr lang="ar-SA" sz="2600" b="1" dirty="0" smtClean="0"/>
              <a:t>, فأصبحت مالاً نامياً كالذهب والفضة إذا اتخذت </a:t>
            </a:r>
            <a:r>
              <a:rPr lang="ar-SA" sz="2600" b="1" dirty="0" err="1" smtClean="0"/>
              <a:t>للتجارة.</a:t>
            </a:r>
            <a:r>
              <a:rPr lang="ar-SA" sz="2600" b="1" dirty="0" smtClean="0"/>
              <a:t> وعليه فلا حجة لهم في هذه الرواية, ولا يجوز التخريج </a:t>
            </a:r>
            <a:r>
              <a:rPr lang="ar-SA" sz="2600" b="1" dirty="0" err="1" smtClean="0"/>
              <a:t>عليها.</a:t>
            </a:r>
            <a:r>
              <a:rPr lang="ar-SA" sz="2600" b="1" dirty="0" smtClean="0"/>
              <a:t> ومثله ما أورده ابن </a:t>
            </a:r>
            <a:r>
              <a:rPr lang="ar-SA" sz="2600" b="1" dirty="0" err="1" smtClean="0"/>
              <a:t>عقيل</a:t>
            </a:r>
            <a:r>
              <a:rPr lang="ar-SA" sz="2600" b="1" dirty="0" smtClean="0"/>
              <a:t> تخريجاً على </a:t>
            </a:r>
            <a:r>
              <a:rPr lang="ar-SA" sz="2600" b="1" dirty="0" err="1" smtClean="0"/>
              <a:t>رواية </a:t>
            </a:r>
            <a:r>
              <a:rPr lang="ar-SA" sz="2600" b="1" dirty="0" smtClean="0"/>
              <a:t>(في الحلي المعدة </a:t>
            </a:r>
            <a:r>
              <a:rPr lang="ar-SA" sz="2600" b="1" dirty="0" err="1" smtClean="0"/>
              <a:t>للكراء</a:t>
            </a:r>
            <a:r>
              <a:rPr lang="ar-SA" sz="2600" b="1" dirty="0" smtClean="0"/>
              <a:t>), فإنه لا حجة فيه؛ لأن ابن </a:t>
            </a:r>
            <a:r>
              <a:rPr lang="ar-SA" sz="2600" b="1" dirty="0" err="1" smtClean="0"/>
              <a:t>عقيل</a:t>
            </a:r>
            <a:r>
              <a:rPr lang="ar-SA" sz="2600" b="1" dirty="0" smtClean="0"/>
              <a:t> قد اختار </a:t>
            </a:r>
            <a:r>
              <a:rPr lang="ar-SA" sz="2600" b="1" dirty="0" err="1" smtClean="0"/>
              <a:t>رواية </a:t>
            </a:r>
            <a:r>
              <a:rPr lang="ar-SA" sz="2600" b="1" dirty="0" smtClean="0"/>
              <a:t>: لا زكاة في الحلي </a:t>
            </a:r>
            <a:r>
              <a:rPr lang="ar-SA" sz="2600" b="1" dirty="0" err="1" smtClean="0"/>
              <a:t>البتة.</a:t>
            </a:r>
            <a:r>
              <a:rPr lang="ar-SA" sz="2600" b="1" dirty="0" smtClean="0"/>
              <a:t> ثم هو حكم خاص بالحلي.</a:t>
            </a:r>
            <a:endParaRPr lang="en-US" sz="26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1"/>
            <a:ext cx="9067800" cy="5293757"/>
          </a:xfrm>
          <a:prstGeom prst="rect">
            <a:avLst/>
          </a:prstGeom>
        </p:spPr>
        <p:txBody>
          <a:bodyPr wrap="square">
            <a:spAutoFit/>
          </a:bodyPr>
          <a:lstStyle/>
          <a:p>
            <a:pPr algn="just"/>
            <a:r>
              <a:rPr lang="ar-SA" sz="2600" b="1" dirty="0" smtClean="0"/>
              <a:t>ويناقش القول </a:t>
            </a:r>
            <a:r>
              <a:rPr lang="ar-SA" sz="2600" b="1" dirty="0" err="1" smtClean="0"/>
              <a:t>الثاني </a:t>
            </a:r>
            <a:r>
              <a:rPr lang="ar-SA" sz="2600" b="1" dirty="0" smtClean="0"/>
              <a:t>(قياس المصانع ونحوها على الأراضي الزراعية): بأنه قياس مع الفارق, </a:t>
            </a:r>
            <a:r>
              <a:rPr lang="ar-SA" sz="2600" b="1" dirty="0" err="1" smtClean="0"/>
              <a:t>ومردود.</a:t>
            </a:r>
            <a:r>
              <a:rPr lang="ar-SA" sz="2600" b="1" dirty="0" smtClean="0"/>
              <a:t> وأوجه الفرق تتمثل في </a:t>
            </a:r>
            <a:r>
              <a:rPr lang="ar-SA" sz="2600" b="1" dirty="0" err="1" smtClean="0"/>
              <a:t>الآتي:</a:t>
            </a:r>
            <a:r>
              <a:rPr lang="ar-SA" sz="2600" b="1" dirty="0" smtClean="0"/>
              <a:t> </a:t>
            </a:r>
            <a:endParaRPr lang="en-US" sz="2600" b="1" dirty="0" smtClean="0"/>
          </a:p>
          <a:p>
            <a:pPr lvl="0" algn="just"/>
            <a:r>
              <a:rPr lang="ar-SA" sz="2600" b="1" dirty="0" smtClean="0"/>
              <a:t>- للمصانع والعمائر ونحوها عمرٌ محدود, وتستهلك بصورة مستمرة, حتى تنتهي, والأراضي الزراعية ليست كذلك, فإنها لا تفنى ولا تبيد بمرور </a:t>
            </a:r>
            <a:r>
              <a:rPr lang="ar-SA" sz="2600" b="1" dirty="0" err="1" smtClean="0"/>
              <a:t>الأيام.</a:t>
            </a:r>
            <a:r>
              <a:rPr lang="ar-SA" sz="2600" b="1" dirty="0" smtClean="0"/>
              <a:t> </a:t>
            </a:r>
            <a:endParaRPr lang="en-US" sz="2600" b="1" dirty="0" smtClean="0"/>
          </a:p>
          <a:p>
            <a:pPr lvl="0" algn="just"/>
            <a:r>
              <a:rPr lang="ar-SA" sz="2600" b="1" dirty="0" smtClean="0"/>
              <a:t>- </a:t>
            </a:r>
            <a:r>
              <a:rPr lang="ar-SA" sz="2600" b="1" dirty="0" err="1" smtClean="0"/>
              <a:t>مؤنة</a:t>
            </a:r>
            <a:r>
              <a:rPr lang="ar-SA" sz="2600" b="1" dirty="0" smtClean="0"/>
              <a:t> المصانع ونحوها كبيرة, وتحتاج إلى صيانة دائمة ومصاريف تشغيل, والأراضي ليست </a:t>
            </a:r>
            <a:r>
              <a:rPr lang="ar-SA" sz="2600" b="1" dirty="0" err="1" smtClean="0"/>
              <a:t>كذلك.</a:t>
            </a:r>
            <a:r>
              <a:rPr lang="ar-SA" sz="2600" b="1" dirty="0" smtClean="0"/>
              <a:t> </a:t>
            </a:r>
            <a:endParaRPr lang="en-US" sz="2600" b="1" dirty="0" smtClean="0"/>
          </a:p>
          <a:p>
            <a:pPr lvl="0" algn="just"/>
            <a:r>
              <a:rPr lang="ar-SA" sz="2600" b="1" dirty="0" smtClean="0"/>
              <a:t>- إنتاج المصانع ونحوها يكون يومياً, بخلاف إنتاج الأراضي فإنه يكون </a:t>
            </a:r>
            <a:r>
              <a:rPr lang="ar-SA" sz="2600" b="1" dirty="0" err="1" smtClean="0"/>
              <a:t>موسمياً.</a:t>
            </a:r>
            <a:r>
              <a:rPr lang="ar-SA" sz="2600" b="1" dirty="0" smtClean="0"/>
              <a:t> </a:t>
            </a:r>
            <a:endParaRPr lang="en-US" sz="2600" b="1" dirty="0" smtClean="0"/>
          </a:p>
          <a:p>
            <a:pPr lvl="0" algn="just"/>
            <a:r>
              <a:rPr lang="ar-SA" sz="2600" b="1" dirty="0" smtClean="0"/>
              <a:t>- تجب زكاة الخارج من الأرض من زرع أو ثمر في عينه من جنس الزرع والثمر, وإنتاج المصانع ونحوها لا تجب الزكاة في عين المُنْتَج, بل في قيمتها من النقود, وزكاة النقود تختلف عن زكاة </a:t>
            </a:r>
            <a:r>
              <a:rPr lang="ar-SA" sz="2600" b="1" dirty="0" err="1" smtClean="0"/>
              <a:t>الزروع</a:t>
            </a:r>
            <a:r>
              <a:rPr lang="ar-SA" sz="2600" b="1" dirty="0" smtClean="0"/>
              <a:t> والثمار.</a:t>
            </a:r>
            <a:endParaRPr lang="en-US" sz="2600" b="1" dirty="0" smtClean="0"/>
          </a:p>
          <a:p>
            <a:pPr algn="just"/>
            <a:r>
              <a:rPr lang="ar-SA" sz="2600" b="1" u="sng" dirty="0" smtClean="0"/>
              <a:t>وعليه فإن </a:t>
            </a:r>
            <a:r>
              <a:rPr lang="ar-SA" sz="2600" b="1" u="sng" dirty="0" err="1" smtClean="0"/>
              <a:t>الراجح </a:t>
            </a:r>
            <a:r>
              <a:rPr lang="ar-SA" sz="2600" b="1" dirty="0" smtClean="0"/>
              <a:t>- والله أعلم- ما ذهب إليه عامة الفقهاء قديماً وحديثاً من عدم وجوب الزكاة في المستغلات من مصانع وعمائر ونحوها, بل تجب الزكاة في غلتها, وتزكى زكاة التجارة بإخراج ربع </a:t>
            </a:r>
            <a:r>
              <a:rPr lang="ar-SA" sz="2600" b="1" dirty="0" err="1" smtClean="0"/>
              <a:t>العشر.</a:t>
            </a:r>
            <a:r>
              <a:rPr lang="ar-SA" sz="2600" b="1" dirty="0" smtClean="0"/>
              <a:t> وهو ما تبناه المجمع الفقهي وندوات الزكاة.</a:t>
            </a:r>
            <a:endParaRPr lang="en-US" sz="2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b="1" dirty="0" err="1" smtClean="0"/>
              <a:t>الخلاصة:</a:t>
            </a:r>
            <a:endParaRPr lang="ar-SA" b="1"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800" b="1" dirty="0" smtClean="0"/>
              <a:t>إذا أخرجت الشركة زكاتها, فإنها تُخرجها كما يُخرجه الشخص </a:t>
            </a:r>
            <a:r>
              <a:rPr lang="ar-SA" sz="2800" b="1" dirty="0" err="1" smtClean="0"/>
              <a:t>الطبيعي.</a:t>
            </a:r>
            <a:r>
              <a:rPr lang="ar-SA" sz="2800" b="1" dirty="0" smtClean="0"/>
              <a:t> فإن كانت زراعية أخرجت زكاة الزراعة, وإن كانت مواشي أخرجت زكاة </a:t>
            </a:r>
            <a:r>
              <a:rPr lang="ar-SA" sz="2800" b="1" dirty="0" err="1" smtClean="0"/>
              <a:t>المواشي.</a:t>
            </a:r>
            <a:r>
              <a:rPr lang="ar-SA" sz="2800" b="1" dirty="0" smtClean="0"/>
              <a:t> وكل ذلك بشروطها.</a:t>
            </a:r>
          </a:p>
          <a:p>
            <a:pPr algn="just" rtl="1"/>
            <a:r>
              <a:rPr lang="ar-SA" sz="2800" b="1" dirty="0" smtClean="0"/>
              <a:t>وإذا كانت الشركة تجارية وتعمل في الزراعة أو الماشية فالراجح أنها تخرج زكاة التجارة.</a:t>
            </a:r>
          </a:p>
          <a:p>
            <a:pPr algn="just" rtl="1"/>
            <a:r>
              <a:rPr lang="ar-SA" sz="2800" b="1" dirty="0" smtClean="0"/>
              <a:t>وإذا كانت الشركة خدميةً أو صناعيةً فالراجح أنها تُخرج زكاةَ </a:t>
            </a:r>
            <a:r>
              <a:rPr lang="ar-SA" sz="2800" b="1" dirty="0" err="1" smtClean="0"/>
              <a:t>الغَلة </a:t>
            </a:r>
            <a:r>
              <a:rPr lang="ar-SA" sz="2800" b="1" dirty="0" smtClean="0"/>
              <a:t>(ربع العشر) كما في زكاة النقود وزكاة أموال التجارة.</a:t>
            </a:r>
            <a:endParaRPr lang="ar-SA" sz="28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6284</TotalTime>
  <Words>2591</Words>
  <Application>Microsoft Office PowerPoint</Application>
  <PresentationFormat>A4 Paper (210x297 mm)‎</PresentationFormat>
  <Paragraphs>86</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السادسة زكاة شركات المساهمة</vt:lpstr>
      <vt:lpstr>مقدمة عامة:</vt:lpstr>
      <vt:lpstr>تعريف شركة المساهمة والسهم:</vt:lpstr>
      <vt:lpstr>تعريف الزكاة, وحكمها, وشروط وجوبها:</vt:lpstr>
      <vt:lpstr>الشريحة 6</vt:lpstr>
      <vt:lpstr>مدى وجوب الزكاة في أموال شركات المساهمة:</vt:lpstr>
      <vt:lpstr>إخراجُ الشركةِ زكاة أموالها بنفسِها: </vt:lpstr>
      <vt:lpstr>نوع الزكاة الواجبة في أموال الشركة المساهمة:</vt:lpstr>
      <vt:lpstr>أولاً- الشركات الزراعية وشركات الثروة الحيوانية:</vt:lpstr>
      <vt:lpstr>الشريحة 11</vt:lpstr>
      <vt:lpstr>الشريحة 12</vt:lpstr>
      <vt:lpstr>ثانياً- نوع الزكاة الواجبة في الشركات الصناعية والخدمية:</vt:lpstr>
      <vt:lpstr>الشريحة 14</vt:lpstr>
      <vt:lpstr>الشريحة 15</vt:lpstr>
      <vt:lpstr>الشريحة 16</vt:lpstr>
      <vt:lpstr>الشريحة 17</vt:lpstr>
      <vt:lpstr>الشريحة 18</vt:lpstr>
      <vt:lpstr>الخلاصة:</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299</cp:revision>
  <dcterms:created xsi:type="dcterms:W3CDTF">2009-10-14T19:14:34Z</dcterms:created>
  <dcterms:modified xsi:type="dcterms:W3CDTF">2012-10-09T10:14:47Z</dcterms:modified>
</cp:coreProperties>
</file>