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4" r:id="rId4"/>
    <p:sldId id="275" r:id="rId5"/>
    <p:sldId id="310" r:id="rId6"/>
    <p:sldId id="276" r:id="rId7"/>
    <p:sldId id="311" r:id="rId8"/>
    <p:sldId id="318" r:id="rId9"/>
    <p:sldId id="315" r:id="rId10"/>
    <p:sldId id="316" r:id="rId11"/>
    <p:sldId id="317" r:id="rId12"/>
    <p:sldId id="319" r:id="rId13"/>
    <p:sldId id="320" r:id="rId14"/>
    <p:sldId id="321" r:id="rId15"/>
    <p:sldId id="322"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481" autoAdjust="0"/>
    <p:restoredTop sz="94664" autoAdjust="0"/>
  </p:normalViewPr>
  <p:slideViewPr>
    <p:cSldViewPr>
      <p:cViewPr>
        <p:scale>
          <a:sx n="90" d="100"/>
          <a:sy n="90" d="100"/>
        </p:scale>
        <p:origin x="600" y="-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1428260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600" b="1" dirty="0" smtClean="0">
                <a:solidFill>
                  <a:srgbClr val="FF0000"/>
                </a:solidFill>
                <a:latin typeface="Calibri" pitchFamily="34" charset="0"/>
                <a:cs typeface="Times New Roman" pitchFamily="18" charset="0"/>
              </a:rPr>
              <a:t>القضايا المعاصرة وفقه النوازل</a:t>
            </a:r>
            <a:endParaRPr lang="en-US" sz="3600" b="1" dirty="0">
              <a:solidFill>
                <a:srgbClr val="FF0000"/>
              </a:solidFill>
              <a:latin typeface="Calibri" pitchFamily="34" charset="0"/>
            </a:endParaRPr>
          </a:p>
          <a:p>
            <a:pPr algn="ctr"/>
            <a:r>
              <a:rPr lang="ar-SA" sz="3200" b="1" dirty="0" smtClean="0">
                <a:solidFill>
                  <a:srgbClr val="FF0000"/>
                </a:solidFill>
                <a:latin typeface="Calibri" pitchFamily="34" charset="0"/>
                <a:cs typeface="Times New Roman" pitchFamily="18" charset="0"/>
              </a:rPr>
              <a:t>د</a:t>
            </a:r>
            <a:r>
              <a:rPr lang="en-US" sz="3200" b="1" dirty="0" smtClean="0">
                <a:solidFill>
                  <a:srgbClr val="FF0000"/>
                </a:solidFill>
                <a:latin typeface="Calibri" pitchFamily="34" charset="0"/>
                <a:cs typeface="Times New Roman" pitchFamily="18" charset="0"/>
              </a:rPr>
              <a:t>  .</a:t>
            </a:r>
            <a:r>
              <a:rPr lang="ar-SA" sz="3200" b="1" dirty="0" smtClean="0">
                <a:solidFill>
                  <a:srgbClr val="FF0000"/>
                </a:solidFill>
                <a:latin typeface="Calibri" pitchFamily="34" charset="0"/>
                <a:cs typeface="Times New Roman" pitchFamily="18" charset="0"/>
              </a:rPr>
              <a:t>عبد الله </a:t>
            </a:r>
            <a:r>
              <a:rPr lang="ar-SA" sz="3200" b="1" dirty="0" err="1" smtClean="0">
                <a:solidFill>
                  <a:srgbClr val="FF0000"/>
                </a:solidFill>
                <a:latin typeface="Calibri" pitchFamily="34" charset="0"/>
                <a:cs typeface="Times New Roman" pitchFamily="18" charset="0"/>
              </a:rPr>
              <a:t>الديرشوي</a:t>
            </a:r>
            <a:endParaRPr lang="en-US" sz="3200" b="1" dirty="0">
              <a:solidFill>
                <a:srgbClr val="FF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438400"/>
            <a:ext cx="8420100" cy="2819400"/>
          </a:xfrm>
        </p:spPr>
        <p:txBody>
          <a:bodyPr/>
          <a:lstStyle/>
          <a:p>
            <a:pPr rtl="1" eaLnBrk="1" hangingPunct="1">
              <a:lnSpc>
                <a:spcPct val="150000"/>
              </a:lnSpc>
            </a:pPr>
            <a:r>
              <a:rPr lang="ar-SA" sz="4800" b="1" spc="-150" dirty="0" smtClean="0">
                <a:solidFill>
                  <a:srgbClr val="376092"/>
                </a:solidFill>
                <a:latin typeface="Times New Roman" pitchFamily="18" charset="0"/>
                <a:cs typeface="+mn-cs"/>
              </a:rPr>
              <a:t>المحاضرة السابعة</a:t>
            </a:r>
            <a:br>
              <a:rPr lang="ar-SA" sz="4800" b="1" spc="-150" dirty="0" smtClean="0">
                <a:solidFill>
                  <a:srgbClr val="376092"/>
                </a:solidFill>
                <a:latin typeface="Times New Roman" pitchFamily="18" charset="0"/>
                <a:cs typeface="+mn-cs"/>
              </a:rPr>
            </a:br>
            <a:r>
              <a:rPr lang="ar-SA" sz="4800" b="1" dirty="0" smtClean="0"/>
              <a:t> زكاة شركات </a:t>
            </a:r>
            <a:r>
              <a:rPr lang="ar-SA" sz="4800" b="1" dirty="0" err="1" smtClean="0"/>
              <a:t>المساهمة </a:t>
            </a:r>
            <a:r>
              <a:rPr lang="ar-SA" sz="4800" b="1" dirty="0" smtClean="0"/>
              <a:t>(تابع</a:t>
            </a:r>
            <a:r>
              <a:rPr lang="ar-SA" sz="4800" b="1" dirty="0" err="1" smtClean="0"/>
              <a:t>)</a:t>
            </a:r>
            <a:endParaRPr lang="en-US" sz="4800" b="1" spc="-150" dirty="0" smtClean="0">
              <a:solidFill>
                <a:srgbClr val="C00000"/>
              </a:solidFill>
              <a:latin typeface="Times New Roman" pitchFamily="18"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19200"/>
          </a:xfrm>
        </p:spPr>
        <p:txBody>
          <a:bodyPr/>
          <a:lstStyle/>
          <a:p>
            <a:pPr rtl="1"/>
            <a:r>
              <a:rPr lang="ar-SA" b="1" dirty="0" smtClean="0"/>
              <a:t>إخراجُ الشريك زكاة أسهمه بنفسه:</a:t>
            </a:r>
            <a:endParaRPr lang="en-US" dirty="0"/>
          </a:p>
        </p:txBody>
      </p:sp>
      <p:sp>
        <p:nvSpPr>
          <p:cNvPr id="3" name="عنصر نائب للمحتوى 2"/>
          <p:cNvSpPr>
            <a:spLocks noGrp="1"/>
          </p:cNvSpPr>
          <p:nvPr>
            <p:ph idx="1"/>
          </p:nvPr>
        </p:nvSpPr>
        <p:spPr>
          <a:xfrm>
            <a:off x="304800" y="1371600"/>
            <a:ext cx="9144000" cy="4754563"/>
          </a:xfrm>
        </p:spPr>
        <p:txBody>
          <a:bodyPr/>
          <a:lstStyle/>
          <a:p>
            <a:pPr rtl="1"/>
            <a:endParaRPr lang="ar-SA" sz="2800" b="1" dirty="0" smtClean="0"/>
          </a:p>
          <a:p>
            <a:pPr algn="just" rtl="1"/>
            <a:r>
              <a:rPr lang="ar-SA" sz="2800" b="1" dirty="0" smtClean="0"/>
              <a:t>إذا لم تُخرج الشركة زكاة أموالها وتركت ذلك للشركاء كي يُخرج كل واحدٍ زكاته بنفسه, فإن </a:t>
            </a:r>
            <a:r>
              <a:rPr lang="ar-SA" sz="2800" b="1" dirty="0" err="1" smtClean="0"/>
              <a:t>القدار</a:t>
            </a:r>
            <a:r>
              <a:rPr lang="ar-SA" sz="2800" b="1" dirty="0" smtClean="0"/>
              <a:t> الواجب على الشريك في زكاة أسهمه يختلف تبعاً للغرض الذي من أجله اقتنى تلك </a:t>
            </a:r>
            <a:r>
              <a:rPr lang="ar-SA" sz="2800" b="1" dirty="0" err="1" smtClean="0"/>
              <a:t>الأسهم.</a:t>
            </a:r>
            <a:r>
              <a:rPr lang="ar-SA" sz="2800" b="1" dirty="0" smtClean="0"/>
              <a:t> فقد يكون غرضه الاتجار بها, وقد يكون غرضه الاحتفاظ بها للاستفادة من غلتها أو أرباحها, وقد يجتمع له كلا القصدين </a:t>
            </a:r>
            <a:r>
              <a:rPr lang="ar-SA" sz="2800" b="1" dirty="0" err="1" smtClean="0"/>
              <a:t>معاً.</a:t>
            </a:r>
            <a:r>
              <a:rPr lang="ar-SA" sz="2800" b="1" dirty="0" smtClean="0"/>
              <a:t> </a:t>
            </a:r>
          </a:p>
          <a:p>
            <a:pPr algn="just" rtl="1"/>
            <a:r>
              <a:rPr lang="ar-SA" sz="2800" b="1" dirty="0" smtClean="0"/>
              <a:t>ولكل حالةٍ أحكامٌ تَخُصها, سنستعرضها فيما </a:t>
            </a:r>
            <a:r>
              <a:rPr lang="ar-SA" sz="2800" b="1" dirty="0" err="1" smtClean="0"/>
              <a:t>يأتي:</a:t>
            </a:r>
            <a:r>
              <a:rPr lang="ar-SA" sz="2800" b="1" dirty="0" smtClean="0"/>
              <a:t> </a:t>
            </a:r>
            <a:endParaRPr lang="en-US" sz="2800" b="1"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b="1" dirty="0" err="1" smtClean="0"/>
              <a:t>أولاً </a:t>
            </a:r>
            <a:r>
              <a:rPr lang="ar-SA" b="1" dirty="0" smtClean="0"/>
              <a:t>- شراء الأسهم للاتجار بها:</a:t>
            </a:r>
            <a:endParaRPr lang="en-US" dirty="0"/>
          </a:p>
        </p:txBody>
      </p:sp>
      <p:sp>
        <p:nvSpPr>
          <p:cNvPr id="3" name="عنصر نائب للمحتوى 2"/>
          <p:cNvSpPr>
            <a:spLocks noGrp="1"/>
          </p:cNvSpPr>
          <p:nvPr>
            <p:ph idx="1"/>
          </p:nvPr>
        </p:nvSpPr>
        <p:spPr>
          <a:xfrm>
            <a:off x="304800" y="1371600"/>
            <a:ext cx="9220200" cy="4754563"/>
          </a:xfrm>
        </p:spPr>
        <p:txBody>
          <a:bodyPr/>
          <a:lstStyle/>
          <a:p>
            <a:pPr algn="just" rtl="1"/>
            <a:r>
              <a:rPr lang="ar-SA" sz="2600" b="1" dirty="0" smtClean="0"/>
              <a:t>يوجد في الناس قِطاعٌ كبير ممن يتعاملون بالأسهم على أنها أموالٌ للتجارة, ويعرضونها في السوق بصورةٍ مستمرةٍ, ويراقبون وضعها, فإذا وجدوا في بيعها مكسباً سارعوا إلى بيعها, وإذا توقعوا في شرائها مكسباً سارعوا إلى شرائها, </a:t>
            </a:r>
            <a:r>
              <a:rPr lang="ar-SA" sz="2600" b="1" dirty="0" err="1" smtClean="0"/>
              <a:t>وهكذا.</a:t>
            </a:r>
            <a:r>
              <a:rPr lang="ar-SA" sz="2600" b="1" dirty="0" smtClean="0"/>
              <a:t> فالأسهم عندهم تماماً كعروض التجارة من ملابس وأغذية وأجهزة وغيرها مما هو معروض للبيع, ويتعامل بها التجار بهدف </a:t>
            </a:r>
            <a:r>
              <a:rPr lang="ar-SA" sz="2600" b="1" dirty="0" err="1" smtClean="0"/>
              <a:t>الاسترباح</a:t>
            </a:r>
            <a:r>
              <a:rPr lang="ar-SA" sz="2600" b="1" dirty="0" smtClean="0"/>
              <a:t> </a:t>
            </a:r>
            <a:r>
              <a:rPr lang="ar-SA" sz="2600" b="1" dirty="0" err="1" smtClean="0"/>
              <a:t>منها.</a:t>
            </a:r>
            <a:r>
              <a:rPr lang="ar-SA" sz="2600" b="1" dirty="0" smtClean="0"/>
              <a:t> </a:t>
            </a:r>
            <a:r>
              <a:rPr lang="ar-SA" sz="2600" b="1" dirty="0" err="1" smtClean="0"/>
              <a:t>ولربما</a:t>
            </a:r>
            <a:r>
              <a:rPr lang="ar-SA" sz="2600" b="1" dirty="0" smtClean="0"/>
              <a:t> باع أحدهم واشترى في نفس اليوم أكثر من مرة, أو في فترات متقاربة أو متباعدة, حسب السوق, وحسب ما يتحقق له من مكاسب, ومدى اقتناعه بها.</a:t>
            </a:r>
            <a:endParaRPr lang="en-US" sz="2600" b="1" dirty="0" smtClean="0"/>
          </a:p>
          <a:p>
            <a:pPr algn="just" rtl="1"/>
            <a:r>
              <a:rPr lang="ar-SA" sz="2600" b="1" dirty="0" smtClean="0"/>
              <a:t>والواجب شرعاً على هؤلاء أن يزكوا أسهمهم زكاة عروض التجارة, </a:t>
            </a:r>
            <a:r>
              <a:rPr lang="ar-SA" sz="2600" b="1" dirty="0" err="1" smtClean="0"/>
              <a:t>وهي (2,5 %</a:t>
            </a:r>
            <a:r>
              <a:rPr lang="ar-SA" sz="2600" b="1" dirty="0" smtClean="0"/>
              <a:t>) من قيمة السهم </a:t>
            </a:r>
            <a:r>
              <a:rPr lang="ar-SA" sz="2600" b="1" dirty="0" err="1" smtClean="0"/>
              <a:t>السوقية </a:t>
            </a:r>
            <a:r>
              <a:rPr lang="ar-SA" sz="2600" b="1" dirty="0" smtClean="0"/>
              <a:t>(أي بسعر السهم في السوق يوم تمام الحول ووجوب الزكاة في المال), وذلك بغض النظر عن مجال عمل الشركة, أو نوعية </a:t>
            </a:r>
            <a:r>
              <a:rPr lang="ar-SA" sz="2600" b="1" dirty="0" err="1" smtClean="0"/>
              <a:t>أنشطتها.</a:t>
            </a:r>
            <a:r>
              <a:rPr lang="ar-SA" sz="2600" b="1" dirty="0" smtClean="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7200" y="533401"/>
            <a:ext cx="8915400" cy="5293757"/>
          </a:xfrm>
          <a:prstGeom prst="rect">
            <a:avLst/>
          </a:prstGeom>
        </p:spPr>
        <p:txBody>
          <a:bodyPr wrap="square">
            <a:spAutoFit/>
          </a:bodyPr>
          <a:lstStyle/>
          <a:p>
            <a:pPr algn="just"/>
            <a:r>
              <a:rPr lang="ar-SA" sz="2600" b="1" dirty="0" smtClean="0"/>
              <a:t>فسواءٌ أكانت الشركة تجارية أم صناعيةً أم خدميةً, فإن على هذا الشريك أن يزكي أسهمه جميعها زكاة التجارة من بعد تقويمها في السوق؛ لأن أسهمه تمثل حصة مالية في هذه الشركة, وهي مال </a:t>
            </a:r>
            <a:r>
              <a:rPr lang="ar-SA" sz="2600" b="1" dirty="0" err="1" smtClean="0"/>
              <a:t>تجارة.</a:t>
            </a:r>
            <a:r>
              <a:rPr lang="ar-SA" sz="2600" b="1" dirty="0" smtClean="0"/>
              <a:t> والزكاة واجبة في مال التجارة باتفاق المذاهب الأربعة, إذا بلغ المال نصاباً, وحال عليه </a:t>
            </a:r>
            <a:r>
              <a:rPr lang="ar-SA" sz="2600" b="1" dirty="0" err="1" smtClean="0"/>
              <a:t>الحول.</a:t>
            </a:r>
            <a:r>
              <a:rPr lang="ar-SA" sz="2600" b="1" dirty="0" smtClean="0"/>
              <a:t> والمقدار الواجب في زكاة التجارة إنما هو ربع </a:t>
            </a:r>
            <a:r>
              <a:rPr lang="ar-SA" sz="2600" b="1" dirty="0" err="1" smtClean="0"/>
              <a:t>العشر.</a:t>
            </a:r>
            <a:r>
              <a:rPr lang="ar-SA" sz="2600" b="1" dirty="0" smtClean="0"/>
              <a:t> </a:t>
            </a:r>
            <a:r>
              <a:rPr lang="ar-SA" sz="2600" b="1" dirty="0" err="1" smtClean="0"/>
              <a:t>أي (2,5 %).</a:t>
            </a:r>
            <a:r>
              <a:rPr lang="ar-SA" sz="2600" b="1" dirty="0" smtClean="0"/>
              <a:t> </a:t>
            </a:r>
            <a:endParaRPr lang="en-US" sz="2600" b="1" dirty="0" smtClean="0"/>
          </a:p>
          <a:p>
            <a:pPr algn="just"/>
            <a:r>
              <a:rPr lang="ar-SA" sz="2600" b="1" dirty="0" smtClean="0"/>
              <a:t>ولو افترضنا أن لهذا الشخص أرباحاً من هذه الأسهم, وأموالاً أخرى غير الأسهم أيضاً, فإن عليه ضَمَّ أمواله جميعها إلى بعضها, وتزكيتها زكاةً واحدةً إذا حال </a:t>
            </a:r>
            <a:r>
              <a:rPr lang="ar-SA" sz="2600" b="1" dirty="0" err="1" smtClean="0"/>
              <a:t>حولها.</a:t>
            </a:r>
            <a:r>
              <a:rPr lang="ar-SA" sz="2600" b="1" dirty="0" smtClean="0"/>
              <a:t> وهذا ما انتهى إليه مجمع الفقه الإسلامي في دورة مؤتمره الرابع بجدة </a:t>
            </a:r>
            <a:r>
              <a:rPr lang="ar-SA" sz="2600" b="1" dirty="0" err="1" smtClean="0"/>
              <a:t>1408هـ</a:t>
            </a:r>
            <a:r>
              <a:rPr lang="ar-SA" sz="2600" b="1" dirty="0" smtClean="0"/>
              <a:t> في قراره </a:t>
            </a:r>
            <a:r>
              <a:rPr lang="ar-SA" sz="2600" b="1" dirty="0" err="1" smtClean="0"/>
              <a:t>رقم </a:t>
            </a:r>
            <a:r>
              <a:rPr lang="ar-SA" sz="2600" b="1" dirty="0" smtClean="0"/>
              <a:t>(3) </a:t>
            </a:r>
            <a:r>
              <a:rPr lang="ar-SA" sz="2600" b="1" dirty="0" err="1" smtClean="0"/>
              <a:t>د4</a:t>
            </a:r>
            <a:r>
              <a:rPr lang="ar-SA" sz="2600" b="1" dirty="0" smtClean="0"/>
              <a:t>/08/88 بشأن زكاة الأسهم حيث جاء </a:t>
            </a:r>
            <a:r>
              <a:rPr lang="ar-SA" sz="2600" b="1" dirty="0" err="1" smtClean="0"/>
              <a:t>فيه: </a:t>
            </a:r>
            <a:r>
              <a:rPr lang="ar-SA" sz="2600" b="1" dirty="0" smtClean="0"/>
              <a:t>"وإن كان المساهم قد اقتنى الأسهم بقصد التجارة، زكاها زكاة عروض </a:t>
            </a:r>
            <a:r>
              <a:rPr lang="ar-SA" sz="2600" b="1" dirty="0" err="1" smtClean="0"/>
              <a:t>التجارة.</a:t>
            </a:r>
            <a:r>
              <a:rPr lang="ar-SA" sz="2600" b="1" dirty="0" smtClean="0"/>
              <a:t> فإذا جاء حول زكاته وهي في ملكه، زكى قيمتها السوقية, وإذا لم يكن لها سوق زكى قيمتها بتقويم أهل الخبرة، فيخرج ربع </a:t>
            </a:r>
            <a:r>
              <a:rPr lang="ar-SA" sz="2600" b="1" dirty="0" err="1" smtClean="0"/>
              <a:t>العشر (2.5 %</a:t>
            </a:r>
            <a:r>
              <a:rPr lang="ar-SA" sz="2600" b="1" dirty="0" smtClean="0"/>
              <a:t>) من تلك القيمة ومن الربح إذا كان للأسهم </a:t>
            </a:r>
            <a:r>
              <a:rPr lang="ar-SA" sz="2600" b="1" dirty="0" err="1" smtClean="0"/>
              <a:t>ربح".</a:t>
            </a:r>
            <a:r>
              <a:rPr lang="ar-SA" sz="2600" b="1" dirty="0" smtClean="0"/>
              <a:t> </a:t>
            </a:r>
            <a:endParaRPr lang="en-US" sz="26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990600"/>
          </a:xfrm>
        </p:spPr>
        <p:txBody>
          <a:bodyPr/>
          <a:lstStyle/>
          <a:p>
            <a:pPr rtl="1"/>
            <a:r>
              <a:rPr lang="ar-SA" sz="3600" b="1" dirty="0" err="1" smtClean="0"/>
              <a:t>ثانياً </a:t>
            </a:r>
            <a:r>
              <a:rPr lang="ar-SA" sz="3600" b="1" dirty="0" smtClean="0"/>
              <a:t>- شراء الأسهم بغرض الاستفادة من </a:t>
            </a:r>
            <a:r>
              <a:rPr lang="ar-SA" sz="3600" b="1" dirty="0" err="1" smtClean="0"/>
              <a:t>الغَلَّة:</a:t>
            </a:r>
            <a:r>
              <a:rPr lang="ar-SA" sz="3600" dirty="0" smtClean="0"/>
              <a:t> </a:t>
            </a:r>
            <a:endParaRPr lang="en-US" sz="3600" dirty="0"/>
          </a:p>
        </p:txBody>
      </p:sp>
      <p:sp>
        <p:nvSpPr>
          <p:cNvPr id="3" name="عنصر نائب للمحتوى 2"/>
          <p:cNvSpPr>
            <a:spLocks noGrp="1"/>
          </p:cNvSpPr>
          <p:nvPr>
            <p:ph idx="1"/>
          </p:nvPr>
        </p:nvSpPr>
        <p:spPr>
          <a:xfrm>
            <a:off x="304800" y="1371600"/>
            <a:ext cx="9372600" cy="4754563"/>
          </a:xfrm>
        </p:spPr>
        <p:txBody>
          <a:bodyPr/>
          <a:lstStyle/>
          <a:p>
            <a:pPr algn="just" rtl="1"/>
            <a:r>
              <a:rPr lang="ar-SA" sz="2600" b="1" dirty="0" smtClean="0"/>
              <a:t>يوجد في الناس من يشتري أسهماً في شركةٍ, لا ليبيعها ويتجر بها, بل ليحتفظ بها لنفسه, ويستفيد من </a:t>
            </a:r>
            <a:r>
              <a:rPr lang="ar-SA" sz="2600" b="1" dirty="0" err="1" smtClean="0"/>
              <a:t>غلتها.</a:t>
            </a:r>
            <a:r>
              <a:rPr lang="ar-SA" sz="2600" b="1" dirty="0" smtClean="0"/>
              <a:t> فهل على هؤلاء </a:t>
            </a:r>
            <a:r>
              <a:rPr lang="ar-SA" sz="2600" b="1" dirty="0" err="1" smtClean="0"/>
              <a:t>زكاة؟</a:t>
            </a:r>
            <a:r>
              <a:rPr lang="ar-SA" sz="2600" b="1" dirty="0" smtClean="0"/>
              <a:t> وما </a:t>
            </a:r>
            <a:r>
              <a:rPr lang="ar-SA" sz="2600" b="1" dirty="0" err="1" smtClean="0"/>
              <a:t>مقدارها؟.</a:t>
            </a:r>
            <a:endParaRPr lang="en-US" sz="2600" b="1" dirty="0" smtClean="0"/>
          </a:p>
          <a:p>
            <a:pPr algn="just" rtl="1"/>
            <a:r>
              <a:rPr lang="ar-SA" sz="2600" b="1" dirty="0" smtClean="0"/>
              <a:t>اختلف الباحثون المعاصرون في ذلك على ثلاثة </a:t>
            </a:r>
            <a:r>
              <a:rPr lang="ar-SA" sz="2600" b="1" dirty="0" err="1" smtClean="0"/>
              <a:t>أقوال:</a:t>
            </a:r>
            <a:r>
              <a:rPr lang="ar-SA" sz="2600" b="1" dirty="0" smtClean="0"/>
              <a:t> </a:t>
            </a:r>
            <a:endParaRPr lang="en-US" sz="2600" b="1" dirty="0" smtClean="0"/>
          </a:p>
          <a:p>
            <a:pPr algn="just" rtl="1"/>
            <a:r>
              <a:rPr lang="ar-SA" sz="2600" b="1" u="sng" dirty="0" smtClean="0"/>
              <a:t>القول الأول: </a:t>
            </a:r>
            <a:r>
              <a:rPr lang="ar-SA" sz="2600" b="1" dirty="0" smtClean="0"/>
              <a:t>أنه لا زكاة في هذه الأسهم, ولا في </a:t>
            </a:r>
            <a:r>
              <a:rPr lang="ar-SA" sz="2600" b="1" dirty="0" err="1" smtClean="0"/>
              <a:t>غلتها </a:t>
            </a:r>
            <a:r>
              <a:rPr lang="ar-SA" sz="2600" b="1" dirty="0" smtClean="0"/>
              <a:t>(أو أرباحها</a:t>
            </a:r>
            <a:r>
              <a:rPr lang="ar-SA" sz="2600" b="1" dirty="0" err="1" smtClean="0"/>
              <a:t>).</a:t>
            </a:r>
            <a:r>
              <a:rPr lang="ar-SA" sz="2600" b="1" dirty="0" smtClean="0"/>
              <a:t> بل يقوم صاحب الأسهم بضم غلَّة أسهمه إلى بقية أمواله, ويزكيها مع أمواله الأخرى عند مجيء الحول إذا بلغ مجموعها </a:t>
            </a:r>
            <a:r>
              <a:rPr lang="ar-SA" sz="2600" b="1" dirty="0" err="1" smtClean="0"/>
              <a:t>نصاباً.</a:t>
            </a:r>
            <a:r>
              <a:rPr lang="ar-SA" sz="2600" b="1" dirty="0" smtClean="0"/>
              <a:t> وهذا الرأي هو ما ذهب إليه معظم الباحثين المعاصرين, وتبناه مجمع الفقه الإسلامي في قراره المشار إليه سابقاً.</a:t>
            </a:r>
            <a:endParaRPr lang="en-US" sz="2600" b="1" dirty="0" smtClean="0"/>
          </a:p>
          <a:p>
            <a:pPr algn="just" rtl="1"/>
            <a:r>
              <a:rPr lang="ar-SA" sz="2600" b="1" u="sng" dirty="0" smtClean="0"/>
              <a:t>القول الثاني: </a:t>
            </a:r>
            <a:r>
              <a:rPr lang="ar-SA" sz="2600" b="1" dirty="0" smtClean="0"/>
              <a:t>أن هذه الأسهم تزكى كلها زكاة تجارة, ولا فرق بينها وبين ما نوى صاحبها الاتجار </a:t>
            </a:r>
            <a:r>
              <a:rPr lang="ar-SA" sz="2600" b="1" dirty="0" err="1" smtClean="0"/>
              <a:t>بها.</a:t>
            </a:r>
            <a:r>
              <a:rPr lang="ar-SA" sz="2600" b="1" dirty="0" smtClean="0"/>
              <a:t> أي أن أصحاب هذا القول لا يلتفتون إلى نية مالك الأسهم, بل يعتبرون جميع الشركاتِ تجارية مهما كانت طبيعة </a:t>
            </a:r>
            <a:r>
              <a:rPr lang="ar-SA" sz="2600" b="1" dirty="0" err="1" smtClean="0"/>
              <a:t>عملها.</a:t>
            </a:r>
            <a:r>
              <a:rPr lang="ar-SA" sz="2600" b="1" dirty="0" smtClean="0"/>
              <a:t> فسواءٌ أكانت هذه </a:t>
            </a:r>
            <a:r>
              <a:rPr lang="ar-SA" sz="2400" b="1" dirty="0" smtClean="0"/>
              <a:t>الشركات</a:t>
            </a:r>
            <a:endParaRPr lang="en-US" sz="26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457200"/>
            <a:ext cx="9296400" cy="5262979"/>
          </a:xfrm>
          <a:prstGeom prst="rect">
            <a:avLst/>
          </a:prstGeom>
        </p:spPr>
        <p:txBody>
          <a:bodyPr wrap="square">
            <a:spAutoFit/>
          </a:bodyPr>
          <a:lstStyle/>
          <a:p>
            <a:pPr algn="just"/>
            <a:r>
              <a:rPr lang="ar-SA" sz="2800" b="1" dirty="0" smtClean="0"/>
              <a:t>تمثل فنادق أو معامل نسيج أو </a:t>
            </a:r>
            <a:r>
              <a:rPr lang="ar-SA" sz="2800" b="1" dirty="0" err="1" smtClean="0"/>
              <a:t>مشافي...</a:t>
            </a:r>
            <a:r>
              <a:rPr lang="ar-SA" sz="2800" b="1" dirty="0" smtClean="0"/>
              <a:t> وسواءٌ أكانت </a:t>
            </a:r>
            <a:r>
              <a:rPr lang="ar-SA" sz="2800" b="1" dirty="0" err="1" smtClean="0"/>
              <a:t>نيتة</a:t>
            </a:r>
            <a:r>
              <a:rPr lang="ar-SA" sz="2800" b="1" dirty="0" smtClean="0"/>
              <a:t> المالك استغلال أسهمه أو الاتجار بها فإنها تزكى زكاة عروض </a:t>
            </a:r>
            <a:r>
              <a:rPr lang="ar-SA" sz="2800" b="1" dirty="0" err="1" smtClean="0"/>
              <a:t>التجارة </a:t>
            </a:r>
            <a:r>
              <a:rPr lang="ar-SA" sz="2800" b="1" dirty="0" smtClean="0"/>
              <a:t>(أي: </a:t>
            </a:r>
            <a:r>
              <a:rPr lang="ar-SA" sz="2800" b="1" dirty="0" err="1" smtClean="0"/>
              <a:t>2,5 %).</a:t>
            </a:r>
            <a:r>
              <a:rPr lang="ar-SA" sz="2800" b="1" dirty="0" smtClean="0"/>
              <a:t> وقد تبنى هذا الرأي جمعٌ من الشيوخ والباحثين المعاصرين كالشيخ محمد أبو زهرة والشيخ عبد الوهاب </a:t>
            </a:r>
            <a:r>
              <a:rPr lang="ar-SA" sz="2800" b="1" dirty="0" err="1" smtClean="0"/>
              <a:t>خلاف.</a:t>
            </a:r>
            <a:r>
              <a:rPr lang="ar-SA" sz="2800" b="1" dirty="0" smtClean="0"/>
              <a:t> وحجتهم أن معظم الشركات تجارية, وتبحث عن الربح, والناس يشترون الأسهم ويبيعونها على أنها صكوكاً بحصص مالية, وليست أجزاءً شائعة من الشركة.</a:t>
            </a:r>
            <a:endParaRPr lang="en-US" sz="2800" b="1" dirty="0" smtClean="0"/>
          </a:p>
          <a:p>
            <a:pPr algn="just"/>
            <a:r>
              <a:rPr lang="ar-SA" sz="2800" b="1" dirty="0" smtClean="0"/>
              <a:t>ولا شك أن هذا التصور </a:t>
            </a:r>
            <a:r>
              <a:rPr lang="ar-SA" sz="2800" b="1" dirty="0" err="1" smtClean="0"/>
              <a:t>مجانبٌ</a:t>
            </a:r>
            <a:r>
              <a:rPr lang="ar-SA" sz="2800" b="1" dirty="0" smtClean="0"/>
              <a:t> للحقيقة, لأن أموال التجارة تدار, ويكون </a:t>
            </a:r>
            <a:r>
              <a:rPr lang="ar-SA" sz="2800" b="1" dirty="0" err="1" smtClean="0"/>
              <a:t>الاسترباح</a:t>
            </a:r>
            <a:r>
              <a:rPr lang="ar-SA" sz="2800" b="1" dirty="0" smtClean="0"/>
              <a:t> فيها من خلال </a:t>
            </a:r>
            <a:r>
              <a:rPr lang="ar-SA" sz="2800" b="1" dirty="0" err="1" smtClean="0"/>
              <a:t>التداول.</a:t>
            </a:r>
            <a:r>
              <a:rPr lang="ar-SA" sz="2800" b="1" dirty="0" smtClean="0"/>
              <a:t> وهنا في هذه الصورة لا تدار الأسهم, ولا يعرضها صاحبها في السوق ليربح من وراء بيعها, ولو عرضها مرةً فهو لم يشترها بهذه النية, بل </a:t>
            </a:r>
            <a:r>
              <a:rPr lang="ar-SA" sz="2800" b="1" dirty="0" err="1" smtClean="0"/>
              <a:t>يريدالاحتفاظ</a:t>
            </a:r>
            <a:r>
              <a:rPr lang="ar-SA" sz="2800" b="1" dirty="0" smtClean="0"/>
              <a:t> بها, وربما استمر احتفاظه </a:t>
            </a:r>
            <a:r>
              <a:rPr lang="ar-SA" sz="2800" b="1" dirty="0" err="1" smtClean="0"/>
              <a:t>مددةً</a:t>
            </a:r>
            <a:r>
              <a:rPr lang="ar-SA" sz="2800" b="1" dirty="0" smtClean="0"/>
              <a:t> </a:t>
            </a:r>
            <a:r>
              <a:rPr lang="ar-SA" sz="2800" b="1" dirty="0" err="1" smtClean="0"/>
              <a:t>طويلة.</a:t>
            </a:r>
            <a:r>
              <a:rPr lang="ar-SA" sz="2800" b="1" dirty="0" smtClean="0"/>
              <a:t> كما أن واقع الشركة هنا مختلفٌ عن الشركة التجارية؛ لأنها هنا تتمثل في فنادق, أو مصانع أو شركات سياحية أو </a:t>
            </a:r>
            <a:r>
              <a:rPr lang="ar-SA" sz="2800" b="1" dirty="0" err="1" smtClean="0"/>
              <a:t>نقليات</a:t>
            </a:r>
            <a:r>
              <a:rPr lang="ar-SA" sz="2800" b="1" dirty="0" smtClean="0"/>
              <a:t> </a:t>
            </a:r>
            <a:r>
              <a:rPr lang="ar-SA" sz="2800" b="1" dirty="0" err="1" smtClean="0"/>
              <a:t>...</a:t>
            </a:r>
            <a:r>
              <a:rPr lang="ar-SA" sz="2800" b="1" dirty="0" smtClean="0"/>
              <a:t> والفارق بينها وبين مال التجارة واضحٌ.</a:t>
            </a:r>
            <a:endParaRPr lang="en-US" sz="28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7200" y="914400"/>
            <a:ext cx="8763000" cy="4832092"/>
          </a:xfrm>
          <a:prstGeom prst="rect">
            <a:avLst/>
          </a:prstGeom>
        </p:spPr>
        <p:txBody>
          <a:bodyPr wrap="square">
            <a:spAutoFit/>
          </a:bodyPr>
          <a:lstStyle/>
          <a:p>
            <a:pPr algn="just"/>
            <a:r>
              <a:rPr lang="ar-SA" sz="2800" b="1" u="sng" dirty="0" smtClean="0"/>
              <a:t>القول الثالث: </a:t>
            </a:r>
            <a:r>
              <a:rPr lang="ar-SA" sz="2800" b="1" dirty="0" smtClean="0"/>
              <a:t>أن الواجب في زكاة هذه الأسهم هو </a:t>
            </a:r>
            <a:r>
              <a:rPr lang="ar-SA" sz="2800" b="1" dirty="0" err="1" smtClean="0"/>
              <a:t>العُشْر (10%</a:t>
            </a:r>
            <a:r>
              <a:rPr lang="ar-SA" sz="2800" b="1" dirty="0" smtClean="0"/>
              <a:t>) من العائد الصافي الذي توزعه الشركة؛ لأن هذه الأسهم تشبه الأراضي الزراعية, فتزكى الغلة فقط, كما تزكى غلة الأراضي الزراعية فقط, دون الأرض </a:t>
            </a:r>
            <a:r>
              <a:rPr lang="ar-SA" sz="2800" b="1" dirty="0" err="1" smtClean="0"/>
              <a:t>ذاتها.</a:t>
            </a:r>
            <a:r>
              <a:rPr lang="ar-SA" sz="2800" b="1" dirty="0" smtClean="0"/>
              <a:t> وقد تبنى هذا الرأي الشيخ مصطفى الزرقاء والشيخ يوسف </a:t>
            </a:r>
            <a:r>
              <a:rPr lang="ar-SA" sz="2800" b="1" dirty="0" err="1" smtClean="0"/>
              <a:t>القرضاوي</a:t>
            </a:r>
            <a:r>
              <a:rPr lang="ar-SA" sz="2800" b="1" dirty="0" smtClean="0"/>
              <a:t> والدكتور رفيق </a:t>
            </a:r>
            <a:r>
              <a:rPr lang="ar-SA" sz="2800" b="1" dirty="0" err="1" smtClean="0"/>
              <a:t>المصري.</a:t>
            </a:r>
            <a:r>
              <a:rPr lang="ar-SA" sz="2800" b="1" dirty="0" smtClean="0"/>
              <a:t> </a:t>
            </a:r>
            <a:endParaRPr lang="en-US" sz="2800" b="1" dirty="0" smtClean="0"/>
          </a:p>
          <a:p>
            <a:pPr algn="just"/>
            <a:r>
              <a:rPr lang="ar-SA" sz="2800" b="1" dirty="0" smtClean="0"/>
              <a:t>وقد سبق أن ناقشنا هذا في المحاضرة السابقة وبينا أوجه الفرق بين هذه الأموال التي تقتنى للخدمة أو للاستفادة من غلتها, وبين مال التجارة, فلا حاجة </a:t>
            </a:r>
            <a:r>
              <a:rPr lang="ar-SA" sz="2800" b="1" dirty="0" err="1" smtClean="0"/>
              <a:t>للتكرار.</a:t>
            </a:r>
            <a:r>
              <a:rPr lang="ar-SA" sz="2800" b="1" dirty="0" smtClean="0"/>
              <a:t> </a:t>
            </a:r>
            <a:endParaRPr lang="en-US" sz="2800" b="1" dirty="0" smtClean="0"/>
          </a:p>
          <a:p>
            <a:pPr algn="just"/>
            <a:r>
              <a:rPr lang="ar-SA" sz="2800" b="1" dirty="0" smtClean="0"/>
              <a:t>وعليه فالراجح القول </a:t>
            </a:r>
            <a:r>
              <a:rPr lang="ar-SA" sz="2800" b="1" dirty="0" err="1" smtClean="0"/>
              <a:t>الأول </a:t>
            </a:r>
            <a:r>
              <a:rPr lang="ar-SA" sz="2800" b="1" dirty="0" smtClean="0"/>
              <a:t>(لا زكاة في الأسهم التي تقتنى من أجل ريعها), وإنما تضم غلتها إلى بقية أموال الشخص, وتزكى معها زكاة النقود, وهو رأي الفقهاء عامة قديماً وحديثاً, وتبناه المجمع الفقهي كما أسلفنا.</a:t>
            </a:r>
            <a:endParaRPr lang="en-US" sz="28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err="1" smtClean="0"/>
              <a:t>ثالثاً </a:t>
            </a:r>
            <a:r>
              <a:rPr lang="ar-SA" sz="3200" b="1" dirty="0" smtClean="0"/>
              <a:t>- الأسهم التي تقتنى للاستفادة من ريعها والمتاجرة </a:t>
            </a:r>
            <a:r>
              <a:rPr lang="ar-SA" sz="3200" b="1" dirty="0" err="1" smtClean="0"/>
              <a:t>معاً:</a:t>
            </a:r>
            <a:endParaRPr lang="ar-SA" sz="3200"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dirty="0" smtClean="0"/>
              <a:t>يوجد في الناس من يقتني أسهماً في شركةٍ معينةٍ بغرض الاستفادة من ريعها وغلتها, ولكنه ينوي في الوقت ذاته بيعها إذا ما ارتفعت قيمتها بشكلٍ مرضٍ, وحققت له ربحاً مرضياً, فما نوع الزكاة الواجبة </a:t>
            </a:r>
            <a:r>
              <a:rPr lang="ar-SA" sz="2600" b="1" dirty="0" err="1" smtClean="0"/>
              <a:t>فيها؟</a:t>
            </a:r>
            <a:r>
              <a:rPr lang="ar-SA" sz="2600" b="1" dirty="0" smtClean="0"/>
              <a:t> وأي الغرضين </a:t>
            </a:r>
            <a:r>
              <a:rPr lang="ar-SA" sz="2600" b="1" dirty="0" err="1" smtClean="0"/>
              <a:t>يُغَلَّب؟</a:t>
            </a:r>
            <a:r>
              <a:rPr lang="ar-SA" sz="2600" b="1" dirty="0" smtClean="0"/>
              <a:t> </a:t>
            </a:r>
            <a:endParaRPr lang="en-US" sz="2600" b="1" dirty="0" smtClean="0"/>
          </a:p>
          <a:p>
            <a:pPr algn="just" rtl="1"/>
            <a:r>
              <a:rPr lang="ar-SA" sz="2600" b="1" dirty="0" smtClean="0"/>
              <a:t>اختلف الفقهاء في ذلك على قولين:</a:t>
            </a:r>
            <a:endParaRPr lang="en-US" sz="2600" b="1" dirty="0" smtClean="0"/>
          </a:p>
          <a:p>
            <a:pPr algn="just" rtl="1"/>
            <a:r>
              <a:rPr lang="ar-SA" sz="2600" b="1" dirty="0" smtClean="0"/>
              <a:t>الأول: وهو </a:t>
            </a:r>
            <a:r>
              <a:rPr lang="ar-SA" sz="2600" b="1" dirty="0" err="1" smtClean="0"/>
              <a:t>للمالكية </a:t>
            </a:r>
            <a:r>
              <a:rPr lang="ar-SA" sz="2600" b="1" dirty="0" smtClean="0"/>
              <a:t>(وهو الراجح عندهم), يُغَلَّب قصدُ التجارة, وتجب زكاتها </a:t>
            </a:r>
            <a:r>
              <a:rPr lang="ar-SA" sz="2600" b="1" dirty="0" err="1" smtClean="0"/>
              <a:t>فيها.</a:t>
            </a:r>
            <a:r>
              <a:rPr lang="ar-SA" sz="2600" b="1" dirty="0" smtClean="0"/>
              <a:t> جاء في شرح </a:t>
            </a:r>
            <a:r>
              <a:rPr lang="ar-SA" sz="2600" b="1" dirty="0" err="1" smtClean="0"/>
              <a:t>الخرشي</a:t>
            </a:r>
            <a:r>
              <a:rPr lang="ar-SA" sz="2600" b="1" dirty="0" smtClean="0"/>
              <a:t> على </a:t>
            </a:r>
            <a:r>
              <a:rPr lang="ar-SA" sz="2600" b="1" dirty="0" err="1" smtClean="0"/>
              <a:t>خليل: </a:t>
            </a:r>
            <a:r>
              <a:rPr lang="ar-SA" sz="2600" b="1" dirty="0" smtClean="0"/>
              <a:t>"وكذلك تجب الزكاة في هذا العرض إذا نوى </a:t>
            </a:r>
            <a:r>
              <a:rPr lang="ar-SA" sz="2600" b="1" dirty="0" err="1" smtClean="0"/>
              <a:t>به</a:t>
            </a:r>
            <a:r>
              <a:rPr lang="ar-SA" sz="2600" b="1" dirty="0" smtClean="0"/>
              <a:t> التجارة والغلة </a:t>
            </a:r>
            <a:r>
              <a:rPr lang="ar-SA" sz="2600" b="1" dirty="0" err="1" smtClean="0"/>
              <a:t>معاً.</a:t>
            </a:r>
            <a:r>
              <a:rPr lang="ar-SA" sz="2600" b="1" dirty="0" smtClean="0"/>
              <a:t> كما إذا نوى عند شرائه أن يكريه, وإن وجد ربحاً </a:t>
            </a:r>
            <a:r>
              <a:rPr lang="ar-SA" sz="2600" b="1" dirty="0" err="1" smtClean="0"/>
              <a:t>باع.</a:t>
            </a:r>
            <a:r>
              <a:rPr lang="ar-SA" sz="2600" b="1" dirty="0" smtClean="0"/>
              <a:t> وكذلك تجب الزكاة في هذا العرض إذا نوى </a:t>
            </a:r>
            <a:r>
              <a:rPr lang="ar-SA" sz="2600" b="1" dirty="0" err="1" smtClean="0"/>
              <a:t>به</a:t>
            </a:r>
            <a:r>
              <a:rPr lang="ar-SA" sz="2600" b="1" dirty="0" smtClean="0"/>
              <a:t> عند </a:t>
            </a:r>
            <a:r>
              <a:rPr lang="ar-SA" sz="2600" b="1" dirty="0" err="1" smtClean="0"/>
              <a:t>المعاوضة</a:t>
            </a:r>
            <a:r>
              <a:rPr lang="ar-SA" sz="2600" b="1" dirty="0" smtClean="0"/>
              <a:t> عليه </a:t>
            </a:r>
            <a:r>
              <a:rPr lang="ar-SA" sz="2600" b="1" dirty="0" err="1" smtClean="0"/>
              <a:t>التَجْر</a:t>
            </a:r>
            <a:r>
              <a:rPr lang="ar-SA" sz="2600" b="1" dirty="0" smtClean="0"/>
              <a:t> </a:t>
            </a:r>
            <a:r>
              <a:rPr lang="ar-SA" sz="2600" b="1" dirty="0" err="1" smtClean="0"/>
              <a:t>والقنية</a:t>
            </a:r>
            <a:r>
              <a:rPr lang="ar-SA" sz="2600" b="1" dirty="0" smtClean="0"/>
              <a:t> </a:t>
            </a:r>
            <a:r>
              <a:rPr lang="ar-SA" sz="2600" b="1" dirty="0" err="1" smtClean="0"/>
              <a:t>معاً".</a:t>
            </a:r>
            <a:endParaRPr lang="en-US" sz="2600" b="1" dirty="0" smtClean="0"/>
          </a:p>
          <a:p>
            <a:pPr algn="just" rtl="1"/>
            <a:r>
              <a:rPr lang="ar-SA" sz="2600" b="1" dirty="0" smtClean="0"/>
              <a:t>الثاني: وهو لجمهور العلماء من المذاهب الثلاثة الأخرى ومعهم بعض المالكية أنه</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457201"/>
            <a:ext cx="8991600" cy="5293757"/>
          </a:xfrm>
          <a:prstGeom prst="rect">
            <a:avLst/>
          </a:prstGeom>
        </p:spPr>
        <p:txBody>
          <a:bodyPr wrap="square">
            <a:spAutoFit/>
          </a:bodyPr>
          <a:lstStyle/>
          <a:p>
            <a:pPr algn="just"/>
            <a:r>
              <a:rPr lang="ar-SA" sz="2600" b="1" dirty="0" smtClean="0"/>
              <a:t>لا يجب في هذه الأسهم </a:t>
            </a:r>
            <a:r>
              <a:rPr lang="ar-SA" sz="2600" b="1" dirty="0" err="1" smtClean="0"/>
              <a:t>زكاة.</a:t>
            </a:r>
            <a:r>
              <a:rPr lang="ar-SA" sz="2600" b="1" dirty="0" smtClean="0"/>
              <a:t> وعللوا ذلك: بأن الجمع بين </a:t>
            </a:r>
            <a:r>
              <a:rPr lang="ar-SA" sz="2600" b="1" dirty="0" err="1" smtClean="0"/>
              <a:t>نيتي </a:t>
            </a:r>
            <a:r>
              <a:rPr lang="ar-SA" sz="2600" b="1" dirty="0" smtClean="0"/>
              <a:t>(التجارة </a:t>
            </a:r>
            <a:r>
              <a:rPr lang="ar-SA" sz="2600" b="1" dirty="0" err="1" smtClean="0"/>
              <a:t>والقنية</a:t>
            </a:r>
            <a:r>
              <a:rPr lang="ar-SA" sz="2600" b="1" dirty="0" smtClean="0"/>
              <a:t>), </a:t>
            </a:r>
            <a:r>
              <a:rPr lang="ar-SA" sz="2600" b="1" dirty="0" err="1" smtClean="0"/>
              <a:t>أو </a:t>
            </a:r>
            <a:r>
              <a:rPr lang="ar-SA" sz="2600" b="1" dirty="0" smtClean="0"/>
              <a:t>(التجارة والغلة) معاً غير </a:t>
            </a:r>
            <a:r>
              <a:rPr lang="ar-SA" sz="2600" b="1" dirty="0" err="1" smtClean="0"/>
              <a:t>ممكن!</a:t>
            </a:r>
            <a:r>
              <a:rPr lang="ar-SA" sz="2600" b="1" dirty="0" smtClean="0"/>
              <a:t> لأنه إما أن يمسك أسهمه للانتفاع بها وبغلتها, فتكون هذه النية هي السابقة, وهي </a:t>
            </a:r>
            <a:r>
              <a:rPr lang="ar-SA" sz="2600" b="1" dirty="0" err="1" smtClean="0"/>
              <a:t>المعتبرة.</a:t>
            </a:r>
            <a:r>
              <a:rPr lang="ar-SA" sz="2600" b="1" dirty="0" smtClean="0"/>
              <a:t> أو أنه يعرضها مباشرة على البيع, ويسعى للاتجار بها, فتكون نية التجارة هي السابقة </a:t>
            </a:r>
            <a:r>
              <a:rPr lang="ar-SA" sz="2600" b="1" dirty="0" err="1" smtClean="0"/>
              <a:t>والمعتبرة.</a:t>
            </a:r>
            <a:r>
              <a:rPr lang="ar-SA" sz="2600" b="1" dirty="0" smtClean="0"/>
              <a:t> أي أنه لا بد أن يتجه قصده إلى فعلٍ واحدٍ يقترن بالعقد, فيكون هو السابق والغالب من النيتين, ويكون هو المعتبر, ويكون الثاني تابعاً, ويُلغى </a:t>
            </a:r>
            <a:r>
              <a:rPr lang="ar-SA" sz="2600" b="1" dirty="0" err="1" smtClean="0"/>
              <a:t>لضعفه.</a:t>
            </a:r>
            <a:r>
              <a:rPr lang="ar-SA" sz="2600" b="1" dirty="0" smtClean="0"/>
              <a:t> </a:t>
            </a:r>
          </a:p>
          <a:p>
            <a:pPr algn="just"/>
            <a:r>
              <a:rPr lang="ar-SA" sz="2600" b="1" dirty="0" smtClean="0"/>
              <a:t>وتعليلٌ آخر: وهو أن النية تكون بالجزم, والترديد بين نيتين يتنافى مع الجزم, فتبطل النيتان </a:t>
            </a:r>
            <a:r>
              <a:rPr lang="ar-SA" sz="2600" b="1" dirty="0" err="1" smtClean="0"/>
              <a:t>معاً.</a:t>
            </a:r>
            <a:r>
              <a:rPr lang="ar-SA" sz="2600" b="1" dirty="0" smtClean="0"/>
              <a:t> ويتم الرجوع إلى </a:t>
            </a:r>
            <a:r>
              <a:rPr lang="ar-SA" sz="2600" b="1" dirty="0" err="1" smtClean="0"/>
              <a:t>الأصل.</a:t>
            </a:r>
            <a:r>
              <a:rPr lang="ar-SA" sz="2600" b="1" dirty="0" smtClean="0"/>
              <a:t> والأصل في الأشياء أنها وجدت للانتفاع لا </a:t>
            </a:r>
            <a:r>
              <a:rPr lang="ar-SA" sz="2600" b="1" dirty="0" err="1" smtClean="0"/>
              <a:t>للتجارة.</a:t>
            </a:r>
            <a:r>
              <a:rPr lang="ar-SA" sz="2600" b="1" dirty="0" smtClean="0"/>
              <a:t> فلا تجب الزكاة </a:t>
            </a:r>
            <a:r>
              <a:rPr lang="ar-SA" sz="2600" b="1" dirty="0" err="1" smtClean="0"/>
              <a:t>فيها.</a:t>
            </a:r>
            <a:r>
              <a:rPr lang="ar-SA" sz="2600" b="1" dirty="0" smtClean="0"/>
              <a:t> جاء في شرح فتح </a:t>
            </a:r>
            <a:r>
              <a:rPr lang="ar-SA" sz="2600" b="1" dirty="0" err="1" smtClean="0"/>
              <a:t>القدير: </a:t>
            </a:r>
            <a:r>
              <a:rPr lang="ar-SA" sz="2600" b="1" dirty="0" smtClean="0"/>
              <a:t>" لو اشترى عبداً للخدمة ناوياً بيعه إن وجد ربحاً, لا زكاة </a:t>
            </a:r>
            <a:r>
              <a:rPr lang="ar-SA" sz="2600" b="1" dirty="0" err="1" smtClean="0"/>
              <a:t>فيه".</a:t>
            </a:r>
            <a:r>
              <a:rPr lang="ar-SA" sz="2600" b="1" dirty="0" smtClean="0"/>
              <a:t> وقال ابن </a:t>
            </a:r>
            <a:r>
              <a:rPr lang="ar-SA" sz="2600" b="1" dirty="0" err="1" smtClean="0"/>
              <a:t>النجيم: </a:t>
            </a:r>
            <a:r>
              <a:rPr lang="ar-SA" sz="2600" b="1" dirty="0" smtClean="0"/>
              <a:t>"لو اشترى شيئاً </a:t>
            </a:r>
            <a:r>
              <a:rPr lang="ar-SA" sz="2600" b="1" dirty="0" err="1" smtClean="0"/>
              <a:t>للقنية</a:t>
            </a:r>
            <a:r>
              <a:rPr lang="ar-SA" sz="2600" b="1" dirty="0" smtClean="0"/>
              <a:t> ناوياً أنه إنْ وجد ربحاً باعه لا زكاة </a:t>
            </a:r>
            <a:r>
              <a:rPr lang="ar-SA" sz="2600" b="1" dirty="0" err="1" smtClean="0"/>
              <a:t>عليه".</a:t>
            </a:r>
            <a:r>
              <a:rPr lang="ar-SA" sz="2600" b="1" dirty="0" smtClean="0"/>
              <a:t> وقال الشافعية في معرض بيان شروط وجوب الزكاة في عروض </a:t>
            </a:r>
            <a:r>
              <a:rPr lang="ar-SA" sz="2600" b="1" dirty="0" err="1" smtClean="0"/>
              <a:t>التجارة: </a:t>
            </a:r>
            <a:r>
              <a:rPr lang="ar-SA" sz="2600" b="1" dirty="0" smtClean="0"/>
              <a:t>"أن تقترن نية التجارة بحال </a:t>
            </a:r>
            <a:r>
              <a:rPr lang="ar-SA" sz="2600" b="1" dirty="0" err="1" smtClean="0"/>
              <a:t>المعاوضة</a:t>
            </a:r>
            <a:r>
              <a:rPr lang="ar-SA" sz="2600" b="1" dirty="0" smtClean="0"/>
              <a:t> </a:t>
            </a:r>
            <a:r>
              <a:rPr lang="ar-SA" sz="2600" b="1" dirty="0" err="1" smtClean="0"/>
              <a:t>...</a:t>
            </a:r>
            <a:r>
              <a:rPr lang="ar-SA" sz="2600" b="1" dirty="0" smtClean="0"/>
              <a:t> وأن لا يقصد بالمال </a:t>
            </a:r>
            <a:r>
              <a:rPr lang="ar-SA" sz="2600" b="1" dirty="0" err="1" smtClean="0"/>
              <a:t>القنية</a:t>
            </a:r>
            <a:r>
              <a:rPr lang="ar-SA" sz="2600" b="1" dirty="0" smtClean="0"/>
              <a:t> وهي الإمساك </a:t>
            </a:r>
            <a:r>
              <a:rPr lang="ar-SA" sz="2600" b="1" dirty="0" err="1" smtClean="0"/>
              <a:t>للانتفاع.</a:t>
            </a:r>
            <a:r>
              <a:rPr lang="ar-SA" sz="2600" b="1" dirty="0" smtClean="0"/>
              <a:t> ومثله عند الحنابلة </a:t>
            </a:r>
            <a:r>
              <a:rPr lang="ar-SA" sz="2600" b="1" dirty="0" err="1" smtClean="0"/>
              <a:t>أيضاً.</a:t>
            </a:r>
            <a:r>
              <a:rPr lang="ar-SA" sz="2600" b="1" dirty="0" smtClean="0"/>
              <a:t> </a:t>
            </a:r>
            <a:endParaRPr lang="en-US" sz="26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457200" y="959882"/>
            <a:ext cx="891540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mn-cs"/>
              </a:rPr>
              <a:t>والراجح والله أعلم ما ذهب إليه الجمهور من عدم وجوب الزكاة في حالة الجمع بين النيتين, للتعليل الذي ذكروه, ولأن </a:t>
            </a:r>
            <a:r>
              <a:rPr kumimoji="0" lang="ar-SA" sz="28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المخالف </a:t>
            </a: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mn-cs"/>
              </a:rPr>
              <a:t>(وهم غالبية المالكية) القائل بتغليب جانب التجارة, لم يخالف طعناً في استدلالهم, ولا تبنياً لإمكانية الجمع بين النيتين معاً, بل تغليباً لجانب الاحتياط في الدين كما صرحوا </a:t>
            </a:r>
            <a:r>
              <a:rPr kumimoji="0" lang="ar-SA" sz="28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به.</a:t>
            </a: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mn-cs"/>
              </a:rPr>
              <a:t> ومن ثَمَّ رأينا جمعاً من فقهائهم كابن القاسم وابن المواز وغيرهما يخالفون مذهبهم, ويتبنون رأي الجمهور في القول بتغليب جانب </a:t>
            </a:r>
            <a:r>
              <a:rPr kumimoji="0" lang="ar-SA" sz="28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القنية</a:t>
            </a: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mn-cs"/>
              </a:rPr>
              <a:t> والاستغلال, وعدم وجوب زكاة التجارة </a:t>
            </a:r>
            <a:r>
              <a:rPr kumimoji="0" lang="ar-SA" sz="28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فيها.</a:t>
            </a: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endParaRPr kumimoji="0" lang="en-US" sz="2800" b="1" i="0" u="none" strike="noStrike" cap="none" normalizeH="0" baseline="0" dirty="0" smtClean="0">
              <a:ln>
                <a:noFill/>
              </a:ln>
              <a:solidFill>
                <a:schemeClr val="tx1"/>
              </a:solidFill>
              <a:effectLst/>
              <a:latin typeface="Arial" pitchFamily="34" charset="0"/>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solidFill>
                  <a:schemeClr val="accent1"/>
                </a:solidFill>
                <a:latin typeface="Traditional Arabic" pitchFamily="18" charset="-78"/>
                <a:ea typeface="Calibri" pitchFamily="34" charset="0"/>
              </a:rPr>
              <a:t>كيفية احتساب </a:t>
            </a:r>
            <a:r>
              <a:rPr lang="ar-SA" b="1" dirty="0" err="1" smtClean="0">
                <a:solidFill>
                  <a:schemeClr val="accent1"/>
                </a:solidFill>
                <a:latin typeface="Traditional Arabic" pitchFamily="18" charset="-78"/>
                <a:ea typeface="Calibri" pitchFamily="34" charset="0"/>
              </a:rPr>
              <a:t>الزكاة:</a:t>
            </a:r>
            <a:endParaRPr lang="ar-SA" dirty="0">
              <a:solidFill>
                <a:schemeClr val="accent1"/>
              </a:solidFill>
            </a:endParaRPr>
          </a:p>
        </p:txBody>
      </p:sp>
      <p:sp>
        <p:nvSpPr>
          <p:cNvPr id="3" name="عنصر نائب للمحتوى 2"/>
          <p:cNvSpPr>
            <a:spLocks noGrp="1"/>
          </p:cNvSpPr>
          <p:nvPr>
            <p:ph idx="1"/>
          </p:nvPr>
        </p:nvSpPr>
        <p:spPr>
          <a:xfrm>
            <a:off x="228600" y="1371600"/>
            <a:ext cx="9372600" cy="5105400"/>
          </a:xfrm>
        </p:spPr>
        <p:txBody>
          <a:bodyPr/>
          <a:lstStyle/>
          <a:p>
            <a:pPr lvl="0" algn="just" rtl="1"/>
            <a:r>
              <a:rPr lang="ar-SA" sz="2400" b="1" dirty="0" smtClean="0">
                <a:latin typeface="Traditional Arabic" pitchFamily="18" charset="-78"/>
                <a:ea typeface="Calibri" pitchFamily="34" charset="0"/>
              </a:rPr>
              <a:t>عندما تكون الشركة هي التي ستخرج الزكاة, فإنها تقوم بذلك من خلال الخطوات </a:t>
            </a:r>
            <a:r>
              <a:rPr lang="ar-SA" sz="2400" b="1" dirty="0" err="1" smtClean="0">
                <a:latin typeface="Traditional Arabic" pitchFamily="18" charset="-78"/>
                <a:ea typeface="Calibri" pitchFamily="34" charset="0"/>
              </a:rPr>
              <a:t>التالية:</a:t>
            </a:r>
            <a:endParaRPr lang="ar-SA" sz="2400" b="1" dirty="0" smtClean="0">
              <a:latin typeface="Traditional Arabic" pitchFamily="18" charset="-78"/>
              <a:ea typeface="Calibri" pitchFamily="34" charset="0"/>
            </a:endParaRPr>
          </a:p>
          <a:p>
            <a:pPr lvl="0" algn="just" rtl="1"/>
            <a:r>
              <a:rPr lang="ar-SA" sz="2400" b="1" dirty="0" smtClean="0">
                <a:latin typeface="Traditional Arabic" pitchFamily="18" charset="-78"/>
                <a:ea typeface="Calibri" pitchFamily="34" charset="0"/>
              </a:rPr>
              <a:t>1- تُقوِّم الشركة ما عندها من السلع والبضاعة المعروضة </a:t>
            </a:r>
            <a:r>
              <a:rPr lang="ar-SA" sz="2400" b="1" dirty="0" err="1" smtClean="0">
                <a:latin typeface="Traditional Arabic" pitchFamily="18" charset="-78"/>
                <a:ea typeface="Calibri" pitchFamily="34" charset="0"/>
              </a:rPr>
              <a:t>للبيع </a:t>
            </a:r>
            <a:r>
              <a:rPr lang="ar-SA" sz="2400" b="1" dirty="0" smtClean="0">
                <a:latin typeface="Traditional Arabic" pitchFamily="18" charset="-78"/>
                <a:ea typeface="Calibri" pitchFamily="34" charset="0"/>
              </a:rPr>
              <a:t>(أي أنها تقدر قيمة البضاعة في السوق يوم تمام الحول</a:t>
            </a:r>
            <a:r>
              <a:rPr lang="ar-SA" sz="2400" b="1" dirty="0" err="1" smtClean="0">
                <a:latin typeface="Traditional Arabic" pitchFamily="18" charset="-78"/>
                <a:ea typeface="Calibri" pitchFamily="34" charset="0"/>
              </a:rPr>
              <a:t>).</a:t>
            </a:r>
            <a:endParaRPr lang="ar-SA" sz="2400" b="1" dirty="0" smtClean="0">
              <a:latin typeface="Traditional Arabic" pitchFamily="18" charset="-78"/>
              <a:ea typeface="Calibri" pitchFamily="34" charset="0"/>
            </a:endParaRPr>
          </a:p>
          <a:p>
            <a:pPr lvl="0" algn="just" rtl="1"/>
            <a:r>
              <a:rPr lang="ar-SA" sz="2400" b="1" dirty="0" smtClean="0">
                <a:latin typeface="Traditional Arabic" pitchFamily="18" charset="-78"/>
                <a:ea typeface="Calibri" pitchFamily="34" charset="0"/>
              </a:rPr>
              <a:t>2- تضم تلك القيمة إلى ما لديها من النقود.</a:t>
            </a:r>
          </a:p>
          <a:p>
            <a:pPr lvl="0" algn="just" rtl="1"/>
            <a:r>
              <a:rPr lang="ar-SA" sz="2400" b="1" dirty="0" smtClean="0">
                <a:latin typeface="Traditional Arabic" pitchFamily="18" charset="-78"/>
                <a:ea typeface="Calibri" pitchFamily="34" charset="0"/>
              </a:rPr>
              <a:t>3- تضيف إليهما ديونها الحية المرجوة على الآخرين.</a:t>
            </a:r>
          </a:p>
          <a:p>
            <a:pPr lvl="0" algn="just" rtl="1"/>
            <a:r>
              <a:rPr lang="ar-SA" sz="2400" b="1" dirty="0" smtClean="0">
                <a:latin typeface="Traditional Arabic" pitchFamily="18" charset="-78"/>
                <a:ea typeface="Calibri" pitchFamily="34" charset="0"/>
              </a:rPr>
              <a:t>4- تطرح من المال جميعه الديون التي </a:t>
            </a:r>
            <a:r>
              <a:rPr lang="ar-SA" sz="2400" b="1" dirty="0" err="1" smtClean="0">
                <a:latin typeface="Traditional Arabic" pitchFamily="18" charset="-78"/>
                <a:ea typeface="Calibri" pitchFamily="34" charset="0"/>
              </a:rPr>
              <a:t>عليها.</a:t>
            </a:r>
            <a:r>
              <a:rPr lang="ar-SA" sz="2400" b="1" dirty="0" smtClean="0">
                <a:latin typeface="Traditional Arabic" pitchFamily="18" charset="-78"/>
                <a:ea typeface="Calibri" pitchFamily="34" charset="0"/>
              </a:rPr>
              <a:t> </a:t>
            </a:r>
          </a:p>
          <a:p>
            <a:pPr lvl="0" algn="just" rtl="1"/>
            <a:r>
              <a:rPr lang="ar-SA" sz="2400" b="1" dirty="0" smtClean="0">
                <a:latin typeface="Traditional Arabic" pitchFamily="18" charset="-78"/>
                <a:ea typeface="Calibri" pitchFamily="34" charset="0"/>
              </a:rPr>
              <a:t>5- تزكي الباقي زكاة النقود ربع </a:t>
            </a:r>
            <a:r>
              <a:rPr lang="ar-SA" sz="2400" b="1" dirty="0" err="1" smtClean="0">
                <a:latin typeface="Traditional Arabic" pitchFamily="18" charset="-78"/>
                <a:ea typeface="Calibri" pitchFamily="34" charset="0"/>
              </a:rPr>
              <a:t>العشر </a:t>
            </a:r>
            <a:r>
              <a:rPr lang="ar-SA" sz="2400" b="1" dirty="0" smtClean="0">
                <a:latin typeface="Traditional Arabic" pitchFamily="18" charset="-78"/>
                <a:ea typeface="Calibri" pitchFamily="34" charset="0"/>
              </a:rPr>
              <a:t>(2,5 0/0</a:t>
            </a:r>
            <a:r>
              <a:rPr lang="ar-SA" sz="2400" b="1" dirty="0" err="1" smtClean="0">
                <a:latin typeface="Traditional Arabic" pitchFamily="18" charset="-78"/>
                <a:ea typeface="Calibri" pitchFamily="34" charset="0"/>
              </a:rPr>
              <a:t>).</a:t>
            </a:r>
            <a:r>
              <a:rPr lang="ar-SA" sz="2400" b="1" dirty="0" smtClean="0">
                <a:latin typeface="Traditional Arabic" pitchFamily="18" charset="-78"/>
                <a:ea typeface="Calibri" pitchFamily="34" charset="0"/>
              </a:rPr>
              <a:t> </a:t>
            </a:r>
          </a:p>
          <a:p>
            <a:pPr lvl="0" algn="just" rtl="1"/>
            <a:r>
              <a:rPr lang="ar-SA" sz="2400" b="1" dirty="0" smtClean="0">
                <a:latin typeface="Traditional Arabic" pitchFamily="18" charset="-78"/>
                <a:ea typeface="Calibri" pitchFamily="34" charset="0"/>
              </a:rPr>
              <a:t>وأصل هذه الطريقة في احتساب الزكاة مأثور عن ميمون بن مهران التابعي الفقيه, حيث جاء عنه </a:t>
            </a:r>
            <a:r>
              <a:rPr lang="ar-SA" sz="2400" b="1" dirty="0" err="1" smtClean="0">
                <a:latin typeface="Traditional Arabic" pitchFamily="18" charset="-78"/>
                <a:ea typeface="Calibri" pitchFamily="34" charset="0"/>
              </a:rPr>
              <a:t>قوله: </a:t>
            </a:r>
            <a:r>
              <a:rPr lang="ar-SA" sz="2400" b="1" dirty="0" smtClean="0">
                <a:latin typeface="Traditional Arabic" pitchFamily="18" charset="-78"/>
                <a:ea typeface="Calibri" pitchFamily="34" charset="0"/>
              </a:rPr>
              <a:t>(إذا حَلَّت عليك الزكاة, فانظر ما كان عندك من نقدٍ, أو عَرض للبيع, فقوِّمْه قيمة النقد, وما كان من دينٍ في </a:t>
            </a:r>
            <a:r>
              <a:rPr lang="ar-SA" sz="2400" b="1" dirty="0" err="1" smtClean="0">
                <a:latin typeface="Traditional Arabic" pitchFamily="18" charset="-78"/>
                <a:ea typeface="Calibri" pitchFamily="34" charset="0"/>
              </a:rPr>
              <a:t>ملأة</a:t>
            </a:r>
            <a:r>
              <a:rPr lang="ar-SA" sz="2400" b="1" dirty="0" smtClean="0">
                <a:latin typeface="Traditional Arabic" pitchFamily="18" charset="-78"/>
                <a:ea typeface="Calibri" pitchFamily="34" charset="0"/>
              </a:rPr>
              <a:t> -أي على أغنياء سيدفعونه وهو مضمون- فاحسبه, ثم اطرح منه ما كان عليك من الدين, ثم زكِّ ما بقي</a:t>
            </a:r>
            <a:r>
              <a:rPr lang="ar-SA" sz="2400" b="1" dirty="0" err="1" smtClean="0">
                <a:latin typeface="Traditional Arabic" pitchFamily="18" charset="-78"/>
                <a:ea typeface="Calibri" pitchFamily="34" charset="0"/>
              </a:rPr>
              <a:t>).</a:t>
            </a:r>
            <a:r>
              <a:rPr lang="ar-SA" sz="2400" b="1" dirty="0" smtClean="0">
                <a:latin typeface="Traditional Arabic" pitchFamily="18" charset="-78"/>
                <a:ea typeface="Calibri" pitchFamily="34" charset="0"/>
              </a:rPr>
              <a:t> </a:t>
            </a:r>
            <a:endParaRPr lang="ar-SA" sz="2400" b="1" dirty="0" smtClean="0">
              <a:latin typeface="Arial" pitchFamily="34" charset="0"/>
            </a:endParaRP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4000" b="1" dirty="0" smtClean="0"/>
              <a:t>ما الذي يعفى في أسهم </a:t>
            </a:r>
            <a:r>
              <a:rPr lang="ar-SA" sz="4000" b="1" dirty="0" err="1" smtClean="0"/>
              <a:t>القنية</a:t>
            </a:r>
            <a:r>
              <a:rPr lang="ar-SA" sz="4000" b="1" dirty="0" smtClean="0"/>
              <a:t> من </a:t>
            </a:r>
            <a:r>
              <a:rPr lang="ar-SA" sz="4000" b="1" dirty="0" err="1" smtClean="0"/>
              <a:t>الزكاة؟</a:t>
            </a:r>
            <a:endParaRPr lang="ar-SA" sz="4000" b="1"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800" b="1" dirty="0" smtClean="0"/>
              <a:t>عندما نقول: لا تجب الزكاة في أسهم </a:t>
            </a:r>
            <a:r>
              <a:rPr lang="ar-SA" sz="2800" b="1" dirty="0" err="1" smtClean="0"/>
              <a:t>القنية</a:t>
            </a:r>
            <a:r>
              <a:rPr lang="ar-SA" sz="2800" b="1" dirty="0" smtClean="0"/>
              <a:t>, فهل يعني ذلك أن هذه الأسهم بكل ما تقابلها من مالٍ لا زكاة </a:t>
            </a:r>
            <a:r>
              <a:rPr lang="ar-SA" sz="2800" b="1" dirty="0" err="1" smtClean="0"/>
              <a:t>فيها؟</a:t>
            </a:r>
            <a:endParaRPr lang="ar-SA" sz="2800" b="1" dirty="0" smtClean="0"/>
          </a:p>
          <a:p>
            <a:pPr algn="just" rtl="1"/>
            <a:r>
              <a:rPr lang="ar-SA" sz="2800" b="1" dirty="0" smtClean="0"/>
              <a:t>الجواب: لا؛ بل </a:t>
            </a:r>
            <a:r>
              <a:rPr lang="ar-SA" sz="2800" b="1" dirty="0" err="1" smtClean="0"/>
              <a:t>المعفو</a:t>
            </a:r>
            <a:r>
              <a:rPr lang="ar-SA" sz="2800" b="1" dirty="0" smtClean="0"/>
              <a:t> من الزكاة رأس مال الشركة الثابت, وهو الذي لا يتم تداوله كالمصنع وسيارات الخدمة, وأجهزة الحاسوب وما إلى ذلك مما هو ثابت وغير </a:t>
            </a:r>
            <a:r>
              <a:rPr lang="ar-SA" sz="2800" b="1" dirty="0" err="1" smtClean="0"/>
              <a:t>متداول.</a:t>
            </a:r>
            <a:r>
              <a:rPr lang="ar-SA" sz="2800" b="1" dirty="0" smtClean="0"/>
              <a:t> وأما ما لدى الشركة من النقود, وعروض يتم تداولها بيعاً وشراءً, وديونٍ على مستحقين أغنياء, فإن فيها الزكاة, وزكاتها هو زكاة </a:t>
            </a:r>
            <a:r>
              <a:rPr lang="ar-SA" sz="2800" b="1" dirty="0" err="1" smtClean="0"/>
              <a:t>النقود.</a:t>
            </a:r>
            <a:r>
              <a:rPr lang="ar-SA" sz="2800" b="1" dirty="0" smtClean="0"/>
              <a:t> فالشركة إن زكتها برئت ذمة هذا المالك, وإلا كان عليها أن يحسبها ولو تقديراً من خلال السؤال عنها, وتزكيتها.</a:t>
            </a:r>
          </a:p>
          <a:p>
            <a:pPr algn="just" rtl="1"/>
            <a:r>
              <a:rPr lang="ar-SA" sz="2800" b="1" dirty="0" smtClean="0"/>
              <a:t>وقد نبه إلى هذا مجمع الفقه الإسلامي في قراره المشار إليه سابقاً</a:t>
            </a:r>
            <a:r>
              <a:rPr lang="ar-SA" b="1" dirty="0" smtClean="0"/>
              <a:t>.</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sz="3200" b="1" dirty="0" smtClean="0"/>
              <a:t>إذا كانت نية مالك الأسهم تختلف عن واقع الشركة فماذا </a:t>
            </a:r>
            <a:r>
              <a:rPr lang="ar-SA" sz="3200" b="1" dirty="0" err="1" smtClean="0"/>
              <a:t>عليه؟</a:t>
            </a:r>
            <a:endParaRPr lang="ar-SA" sz="3200" b="1" dirty="0"/>
          </a:p>
        </p:txBody>
      </p:sp>
      <p:sp>
        <p:nvSpPr>
          <p:cNvPr id="3" name="عنصر نائب للمحتوى 2"/>
          <p:cNvSpPr>
            <a:spLocks noGrp="1"/>
          </p:cNvSpPr>
          <p:nvPr>
            <p:ph idx="1"/>
          </p:nvPr>
        </p:nvSpPr>
        <p:spPr>
          <a:xfrm>
            <a:off x="304800" y="1371600"/>
            <a:ext cx="9296400" cy="5105400"/>
          </a:xfrm>
        </p:spPr>
        <p:txBody>
          <a:bodyPr/>
          <a:lstStyle/>
          <a:p>
            <a:pPr algn="just" rtl="1"/>
            <a:r>
              <a:rPr lang="ar-SA" sz="2600" b="1" dirty="0" smtClean="0"/>
              <a:t>قد تكون الشركة </a:t>
            </a:r>
            <a:r>
              <a:rPr lang="ar-SA" sz="2600" b="1" dirty="0" err="1" smtClean="0"/>
              <a:t>تجارية </a:t>
            </a:r>
            <a:r>
              <a:rPr lang="ar-SA" sz="2600" b="1" dirty="0" smtClean="0"/>
              <a:t>(أي مجال نشاطها البيع والشراء, </a:t>
            </a:r>
            <a:r>
              <a:rPr lang="ar-SA" sz="2600" b="1" dirty="0" err="1" smtClean="0"/>
              <a:t>كبندة</a:t>
            </a:r>
            <a:r>
              <a:rPr lang="ar-SA" sz="2600" b="1" dirty="0" smtClean="0"/>
              <a:t> أو </a:t>
            </a:r>
            <a:r>
              <a:rPr lang="ar-SA" sz="2600" b="1" dirty="0" err="1" smtClean="0"/>
              <a:t>العثيم</a:t>
            </a:r>
            <a:r>
              <a:rPr lang="ar-SA" sz="2600" b="1" dirty="0" smtClean="0"/>
              <a:t> مول مثلاً) ويشتري الشخص فيها أسهماً بنية الاقتناء والاحتفاظ </a:t>
            </a:r>
            <a:r>
              <a:rPr lang="ar-SA" sz="2600" b="1" dirty="0" err="1" smtClean="0"/>
              <a:t>بها؟</a:t>
            </a:r>
            <a:r>
              <a:rPr lang="ar-SA" sz="2600" b="1" dirty="0" smtClean="0"/>
              <a:t> أو تكون نيته الاتجار والشركة خدمية </a:t>
            </a:r>
            <a:r>
              <a:rPr lang="ar-SA" sz="2600" b="1" dirty="0" err="1" smtClean="0"/>
              <a:t>مثلا؟</a:t>
            </a:r>
            <a:r>
              <a:rPr lang="ar-SA" sz="2600" b="1" dirty="0" smtClean="0"/>
              <a:t> فماذا </a:t>
            </a:r>
            <a:r>
              <a:rPr lang="ar-SA" sz="2600" b="1" dirty="0" err="1" smtClean="0"/>
              <a:t>عليه؟</a:t>
            </a:r>
            <a:endParaRPr lang="ar-SA" sz="2600" b="1" dirty="0" smtClean="0"/>
          </a:p>
          <a:p>
            <a:pPr algn="just" rtl="1"/>
            <a:r>
              <a:rPr lang="ar-SA" sz="2600" b="1" dirty="0" smtClean="0"/>
              <a:t>الجواب: إذا كانت الشركة تجارية لا يكفيه تزكية الغلة فقط, وإن كانت نيته الاحتفاظ بأسهمه, ولا تعتبر نيته, بل يجب عليه زكاة التجارة في أسهمه؛ لأن شرط اعتبار النية أن لا يكذبها </a:t>
            </a:r>
            <a:r>
              <a:rPr lang="ar-SA" sz="2600" b="1" dirty="0" err="1" smtClean="0"/>
              <a:t>الواقع.</a:t>
            </a:r>
            <a:r>
              <a:rPr lang="ar-SA" sz="2600" b="1" dirty="0" smtClean="0"/>
              <a:t> وفي مثل هذه الصورة يُكذب واقع الشركة التجارية نيته ويردها, فتكون نيته </a:t>
            </a:r>
            <a:r>
              <a:rPr lang="ar-SA" sz="2600" b="1" dirty="0" err="1" smtClean="0"/>
              <a:t>باطلة.</a:t>
            </a:r>
            <a:r>
              <a:rPr lang="ar-SA" sz="2600" b="1" dirty="0" smtClean="0"/>
              <a:t> مَثَلُه كمثل مَنْ نوى الإقامة وهو في السفر على متن الطريق, فإن نيته في الإقامة باطلة, وسفره مستمر, ورُخص السفر باقية له.</a:t>
            </a:r>
          </a:p>
          <a:p>
            <a:pPr lvl="0" algn="just" rtl="1"/>
            <a:r>
              <a:rPr lang="ar-SA" sz="2600" b="1" dirty="0" smtClean="0"/>
              <a:t>وإذا كانت نية مالك الأسهم المتاجرة بأسهمه, والشركة صناعية أو خدمية, لم يكفه إخراج الشركة للزكاة؛ لأنها ستكون قد أخرجت الزكاة من الغلة فقط, وواجب الشريك إخراج زكاة التجارة من جميع ما تمثله الأسهم من مال, وليس من الغلة فقط كما فعلته الشركة.</a:t>
            </a:r>
            <a:endParaRPr lang="en-US" sz="2600" b="1" dirty="0" smtClean="0"/>
          </a:p>
          <a:p>
            <a:pPr algn="just" rtl="1"/>
            <a:endParaRPr lang="ar-SA" sz="2600" b="1" dirty="0" smtClean="0"/>
          </a:p>
          <a:p>
            <a:pPr algn="just" rtl="1"/>
            <a:endParaRPr lang="ar-SA" sz="2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2400" y="274638"/>
            <a:ext cx="9258300" cy="1143000"/>
          </a:xfrm>
        </p:spPr>
        <p:txBody>
          <a:bodyPr/>
          <a:lstStyle/>
          <a:p>
            <a:pPr rtl="1"/>
            <a:r>
              <a:rPr lang="ar-SA" sz="3600" b="1" dirty="0" smtClean="0"/>
              <a:t>هل تبرأ ذمة الشريك بإخراج الشركة </a:t>
            </a:r>
            <a:r>
              <a:rPr lang="ar-SA" sz="3600" b="1" dirty="0" err="1" smtClean="0"/>
              <a:t>الزكاة؟</a:t>
            </a:r>
            <a:endParaRPr lang="ar-SA" sz="3600" b="1" dirty="0"/>
          </a:p>
        </p:txBody>
      </p:sp>
      <p:sp>
        <p:nvSpPr>
          <p:cNvPr id="3" name="عنصر نائب للمحتوى 2"/>
          <p:cNvSpPr>
            <a:spLocks noGrp="1"/>
          </p:cNvSpPr>
          <p:nvPr>
            <p:ph idx="1"/>
          </p:nvPr>
        </p:nvSpPr>
        <p:spPr>
          <a:xfrm>
            <a:off x="304800" y="1371600"/>
            <a:ext cx="9296400" cy="4754563"/>
          </a:xfrm>
        </p:spPr>
        <p:txBody>
          <a:bodyPr/>
          <a:lstStyle/>
          <a:p>
            <a:pPr lvl="0" algn="just" rtl="1"/>
            <a:r>
              <a:rPr lang="ar-SA" sz="2600" b="1" dirty="0" smtClean="0"/>
              <a:t>إذا أخرجت الشركة التجارية زكاتها ربع العشر فقد أبرأت ذمتها, ولكن ذلك لا يعني أن ذمة مالك الأسهم أيضاً قد برئت إذا كان قد نوى بشراء الأسهم الاتجار بها!</a:t>
            </a:r>
            <a:endParaRPr lang="en-US" sz="2600" b="1" dirty="0" smtClean="0"/>
          </a:p>
          <a:p>
            <a:pPr algn="just" rtl="1"/>
            <a:r>
              <a:rPr lang="ar-SA" sz="2600" b="1" dirty="0" smtClean="0"/>
              <a:t>وذلك لأن الشركة ستخرج زكاة أموالها النامية, والتي تدار بيعاً وشراءً, وأما المباني والسيارات والأجهزة والتراخيص فلن تزكيها, لأنها من رأس مالها الثابت, وهو لا يزكى </a:t>
            </a:r>
            <a:r>
              <a:rPr lang="ar-SA" sz="2600" b="1" dirty="0" err="1" smtClean="0"/>
              <a:t>إجماعاً.</a:t>
            </a:r>
            <a:r>
              <a:rPr lang="ar-SA" sz="2600" b="1" dirty="0" smtClean="0"/>
              <a:t> وأما الشريك المتاجر بأسهمه فإنه عليه تزكية أسهمه بكل ما تحمله هذه الأسهم من قيمة مادية </a:t>
            </a:r>
            <a:r>
              <a:rPr lang="ar-SA" sz="2600" b="1" dirty="0" err="1" smtClean="0"/>
              <a:t>ومعنوية </a:t>
            </a:r>
            <a:r>
              <a:rPr lang="ar-SA" sz="2600" b="1" dirty="0" smtClean="0"/>
              <a:t>(فيدخل في تقويم الأسهم زيادة عن النقود والعروض, الأصول الثابتة كالمباني والأدوات, والحقوق المعنوية كالتراخيص والامتيازات)؛ لأنها جميعاً قد تحولت عنده إلى أموال تجارة, وأصبحت معروضةً للبيع, وحين يبيع سهمه في السوق, يبيعه بكل ما يقابله من حصته في الشركة.</a:t>
            </a:r>
            <a:endParaRPr lang="en-US" sz="2600" b="1" dirty="0" smtClean="0"/>
          </a:p>
          <a:p>
            <a:pPr algn="just" rtl="1"/>
            <a:endParaRPr lang="ar-SA"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6147</TotalTime>
  <Words>1901</Words>
  <Application>Microsoft Office PowerPoint</Application>
  <PresentationFormat>A4 Paper (210x297 mm)</PresentationFormat>
  <Paragraphs>57</Paragraphs>
  <Slides>16</Slides>
  <Notes>0</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Office Theme</vt:lpstr>
      <vt:lpstr>عرض تقديمي في PowerPoint</vt:lpstr>
      <vt:lpstr>المحاضرة السابعة  زكاة شركات المساهمة (تابع)</vt:lpstr>
      <vt:lpstr>إخراجُ الشريك زكاة أسهمه بنفسه:</vt:lpstr>
      <vt:lpstr>أولاً - شراء الأسهم للاتجار بها:</vt:lpstr>
      <vt:lpstr>عرض تقديمي في PowerPoint</vt:lpstr>
      <vt:lpstr>ثانياً - شراء الأسهم بغرض الاستفادة من الغَلَّة: </vt:lpstr>
      <vt:lpstr>عرض تقديمي في PowerPoint</vt:lpstr>
      <vt:lpstr>عرض تقديمي في PowerPoint</vt:lpstr>
      <vt:lpstr>ثالثاً - الأسهم التي تقتنى للاستفادة من ريعها والمتاجرة معاً:</vt:lpstr>
      <vt:lpstr>عرض تقديمي في PowerPoint</vt:lpstr>
      <vt:lpstr>عرض تقديمي في PowerPoint</vt:lpstr>
      <vt:lpstr>كيفية احتساب الزكاة:</vt:lpstr>
      <vt:lpstr>ما الذي يعفى في أسهم القنية من الزكاة؟</vt:lpstr>
      <vt:lpstr>إذا كانت نية مالك الأسهم تختلف عن واقع الشركة فماذا عليه؟</vt:lpstr>
      <vt:lpstr>هل تبرأ ذمة الشريك بإخراج الشركة الزكاة؟</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278</cp:revision>
  <dcterms:created xsi:type="dcterms:W3CDTF">2009-10-14T19:14:34Z</dcterms:created>
  <dcterms:modified xsi:type="dcterms:W3CDTF">2012-10-09T15:36:23Z</dcterms:modified>
</cp:coreProperties>
</file>