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74" r:id="rId4"/>
    <p:sldId id="324" r:id="rId5"/>
    <p:sldId id="275" r:id="rId6"/>
    <p:sldId id="276" r:id="rId7"/>
    <p:sldId id="315" r:id="rId8"/>
    <p:sldId id="331" r:id="rId9"/>
    <p:sldId id="319" r:id="rId10"/>
    <p:sldId id="320" r:id="rId11"/>
    <p:sldId id="332" r:id="rId12"/>
    <p:sldId id="325" r:id="rId13"/>
    <p:sldId id="321" r:id="rId14"/>
    <p:sldId id="326" r:id="rId15"/>
    <p:sldId id="323" r:id="rId16"/>
    <p:sldId id="327" r:id="rId17"/>
    <p:sldId id="322" r:id="rId18"/>
    <p:sldId id="328" r:id="rId19"/>
    <p:sldId id="329" r:id="rId20"/>
    <p:sldId id="330"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600" y="20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600" b="1" dirty="0" smtClean="0">
                <a:solidFill>
                  <a:srgbClr val="FF0000"/>
                </a:solidFill>
                <a:latin typeface="Calibri" pitchFamily="34" charset="0"/>
                <a:cs typeface="Times New Roman" pitchFamily="18" charset="0"/>
              </a:rPr>
              <a:t>القضايا المعاصرة وفقه النوازل</a:t>
            </a:r>
            <a:endParaRPr lang="en-US" sz="3600" b="1" dirty="0">
              <a:solidFill>
                <a:srgbClr val="FF0000"/>
              </a:solidFill>
              <a:latin typeface="Calibri" pitchFamily="34" charset="0"/>
            </a:endParaRPr>
          </a:p>
          <a:p>
            <a:pPr algn="ctr"/>
            <a:r>
              <a:rPr lang="ar-SA" sz="3200" b="1" dirty="0" smtClean="0">
                <a:solidFill>
                  <a:srgbClr val="FF0000"/>
                </a:solidFill>
                <a:latin typeface="Calibri" pitchFamily="34" charset="0"/>
                <a:cs typeface="Times New Roman" pitchFamily="18" charset="0"/>
              </a:rPr>
              <a:t>د</a:t>
            </a:r>
            <a:r>
              <a:rPr lang="en-US" sz="3200" b="1" dirty="0" smtClean="0">
                <a:solidFill>
                  <a:srgbClr val="FF0000"/>
                </a:solidFill>
                <a:latin typeface="Calibri" pitchFamily="34" charset="0"/>
                <a:cs typeface="Times New Roman" pitchFamily="18" charset="0"/>
              </a:rPr>
              <a:t>  .</a:t>
            </a:r>
            <a:r>
              <a:rPr lang="ar-SA" sz="3200" b="1" dirty="0" smtClean="0">
                <a:solidFill>
                  <a:srgbClr val="FF0000"/>
                </a:solidFill>
                <a:latin typeface="Calibri" pitchFamily="34" charset="0"/>
                <a:cs typeface="Times New Roman" pitchFamily="18" charset="0"/>
              </a:rPr>
              <a:t>عبد الله </a:t>
            </a:r>
            <a:r>
              <a:rPr lang="ar-SA" sz="3200" b="1" dirty="0" err="1" smtClean="0">
                <a:solidFill>
                  <a:srgbClr val="FF0000"/>
                </a:solidFill>
                <a:latin typeface="Calibri" pitchFamily="34" charset="0"/>
                <a:cs typeface="Times New Roman" pitchFamily="18" charset="0"/>
              </a:rPr>
              <a:t>الديرشوي</a:t>
            </a:r>
            <a:endParaRPr lang="en-US" sz="3200" b="1" dirty="0">
              <a:solidFill>
                <a:srgbClr val="FF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438400"/>
            <a:ext cx="8420100" cy="2819400"/>
          </a:xfrm>
        </p:spPr>
        <p:txBody>
          <a:bodyPr/>
          <a:lstStyle/>
          <a:p>
            <a:pPr rtl="1" eaLnBrk="1" hangingPunct="1">
              <a:lnSpc>
                <a:spcPct val="150000"/>
              </a:lnSpc>
            </a:pPr>
            <a:r>
              <a:rPr lang="ar-SA" sz="4800" b="1" spc="-150" dirty="0" smtClean="0">
                <a:solidFill>
                  <a:srgbClr val="376092"/>
                </a:solidFill>
                <a:latin typeface="Times New Roman" pitchFamily="18" charset="0"/>
                <a:cs typeface="+mn-cs"/>
              </a:rPr>
              <a:t>المحاضرة الثامنة</a:t>
            </a:r>
            <a:br>
              <a:rPr lang="ar-SA" sz="4800" b="1" spc="-150" dirty="0" smtClean="0">
                <a:solidFill>
                  <a:srgbClr val="376092"/>
                </a:solidFill>
                <a:latin typeface="Times New Roman" pitchFamily="18" charset="0"/>
                <a:cs typeface="+mn-cs"/>
              </a:rPr>
            </a:br>
            <a:r>
              <a:rPr lang="ar-SA" sz="4800" b="1" dirty="0" smtClean="0"/>
              <a:t> الأسهم ومدى مشروعية التعامل بها </a:t>
            </a:r>
            <a:endParaRPr lang="en-US" sz="4800" b="1" spc="-150" dirty="0" smtClean="0">
              <a:solidFill>
                <a:srgbClr val="C00000"/>
              </a:solidFill>
              <a:latin typeface="Times New Roman" pitchFamily="18"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19200"/>
          </a:xfrm>
        </p:spPr>
        <p:txBody>
          <a:bodyPr/>
          <a:lstStyle/>
          <a:p>
            <a:pPr rtl="1"/>
            <a:r>
              <a:rPr lang="ar-SA" b="1" dirty="0" smtClean="0"/>
              <a:t>المقدمة:</a:t>
            </a:r>
            <a:endParaRPr lang="en-US" dirty="0"/>
          </a:p>
        </p:txBody>
      </p:sp>
      <p:sp>
        <p:nvSpPr>
          <p:cNvPr id="3" name="عنصر نائب للمحتوى 2"/>
          <p:cNvSpPr>
            <a:spLocks noGrp="1"/>
          </p:cNvSpPr>
          <p:nvPr>
            <p:ph idx="1"/>
          </p:nvPr>
        </p:nvSpPr>
        <p:spPr>
          <a:xfrm>
            <a:off x="533400" y="1447800"/>
            <a:ext cx="8839200" cy="4678363"/>
          </a:xfrm>
        </p:spPr>
        <p:txBody>
          <a:bodyPr/>
          <a:lstStyle/>
          <a:p>
            <a:pPr algn="just" rtl="1"/>
            <a:r>
              <a:rPr lang="ar-SA" sz="2800" b="1" dirty="0" smtClean="0"/>
              <a:t>تلعب شركات المساهمة دوراً كبيراً في الاقتصاد المعاصر، لضخامة رؤوس أموالها التي قد تصل إلى مئات الملايين من الدولارات, وربما </a:t>
            </a:r>
            <a:r>
              <a:rPr lang="ar-SA" sz="2800" b="1" dirty="0" err="1" smtClean="0"/>
              <a:t>المليارات!</a:t>
            </a:r>
            <a:r>
              <a:rPr lang="ar-SA" sz="2800" b="1" dirty="0" smtClean="0"/>
              <a:t> حيث يشترك فيها أعدادٌ هائلة من الناس, لضآلة قيمة السهم, وصغر حجمه, الأمر الذي يمكن من لديه </a:t>
            </a:r>
            <a:r>
              <a:rPr lang="ar-SA" sz="2800" b="1" dirty="0" smtClean="0"/>
              <a:t>فائضاً </a:t>
            </a:r>
            <a:r>
              <a:rPr lang="ar-SA" sz="2800" b="1" dirty="0" smtClean="0"/>
              <a:t>من المال مهما كان قليلاً أن يجد فرصته للاكتتاب في أسهم هذه </a:t>
            </a:r>
            <a:r>
              <a:rPr lang="ar-SA" sz="2800" b="1" dirty="0" err="1" smtClean="0"/>
              <a:t>الشركات.</a:t>
            </a:r>
            <a:r>
              <a:rPr lang="ar-SA" sz="2800" b="1" dirty="0" smtClean="0"/>
              <a:t> يضاف إلى ذلك أمرٌ آخر في غاية الأهمية وهو أن بإمكان هذا الشريك طرح أسهمه في السوق وبيعها, في أي وقت شاء, ولأي شخصٍ كان, من غير أن تفرض عليه قيود في ذلك, الأمر الذي يجعل من أسهمه هذه أوراقاً ماليةً في يده, يستطيع تحويلها إلى نقد بسهولة ويسر في الوقت الذي يشاء, وهو ما جعل الناس يقبلون على المشاركة في هذه الشركات, ويُكسبهم الثقة بها.</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09600" y="457200"/>
            <a:ext cx="8610600" cy="3970318"/>
          </a:xfrm>
          <a:prstGeom prst="rect">
            <a:avLst/>
          </a:prstGeom>
        </p:spPr>
        <p:txBody>
          <a:bodyPr wrap="square">
            <a:spAutoFit/>
          </a:bodyPr>
          <a:lstStyle/>
          <a:p>
            <a:pPr algn="just"/>
            <a:r>
              <a:rPr lang="ar-SA" sz="2800" b="1" dirty="0" smtClean="0"/>
              <a:t>إلا أن هذه الشركات ولِدَتْ في بلاد الغرب, وفي مجتمعات لا تدين بالإسلام, فمن </a:t>
            </a:r>
            <a:r>
              <a:rPr lang="ar-SA" sz="2800" b="1" dirty="0" err="1" smtClean="0"/>
              <a:t>البدهي</a:t>
            </a:r>
            <a:r>
              <a:rPr lang="ar-SA" sz="2800" b="1" dirty="0" smtClean="0"/>
              <a:t> أن تتضمن في صيغ عقودها شروطاً أو حقوقاً أو امتيازاتٍ تتعارض مع أحكام شرعنا, ومن ثَمَّ كان على المسلم أخذ الحيطة والحذر في تعامله بها, وكان عليه الرجوع إلى أهل العلم لمعرفة حكم </a:t>
            </a:r>
            <a:r>
              <a:rPr lang="ar-SA" sz="2800" b="1" dirty="0" err="1" smtClean="0"/>
              <a:t>الشرع</a:t>
            </a:r>
            <a:r>
              <a:rPr lang="ar-SA" sz="2800" b="1" dirty="0" smtClean="0"/>
              <a:t> فيها قبل الإقدام عليها, أو إجراء التعديل المطلوب شرعاً على صيغتها, والذي قد لا يكون في كثير من الأحيان سوى إلغاء شرطٍ أو قيد.</a:t>
            </a:r>
          </a:p>
          <a:p>
            <a:pPr algn="just"/>
            <a:r>
              <a:rPr lang="ar-SA" sz="2800" b="1" dirty="0" smtClean="0"/>
              <a:t>وفي الصفحات القادمة نقدم فكرة عن هذه الشركات بصفتها من القضايا المالية المستجدة, ونستعرض أقوال الفقهاء المعاصرين في حكم المشاركة فيها.</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b="1" dirty="0" smtClean="0"/>
              <a:t>تعريف شركة المساهمة </a:t>
            </a:r>
            <a:r>
              <a:rPr lang="ar-SA" b="1" dirty="0" err="1" smtClean="0"/>
              <a:t>والأسهم:</a:t>
            </a:r>
            <a:r>
              <a:rPr lang="ar-SA" b="1" dirty="0" smtClean="0"/>
              <a:t> </a:t>
            </a:r>
            <a:endParaRPr lang="en-US" dirty="0"/>
          </a:p>
        </p:txBody>
      </p:sp>
      <p:sp>
        <p:nvSpPr>
          <p:cNvPr id="3" name="عنصر نائب للمحتوى 2"/>
          <p:cNvSpPr>
            <a:spLocks noGrp="1"/>
          </p:cNvSpPr>
          <p:nvPr>
            <p:ph idx="1"/>
          </p:nvPr>
        </p:nvSpPr>
        <p:spPr>
          <a:xfrm>
            <a:off x="228600" y="1371600"/>
            <a:ext cx="9372600" cy="4754563"/>
          </a:xfrm>
        </p:spPr>
        <p:txBody>
          <a:bodyPr/>
          <a:lstStyle/>
          <a:p>
            <a:pPr algn="just" rtl="1"/>
            <a:r>
              <a:rPr lang="ar-SA" sz="2600" b="1" u="sng" dirty="0" smtClean="0"/>
              <a:t>شركات المساهمة </a:t>
            </a:r>
            <a:r>
              <a:rPr lang="ar-SA" sz="2600" b="1" dirty="0" smtClean="0"/>
              <a:t>هي: شركات أموالٍ, يُقَسَّمُ رأسُ مالِها إلى أسهمٍ متساويةِ القيمة، قابلةٍ </a:t>
            </a:r>
            <a:r>
              <a:rPr lang="ar-SA" sz="2600" b="1" dirty="0" err="1" smtClean="0"/>
              <a:t>للتداول.</a:t>
            </a:r>
            <a:r>
              <a:rPr lang="ar-SA" sz="2600" b="1" dirty="0" smtClean="0"/>
              <a:t> </a:t>
            </a:r>
          </a:p>
          <a:p>
            <a:pPr algn="just" rtl="1"/>
            <a:r>
              <a:rPr lang="ar-SA" sz="2600" b="1" dirty="0" smtClean="0"/>
              <a:t>وهذه الشركات لا تسمى باسم أحد من الشركاء, بل باسم الغرض أو النشاط الذي تزاوله.</a:t>
            </a:r>
          </a:p>
          <a:p>
            <a:pPr algn="just" rtl="1"/>
            <a:r>
              <a:rPr lang="ar-SA" sz="2600" b="1" dirty="0" smtClean="0"/>
              <a:t>وتقوم فكرتها على اشتراك أعدادٍ كبيرة من الناس في رأس مال الشركة, إلاَّ أن بعض أعضائها فقط يقومون بإدارة أموالها, وهم المؤسسون لها, وأما بقية الشركاء فلهم حصصٌ فيها, ولهم حق التصرف في حصصهم بيعاً وهبة ورهناً من غير قيد أو شرط, غير أنهم لا يملكون حق </a:t>
            </a:r>
            <a:r>
              <a:rPr lang="ar-SA" sz="2600" b="1" dirty="0" err="1" smtClean="0"/>
              <a:t>إدارتها.</a:t>
            </a:r>
            <a:r>
              <a:rPr lang="ar-SA" sz="2600" b="1" dirty="0" smtClean="0"/>
              <a:t> </a:t>
            </a:r>
          </a:p>
          <a:p>
            <a:pPr algn="just" rtl="1"/>
            <a:r>
              <a:rPr lang="ar-SA" sz="2600" b="1" u="sng" dirty="0" smtClean="0"/>
              <a:t>وأما السهم </a:t>
            </a:r>
            <a:r>
              <a:rPr lang="ar-SA" sz="2600" b="1" dirty="0" smtClean="0"/>
              <a:t>فهو في اللغةً بمعنى </a:t>
            </a:r>
            <a:r>
              <a:rPr lang="ar-SA" sz="2600" b="1" dirty="0" err="1" smtClean="0"/>
              <a:t>النصيب.</a:t>
            </a:r>
            <a:r>
              <a:rPr lang="ar-SA" sz="2600" b="1" dirty="0" smtClean="0"/>
              <a:t> وفي </a:t>
            </a:r>
            <a:r>
              <a:rPr lang="ar-SA" sz="2600" b="1" dirty="0" err="1" smtClean="0"/>
              <a:t>الاصطلاح: </a:t>
            </a:r>
            <a:r>
              <a:rPr lang="ar-SA" sz="2600" b="1" dirty="0" smtClean="0"/>
              <a:t>"حصّة شائعة في موجودات </a:t>
            </a:r>
            <a:r>
              <a:rPr lang="ar-SA" sz="2600" b="1" dirty="0" err="1" smtClean="0"/>
              <a:t>الشركة".</a:t>
            </a:r>
            <a:r>
              <a:rPr lang="ar-SA" sz="2600" b="1" dirty="0" smtClean="0"/>
              <a:t> أي نصيب المساهم وحصته في أموال الشركة.</a:t>
            </a:r>
          </a:p>
          <a:p>
            <a:pPr algn="just" rtl="1"/>
            <a:endParaRPr lang="ar-SA" sz="2800" b="1" dirty="0" smtClean="0"/>
          </a:p>
          <a:p>
            <a:pPr algn="just" rtl="1"/>
            <a:r>
              <a:rPr lang="ar-SA" sz="2800" b="1" dirty="0" smtClean="0"/>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sz="4800" b="1" dirty="0" smtClean="0"/>
              <a:t>أنواع </a:t>
            </a:r>
            <a:r>
              <a:rPr lang="ar-SA" sz="4800" b="1" dirty="0" err="1" smtClean="0"/>
              <a:t>الأسهم:</a:t>
            </a:r>
            <a:r>
              <a:rPr lang="ar-SA" sz="4800" b="1" dirty="0" smtClean="0"/>
              <a:t> </a:t>
            </a:r>
            <a:endParaRPr lang="en-US" sz="4800" dirty="0"/>
          </a:p>
        </p:txBody>
      </p:sp>
      <p:sp>
        <p:nvSpPr>
          <p:cNvPr id="3" name="عنصر نائب للمحتوى 2"/>
          <p:cNvSpPr>
            <a:spLocks noGrp="1"/>
          </p:cNvSpPr>
          <p:nvPr>
            <p:ph idx="1"/>
          </p:nvPr>
        </p:nvSpPr>
        <p:spPr>
          <a:xfrm>
            <a:off x="152400" y="1371600"/>
            <a:ext cx="9525000" cy="4754563"/>
          </a:xfrm>
        </p:spPr>
        <p:txBody>
          <a:bodyPr/>
          <a:lstStyle/>
          <a:p>
            <a:pPr algn="just" rtl="1"/>
            <a:r>
              <a:rPr lang="ar-SA" sz="2400" b="1" dirty="0" smtClean="0"/>
              <a:t>للأسهم أنواع متعددة باعتبارات مختلفة, نقتصر على ذكر اثنين </a:t>
            </a:r>
            <a:r>
              <a:rPr lang="ar-SA" sz="2400" b="1" dirty="0" err="1" smtClean="0"/>
              <a:t>منها:</a:t>
            </a:r>
            <a:endParaRPr lang="ar-SA" sz="2400" b="1" dirty="0" smtClean="0"/>
          </a:p>
          <a:p>
            <a:pPr algn="just" rtl="1"/>
            <a:r>
              <a:rPr lang="ar-SA" sz="2400" b="1" dirty="0" smtClean="0"/>
              <a:t>1)	أنواعها بالنظر إلى حقوق أصحابها المساهمين </a:t>
            </a:r>
            <a:r>
              <a:rPr lang="ar-SA" sz="2400" b="1" dirty="0" err="1" smtClean="0"/>
              <a:t>فيها:</a:t>
            </a:r>
            <a:endParaRPr lang="ar-SA" sz="2400" b="1" dirty="0" smtClean="0"/>
          </a:p>
          <a:p>
            <a:pPr algn="just" rtl="1"/>
            <a:r>
              <a:rPr lang="ar-SA" sz="2400" b="1" dirty="0" smtClean="0"/>
              <a:t>‌أ-	أسهم عادية تتساوى في قيمتها, وتعطي المساهمين حقوقاً متساوية, فلا ميزة لأحدٍ على أحد.</a:t>
            </a:r>
          </a:p>
          <a:p>
            <a:pPr algn="just" rtl="1"/>
            <a:r>
              <a:rPr lang="ar-SA" sz="2400" b="1" dirty="0" smtClean="0"/>
              <a:t>‌ب-	أسهم ممتازة, تعطي صاحبها حقوقاً خاصة لا توجد في الأسهم </a:t>
            </a:r>
            <a:r>
              <a:rPr lang="ar-SA" sz="2400" b="1" dirty="0" err="1" smtClean="0"/>
              <a:t>العادية.</a:t>
            </a:r>
            <a:r>
              <a:rPr lang="ar-SA" sz="2400" b="1" dirty="0" smtClean="0"/>
              <a:t> وتكون الغاية منها جذب الجمهور </a:t>
            </a:r>
            <a:r>
              <a:rPr lang="ar-SA" sz="2400" b="1" dirty="0" err="1" smtClean="0"/>
              <a:t>للاكتتاب </a:t>
            </a:r>
            <a:r>
              <a:rPr lang="ar-SA" sz="2400" b="1" dirty="0" smtClean="0"/>
              <a:t>(كأن يُعطى الحق في استرجاع قيمة أسهمه عند تصفية الشركة, أو الأولوية في الحصول على الربح, أو يمنح أكثر من صوت في الجمعية العمومية</a:t>
            </a:r>
            <a:r>
              <a:rPr lang="ar-SA" sz="2400" b="1" dirty="0" err="1" smtClean="0"/>
              <a:t>).</a:t>
            </a:r>
            <a:endParaRPr lang="ar-SA" sz="2400" b="1" dirty="0" smtClean="0"/>
          </a:p>
          <a:p>
            <a:pPr algn="just" rtl="1"/>
            <a:r>
              <a:rPr lang="ar-SA" sz="2400" b="1" dirty="0" smtClean="0"/>
              <a:t>2)	أنواعها بالنظر إلى استهلاكها </a:t>
            </a:r>
            <a:r>
              <a:rPr lang="ar-SA" sz="2400" b="1" dirty="0" err="1" smtClean="0"/>
              <a:t>وعدمه:</a:t>
            </a:r>
            <a:endParaRPr lang="ar-SA" sz="2400" b="1" dirty="0" smtClean="0"/>
          </a:p>
          <a:p>
            <a:pPr algn="just" rtl="1"/>
            <a:r>
              <a:rPr lang="ar-SA" sz="2400" b="1" dirty="0" smtClean="0"/>
              <a:t>‌أ-	أسهم رأس المال: وهذه لا يسترد صاحبها قيمتها من الشركة ما دامت قائمة.</a:t>
            </a:r>
          </a:p>
          <a:p>
            <a:pPr algn="just" rtl="1"/>
            <a:r>
              <a:rPr lang="ar-SA" sz="2400" b="1" dirty="0" smtClean="0"/>
              <a:t>‌ب-	أسهم التمتع: وهذه يسترد صاحبها قيمتها من الشركة قبل انقضائها, ويبقى مع ذلك شريكاً فيها, وله حق الحصول على الأرباح, والتصويت في الجمعية العمومية</a:t>
            </a:r>
            <a:r>
              <a:rPr lang="ar-SA" sz="2400" b="1" dirty="0" err="1" smtClean="0"/>
              <a:t>).</a:t>
            </a:r>
            <a:r>
              <a:rPr lang="ar-SA" sz="2400" b="1" dirty="0" smtClean="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801100" cy="1143000"/>
          </a:xfrm>
        </p:spPr>
        <p:txBody>
          <a:bodyPr/>
          <a:lstStyle/>
          <a:p>
            <a:r>
              <a:rPr lang="ar-SA" b="1" dirty="0" smtClean="0"/>
              <a:t>قيمة </a:t>
            </a:r>
            <a:r>
              <a:rPr lang="ar-SA" b="1" dirty="0" err="1" smtClean="0"/>
              <a:t>السهم:</a:t>
            </a:r>
            <a:r>
              <a:rPr lang="ar-SA" b="1" dirty="0" smtClean="0"/>
              <a:t> </a:t>
            </a:r>
            <a:endParaRPr lang="ar-SA" dirty="0"/>
          </a:p>
        </p:txBody>
      </p:sp>
      <p:sp>
        <p:nvSpPr>
          <p:cNvPr id="3" name="عنصر نائب للمحتوى 2"/>
          <p:cNvSpPr>
            <a:spLocks noGrp="1"/>
          </p:cNvSpPr>
          <p:nvPr>
            <p:ph idx="1"/>
          </p:nvPr>
        </p:nvSpPr>
        <p:spPr>
          <a:xfrm>
            <a:off x="304800" y="1371600"/>
            <a:ext cx="9144000" cy="4754563"/>
          </a:xfrm>
        </p:spPr>
        <p:txBody>
          <a:bodyPr/>
          <a:lstStyle/>
          <a:p>
            <a:pPr algn="just" rtl="1"/>
            <a:r>
              <a:rPr lang="ar-SA" sz="2800" b="1" dirty="0" smtClean="0"/>
              <a:t>للسهم قيمٌ متعددة باعتبارات مختلفة, </a:t>
            </a:r>
            <a:r>
              <a:rPr lang="ar-SA" sz="2800" b="1" dirty="0" err="1" smtClean="0"/>
              <a:t>منها:</a:t>
            </a:r>
            <a:endParaRPr lang="ar-SA" sz="2800" b="1" dirty="0" smtClean="0"/>
          </a:p>
          <a:p>
            <a:pPr algn="just" rtl="1"/>
            <a:r>
              <a:rPr lang="ar-SA" sz="2800" b="1" dirty="0" err="1" smtClean="0"/>
              <a:t>1.</a:t>
            </a:r>
            <a:r>
              <a:rPr lang="ar-SA" sz="2800" b="1" dirty="0" smtClean="0"/>
              <a:t>	القيمة الاسمية: وتعني القيمة المحددة في صك إنشاء الشركة, والتي على أساسها يتم تحديد رأس مال </a:t>
            </a:r>
            <a:r>
              <a:rPr lang="ar-SA" sz="2800" b="1" dirty="0" err="1" smtClean="0"/>
              <a:t>الشركة.</a:t>
            </a:r>
            <a:r>
              <a:rPr lang="ar-SA" sz="2800" b="1" dirty="0" smtClean="0"/>
              <a:t> (كأن نعلن أمام الجهات الرسمية في الدولة وللجماهير أننا بصدد إنشاء شركة للأغذية رأس مالها 100 مليون ريال, مقسم إلى مليون سهم, قيمة السهم 100 ريال, فتكون الـ 100 ريال هي القيمة الاسمية للسهم</a:t>
            </a:r>
            <a:r>
              <a:rPr lang="ar-SA" sz="2800" b="1" dirty="0" err="1" smtClean="0"/>
              <a:t>).</a:t>
            </a:r>
            <a:r>
              <a:rPr lang="ar-SA" sz="2800" b="1" dirty="0" smtClean="0"/>
              <a:t> </a:t>
            </a:r>
          </a:p>
          <a:p>
            <a:pPr algn="just" rtl="1"/>
            <a:r>
              <a:rPr lang="ar-SA" sz="2800" b="1" dirty="0" err="1" smtClean="0"/>
              <a:t>2.</a:t>
            </a:r>
            <a:r>
              <a:rPr lang="ar-SA" sz="2800" b="1" dirty="0" smtClean="0"/>
              <a:t>	القيمة </a:t>
            </a:r>
            <a:r>
              <a:rPr lang="ar-SA" sz="2800" b="1" dirty="0" err="1" smtClean="0"/>
              <a:t>الحقيقية</a:t>
            </a:r>
            <a:r>
              <a:rPr lang="ar-SA" sz="2800" b="1" dirty="0" smtClean="0"/>
              <a:t>: وتعني نصيب السهم من صافي أصول الشركة بعد حسم ديونها, وفقاً للأسعار </a:t>
            </a:r>
            <a:r>
              <a:rPr lang="ar-SA" sz="2800" b="1" dirty="0" err="1" smtClean="0"/>
              <a:t>الجارية.</a:t>
            </a:r>
            <a:r>
              <a:rPr lang="ar-SA" sz="2800" b="1" dirty="0" smtClean="0"/>
              <a:t> (أي أننا نأتي إلى ممتلكات الشركة, ونقومها بسعرها الآن في السوق, ونحسم من المجموع ديونها, ثم نقسم الباقي على عدد الأسهم المكونة للشركة, فيظهر لنا القيمة </a:t>
            </a:r>
            <a:r>
              <a:rPr lang="ar-SA" sz="2800" b="1" dirty="0" err="1" smtClean="0"/>
              <a:t>الحقيقية</a:t>
            </a:r>
            <a:r>
              <a:rPr lang="ar-SA" sz="2800" b="1" dirty="0" smtClean="0"/>
              <a:t> لكل سهم) وهذه</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1447800"/>
            <a:ext cx="8991600" cy="4401205"/>
          </a:xfrm>
          <a:prstGeom prst="rect">
            <a:avLst/>
          </a:prstGeom>
        </p:spPr>
        <p:txBody>
          <a:bodyPr wrap="square">
            <a:spAutoFit/>
          </a:bodyPr>
          <a:lstStyle/>
          <a:p>
            <a:pPr algn="just"/>
            <a:r>
              <a:rPr lang="ar-SA" sz="2800" b="1" dirty="0" smtClean="0"/>
              <a:t>القيمة قد تكون أكثر من القيمة الاسمية أو أقل, وذلك حسب وضع الشركة, فإذا كانت الشركة رابحة, فإن القيمة </a:t>
            </a:r>
            <a:r>
              <a:rPr lang="ar-SA" sz="2800" b="1" dirty="0" err="1" smtClean="0"/>
              <a:t>الحقيقية</a:t>
            </a:r>
            <a:r>
              <a:rPr lang="ar-SA" sz="2800" b="1" dirty="0" smtClean="0"/>
              <a:t> تكون أعلى من الاسمية, وإذا كانت خاسرة فإنها تكون أقل من القيمة الاسمية.</a:t>
            </a:r>
          </a:p>
          <a:p>
            <a:pPr algn="just"/>
            <a:r>
              <a:rPr lang="ar-SA" sz="2800" b="1" dirty="0" smtClean="0"/>
              <a:t>3.القيمة السوقية: وتعني قيمة السهم في السوق ساعة عرضه للبيع, وتلاقي العرض مع </a:t>
            </a:r>
            <a:r>
              <a:rPr lang="ar-SA" sz="2800" b="1" dirty="0" err="1" smtClean="0"/>
              <a:t>الطلب.</a:t>
            </a:r>
            <a:r>
              <a:rPr lang="ar-SA" sz="2800" b="1" dirty="0" smtClean="0"/>
              <a:t> وهذه القيمة قد تزيد عن القيمة </a:t>
            </a:r>
            <a:r>
              <a:rPr lang="ar-SA" sz="2800" b="1" dirty="0" err="1" smtClean="0"/>
              <a:t>الحقيقية</a:t>
            </a:r>
            <a:r>
              <a:rPr lang="ar-SA" sz="2800" b="1" dirty="0" smtClean="0"/>
              <a:t> للسهم, وقد </a:t>
            </a:r>
            <a:r>
              <a:rPr lang="ar-SA" sz="2800" b="1" dirty="0" err="1" smtClean="0"/>
              <a:t>تنقص.</a:t>
            </a:r>
            <a:r>
              <a:rPr lang="ar-SA" sz="2800" b="1" dirty="0" smtClean="0"/>
              <a:t> فالشركة إذا كانت في وضع جيد, وكان الناس يثقون بمكانتها, ويرغبون في شراء أسهمها, فستكون قيمة السهم أعلى من القيمة </a:t>
            </a:r>
            <a:r>
              <a:rPr lang="ar-SA" sz="2800" b="1" dirty="0" err="1" smtClean="0"/>
              <a:t>الحقيقية</a:t>
            </a:r>
            <a:r>
              <a:rPr lang="ar-SA" sz="2800" b="1" dirty="0" smtClean="0"/>
              <a:t> </a:t>
            </a:r>
            <a:r>
              <a:rPr lang="ar-SA" sz="2800" b="1" dirty="0" err="1" smtClean="0"/>
              <a:t>له.</a:t>
            </a:r>
            <a:r>
              <a:rPr lang="ar-SA" sz="2800" b="1" dirty="0" smtClean="0"/>
              <a:t> وكذلك العكس, أي إذا كانت الشركة في وضع سيئٍ أو مهزوزٍ, وكان الناس لا يثقون بمكانتها, ولا يرغبون في شراء أسهمها, فستكون قيمة السهم أقل من قيمته </a:t>
            </a:r>
            <a:r>
              <a:rPr lang="ar-SA" sz="2800" b="1" dirty="0" err="1" smtClean="0"/>
              <a:t>الحقيقية.</a:t>
            </a:r>
            <a:endParaRPr lang="ar-SA" sz="28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solidFill>
                  <a:schemeClr val="accent1"/>
                </a:solidFill>
              </a:rPr>
              <a:t>خصائص </a:t>
            </a:r>
            <a:r>
              <a:rPr lang="ar-SA" b="1" dirty="0" err="1" smtClean="0">
                <a:solidFill>
                  <a:schemeClr val="accent1"/>
                </a:solidFill>
              </a:rPr>
              <a:t>الأسهم:</a:t>
            </a:r>
            <a:r>
              <a:rPr lang="ar-SA" b="1" dirty="0" smtClean="0">
                <a:solidFill>
                  <a:schemeClr val="accent1"/>
                </a:solidFill>
              </a:rPr>
              <a:t> </a:t>
            </a:r>
            <a:endParaRPr lang="ar-SA" b="1" dirty="0">
              <a:solidFill>
                <a:schemeClr val="accent1"/>
              </a:solidFill>
            </a:endParaRPr>
          </a:p>
        </p:txBody>
      </p:sp>
      <p:sp>
        <p:nvSpPr>
          <p:cNvPr id="3" name="عنصر نائب للمحتوى 2"/>
          <p:cNvSpPr>
            <a:spLocks noGrp="1"/>
          </p:cNvSpPr>
          <p:nvPr>
            <p:ph idx="1"/>
          </p:nvPr>
        </p:nvSpPr>
        <p:spPr>
          <a:xfrm>
            <a:off x="381000" y="1371600"/>
            <a:ext cx="9144000" cy="5105400"/>
          </a:xfrm>
        </p:spPr>
        <p:txBody>
          <a:bodyPr/>
          <a:lstStyle/>
          <a:p>
            <a:pPr lvl="0" algn="just" rtl="1"/>
            <a:r>
              <a:rPr lang="ar-SA" sz="2800" b="1" dirty="0" smtClean="0">
                <a:latin typeface="Traditional Arabic" pitchFamily="18" charset="-78"/>
                <a:ea typeface="Calibri" pitchFamily="34" charset="0"/>
              </a:rPr>
              <a:t>للأسهم خصائصٌ متعددة </a:t>
            </a:r>
            <a:r>
              <a:rPr lang="ar-SA" sz="2800" b="1" dirty="0" err="1" smtClean="0">
                <a:latin typeface="Traditional Arabic" pitchFamily="18" charset="-78"/>
                <a:ea typeface="Calibri" pitchFamily="34" charset="0"/>
              </a:rPr>
              <a:t>أهمها:</a:t>
            </a:r>
            <a:endParaRPr lang="ar-SA" sz="2800" b="1" dirty="0" smtClean="0">
              <a:latin typeface="Traditional Arabic" pitchFamily="18" charset="-78"/>
              <a:ea typeface="Calibri" pitchFamily="34" charset="0"/>
            </a:endParaRPr>
          </a:p>
          <a:p>
            <a:pPr lvl="0" algn="just" rtl="1"/>
            <a:r>
              <a:rPr lang="ar-SA" sz="2800" b="1" dirty="0" smtClean="0">
                <a:latin typeface="Traditional Arabic" pitchFamily="18" charset="-78"/>
                <a:ea typeface="Calibri" pitchFamily="34" charset="0"/>
              </a:rPr>
              <a:t>‌أ- أنها متساوية القيمة, فلو كانت الشركة مكونة من مليون سهم, ورأس مالها 100 مليون ريال, وجب أن يكون قيمة كل سهم 100 </a:t>
            </a:r>
            <a:r>
              <a:rPr lang="ar-SA" sz="2800" b="1" dirty="0" err="1" smtClean="0">
                <a:latin typeface="Traditional Arabic" pitchFamily="18" charset="-78"/>
                <a:ea typeface="Calibri" pitchFamily="34" charset="0"/>
              </a:rPr>
              <a:t>ريال.</a:t>
            </a:r>
            <a:r>
              <a:rPr lang="ar-SA" sz="2800" b="1" dirty="0" smtClean="0">
                <a:latin typeface="Traditional Arabic" pitchFamily="18" charset="-78"/>
                <a:ea typeface="Calibri" pitchFamily="34" charset="0"/>
              </a:rPr>
              <a:t> </a:t>
            </a:r>
          </a:p>
          <a:p>
            <a:pPr lvl="0" algn="just" rtl="1"/>
            <a:r>
              <a:rPr lang="ar-SA" sz="2800" b="1" dirty="0" smtClean="0">
                <a:latin typeface="Traditional Arabic" pitchFamily="18" charset="-78"/>
                <a:ea typeface="Calibri" pitchFamily="34" charset="0"/>
              </a:rPr>
              <a:t>‌ب- أنها غير قابلة للتجزئة, فليس هناك نصف سهم, وربع </a:t>
            </a:r>
            <a:r>
              <a:rPr lang="ar-SA" sz="2800" b="1" dirty="0" err="1" smtClean="0">
                <a:latin typeface="Traditional Arabic" pitchFamily="18" charset="-78"/>
                <a:ea typeface="Calibri" pitchFamily="34" charset="0"/>
              </a:rPr>
              <a:t>سهم!</a:t>
            </a:r>
            <a:r>
              <a:rPr lang="ar-SA" sz="2800" b="1" dirty="0" smtClean="0">
                <a:latin typeface="Traditional Arabic" pitchFamily="18" charset="-78"/>
                <a:ea typeface="Calibri" pitchFamily="34" charset="0"/>
              </a:rPr>
              <a:t> وعليه فلا يجوز لأحد أن يبيع نصف سهم, أو يهب ربعه, بل هو وحدةٌ واحدةٌ لا </a:t>
            </a:r>
            <a:r>
              <a:rPr lang="ar-SA" sz="2800" b="1" dirty="0" err="1" smtClean="0">
                <a:latin typeface="Traditional Arabic" pitchFamily="18" charset="-78"/>
                <a:ea typeface="Calibri" pitchFamily="34" charset="0"/>
              </a:rPr>
              <a:t>تتجزأ.</a:t>
            </a:r>
            <a:r>
              <a:rPr lang="ar-SA" sz="2800" b="1" dirty="0" smtClean="0">
                <a:latin typeface="Traditional Arabic" pitchFamily="18" charset="-78"/>
                <a:ea typeface="Calibri" pitchFamily="34" charset="0"/>
              </a:rPr>
              <a:t> </a:t>
            </a:r>
          </a:p>
          <a:p>
            <a:pPr lvl="0" algn="just" rtl="1"/>
            <a:r>
              <a:rPr lang="ar-SA" sz="2800" b="1" dirty="0" smtClean="0">
                <a:latin typeface="Traditional Arabic" pitchFamily="18" charset="-78"/>
                <a:ea typeface="Calibri" pitchFamily="34" charset="0"/>
              </a:rPr>
              <a:t>‌ج-	 أنها قابلة للتداول بالطرق التجارية, فيمكن للشريك أن يبيع أسهمه كلها أو بعضها, أو يهبها, أو يرهنها.</a:t>
            </a:r>
          </a:p>
          <a:p>
            <a:pPr lvl="0" algn="just" rtl="1"/>
            <a:endParaRPr lang="ar-SA" sz="2800" b="1" dirty="0" smtClean="0">
              <a:latin typeface="Arial" pitchFamily="34" charset="0"/>
            </a:endParaRPr>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b="1" dirty="0" smtClean="0"/>
              <a:t>الحكم الشرعي للتعامل </a:t>
            </a:r>
            <a:r>
              <a:rPr lang="ar-SA" b="1" dirty="0" err="1" smtClean="0"/>
              <a:t>بالأسهم:</a:t>
            </a:r>
            <a:r>
              <a:rPr lang="ar-SA" b="1" dirty="0" smtClean="0"/>
              <a:t> </a:t>
            </a:r>
            <a:endParaRPr lang="ar-SA" b="1" dirty="0"/>
          </a:p>
        </p:txBody>
      </p:sp>
      <p:sp>
        <p:nvSpPr>
          <p:cNvPr id="3" name="عنصر نائب للمحتوى 2"/>
          <p:cNvSpPr>
            <a:spLocks noGrp="1"/>
          </p:cNvSpPr>
          <p:nvPr>
            <p:ph idx="1"/>
          </p:nvPr>
        </p:nvSpPr>
        <p:spPr>
          <a:xfrm>
            <a:off x="381000" y="1371600"/>
            <a:ext cx="9067800" cy="4754563"/>
          </a:xfrm>
        </p:spPr>
        <p:txBody>
          <a:bodyPr/>
          <a:lstStyle/>
          <a:p>
            <a:pPr algn="just" rtl="1"/>
            <a:r>
              <a:rPr lang="ar-SA" sz="2800" b="1" dirty="0" smtClean="0"/>
              <a:t>رأينا أن فكرة هذه الشركات تقوم على أساس المشاركة بالمال من بعض الأعضاء, والمال والإدارة من بعض آخر, وعليه فإن هذه الشركات لا تخرج عن شركة المضاربة المعروفة في فقهنا, والتي تكون بتقديم طرف المال, والآخر العمل, على أن يكونا شريكين في الربح على النصف و الربع والثلث  حسب اتفاق الأطراف, وهنا كذلك الآلاف يقدمون أموالهم لجهة محددة, كي تتاجر بها وتستثمرها لقاء حصة معلومة شائعة من الربح لكل </a:t>
            </a:r>
            <a:r>
              <a:rPr lang="ar-SA" sz="2800" b="1" dirty="0" err="1" smtClean="0"/>
              <a:t>طرف.</a:t>
            </a:r>
            <a:r>
              <a:rPr lang="ar-SA" sz="2800" b="1" dirty="0" smtClean="0"/>
              <a:t> </a:t>
            </a:r>
          </a:p>
          <a:p>
            <a:pPr algn="just" rtl="1"/>
            <a:r>
              <a:rPr lang="ar-SA" sz="2800" b="1" dirty="0" smtClean="0"/>
              <a:t>إلا أن لهذه الشركة شروطاً محددة في شرعنا فيجب </a:t>
            </a:r>
            <a:r>
              <a:rPr lang="ar-SA" sz="2800" b="1" dirty="0" err="1" smtClean="0"/>
              <a:t>التقيد</a:t>
            </a:r>
            <a:r>
              <a:rPr lang="ar-SA" sz="2800" b="1" dirty="0" smtClean="0"/>
              <a:t> بها, وعلى هذا الأساس فإن ما يسمى بالأسهم الممتازة, وأسهم التمتع غير مشروعة, إذا كانت تتضمن شروطاً وامتيازات مالية من شأنها أن تقطع الشركة, أو تجعل الخسارة على مال طرف دون مال طرف آخر, أو تشترط له مبلغاً محدداً من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457200"/>
            <a:ext cx="9372600" cy="5262979"/>
          </a:xfrm>
          <a:prstGeom prst="rect">
            <a:avLst/>
          </a:prstGeom>
        </p:spPr>
        <p:txBody>
          <a:bodyPr wrap="square">
            <a:spAutoFit/>
          </a:bodyPr>
          <a:lstStyle/>
          <a:p>
            <a:pPr algn="just"/>
            <a:r>
              <a:rPr lang="ar-SA" sz="2800" b="1" dirty="0" smtClean="0"/>
              <a:t>الربح يأخذه أولاً, ثم يقسم الباقي من الربح بين الأطراف لتنافي ذلك مع مبدأ الشركة, القائم على أن كل الأطراف شركاء في الربح, وعلى أن الخسارة على المال دون العمل وغير ذلك من الشروط المذكورة في باب المضاربة في كتب الفقه.</a:t>
            </a:r>
          </a:p>
          <a:p>
            <a:pPr algn="just"/>
            <a:r>
              <a:rPr lang="ar-SA" sz="2800" b="1" dirty="0" smtClean="0"/>
              <a:t>وأما الامتيازات الإدارية فلا مانع منها شرعاً كأن يحسب له أكثر من صوت في الجمعية العمومية فلا حرج فيه.</a:t>
            </a:r>
          </a:p>
          <a:p>
            <a:pPr algn="just"/>
            <a:r>
              <a:rPr lang="ar-SA" sz="2800" b="1" dirty="0" smtClean="0"/>
              <a:t>يضاف إلى ذلك ضوابط وشروط أخرى يجب أن تتوافر في الشركة, </a:t>
            </a:r>
            <a:r>
              <a:rPr lang="ar-SA" sz="2800" b="1" dirty="0" err="1" smtClean="0"/>
              <a:t>وهي :</a:t>
            </a:r>
            <a:endParaRPr lang="ar-SA" sz="2800" b="1" dirty="0" smtClean="0"/>
          </a:p>
          <a:p>
            <a:pPr algn="just"/>
            <a:r>
              <a:rPr lang="ar-SA" sz="2800" b="1" u="sng" dirty="0" smtClean="0"/>
              <a:t>أولاً: </a:t>
            </a:r>
            <a:r>
              <a:rPr lang="ar-SA" sz="2800" b="1" dirty="0" smtClean="0"/>
              <a:t>أن تكون الأسهم صادرة من شركات ذات أغراض مشروعة بأن يكون موضوع نشاطها حلالاً مباحاً مثل الشركات الإنتاجية للسلع والخدمات كشركة الكهرباء وشركة الأدوية وشركة اتصالات, وغير </a:t>
            </a:r>
            <a:r>
              <a:rPr lang="ar-SA" sz="2800" b="1" dirty="0" err="1" smtClean="0"/>
              <a:t>ذلك.</a:t>
            </a:r>
            <a:r>
              <a:rPr lang="ar-SA" sz="2800" b="1" dirty="0" smtClean="0"/>
              <a:t> أما إذا كان موضوع نشاطها محرماً كشركات إنتاج الخمور أو شركات إنشاء البنوك </a:t>
            </a:r>
            <a:r>
              <a:rPr lang="ar-SA" sz="2800" b="1" dirty="0" err="1" smtClean="0"/>
              <a:t>الربوية</a:t>
            </a:r>
            <a:r>
              <a:rPr lang="ar-SA" sz="2800" b="1" dirty="0" smtClean="0"/>
              <a:t> فلا يجوز امتلاك شيء من أسهمها وتداوله بين المسلمين, كما تحرم أرباحها؛ لأن شراء</a:t>
            </a:r>
            <a:endParaRPr lang="ar-SA" sz="28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457200"/>
            <a:ext cx="9448800" cy="5262979"/>
          </a:xfrm>
          <a:prstGeom prst="rect">
            <a:avLst/>
          </a:prstGeom>
        </p:spPr>
        <p:txBody>
          <a:bodyPr wrap="square">
            <a:spAutoFit/>
          </a:bodyPr>
          <a:lstStyle/>
          <a:p>
            <a:pPr algn="just"/>
            <a:r>
              <a:rPr lang="ar-SA" sz="2800" b="1" dirty="0" smtClean="0"/>
              <a:t>الأسهم من تلك الشركة من باب المشاركة في الإثم </a:t>
            </a:r>
            <a:r>
              <a:rPr lang="ar-SA" sz="2800" b="1" dirty="0" err="1" smtClean="0"/>
              <a:t>والعدوان.</a:t>
            </a:r>
            <a:r>
              <a:rPr lang="ar-SA" sz="2800" b="1" dirty="0" smtClean="0"/>
              <a:t> </a:t>
            </a:r>
          </a:p>
          <a:p>
            <a:pPr algn="just"/>
            <a:r>
              <a:rPr lang="ar-SA" sz="2800" b="1" u="sng" dirty="0" smtClean="0"/>
              <a:t>ثانياً: </a:t>
            </a:r>
            <a:r>
              <a:rPr lang="ar-SA" sz="2800" b="1" dirty="0" smtClean="0"/>
              <a:t>أن تكون الأسهم صادرة عن شركة معروفة ومعلومة لدى الناس بحيث تتضح سلامة تعاملها ونزاهته, ولذلك لا يجوز التعامل بأسهم سلة شركات مساهمة, دون أن يعرف المشتري حقيقة تلك </a:t>
            </a:r>
            <a:r>
              <a:rPr lang="ar-SA" sz="2800" b="1" dirty="0" err="1" smtClean="0"/>
              <a:t>الشركات </a:t>
            </a:r>
            <a:r>
              <a:rPr lang="ar-SA" sz="2800" b="1" dirty="0" smtClean="0"/>
              <a:t>(وهي من الأساليب الجديدة في الاستثمار في الغرب, حيث يستثمر المال في سلة مشتركة لشركات مساهمة, وكل سلة لها مدير مشرف يديرها, وهو غير جائز لعدم معرفة ماهية تلك الشركات التي تتضمنها تلك السلة</a:t>
            </a:r>
            <a:r>
              <a:rPr lang="ar-SA" sz="2800" b="1" dirty="0" err="1" smtClean="0"/>
              <a:t>).</a:t>
            </a:r>
            <a:r>
              <a:rPr lang="ar-SA" sz="2800" b="1" dirty="0" smtClean="0"/>
              <a:t> </a:t>
            </a:r>
          </a:p>
          <a:p>
            <a:pPr algn="just"/>
            <a:r>
              <a:rPr lang="ar-SA" sz="2800" b="1" u="sng" dirty="0" smtClean="0"/>
              <a:t>ثالثاً: </a:t>
            </a:r>
            <a:r>
              <a:rPr lang="ar-SA" sz="2800" b="1" dirty="0" smtClean="0"/>
              <a:t>أن لا يترتب على التعامل بها أي محظور شرعي كالربا والغرر والجهالة وأكل أموال الناس بالباطل فلا يجوز للمسلم قبول أسهم الامتياز التي تعطي له حق الحصول على ربح ثابت سواء أربحت الشركة أم خسرت لأن هذا ربا محرم شرعاً ولا يجوز للمسلم قبول أسهم التمتع التي تعطي صاحبها حق الحصول على الأرباح دون أن يكون شريكاً في المال والعمل لأن هذا أكـل لأمــوال النــاس </a:t>
            </a:r>
            <a:r>
              <a:rPr lang="ar-SA" sz="2800" b="1" dirty="0" err="1" smtClean="0"/>
              <a:t>بالباطل .</a:t>
            </a:r>
            <a:r>
              <a:rPr lang="ar-SA" sz="2800" b="1" dirty="0" smtClean="0"/>
              <a:t> </a:t>
            </a:r>
            <a:endParaRPr lang="ar-SA" sz="28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sz="3200" b="1" dirty="0" smtClean="0"/>
              <a:t>المشاركة في الشركات ذات الأنشطة </a:t>
            </a:r>
            <a:r>
              <a:rPr lang="ar-SA" sz="3200" b="1" dirty="0" err="1" smtClean="0"/>
              <a:t>المختلطة:</a:t>
            </a:r>
            <a:endParaRPr lang="ar-SA" sz="3200" b="1" dirty="0"/>
          </a:p>
        </p:txBody>
      </p:sp>
      <p:sp>
        <p:nvSpPr>
          <p:cNvPr id="3" name="عنصر نائب للمحتوى 2"/>
          <p:cNvSpPr>
            <a:spLocks noGrp="1"/>
          </p:cNvSpPr>
          <p:nvPr>
            <p:ph idx="1"/>
          </p:nvPr>
        </p:nvSpPr>
        <p:spPr>
          <a:xfrm>
            <a:off x="381000" y="1371600"/>
            <a:ext cx="9144000" cy="5105400"/>
          </a:xfrm>
        </p:spPr>
        <p:txBody>
          <a:bodyPr/>
          <a:lstStyle/>
          <a:p>
            <a:pPr algn="just" rtl="1"/>
            <a:r>
              <a:rPr lang="ar-SA" sz="2600" b="1" dirty="0" smtClean="0"/>
              <a:t>تتعامل بعض الشركات أحياناً بالربا أخذاً أو إعطاءً، وذلك بأن تقوم الشركة بتوظيف السيولة النقدية المتوفرة لديها في بعض الأوقات في البنوك, وتأخذ فائدة عليها، أو تحتاج مثلاً إلى توسعة نشاطها ومصانعها, فتقوم بالاقتراض </a:t>
            </a:r>
            <a:r>
              <a:rPr lang="ar-SA" sz="2600" b="1" dirty="0" err="1" smtClean="0"/>
              <a:t>بالفائدة.</a:t>
            </a:r>
            <a:r>
              <a:rPr lang="ar-SA" sz="2600" b="1" dirty="0" smtClean="0"/>
              <a:t> فما مدى مشروعية المشاركة في مثل هذه </a:t>
            </a:r>
            <a:r>
              <a:rPr lang="ar-SA" sz="2600" b="1" dirty="0" err="1" smtClean="0"/>
              <a:t>الشركات؟</a:t>
            </a:r>
            <a:endParaRPr lang="ar-SA" sz="2600" b="1" dirty="0" smtClean="0"/>
          </a:p>
          <a:p>
            <a:pPr algn="just" rtl="1"/>
            <a:r>
              <a:rPr lang="ar-SA" sz="2600" b="1" dirty="0" smtClean="0"/>
              <a:t>اختلف الفقهاء والباحثون المعاصرون في ذلك على </a:t>
            </a:r>
            <a:r>
              <a:rPr lang="ar-SA" sz="2600" b="1" dirty="0" err="1" smtClean="0"/>
              <a:t>قولين:</a:t>
            </a:r>
            <a:endParaRPr lang="ar-SA" sz="2600" b="1" dirty="0" smtClean="0"/>
          </a:p>
          <a:p>
            <a:pPr algn="just" rtl="1"/>
            <a:r>
              <a:rPr lang="ar-SA" sz="2600" b="1" u="sng" dirty="0" smtClean="0"/>
              <a:t>الأول: وقد ذهب إلى المنع </a:t>
            </a:r>
            <a:r>
              <a:rPr lang="ar-SA" sz="2600" b="1" dirty="0" smtClean="0"/>
              <a:t>من شراء تلك الأسهم, والمشاركة فيها؛ نظراً لوجود الربا، ولو كان عارضاً في </a:t>
            </a:r>
            <a:r>
              <a:rPr lang="ar-SA" sz="2600" b="1" dirty="0" err="1" smtClean="0"/>
              <a:t>نشاطها.</a:t>
            </a:r>
            <a:r>
              <a:rPr lang="ar-SA" sz="2600" b="1" dirty="0" smtClean="0"/>
              <a:t> وممن ذهب إلى هذا الرأي مجمع الفقه الإسلامي في مؤتمره السابع المنعقد في جدة </a:t>
            </a:r>
            <a:r>
              <a:rPr lang="ar-SA" sz="2600" b="1" dirty="0" err="1" smtClean="0"/>
              <a:t>1412هـ</a:t>
            </a:r>
            <a:r>
              <a:rPr lang="ar-SA" sz="2600" b="1" dirty="0" smtClean="0"/>
              <a:t> حيث جاء في </a:t>
            </a:r>
            <a:r>
              <a:rPr lang="ar-SA" sz="2600" b="1" dirty="0" err="1" smtClean="0"/>
              <a:t>قراراته: </a:t>
            </a:r>
            <a:r>
              <a:rPr lang="ar-SA" sz="2600" b="1" dirty="0" smtClean="0"/>
              <a:t>( </a:t>
            </a:r>
            <a:r>
              <a:rPr lang="ar-SA" sz="2600" b="1" dirty="0" err="1" smtClean="0"/>
              <a:t>ج.</a:t>
            </a:r>
            <a:r>
              <a:rPr lang="ar-SA" sz="2600" b="1" dirty="0" smtClean="0"/>
              <a:t> الأصل حرمة الإسهام في شركات تتعامل أحياناً بالمحرمات كالربا ونحوه بالرغم من أن أنشطتها الأساسية مشروعة</a:t>
            </a:r>
            <a:r>
              <a:rPr lang="ar-SA" sz="2600" b="1" dirty="0" err="1" smtClean="0"/>
              <a:t>).</a:t>
            </a:r>
            <a:r>
              <a:rPr lang="ar-SA" sz="2600" b="1" dirty="0" smtClean="0"/>
              <a:t> وهو قرار اللجنة الدائمة للبحوث العلمية والإفتاء بالمملكة وكذلك جمع كبير من الفقهاء والباحثين المعاصرين.</a:t>
            </a:r>
            <a:endParaRPr lang="ar-SA" sz="26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457200"/>
            <a:ext cx="9144000" cy="5293757"/>
          </a:xfrm>
          <a:prstGeom prst="rect">
            <a:avLst/>
          </a:prstGeom>
        </p:spPr>
        <p:txBody>
          <a:bodyPr wrap="square">
            <a:spAutoFit/>
          </a:bodyPr>
          <a:lstStyle/>
          <a:p>
            <a:pPr algn="just"/>
            <a:r>
              <a:rPr lang="ar-SA" sz="2600" b="1" dirty="0" smtClean="0"/>
              <a:t>وقد استدلوا بعامة الأدلة الواردة في النهي عن أكل الربا, والنهي عن التعاون على الإثم والعدوان, ولأنا لو افترضنا الشركة بين اثنين لكان يحرم عليهما المتاجرة بالربا مهما كان يسيراً, ولحرم عليهما البقاء في هذه الشركة, فكذا لو كان الشركاء </a:t>
            </a:r>
            <a:r>
              <a:rPr lang="ar-SA" sz="2600" b="1" dirty="0" err="1" smtClean="0"/>
              <a:t>بالآلاف.</a:t>
            </a:r>
            <a:r>
              <a:rPr lang="ar-SA" sz="2600" b="1" dirty="0" smtClean="0"/>
              <a:t> قالوا: ومن ثَمَّ كره فقهاؤنا منذ القديم مشاركة غير المسلم.</a:t>
            </a:r>
          </a:p>
          <a:p>
            <a:pPr algn="just"/>
            <a:r>
              <a:rPr lang="ar-SA" sz="2600" b="1" u="sng" dirty="0" smtClean="0"/>
              <a:t>الثاني: وقد ذهب إلى الجواز ولكن بشروط, </a:t>
            </a:r>
            <a:r>
              <a:rPr lang="ar-SA" sz="2600" b="1" dirty="0" err="1" smtClean="0"/>
              <a:t>هي:</a:t>
            </a:r>
            <a:endParaRPr lang="ar-SA" sz="2600" b="1" dirty="0" smtClean="0"/>
          </a:p>
          <a:p>
            <a:pPr algn="just"/>
            <a:r>
              <a:rPr lang="ar-SA" sz="2600" b="1" u="sng" dirty="0" smtClean="0"/>
              <a:t>الشرط الأول: </a:t>
            </a:r>
            <a:r>
              <a:rPr lang="ar-SA" sz="2600" b="1" dirty="0" smtClean="0"/>
              <a:t>ألا ينصّ نظام الشركة أو عقد تأسيسها على أنها سوف تمارس أية أعمال محرمة أو تُقرض بالربا أو تَقترض بالربا.</a:t>
            </a:r>
          </a:p>
          <a:p>
            <a:pPr algn="just"/>
            <a:r>
              <a:rPr lang="ar-SA" sz="2600" b="1" u="sng" dirty="0" smtClean="0"/>
              <a:t>الشرط الثاني: </a:t>
            </a:r>
            <a:r>
              <a:rPr lang="ar-SA" sz="2600" b="1" dirty="0" smtClean="0"/>
              <a:t>ألا يتجاوز المبلغ المقترض لتمويل النشاط أو المبلغ المقرض ثلث رأسمال الشركة، وإنما حددوا نسبة الثلث قياساً على تحديد الشريعة لهذه النسبة في بعض المعاملات المالية.</a:t>
            </a:r>
          </a:p>
          <a:p>
            <a:pPr algn="just"/>
            <a:r>
              <a:rPr lang="ar-SA" sz="2600" b="1" u="sng" dirty="0" smtClean="0"/>
              <a:t>الشرط الثالث: </a:t>
            </a:r>
            <a:r>
              <a:rPr lang="ar-SA" sz="2600" b="1" dirty="0" smtClean="0"/>
              <a:t>أن يتم التخلّص من الأرباح المتولدة عن العمليات </a:t>
            </a:r>
            <a:r>
              <a:rPr lang="ar-SA" sz="2600" b="1" dirty="0" err="1" smtClean="0"/>
              <a:t>الربوية</a:t>
            </a:r>
            <a:r>
              <a:rPr lang="ar-SA" sz="2600" b="1" dirty="0" smtClean="0"/>
              <a:t> إذا علم بها, وأن لا ينتفع بها مطلقاً فلا يحتسبها من زكاته ولا يدفعها عن ضريبة لأنه انتفاع.</a:t>
            </a:r>
          </a:p>
          <a:p>
            <a:pPr algn="just"/>
            <a:r>
              <a:rPr lang="ar-SA" sz="2600" b="1" dirty="0" smtClean="0"/>
              <a:t>وممن تبنى هذا الرأي بهذه الشروط الشيخ مصطفى الزرقاء والشيخ عبد الله بن منيع </a:t>
            </a:r>
            <a:endParaRPr lang="ar-SA" sz="26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381000"/>
            <a:ext cx="9144000" cy="5293757"/>
          </a:xfrm>
          <a:prstGeom prst="rect">
            <a:avLst/>
          </a:prstGeom>
        </p:spPr>
        <p:txBody>
          <a:bodyPr wrap="square">
            <a:spAutoFit/>
          </a:bodyPr>
          <a:lstStyle/>
          <a:p>
            <a:pPr algn="just"/>
            <a:r>
              <a:rPr lang="ar-SA" sz="2600" b="1" dirty="0" smtClean="0"/>
              <a:t>والشيخ محمد تقي العثماني والدكتور علي </a:t>
            </a:r>
            <a:r>
              <a:rPr lang="ar-SA" sz="2600" b="1" dirty="0" err="1" smtClean="0"/>
              <a:t>القرداغي</a:t>
            </a:r>
            <a:r>
              <a:rPr lang="ar-SA" sz="2600" b="1" dirty="0" smtClean="0"/>
              <a:t> والدكتور نزيه حماد وبعض الهيئات الشرعية للبنوك.</a:t>
            </a:r>
          </a:p>
          <a:p>
            <a:pPr algn="just"/>
            <a:r>
              <a:rPr lang="ar-SA" sz="2600" b="1" dirty="0" smtClean="0"/>
              <a:t>وقد استدلوا على ذلك بأن المحرم فيها يكون تبعاً, والقاعدة الفقهية </a:t>
            </a:r>
            <a:r>
              <a:rPr lang="ar-SA" sz="2600" b="1" dirty="0" err="1" smtClean="0"/>
              <a:t>تقول: </a:t>
            </a:r>
            <a:r>
              <a:rPr lang="ar-SA" sz="2600" b="1" dirty="0" smtClean="0"/>
              <a:t>(يُغتفر في </a:t>
            </a:r>
            <a:r>
              <a:rPr lang="ar-SA" sz="2600" b="1" dirty="0" err="1" smtClean="0"/>
              <a:t>التبع</a:t>
            </a:r>
            <a:r>
              <a:rPr lang="ar-SA" sz="2600" b="1" dirty="0" smtClean="0"/>
              <a:t> ما لا يُغتفر في الأصل), بدليل أن مال العبد يباع معه بالنقود, وهو من الصرف, لأنه بيع نقد بنقد, لكن النبي صلى الله عليه وسلم أجاز ذلك </a:t>
            </a:r>
            <a:r>
              <a:rPr lang="ar-SA" sz="2600" b="1" dirty="0" err="1" smtClean="0"/>
              <a:t>فقال: </a:t>
            </a:r>
            <a:r>
              <a:rPr lang="ar-SA" sz="2600" b="1" dirty="0" smtClean="0"/>
              <a:t>(من باع عبداً وله مال, فماله للبائع إلاّ أن يشترطه المبتاع), وهذا إنما جاز هنا تبعاً للعبد.</a:t>
            </a:r>
          </a:p>
          <a:p>
            <a:pPr algn="just"/>
            <a:r>
              <a:rPr lang="ar-SA" sz="2600" b="1" dirty="0" smtClean="0"/>
              <a:t>وقالوا أيضاً: اختلاط جزءٍ محرم يسير بكثير مباح لا يجعل المجموع </a:t>
            </a:r>
            <a:r>
              <a:rPr lang="ar-SA" sz="2600" b="1" dirty="0" err="1" smtClean="0"/>
              <a:t>محرماً.</a:t>
            </a:r>
            <a:r>
              <a:rPr lang="ar-SA" sz="2600" b="1" dirty="0" smtClean="0"/>
              <a:t> يقول </a:t>
            </a:r>
            <a:r>
              <a:rPr lang="ar-SA" sz="2600" b="1" dirty="0" err="1" smtClean="0"/>
              <a:t>السرخسي</a:t>
            </a:r>
            <a:r>
              <a:rPr lang="ar-SA" sz="2600" b="1" dirty="0" smtClean="0"/>
              <a:t> الحنفي في </a:t>
            </a:r>
            <a:r>
              <a:rPr lang="ar-SA" sz="2600" b="1" dirty="0" err="1" smtClean="0"/>
              <a:t>المبسوط: </a:t>
            </a:r>
            <a:r>
              <a:rPr lang="ar-SA" sz="2600" b="1" dirty="0" smtClean="0"/>
              <a:t>"وإذا دفع المسلم إلى النصراني مالا مضاربة بالنصف فهو جائز لأن المضاربة من المعاملات وأهل الذمة في ذلك كالمسلمين إلا أنه مكروه لأنه جاهل بشرائع الإسلام فلا </a:t>
            </a:r>
            <a:r>
              <a:rPr lang="ar-SA" sz="2600" b="1" dirty="0" err="1" smtClean="0"/>
              <a:t>نأمن</a:t>
            </a:r>
            <a:r>
              <a:rPr lang="ar-SA" sz="2600" b="1" dirty="0" smtClean="0"/>
              <a:t> أن يؤكله حراما أما لجهله أو لقصده فإنهم لا يؤدون الأمانة في حق </a:t>
            </a:r>
            <a:r>
              <a:rPr lang="ar-SA" sz="2600" b="1" dirty="0" err="1" smtClean="0"/>
              <a:t>المسلمين...</a:t>
            </a:r>
            <a:r>
              <a:rPr lang="ar-SA" sz="2600" b="1" dirty="0" smtClean="0"/>
              <a:t> ولأنه يتصرف في الخمر والخنزير ويعمل بالربا ولا يتحرز في ذلك فيكره للمسلم أن يكتسب الربح بتصرف مثله له ولكن مع هذا جازت المضاربة لأن الذي من جانب المضارب البيع والشراء والنصراني من أهل ذلك</a:t>
            </a:r>
            <a:endParaRPr lang="en-US" sz="26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1371601"/>
            <a:ext cx="9144000" cy="3970318"/>
          </a:xfrm>
          <a:prstGeom prst="rect">
            <a:avLst/>
          </a:prstGeom>
        </p:spPr>
        <p:txBody>
          <a:bodyPr wrap="square">
            <a:spAutoFit/>
          </a:bodyPr>
          <a:lstStyle/>
          <a:p>
            <a:pPr algn="just"/>
            <a:r>
              <a:rPr lang="ar-SA" sz="2800" b="1" dirty="0" smtClean="0"/>
              <a:t>فإن اتجر في الخمر والخنزير فربح جاز على المضاربة في قول أبي حنيفة رحمه الله وينبغي للمسلم أن يتصدق بحصته من الربح وعندهما تصرفه في الخمر والخنزير لا يجوز على </a:t>
            </a:r>
            <a:r>
              <a:rPr lang="ar-SA" sz="2800" b="1" dirty="0" err="1" smtClean="0"/>
              <a:t>المضاربة ".</a:t>
            </a:r>
            <a:endParaRPr lang="ar-SA" sz="2800" b="1" dirty="0" smtClean="0"/>
          </a:p>
          <a:p>
            <a:pPr algn="just"/>
            <a:r>
              <a:rPr lang="ar-SA" sz="2800" b="1" dirty="0" smtClean="0"/>
              <a:t>وقال ابن تيمية في </a:t>
            </a:r>
            <a:r>
              <a:rPr lang="ar-SA" sz="2800" b="1" dirty="0" err="1" smtClean="0"/>
              <a:t>الفتاوى: </a:t>
            </a:r>
            <a:r>
              <a:rPr lang="ar-SA" sz="2800" b="1" dirty="0" smtClean="0"/>
              <a:t>"وإذا علم أن في أموالهم شيئاً محرماً لا تُعلم عينه, فهذا لا يحرم معاملتهم, كما إذا عَلم أن في السوق ما هو مغصوب أو مسروق ولم يَعلم عينه, والحرام إذا اختلط بالحلال, فهذا نوعان: أحدهما أن يكون محرماً لعينه </a:t>
            </a:r>
            <a:r>
              <a:rPr lang="ar-SA" sz="2800" b="1" dirty="0" err="1" smtClean="0"/>
              <a:t>كالميتة ...</a:t>
            </a:r>
            <a:r>
              <a:rPr lang="ar-SA" sz="2800" b="1" dirty="0" smtClean="0"/>
              <a:t> والثانى ما حرم لكونه أخذ غصباً, والمقبوض بعقود محرمة, كالربا والميسر, فهذا إذا اشتبه واختلط بغيره, لم يحرم الجميع, بل يميز قدر هذا, من قدر هذا, فيصرف هذا إلى مستحقه, وهذا إلى </a:t>
            </a:r>
            <a:r>
              <a:rPr lang="ar-SA" sz="2800" b="1" dirty="0" err="1" smtClean="0"/>
              <a:t>مستحقه".</a:t>
            </a:r>
            <a:endParaRPr lang="ar-SA" sz="28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2400" y="274638"/>
            <a:ext cx="9258300" cy="1020762"/>
          </a:xfrm>
        </p:spPr>
        <p:txBody>
          <a:bodyPr/>
          <a:lstStyle/>
          <a:p>
            <a:pPr rtl="1"/>
            <a:r>
              <a:rPr lang="ar-SA" b="1" dirty="0" smtClean="0"/>
              <a:t>بيع الأسهم </a:t>
            </a:r>
            <a:r>
              <a:rPr lang="ar-SA" b="1" dirty="0" err="1" smtClean="0"/>
              <a:t>بالنقود:</a:t>
            </a:r>
            <a:endParaRPr lang="ar-SA" b="1" dirty="0"/>
          </a:p>
        </p:txBody>
      </p:sp>
      <p:sp>
        <p:nvSpPr>
          <p:cNvPr id="3" name="عنصر نائب للمحتوى 2"/>
          <p:cNvSpPr>
            <a:spLocks noGrp="1"/>
          </p:cNvSpPr>
          <p:nvPr>
            <p:ph idx="1"/>
          </p:nvPr>
        </p:nvSpPr>
        <p:spPr>
          <a:xfrm>
            <a:off x="381000" y="1371600"/>
            <a:ext cx="9220200" cy="4754563"/>
          </a:xfrm>
        </p:spPr>
        <p:txBody>
          <a:bodyPr/>
          <a:lstStyle/>
          <a:p>
            <a:pPr lvl="0" algn="just" rtl="1"/>
            <a:r>
              <a:rPr lang="ar-SA" sz="2800" b="1" dirty="0" smtClean="0"/>
              <a:t>غالباً ما يكون في رأس مال الشركة نقود وديون, فإذا باع مالك الأسهم أسهمه بالنقود, وقعت تلك </a:t>
            </a:r>
            <a:r>
              <a:rPr lang="ar-SA" sz="2800" b="1" dirty="0" err="1" smtClean="0"/>
              <a:t>النقود </a:t>
            </a:r>
            <a:r>
              <a:rPr lang="ar-SA" sz="2800" b="1" dirty="0" smtClean="0"/>
              <a:t>(قيمة الأسهم) في مقابلة أعيان ونقود وديون, وهو غير جائز إلا بضوابط </a:t>
            </a:r>
            <a:r>
              <a:rPr lang="ar-SA" sz="2800" b="1" dirty="0" err="1" smtClean="0"/>
              <a:t>وشروط!</a:t>
            </a:r>
            <a:r>
              <a:rPr lang="ar-SA" sz="2800" b="1" dirty="0" smtClean="0"/>
              <a:t> لأن بيع النقد </a:t>
            </a:r>
            <a:r>
              <a:rPr lang="ar-SA" sz="2800" b="1" dirty="0" err="1" smtClean="0"/>
              <a:t>بالنقد </a:t>
            </a:r>
            <a:r>
              <a:rPr lang="ar-SA" sz="2800" b="1" dirty="0" smtClean="0"/>
              <a:t>(صرف فيجب شروطه من التماثل </a:t>
            </a:r>
            <a:r>
              <a:rPr lang="ar-SA" sz="2800" b="1" dirty="0" err="1" smtClean="0"/>
              <a:t>والتقابض</a:t>
            </a:r>
            <a:r>
              <a:rPr lang="ar-SA" sz="2800" b="1" dirty="0" smtClean="0"/>
              <a:t> عند اتحاد الجنس, </a:t>
            </a:r>
            <a:r>
              <a:rPr lang="ar-SA" sz="2800" b="1" dirty="0" err="1" smtClean="0"/>
              <a:t>والتقابض</a:t>
            </a:r>
            <a:r>
              <a:rPr lang="ar-SA" sz="2800" b="1" dirty="0" smtClean="0"/>
              <a:t> فقط عند اختلاف الجنس) وبيع الدين لغير من عليه الدين لا </a:t>
            </a:r>
            <a:r>
              <a:rPr lang="ar-SA" sz="2800" b="1" dirty="0" err="1" smtClean="0"/>
              <a:t>يجوز!</a:t>
            </a:r>
            <a:r>
              <a:rPr lang="ar-SA" sz="2800" b="1" dirty="0" smtClean="0"/>
              <a:t> فكيف يُباع السهم هنا بالنقود, وهو يمثل أعياناً ونقوداً وربما ديوناً, وكلها تنتقل إلى ملكية </a:t>
            </a:r>
            <a:r>
              <a:rPr lang="ar-SA" sz="2800" b="1" dirty="0" err="1" smtClean="0"/>
              <a:t>المشتري؟</a:t>
            </a:r>
            <a:endParaRPr lang="ar-SA" sz="2800" b="1" dirty="0" smtClean="0"/>
          </a:p>
          <a:p>
            <a:pPr lvl="0" algn="just" rtl="1"/>
            <a:r>
              <a:rPr lang="ar-SA" sz="2800" b="1" dirty="0" smtClean="0"/>
              <a:t>والجواب: أن ذلك لا يؤثر ما دامت النقود والديون تابعة للأعيان, إذ الأعيان هي الغالبة وهي الأصل في موجودات </a:t>
            </a:r>
            <a:r>
              <a:rPr lang="ar-SA" sz="2800" b="1" dirty="0" err="1" smtClean="0"/>
              <a:t>الشركة.</a:t>
            </a:r>
            <a:r>
              <a:rPr lang="ar-SA" sz="2800" b="1" dirty="0" smtClean="0"/>
              <a:t> ويدل للجواز تبعا قول النبي صلى الله عليه </a:t>
            </a:r>
            <a:r>
              <a:rPr lang="ar-SA" sz="2800" b="1" dirty="0" err="1" smtClean="0"/>
              <a:t>وسلم: </a:t>
            </a:r>
            <a:r>
              <a:rPr lang="ar-SA" sz="2800" b="1" dirty="0" smtClean="0"/>
              <a:t>(من باع عبداً وله مال, فماله للبائع إلاّ أن يشترطه المبتاع</a:t>
            </a:r>
            <a:r>
              <a:rPr lang="ar-SA" sz="2800" b="1" dirty="0" err="1" smtClean="0"/>
              <a:t>).</a:t>
            </a:r>
            <a:r>
              <a:rPr lang="ar-SA" sz="2800" b="1" dirty="0" smtClean="0"/>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81000"/>
            <a:ext cx="9296400" cy="5693866"/>
          </a:xfrm>
          <a:prstGeom prst="rect">
            <a:avLst/>
          </a:prstGeom>
        </p:spPr>
        <p:txBody>
          <a:bodyPr wrap="square">
            <a:spAutoFit/>
          </a:bodyPr>
          <a:lstStyle/>
          <a:p>
            <a:pPr algn="just"/>
            <a:r>
              <a:rPr lang="ar-SA" sz="2800" b="1" dirty="0" smtClean="0"/>
              <a:t>رواه </a:t>
            </a:r>
            <a:r>
              <a:rPr lang="ar-SA" sz="2800" b="1" dirty="0" err="1" smtClean="0"/>
              <a:t>مسلم.</a:t>
            </a:r>
            <a:r>
              <a:rPr lang="ar-SA" sz="2800" b="1" dirty="0" smtClean="0"/>
              <a:t> وجه الدلالة أن العبد وما معه من النقود, صاروا في مقابلة النقود, ومع ذلك فقد سمح </a:t>
            </a:r>
            <a:r>
              <a:rPr lang="ar-SA" sz="2800" b="1" dirty="0" err="1" smtClean="0"/>
              <a:t>به</a:t>
            </a:r>
            <a:r>
              <a:rPr lang="ar-SA" sz="2800" b="1" dirty="0" smtClean="0"/>
              <a:t> الرسول إذا اشترطه المشتري, لأن النقود كانت تابعة </a:t>
            </a:r>
            <a:r>
              <a:rPr lang="ar-SA" sz="2800" b="1" dirty="0" err="1" smtClean="0"/>
              <a:t>للعبد.</a:t>
            </a:r>
            <a:r>
              <a:rPr lang="ar-SA" sz="2800" b="1" dirty="0" smtClean="0"/>
              <a:t> </a:t>
            </a:r>
          </a:p>
          <a:p>
            <a:pPr algn="just"/>
            <a:r>
              <a:rPr lang="ar-SA" sz="2800" b="1" dirty="0" smtClean="0"/>
              <a:t>ودليل آخر يدل للجواز, وهو أن تماضر </a:t>
            </a:r>
            <a:r>
              <a:rPr lang="ar-SA" sz="2800" b="1" dirty="0" err="1" smtClean="0"/>
              <a:t>الأشجعية</a:t>
            </a:r>
            <a:r>
              <a:rPr lang="ar-SA" sz="2800" b="1" dirty="0" smtClean="0"/>
              <a:t> (زوجة عبد الرحمن بن عوف رضي الله عنه) في عهـد عثمان بن عفان رضي الله عنه وبعد استشارة الصحابة أُعْطِيَتْ مقابل سهمها من التركة 80 ألف دينار، وكانت التركة نقوداً وأعياناً, وربما ديوناً </a:t>
            </a:r>
            <a:r>
              <a:rPr lang="ar-SA" sz="2800" b="1" dirty="0" err="1" smtClean="0"/>
              <a:t>أيضاً.</a:t>
            </a:r>
            <a:r>
              <a:rPr lang="ar-SA" sz="2800" b="1" dirty="0" smtClean="0"/>
              <a:t> وقد أقر الصحابة ذلك, لكون النقود والديون في التركة تابعة للأعيان, والقاعدة الفقهية </a:t>
            </a:r>
            <a:r>
              <a:rPr lang="ar-SA" sz="2800" b="1" dirty="0" err="1" smtClean="0"/>
              <a:t>تقول: </a:t>
            </a:r>
            <a:r>
              <a:rPr lang="ar-SA" sz="2800" b="1" dirty="0" smtClean="0"/>
              <a:t>(يُغتفر في </a:t>
            </a:r>
            <a:r>
              <a:rPr lang="ar-SA" sz="2800" b="1" dirty="0" err="1" smtClean="0"/>
              <a:t>التبع</a:t>
            </a:r>
            <a:r>
              <a:rPr lang="ar-SA" sz="2800" b="1" dirty="0" smtClean="0"/>
              <a:t> ما لا يُغتفر في الأصل</a:t>
            </a:r>
            <a:r>
              <a:rPr lang="ar-SA" sz="2800" b="1" dirty="0" err="1" smtClean="0"/>
              <a:t>).</a:t>
            </a:r>
            <a:r>
              <a:rPr lang="ar-SA" sz="2800" b="1" dirty="0" smtClean="0"/>
              <a:t> </a:t>
            </a:r>
          </a:p>
          <a:p>
            <a:pPr algn="just"/>
            <a:r>
              <a:rPr lang="ar-SA" sz="2800" b="1" dirty="0" smtClean="0"/>
              <a:t>وفي الختام نورد نص قرار مجمع الفقه الإسلامي رقم 7/1/64 في دورة مؤتمره السابع عام </a:t>
            </a:r>
            <a:r>
              <a:rPr lang="ar-SA" sz="2800" b="1" dirty="0" err="1" smtClean="0"/>
              <a:t>1412هـ</a:t>
            </a:r>
            <a:r>
              <a:rPr lang="ar-SA" sz="2800" b="1" dirty="0" smtClean="0"/>
              <a:t> في حكم التعامل بالأسهم, ونقتصر على أهم ما جاء </a:t>
            </a:r>
            <a:r>
              <a:rPr lang="ar-SA" sz="2800" b="1" dirty="0" err="1" smtClean="0"/>
              <a:t>فيه:</a:t>
            </a:r>
            <a:r>
              <a:rPr lang="ar-SA" sz="2800" b="1" dirty="0" smtClean="0"/>
              <a:t> </a:t>
            </a:r>
          </a:p>
          <a:p>
            <a:pPr algn="just"/>
            <a:r>
              <a:rPr lang="ar-SA" sz="2800" b="1" dirty="0" smtClean="0"/>
              <a:t>1-	الإسهام في </a:t>
            </a:r>
            <a:r>
              <a:rPr lang="ar-SA" sz="2800" b="1" dirty="0" err="1" smtClean="0"/>
              <a:t>الشركات:</a:t>
            </a:r>
            <a:r>
              <a:rPr lang="ar-SA" sz="2800" b="1" dirty="0" smtClean="0"/>
              <a:t> </a:t>
            </a:r>
          </a:p>
          <a:p>
            <a:pPr algn="just"/>
            <a:r>
              <a:rPr lang="ar-SA" sz="2800" b="1" dirty="0" smtClean="0"/>
              <a:t>‌أ-	بما أنَّ الأصلَ في المعاملات الحِلُّ, فإن تأسيس شركةٍ مساهمةٍ ذاتِ أغراضٍ وأنشطة مشروعة, أمرٌ </a:t>
            </a:r>
            <a:r>
              <a:rPr lang="ar-SA" sz="2800" b="1" dirty="0" err="1" smtClean="0"/>
              <a:t>جائز.</a:t>
            </a:r>
            <a:r>
              <a:rPr lang="ar-SA" sz="2800" b="1" dirty="0" smtClean="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457199"/>
            <a:ext cx="9144000" cy="5262979"/>
          </a:xfrm>
          <a:prstGeom prst="rect">
            <a:avLst/>
          </a:prstGeom>
        </p:spPr>
        <p:txBody>
          <a:bodyPr wrap="square">
            <a:spAutoFit/>
          </a:bodyPr>
          <a:lstStyle/>
          <a:p>
            <a:pPr algn="just"/>
            <a:r>
              <a:rPr lang="ar-SA" sz="2800" b="1" dirty="0" smtClean="0"/>
              <a:t>‌‌ب- لا خلاف في حرمة الإسهام في شركاتٍ غَرَضُها الأساسي محرمٌ، كالتعامل بالربا, أو إنتاج </a:t>
            </a:r>
            <a:r>
              <a:rPr lang="ar-SA" sz="2800" b="1" dirty="0" smtClean="0"/>
              <a:t>الخمور, </a:t>
            </a:r>
            <a:r>
              <a:rPr lang="ar-SA" sz="2800" b="1" dirty="0" smtClean="0"/>
              <a:t>أو المتاجرة </a:t>
            </a:r>
            <a:r>
              <a:rPr lang="ar-SA" sz="2800" b="1" dirty="0" err="1" smtClean="0"/>
              <a:t>بها.</a:t>
            </a:r>
            <a:r>
              <a:rPr lang="ar-SA" sz="2800" b="1" dirty="0" smtClean="0"/>
              <a:t> </a:t>
            </a:r>
          </a:p>
          <a:p>
            <a:pPr algn="just"/>
            <a:r>
              <a:rPr lang="ar-SA" sz="2800" b="1" dirty="0" smtClean="0"/>
              <a:t>ج- الأصل حرمة الإسهام في شركات تتعامل أحياناً بالمحرمات، بالربا ونحوه، بالرغم من أن أنشطتها الأساسية </a:t>
            </a:r>
            <a:r>
              <a:rPr lang="ar-SA" sz="2800" b="1" dirty="0" err="1" smtClean="0"/>
              <a:t>مشروعة.</a:t>
            </a:r>
            <a:r>
              <a:rPr lang="ar-SA" sz="2800" b="1" dirty="0" smtClean="0"/>
              <a:t> </a:t>
            </a:r>
          </a:p>
          <a:p>
            <a:pPr algn="just"/>
            <a:r>
              <a:rPr lang="ar-SA" sz="2800" b="1" dirty="0" smtClean="0"/>
              <a:t>2- السهم لحامله: بما أن </a:t>
            </a:r>
            <a:r>
              <a:rPr lang="ar-SA" sz="2800" b="1" dirty="0" err="1" smtClean="0"/>
              <a:t>المبيع</a:t>
            </a:r>
            <a:r>
              <a:rPr lang="ar-SA" sz="2800" b="1" dirty="0" smtClean="0"/>
              <a:t> </a:t>
            </a:r>
            <a:r>
              <a:rPr lang="ar-SA" sz="2800" b="1" dirty="0" err="1" smtClean="0"/>
              <a:t>في </a:t>
            </a:r>
            <a:r>
              <a:rPr lang="ar-SA" sz="2800" b="1" dirty="0" smtClean="0"/>
              <a:t>(السهم لحامله) هو حصة شائعة في موجودات الشركة وأن شهادة السهم هي وثيقة لإثبات هذا الاستحقاق في الحصة فلا مانع شرعاً من إصدار أسهم في الشركة بهذه الطريقة </a:t>
            </a:r>
            <a:r>
              <a:rPr lang="ar-SA" sz="2800" b="1" dirty="0" err="1" smtClean="0"/>
              <a:t>وتداولها.</a:t>
            </a:r>
            <a:r>
              <a:rPr lang="ar-SA" sz="2800" b="1" dirty="0" smtClean="0"/>
              <a:t>  </a:t>
            </a:r>
          </a:p>
          <a:p>
            <a:pPr algn="just"/>
            <a:r>
              <a:rPr lang="ar-SA" sz="2800" b="1" dirty="0" smtClean="0"/>
              <a:t>3- محل العقد في بيع السهم: إن المحل المتعاقد عليه في بيع السهم هو الحصة الشائعة من أصل الشركة، وشهادة السهم عبارة عن وثيقة للحق في تلك </a:t>
            </a:r>
            <a:r>
              <a:rPr lang="ar-SA" sz="2800" b="1" dirty="0" err="1" smtClean="0"/>
              <a:t>الحصة.</a:t>
            </a:r>
            <a:r>
              <a:rPr lang="ar-SA" sz="2800" b="1" dirty="0" smtClean="0"/>
              <a:t> </a:t>
            </a:r>
          </a:p>
          <a:p>
            <a:pPr algn="just"/>
            <a:r>
              <a:rPr lang="ar-SA" sz="2800" b="1" dirty="0" smtClean="0"/>
              <a:t>4- الأسهم الممتازة: لا يجوز إصدار أسهم ممتازة لها خصائص مالية تؤدي إلى ضمان رأس المال أو ضمان قدر من الربح أو تقديمها عند التصفية، أو عند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81000"/>
            <a:ext cx="9296400" cy="5262979"/>
          </a:xfrm>
          <a:prstGeom prst="rect">
            <a:avLst/>
          </a:prstGeom>
        </p:spPr>
        <p:txBody>
          <a:bodyPr wrap="square">
            <a:spAutoFit/>
          </a:bodyPr>
          <a:lstStyle/>
          <a:p>
            <a:pPr algn="just"/>
            <a:r>
              <a:rPr lang="ar-SA" sz="2800" b="1" dirty="0" smtClean="0"/>
              <a:t>توزيع </a:t>
            </a:r>
            <a:r>
              <a:rPr lang="ar-SA" sz="2800" b="1" dirty="0" err="1" smtClean="0"/>
              <a:t>الأرباح.</a:t>
            </a:r>
            <a:r>
              <a:rPr lang="ar-SA" sz="2800" b="1" dirty="0" smtClean="0"/>
              <a:t> </a:t>
            </a:r>
            <a:r>
              <a:rPr lang="ar-SA" sz="2400" b="1" dirty="0" smtClean="0"/>
              <a:t>ويجوز إعطاء بعض الأسهم خصائص تتعلق بالأمور الإجرائية أو الإدارية.</a:t>
            </a:r>
          </a:p>
          <a:p>
            <a:pPr algn="just"/>
            <a:r>
              <a:rPr lang="ar-SA" sz="2800" b="1" dirty="0" smtClean="0"/>
              <a:t>5-	التعامل في الأسهم بطرق </a:t>
            </a:r>
            <a:r>
              <a:rPr lang="ar-SA" sz="2800" b="1" dirty="0" err="1" smtClean="0"/>
              <a:t>ربوية:</a:t>
            </a:r>
            <a:endParaRPr lang="ar-SA" sz="2800" b="1" dirty="0" smtClean="0"/>
          </a:p>
          <a:p>
            <a:pPr algn="just"/>
            <a:r>
              <a:rPr lang="ar-SA" sz="2800" b="1" dirty="0" err="1" smtClean="0"/>
              <a:t>‌أ-	</a:t>
            </a:r>
            <a:r>
              <a:rPr lang="ar-SA" sz="2800" b="1" dirty="0" smtClean="0"/>
              <a:t>‌لا يجوز شراء السهم بقرض </a:t>
            </a:r>
            <a:r>
              <a:rPr lang="ar-SA" sz="2800" b="1" dirty="0" err="1" smtClean="0"/>
              <a:t>ربوي</a:t>
            </a:r>
            <a:r>
              <a:rPr lang="ar-SA" sz="2800" b="1" dirty="0" smtClean="0"/>
              <a:t> يقدمه السمسار أو غيره للمشترى لقاء رهن السهم، لما في ذلك من المراباة وتوثيقها بالرهن.</a:t>
            </a:r>
          </a:p>
          <a:p>
            <a:pPr algn="just"/>
            <a:r>
              <a:rPr lang="ar-SA" sz="2800" b="1" dirty="0" smtClean="0"/>
              <a:t>‌ب-	لا يجوز أيضاً بيع سهم لا يملكه البائع, للنهي عن بيع ما لا يملك.</a:t>
            </a:r>
          </a:p>
          <a:p>
            <a:pPr algn="just"/>
            <a:r>
              <a:rPr lang="ar-SA" sz="2800" b="1" dirty="0" smtClean="0"/>
              <a:t>6-	بيع السهم أو رهنه: يجوز بيع السهم أو رهنه مع مراعاة ما يقضي </a:t>
            </a:r>
            <a:r>
              <a:rPr lang="ar-SA" sz="2800" b="1" dirty="0" err="1" smtClean="0"/>
              <a:t>به</a:t>
            </a:r>
            <a:r>
              <a:rPr lang="ar-SA" sz="2800" b="1" dirty="0" smtClean="0"/>
              <a:t> نظام الشركة.</a:t>
            </a:r>
          </a:p>
          <a:p>
            <a:pPr algn="just"/>
            <a:r>
              <a:rPr lang="ar-SA" sz="2800" b="1" dirty="0" smtClean="0"/>
              <a:t>7-	تحديد مسؤولية الشركة المساهمة المحدودة: لا مانع شرعاً من إنشاء شركة مساهمة ذات مسؤولية محدودة برأس مالها، لأن ذلك معلوم للمتعاملين مع الشركة وبحصول العلم ينتفي الغرر عمن يتعامل مع </a:t>
            </a:r>
            <a:r>
              <a:rPr lang="ar-SA" sz="2800" b="1" dirty="0" err="1" smtClean="0"/>
              <a:t>الشركة.</a:t>
            </a:r>
            <a:r>
              <a:rPr lang="ar-SA" sz="2800" b="1" dirty="0" smtClean="0"/>
              <a:t> </a:t>
            </a:r>
          </a:p>
          <a:p>
            <a:pPr algn="just"/>
            <a:r>
              <a:rPr lang="ar-SA" sz="2800" b="1" dirty="0" smtClean="0"/>
              <a:t>8-	حصر تداول الأسهم بسماسرة مرخصين، واشتراط رسوم للتعامل في أسواقها جائز شرعاً, لما في ذلك من المصالح المشروعة.</a:t>
            </a:r>
            <a:endParaRPr lang="ar-SA" sz="28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6551</TotalTime>
  <Words>2105</Words>
  <Application>Microsoft Office PowerPoint</Application>
  <PresentationFormat>A4 Paper (210x297 mm)‎</PresentationFormat>
  <Paragraphs>86</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الثامنة  الأسهم ومدى مشروعية التعامل بها </vt:lpstr>
      <vt:lpstr>المقدمة:</vt:lpstr>
      <vt:lpstr>الشريحة 4</vt:lpstr>
      <vt:lpstr>تعريف شركة المساهمة والأسهم: </vt:lpstr>
      <vt:lpstr>أنواع الأسهم: </vt:lpstr>
      <vt:lpstr>قيمة السهم: </vt:lpstr>
      <vt:lpstr>الشريحة 8</vt:lpstr>
      <vt:lpstr>خصائص الأسهم: </vt:lpstr>
      <vt:lpstr>الحكم الشرعي للتعامل بالأسهم: </vt:lpstr>
      <vt:lpstr>الشريحة 11</vt:lpstr>
      <vt:lpstr>الشريحة 12</vt:lpstr>
      <vt:lpstr>المشاركة في الشركات ذات الأنشطة المختلطة:</vt:lpstr>
      <vt:lpstr>الشريحة 14</vt:lpstr>
      <vt:lpstr>الشريحة 15</vt:lpstr>
      <vt:lpstr>الشريحة 16</vt:lpstr>
      <vt:lpstr>بيع الأسهم بالنقود:</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328</cp:revision>
  <dcterms:created xsi:type="dcterms:W3CDTF">2009-10-14T19:14:34Z</dcterms:created>
  <dcterms:modified xsi:type="dcterms:W3CDTF">2012-10-16T18:04:07Z</dcterms:modified>
</cp:coreProperties>
</file>