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74" r:id="rId4"/>
    <p:sldId id="332" r:id="rId5"/>
    <p:sldId id="275" r:id="rId6"/>
    <p:sldId id="276" r:id="rId7"/>
    <p:sldId id="315" r:id="rId8"/>
    <p:sldId id="326" r:id="rId9"/>
    <p:sldId id="333" r:id="rId10"/>
    <p:sldId id="319" r:id="rId11"/>
    <p:sldId id="324" r:id="rId12"/>
    <p:sldId id="320" r:id="rId13"/>
    <p:sldId id="337" r:id="rId14"/>
    <p:sldId id="334" r:id="rId15"/>
    <p:sldId id="335" r:id="rId16"/>
    <p:sldId id="336" r:id="rId17"/>
    <p:sldId id="321" r:id="rId18"/>
    <p:sldId id="327" r:id="rId19"/>
    <p:sldId id="329"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600" y="78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762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600" b="1" dirty="0" smtClean="0">
                <a:solidFill>
                  <a:srgbClr val="FF0000"/>
                </a:solidFill>
                <a:latin typeface="Calibri" pitchFamily="34" charset="0"/>
                <a:cs typeface="Times New Roman" pitchFamily="18" charset="0"/>
              </a:rPr>
              <a:t>القضايا المعاصرة وفقه النوازل</a:t>
            </a:r>
            <a:endParaRPr lang="en-US" sz="3600" b="1" dirty="0">
              <a:solidFill>
                <a:srgbClr val="FF0000"/>
              </a:solidFill>
              <a:latin typeface="Calibri" pitchFamily="34" charset="0"/>
            </a:endParaRPr>
          </a:p>
          <a:p>
            <a:pPr algn="ctr"/>
            <a:r>
              <a:rPr lang="ar-SA" sz="3200" b="1" dirty="0" smtClean="0">
                <a:solidFill>
                  <a:srgbClr val="FF0000"/>
                </a:solidFill>
                <a:latin typeface="Calibri" pitchFamily="34" charset="0"/>
                <a:cs typeface="Times New Roman" pitchFamily="18" charset="0"/>
              </a:rPr>
              <a:t>د</a:t>
            </a:r>
            <a:r>
              <a:rPr lang="en-US" sz="3200" b="1" dirty="0" smtClean="0">
                <a:solidFill>
                  <a:srgbClr val="FF0000"/>
                </a:solidFill>
                <a:latin typeface="Calibri" pitchFamily="34" charset="0"/>
                <a:cs typeface="Times New Roman" pitchFamily="18" charset="0"/>
              </a:rPr>
              <a:t>  .</a:t>
            </a:r>
            <a:r>
              <a:rPr lang="ar-SA" sz="3200" b="1" dirty="0" smtClean="0">
                <a:solidFill>
                  <a:srgbClr val="FF0000"/>
                </a:solidFill>
                <a:latin typeface="Calibri" pitchFamily="34" charset="0"/>
                <a:cs typeface="Times New Roman" pitchFamily="18" charset="0"/>
              </a:rPr>
              <a:t>عبد الله </a:t>
            </a:r>
            <a:r>
              <a:rPr lang="ar-SA" sz="3200" b="1" dirty="0" err="1" smtClean="0">
                <a:solidFill>
                  <a:srgbClr val="FF0000"/>
                </a:solidFill>
                <a:latin typeface="Calibri" pitchFamily="34" charset="0"/>
                <a:cs typeface="Times New Roman" pitchFamily="18" charset="0"/>
              </a:rPr>
              <a:t>الديرشوي</a:t>
            </a:r>
            <a:endParaRPr lang="en-US" sz="3200" b="1" dirty="0">
              <a:solidFill>
                <a:srgbClr val="FF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438400"/>
            <a:ext cx="8420100" cy="2819400"/>
          </a:xfrm>
        </p:spPr>
        <p:txBody>
          <a:bodyPr/>
          <a:lstStyle/>
          <a:p>
            <a:pPr rtl="1" eaLnBrk="1" hangingPunct="1">
              <a:lnSpc>
                <a:spcPct val="150000"/>
              </a:lnSpc>
            </a:pPr>
            <a:r>
              <a:rPr lang="ar-SA" sz="4800" b="1" spc="-150" dirty="0" smtClean="0">
                <a:solidFill>
                  <a:srgbClr val="376092"/>
                </a:solidFill>
                <a:latin typeface="Times New Roman" pitchFamily="18" charset="0"/>
                <a:cs typeface="+mn-cs"/>
              </a:rPr>
              <a:t>المحاضرة </a:t>
            </a:r>
            <a:r>
              <a:rPr lang="ar-SA" sz="4800" b="1" spc="-150" dirty="0" smtClean="0">
                <a:solidFill>
                  <a:srgbClr val="376092"/>
                </a:solidFill>
                <a:latin typeface="Times New Roman" pitchFamily="18" charset="0"/>
                <a:cs typeface="+mn-cs"/>
              </a:rPr>
              <a:t>العاشرة</a:t>
            </a:r>
            <a:r>
              <a:rPr lang="ar-SA" sz="4800" b="1" spc="-150" dirty="0" smtClean="0">
                <a:solidFill>
                  <a:srgbClr val="376092"/>
                </a:solidFill>
                <a:latin typeface="Times New Roman" pitchFamily="18" charset="0"/>
                <a:cs typeface="+mn-cs"/>
              </a:rPr>
              <a:t/>
            </a:r>
            <a:br>
              <a:rPr lang="ar-SA" sz="4800" b="1" spc="-150" dirty="0" smtClean="0">
                <a:solidFill>
                  <a:srgbClr val="376092"/>
                </a:solidFill>
                <a:latin typeface="Times New Roman" pitchFamily="18" charset="0"/>
                <a:cs typeface="+mn-cs"/>
              </a:rPr>
            </a:br>
            <a:r>
              <a:rPr lang="ar-SA" sz="4800" b="1" dirty="0" smtClean="0"/>
              <a:t> </a:t>
            </a:r>
            <a:r>
              <a:rPr lang="ar-SA" sz="4800" b="1" dirty="0" smtClean="0"/>
              <a:t>البنوك الإسلامية</a:t>
            </a:r>
            <a:endParaRPr lang="en-US" sz="4800" b="1" spc="-150" dirty="0" smtClean="0">
              <a:solidFill>
                <a:srgbClr val="C00000"/>
              </a:solidFill>
              <a:latin typeface="Times New Roman" pitchFamily="18" charset="0"/>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219200"/>
          </a:xfrm>
        </p:spPr>
        <p:txBody>
          <a:bodyPr/>
          <a:lstStyle/>
          <a:p>
            <a:pPr rtl="1"/>
            <a:r>
              <a:rPr lang="ar-SA" b="1" dirty="0" smtClean="0"/>
              <a:t>المقدمة:</a:t>
            </a:r>
            <a:endParaRPr lang="en-US" dirty="0"/>
          </a:p>
        </p:txBody>
      </p:sp>
      <p:sp>
        <p:nvSpPr>
          <p:cNvPr id="3" name="عنصر نائب للمحتوى 2"/>
          <p:cNvSpPr>
            <a:spLocks noGrp="1"/>
          </p:cNvSpPr>
          <p:nvPr>
            <p:ph idx="1"/>
          </p:nvPr>
        </p:nvSpPr>
        <p:spPr>
          <a:xfrm>
            <a:off x="304800" y="1371600"/>
            <a:ext cx="9296400" cy="4754563"/>
          </a:xfrm>
        </p:spPr>
        <p:txBody>
          <a:bodyPr/>
          <a:lstStyle/>
          <a:p>
            <a:pPr algn="just" rtl="1"/>
            <a:r>
              <a:rPr lang="ar-SA" sz="2600" b="1" dirty="0" smtClean="0"/>
              <a:t>لعل أهم حدث شهدته الساحة المالية في عالمنا الإسلامي في عصرنا الراهن, ولادة البنوك الإسلامية, ونموها بشكل كبيرٍ كماً </a:t>
            </a:r>
            <a:r>
              <a:rPr lang="ar-SA" sz="2600" b="1" dirty="0" err="1" smtClean="0"/>
              <a:t>وكيفاً!.</a:t>
            </a:r>
            <a:endParaRPr lang="en-US" sz="2600" b="1" dirty="0" smtClean="0"/>
          </a:p>
          <a:p>
            <a:pPr algn="just" rtl="1"/>
            <a:r>
              <a:rPr lang="ar-SA" sz="2600" b="1" dirty="0" smtClean="0"/>
              <a:t>أما كماً, فقد تجاوز </a:t>
            </a:r>
            <a:r>
              <a:rPr lang="ar-SA" sz="2600" b="1" dirty="0" err="1" smtClean="0"/>
              <a:t>عددها </a:t>
            </a:r>
            <a:r>
              <a:rPr lang="ar-SA" sz="2600" b="1" dirty="0" smtClean="0"/>
              <a:t>/450/ بنكاً إسلامياً في ظرف أقل </a:t>
            </a:r>
            <a:r>
              <a:rPr lang="ar-SA" sz="2600" b="1" dirty="0" err="1" smtClean="0"/>
              <a:t>من </a:t>
            </a:r>
            <a:r>
              <a:rPr lang="ar-SA" sz="2600" b="1" dirty="0" smtClean="0"/>
              <a:t>/40/ </a:t>
            </a:r>
            <a:r>
              <a:rPr lang="ar-SA" sz="2600" b="1" dirty="0" err="1" smtClean="0"/>
              <a:t>سنة!</a:t>
            </a:r>
            <a:r>
              <a:rPr lang="ar-SA" sz="2600" b="1" dirty="0" smtClean="0"/>
              <a:t> </a:t>
            </a:r>
          </a:p>
          <a:p>
            <a:pPr algn="just" rtl="1"/>
            <a:r>
              <a:rPr lang="ar-SA" sz="2600" b="1" dirty="0" smtClean="0"/>
              <a:t>يضاف </a:t>
            </a:r>
            <a:r>
              <a:rPr lang="ar-SA" sz="2600" b="1" dirty="0" smtClean="0"/>
              <a:t>إليها </a:t>
            </a:r>
            <a:r>
              <a:rPr lang="ar-SA" sz="2600" b="1" dirty="0" smtClean="0"/>
              <a:t>إقامة العشرات </a:t>
            </a:r>
            <a:r>
              <a:rPr lang="ar-SA" sz="2600" b="1" dirty="0" smtClean="0"/>
              <a:t>من الأقسام الإسلامية في البنوك العالمية تلبية لطلبات </a:t>
            </a:r>
            <a:r>
              <a:rPr lang="ar-SA" sz="2600" b="1" dirty="0" smtClean="0"/>
              <a:t>العملاء بتقديم </a:t>
            </a:r>
            <a:r>
              <a:rPr lang="ar-SA" sz="2600" b="1" dirty="0" smtClean="0"/>
              <a:t>خدمات بنكية متوافقة مع أحكام الشريعة الإسلامية.</a:t>
            </a:r>
            <a:endParaRPr lang="en-US" sz="2600" b="1" dirty="0" smtClean="0"/>
          </a:p>
          <a:p>
            <a:pPr algn="just" rtl="1"/>
            <a:r>
              <a:rPr lang="ar-SA" sz="2600" b="1" dirty="0" smtClean="0"/>
              <a:t>وأما كيفاً, فمن حيث حجم أصولها وودائعها التي جاوزت التريليون </a:t>
            </a:r>
            <a:r>
              <a:rPr lang="ar-SA" sz="2600" b="1" dirty="0" err="1" smtClean="0"/>
              <a:t>دولار </a:t>
            </a:r>
            <a:r>
              <a:rPr lang="ar-SA" sz="2600" b="1" dirty="0" smtClean="0"/>
              <a:t>(1000 مليار</a:t>
            </a:r>
            <a:r>
              <a:rPr lang="ar-SA" sz="2600" b="1" dirty="0" err="1" smtClean="0"/>
              <a:t>).</a:t>
            </a:r>
            <a:r>
              <a:rPr lang="ar-SA" sz="2600" b="1" dirty="0" smtClean="0"/>
              <a:t> </a:t>
            </a:r>
            <a:endParaRPr lang="en-US" sz="2600" b="1" dirty="0" smtClean="0"/>
          </a:p>
          <a:p>
            <a:pPr algn="just" rtl="1"/>
            <a:r>
              <a:rPr lang="ar-SA" sz="2600" b="1" dirty="0" smtClean="0"/>
              <a:t>وليس هذا فحسب, بل </a:t>
            </a:r>
            <a:r>
              <a:rPr lang="ar-SA" sz="2600" b="1" dirty="0" smtClean="0"/>
              <a:t>إن هذه </a:t>
            </a:r>
            <a:r>
              <a:rPr lang="ar-SA" sz="2600" b="1" dirty="0" smtClean="0"/>
              <a:t>البنوك </a:t>
            </a:r>
            <a:r>
              <a:rPr lang="ar-SA" sz="2600" b="1" dirty="0" smtClean="0"/>
              <a:t>استحوذت على </a:t>
            </a:r>
            <a:r>
              <a:rPr lang="ar-SA" sz="2600" b="1" dirty="0" smtClean="0"/>
              <a:t>اهتمام الغرب بشكلٍ كبير, </a:t>
            </a:r>
            <a:r>
              <a:rPr lang="ar-SA" sz="2600" b="1" dirty="0" smtClean="0"/>
              <a:t>وفرضت </a:t>
            </a:r>
            <a:r>
              <a:rPr lang="ar-SA" sz="2600" b="1" dirty="0" smtClean="0"/>
              <a:t>واقعاً جديداً على السوق </a:t>
            </a:r>
            <a:r>
              <a:rPr lang="ar-SA" sz="2600" b="1" dirty="0" smtClean="0"/>
              <a:t>المصرفية, فقد  نشرت </a:t>
            </a:r>
            <a:r>
              <a:rPr lang="ar-SA" sz="2600" b="1" dirty="0" err="1" smtClean="0"/>
              <a:t>صحيفة </a:t>
            </a:r>
            <a:r>
              <a:rPr lang="ar-SA" sz="2600" b="1" dirty="0" smtClean="0"/>
              <a:t>(</a:t>
            </a:r>
            <a:r>
              <a:rPr lang="ar-SA" sz="2600" b="1" dirty="0" err="1" smtClean="0"/>
              <a:t>الإيكونومست</a:t>
            </a:r>
            <a:r>
              <a:rPr lang="ar-SA" sz="2600" b="1" dirty="0" smtClean="0"/>
              <a:t>) البريطانية المعنية بالأخبار الاقتصادية العالمية, </a:t>
            </a:r>
            <a:r>
              <a:rPr lang="ar-SA" sz="2600" b="1" dirty="0" smtClean="0"/>
              <a:t>تقريراً </a:t>
            </a:r>
            <a:r>
              <a:rPr lang="ar-SA" sz="2600" b="1" dirty="0" smtClean="0"/>
              <a:t>يؤكد أن البنوك الإسلامية </a:t>
            </a:r>
            <a:r>
              <a:rPr lang="ar-SA" sz="2600" b="1" dirty="0" smtClean="0"/>
              <a:t>قد</a:t>
            </a:r>
            <a:endParaRPr lang="en-US" sz="26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57200" y="457200"/>
            <a:ext cx="8839200" cy="3970318"/>
          </a:xfrm>
          <a:prstGeom prst="rect">
            <a:avLst/>
          </a:prstGeom>
        </p:spPr>
        <p:txBody>
          <a:bodyPr wrap="square">
            <a:spAutoFit/>
          </a:bodyPr>
          <a:lstStyle/>
          <a:p>
            <a:pPr algn="just"/>
            <a:r>
              <a:rPr lang="ar-SA" sz="2800" b="1" dirty="0" smtClean="0"/>
              <a:t>فرضت واقعاً جديداً على السوق المصرفية </a:t>
            </a:r>
            <a:r>
              <a:rPr lang="ar-SA" sz="2800" b="1" dirty="0" smtClean="0"/>
              <a:t>العالمية</a:t>
            </a:r>
            <a:r>
              <a:rPr lang="ar-SA" sz="2800" b="1" dirty="0" smtClean="0"/>
              <a:t>، وأدخلت مصطلحات جديدة مثل المشاركة والصكوك والتكافل إلى قواميس البنوك الغربية.</a:t>
            </a:r>
            <a:endParaRPr lang="en-US" sz="2800" b="1" dirty="0" smtClean="0"/>
          </a:p>
          <a:p>
            <a:pPr algn="just"/>
            <a:r>
              <a:rPr lang="ar-SA" sz="2800" b="1" dirty="0" smtClean="0"/>
              <a:t>ولعل خير دليل يثبت النجاح الباهر لهذه البنوك, الواقع </a:t>
            </a:r>
            <a:r>
              <a:rPr lang="ar-SA" sz="2800" b="1" dirty="0" smtClean="0"/>
              <a:t>المشاهد هذه </a:t>
            </a:r>
            <a:r>
              <a:rPr lang="ar-SA" sz="2800" b="1" dirty="0" err="1" smtClean="0"/>
              <a:t>الأيام!</a:t>
            </a:r>
            <a:r>
              <a:rPr lang="ar-SA" sz="2800" b="1" dirty="0" smtClean="0"/>
              <a:t> </a:t>
            </a:r>
            <a:r>
              <a:rPr lang="ar-SA" sz="2800" b="1" dirty="0" smtClean="0"/>
              <a:t>ففي الوقت الذي أشهر فيه ما يزيد </a:t>
            </a:r>
            <a:r>
              <a:rPr lang="ar-SA" sz="2800" b="1" dirty="0" err="1" smtClean="0"/>
              <a:t>عن </a:t>
            </a:r>
            <a:r>
              <a:rPr lang="ar-SA" sz="2800" b="1" dirty="0" smtClean="0"/>
              <a:t>/150/ بنكاً أمريكياً إفلاسه, وكذلك العشرات من البنوك الأوربية, تأثراً بالأزمة المالية العالمية الراهنة, لم يثبت أن بنكاً إسلامياً واحداً قد </a:t>
            </a:r>
            <a:r>
              <a:rPr lang="ar-SA" sz="2800" b="1" dirty="0" err="1" smtClean="0"/>
              <a:t>أفلس!</a:t>
            </a:r>
            <a:r>
              <a:rPr lang="ar-SA" sz="2800" b="1" dirty="0" smtClean="0"/>
              <a:t> </a:t>
            </a:r>
            <a:r>
              <a:rPr lang="ar-SA" sz="2800" b="1" dirty="0" smtClean="0"/>
              <a:t>الأمر الذي أدهش </a:t>
            </a:r>
            <a:r>
              <a:rPr lang="ar-SA" sz="2800" b="1" dirty="0" smtClean="0"/>
              <a:t>الغرب بمنظماته المالية العتيدة, </a:t>
            </a:r>
            <a:r>
              <a:rPr lang="ar-SA" sz="2800" b="1" dirty="0" smtClean="0"/>
              <a:t>وانتزع منهم الإعجاب </a:t>
            </a:r>
            <a:r>
              <a:rPr lang="ar-SA" sz="2800" b="1" dirty="0" smtClean="0"/>
              <a:t>بهذه البنوك, </a:t>
            </a:r>
            <a:r>
              <a:rPr lang="ar-SA" sz="2800" b="1" dirty="0" smtClean="0"/>
              <a:t>ودفعهم للإقبال </a:t>
            </a:r>
            <a:r>
              <a:rPr lang="ar-SA" sz="2800" b="1" dirty="0" smtClean="0"/>
              <a:t>على التعامل معها.</a:t>
            </a:r>
            <a:endParaRPr lang="en-US" sz="2800" b="1" dirty="0" smtClean="0"/>
          </a:p>
          <a:p>
            <a:pPr algn="just"/>
            <a:r>
              <a:rPr lang="ar-SA" sz="2800" b="1" dirty="0" smtClean="0"/>
              <a:t>وفيما يلي نقدم </a:t>
            </a:r>
            <a:r>
              <a:rPr lang="ar-SA" sz="2800" b="1" dirty="0" smtClean="0"/>
              <a:t>نبذة عن هذه </a:t>
            </a:r>
            <a:r>
              <a:rPr lang="ar-SA" sz="2800" b="1" dirty="0" smtClean="0"/>
              <a:t>البنوك, </a:t>
            </a:r>
            <a:r>
              <a:rPr lang="ar-SA" sz="2800" b="1" dirty="0" smtClean="0"/>
              <a:t>ومواردها, وطرق استثمارها </a:t>
            </a:r>
            <a:r>
              <a:rPr lang="ar-SA" sz="2800" b="1" dirty="0" err="1" smtClean="0"/>
              <a:t>للأموال</a:t>
            </a:r>
            <a:r>
              <a:rPr lang="ar-SA" sz="2800" b="1" dirty="0" err="1" smtClean="0"/>
              <a:t>.</a:t>
            </a:r>
            <a:r>
              <a:rPr lang="ar-SA" sz="2800" b="1" dirty="0" smtClean="0"/>
              <a:t> </a:t>
            </a:r>
            <a:endParaRPr lang="en-US" sz="28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rtl="1"/>
            <a:r>
              <a:rPr lang="ar-SA" sz="4800" b="1" dirty="0" smtClean="0"/>
              <a:t>تعريف </a:t>
            </a:r>
            <a:r>
              <a:rPr lang="ar-SA" sz="4800" b="1" dirty="0" err="1" smtClean="0"/>
              <a:t>البنك</a:t>
            </a:r>
            <a:r>
              <a:rPr lang="ar-SA" sz="4800" b="1" dirty="0" err="1" smtClean="0"/>
              <a:t>:</a:t>
            </a:r>
            <a:r>
              <a:rPr lang="ar-SA" sz="4800" b="1" dirty="0" smtClean="0"/>
              <a:t> </a:t>
            </a:r>
            <a:endParaRPr lang="en-US" sz="4800" dirty="0"/>
          </a:p>
        </p:txBody>
      </p:sp>
      <p:sp>
        <p:nvSpPr>
          <p:cNvPr id="3" name="عنصر نائب للمحتوى 2"/>
          <p:cNvSpPr>
            <a:spLocks noGrp="1"/>
          </p:cNvSpPr>
          <p:nvPr>
            <p:ph idx="1"/>
          </p:nvPr>
        </p:nvSpPr>
        <p:spPr>
          <a:xfrm>
            <a:off x="304800" y="1371600"/>
            <a:ext cx="9296400" cy="4754563"/>
          </a:xfrm>
        </p:spPr>
        <p:txBody>
          <a:bodyPr/>
          <a:lstStyle/>
          <a:p>
            <a:pPr algn="just" rtl="1"/>
            <a:r>
              <a:rPr lang="ar-SA" sz="2800" b="1" dirty="0" smtClean="0">
                <a:cs typeface="+mj-cs"/>
              </a:rPr>
              <a:t>كلمة البنك غير عربية وهي مشتقة </a:t>
            </a:r>
            <a:r>
              <a:rPr lang="ar-SA" sz="2800" b="1" dirty="0" err="1" smtClean="0">
                <a:cs typeface="+mj-cs"/>
              </a:rPr>
              <a:t>من </a:t>
            </a:r>
            <a:r>
              <a:rPr lang="ar-SA" sz="2800" b="1" dirty="0" smtClean="0">
                <a:cs typeface="+mj-cs"/>
              </a:rPr>
              <a:t>(</a:t>
            </a:r>
            <a:r>
              <a:rPr lang="ar-SA" sz="2800" b="1" dirty="0" err="1" smtClean="0">
                <a:cs typeface="+mj-cs"/>
              </a:rPr>
              <a:t>بانكو</a:t>
            </a:r>
            <a:r>
              <a:rPr lang="ar-SA" sz="2800" b="1" dirty="0" smtClean="0">
                <a:cs typeface="+mj-cs"/>
              </a:rPr>
              <a:t> </a:t>
            </a:r>
            <a:r>
              <a:rPr lang="en-US" sz="2400" b="1" dirty="0" err="1" smtClean="0">
                <a:cs typeface="+mj-cs"/>
              </a:rPr>
              <a:t>Banco</a:t>
            </a:r>
            <a:r>
              <a:rPr lang="en-US" sz="2400" b="1" dirty="0" smtClean="0">
                <a:cs typeface="+mj-cs"/>
              </a:rPr>
              <a:t> </a:t>
            </a:r>
            <a:r>
              <a:rPr lang="ar-SA" sz="2800" b="1" dirty="0" smtClean="0">
                <a:cs typeface="+mj-cs"/>
              </a:rPr>
              <a:t>) الإيطالية، وتعني المنضدة أو </a:t>
            </a:r>
            <a:r>
              <a:rPr lang="ar-SA" sz="2800" b="1" dirty="0" err="1" smtClean="0">
                <a:cs typeface="+mj-cs"/>
              </a:rPr>
              <a:t>الطاولة.</a:t>
            </a:r>
            <a:r>
              <a:rPr lang="ar-SA" sz="2800" b="1" dirty="0" smtClean="0">
                <a:cs typeface="+mj-cs"/>
              </a:rPr>
              <a:t> ويعود السبب في تسمية البنوك بهذا الاسم إلى أن </a:t>
            </a:r>
            <a:r>
              <a:rPr lang="ar-SA" sz="2800" b="1" dirty="0" smtClean="0">
                <a:cs typeface="+mj-cs"/>
              </a:rPr>
              <a:t>صيارفة أوربا في العصور الوسطى كانوا يجلسون إلى المناضد في الأماكن العامة، يبيعون ويشترون النقود، فاشتهروا بذلك، حتى أصبحت علَماً عليهم، واسماً لهم.</a:t>
            </a:r>
            <a:endParaRPr lang="en-US" sz="2800" b="1" dirty="0" smtClean="0">
              <a:cs typeface="+mj-cs"/>
            </a:endParaRPr>
          </a:p>
          <a:p>
            <a:pPr algn="just" rtl="1"/>
            <a:r>
              <a:rPr lang="ar-SA" sz="2800" b="1" dirty="0" smtClean="0">
                <a:cs typeface="+mj-cs"/>
              </a:rPr>
              <a:t>ويقابل البنك في </a:t>
            </a:r>
            <a:r>
              <a:rPr lang="ar-SA" sz="2800" b="1" dirty="0" smtClean="0">
                <a:cs typeface="+mj-cs"/>
              </a:rPr>
              <a:t>اللغة العربية كلمة </a:t>
            </a:r>
            <a:r>
              <a:rPr lang="ar-SA" sz="2800" b="1" dirty="0" err="1" smtClean="0">
                <a:cs typeface="+mj-cs"/>
              </a:rPr>
              <a:t>مصْرِف </a:t>
            </a:r>
            <a:r>
              <a:rPr lang="ar-SA" sz="2800" b="1" dirty="0" smtClean="0">
                <a:cs typeface="+mj-cs"/>
              </a:rPr>
              <a:t>-بكسر الراء- وهو مكان بيع النقد بالنقد، كالريال </a:t>
            </a:r>
            <a:r>
              <a:rPr lang="ar-SA" sz="2800" b="1" dirty="0" err="1" smtClean="0">
                <a:cs typeface="+mj-cs"/>
              </a:rPr>
              <a:t>بالدولار.</a:t>
            </a:r>
            <a:r>
              <a:rPr lang="ar-SA" sz="2800" b="1" dirty="0" smtClean="0">
                <a:cs typeface="+mj-cs"/>
              </a:rPr>
              <a:t> </a:t>
            </a:r>
            <a:endParaRPr lang="en-US" sz="2800" b="1" dirty="0" smtClean="0">
              <a:cs typeface="+mj-cs"/>
            </a:endParaRPr>
          </a:p>
          <a:p>
            <a:pPr algn="just" rtl="1"/>
            <a:r>
              <a:rPr lang="ar-SA" sz="2800" b="1" dirty="0" smtClean="0">
                <a:cs typeface="+mj-cs"/>
              </a:rPr>
              <a:t>واصطلاحاً: تُعَرَّفُ البنوك بأنها: منشآت مالية تقبل الودائع لأجل أو تحت الطلب، </a:t>
            </a:r>
            <a:r>
              <a:rPr lang="ar-SA" sz="2800" b="1" dirty="0" err="1" smtClean="0">
                <a:cs typeface="+mj-cs"/>
              </a:rPr>
              <a:t>لاستثمارها.</a:t>
            </a:r>
            <a:r>
              <a:rPr lang="ar-SA" sz="2800" b="1" dirty="0" smtClean="0">
                <a:cs typeface="+mj-cs"/>
              </a:rPr>
              <a:t> هذا تعريف البنوك عامة, وإذا أردنا تعريف البنوك الإسلامية على الخصوص قلنا: منشآت مالية تقبل الودائع لأجل أو تحت الطلب، لاستثمارها وفق أحكام </a:t>
            </a:r>
            <a:r>
              <a:rPr lang="ar-SA" sz="2800" b="1" dirty="0" err="1" smtClean="0">
                <a:cs typeface="+mj-cs"/>
              </a:rPr>
              <a:t>الشريعة.</a:t>
            </a:r>
            <a:r>
              <a:rPr lang="ar-SA" sz="2800" b="1" dirty="0" smtClean="0">
                <a:cs typeface="+mj-cs"/>
              </a:rPr>
              <a:t> </a:t>
            </a:r>
            <a:r>
              <a:rPr lang="ar-SA" sz="2800" b="1" dirty="0" smtClean="0">
                <a:cs typeface="+mj-cs"/>
              </a:rPr>
              <a:t>أي؛ بإضافة </a:t>
            </a:r>
            <a:r>
              <a:rPr lang="ar-SA" sz="2800" b="1" dirty="0" err="1" smtClean="0">
                <a:cs typeface="+mj-cs"/>
              </a:rPr>
              <a:t>قيد: </a:t>
            </a:r>
            <a:r>
              <a:rPr lang="ar-SA" sz="2800" b="1" dirty="0" smtClean="0">
                <a:cs typeface="+mj-cs"/>
              </a:rPr>
              <a:t>(وفق أحكام </a:t>
            </a:r>
            <a:r>
              <a:rPr lang="ar-SA" sz="2800" b="1" dirty="0" smtClean="0">
                <a:cs typeface="+mj-cs"/>
              </a:rPr>
              <a:t>الشريعة</a:t>
            </a:r>
            <a:r>
              <a:rPr lang="ar-SA" sz="2800" b="1" dirty="0" err="1" smtClean="0">
                <a:cs typeface="+mj-cs"/>
              </a:rPr>
              <a:t>).</a:t>
            </a:r>
            <a:r>
              <a:rPr lang="ar-SA" sz="2800" b="1" dirty="0" smtClean="0">
                <a:cs typeface="+mj-cs"/>
              </a:rPr>
              <a:t>  </a:t>
            </a:r>
            <a:endParaRPr lang="en-US" sz="2800" b="1" dirty="0">
              <a:cs typeface="+mj-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990600"/>
          </a:xfrm>
        </p:spPr>
        <p:txBody>
          <a:bodyPr/>
          <a:lstStyle/>
          <a:p>
            <a:pPr rtl="1"/>
            <a:r>
              <a:rPr lang="ar-SA" b="1" dirty="0" smtClean="0"/>
              <a:t>نشأة البنوك </a:t>
            </a:r>
            <a:r>
              <a:rPr lang="ar-SA" b="1" dirty="0" err="1" smtClean="0"/>
              <a:t>الإسلامية:</a:t>
            </a:r>
            <a:r>
              <a:rPr lang="ar-SA" dirty="0" smtClean="0"/>
              <a:t> </a:t>
            </a:r>
            <a:endParaRPr lang="en-US" dirty="0"/>
          </a:p>
        </p:txBody>
      </p:sp>
      <p:sp>
        <p:nvSpPr>
          <p:cNvPr id="3" name="عنصر نائب للمحتوى 2"/>
          <p:cNvSpPr>
            <a:spLocks noGrp="1"/>
          </p:cNvSpPr>
          <p:nvPr>
            <p:ph idx="1"/>
          </p:nvPr>
        </p:nvSpPr>
        <p:spPr>
          <a:xfrm>
            <a:off x="228600" y="1371600"/>
            <a:ext cx="9372600" cy="4754563"/>
          </a:xfrm>
        </p:spPr>
        <p:txBody>
          <a:bodyPr/>
          <a:lstStyle/>
          <a:p>
            <a:pPr algn="just" rtl="1"/>
            <a:r>
              <a:rPr lang="ar-SA" sz="2400" b="1" dirty="0" smtClean="0"/>
              <a:t>بدأت التجربة الأولى للبنوك الإسلامية بمصر </a:t>
            </a:r>
            <a:r>
              <a:rPr lang="ar-SA" sz="2400" b="1" dirty="0" err="1" smtClean="0"/>
              <a:t>عام </a:t>
            </a:r>
            <a:r>
              <a:rPr lang="ar-SA" sz="2400" b="1" dirty="0" smtClean="0"/>
              <a:t>(</a:t>
            </a:r>
            <a:r>
              <a:rPr lang="ar-SA" sz="2400" b="1" dirty="0" err="1" smtClean="0"/>
              <a:t>1963م</a:t>
            </a:r>
            <a:r>
              <a:rPr lang="ar-SA" sz="2400" b="1" dirty="0" smtClean="0"/>
              <a:t>) </a:t>
            </a:r>
            <a:r>
              <a:rPr lang="ar-SA" sz="2400" b="1" dirty="0" err="1" smtClean="0"/>
              <a:t>بمدينة </a:t>
            </a:r>
            <a:r>
              <a:rPr lang="ar-SA" sz="2400" b="1" dirty="0" smtClean="0"/>
              <a:t>( ميت </a:t>
            </a:r>
            <a:r>
              <a:rPr lang="ar-SA" sz="2400" b="1" dirty="0" err="1" smtClean="0"/>
              <a:t>غمر </a:t>
            </a:r>
            <a:r>
              <a:rPr lang="ar-SA" sz="2400" b="1" dirty="0" smtClean="0"/>
              <a:t>) تحت اسم بنك الادخار، ثم </a:t>
            </a:r>
            <a:r>
              <a:rPr lang="ar-SA" sz="2400" b="1" dirty="0" smtClean="0"/>
              <a:t>أوقفت </a:t>
            </a:r>
            <a:r>
              <a:rPr lang="ar-SA" sz="2400" b="1" dirty="0" smtClean="0"/>
              <a:t>من قبل السلطة الحاكمة </a:t>
            </a:r>
            <a:r>
              <a:rPr lang="ar-SA" sz="2400" b="1" dirty="0" err="1" smtClean="0"/>
              <a:t>عام </a:t>
            </a:r>
            <a:r>
              <a:rPr lang="ar-SA" sz="2400" b="1" dirty="0" smtClean="0"/>
              <a:t>(</a:t>
            </a:r>
            <a:r>
              <a:rPr lang="ar-SA" sz="2400" b="1" dirty="0" err="1" smtClean="0"/>
              <a:t>1967م).</a:t>
            </a:r>
            <a:endParaRPr lang="en-US" sz="2400" b="1" dirty="0" smtClean="0"/>
          </a:p>
          <a:p>
            <a:pPr algn="just" rtl="1"/>
            <a:r>
              <a:rPr lang="ar-SA" sz="2400" b="1" dirty="0" smtClean="0"/>
              <a:t>ثم أعيدت التجربة ثانية في القاهرة </a:t>
            </a:r>
            <a:r>
              <a:rPr lang="ar-SA" sz="2400" b="1" dirty="0" err="1" smtClean="0"/>
              <a:t>عام </a:t>
            </a:r>
            <a:r>
              <a:rPr lang="ar-SA" sz="2400" b="1" dirty="0" smtClean="0"/>
              <a:t>(</a:t>
            </a:r>
            <a:r>
              <a:rPr lang="ar-SA" sz="2400" b="1" dirty="0" err="1" smtClean="0"/>
              <a:t>1971م</a:t>
            </a:r>
            <a:r>
              <a:rPr lang="ar-SA" sz="2400" b="1" dirty="0" smtClean="0"/>
              <a:t>) باسم بنك ناصر الاجتماعي.</a:t>
            </a:r>
            <a:endParaRPr lang="en-US" sz="2400" b="1" dirty="0" smtClean="0"/>
          </a:p>
          <a:p>
            <a:pPr algn="just" rtl="1"/>
            <a:r>
              <a:rPr lang="ar-SA" sz="2400" b="1" dirty="0" smtClean="0"/>
              <a:t>ثم في </a:t>
            </a:r>
            <a:r>
              <a:rPr lang="ar-SA" sz="2400" b="1" dirty="0" err="1" smtClean="0"/>
              <a:t>عام </a:t>
            </a:r>
            <a:r>
              <a:rPr lang="ar-SA" sz="2400" b="1" dirty="0" smtClean="0"/>
              <a:t>(</a:t>
            </a:r>
            <a:r>
              <a:rPr lang="ar-SA" sz="2400" b="1" dirty="0" err="1" smtClean="0"/>
              <a:t>1972م</a:t>
            </a:r>
            <a:r>
              <a:rPr lang="ar-SA" sz="2400" b="1" dirty="0" smtClean="0"/>
              <a:t>) أدرجت فكرة </a:t>
            </a:r>
            <a:r>
              <a:rPr lang="ar-SA" sz="2400" b="1" dirty="0" smtClean="0"/>
              <a:t>إقامة البنوك </a:t>
            </a:r>
            <a:r>
              <a:rPr lang="ar-SA" sz="2400" b="1" dirty="0" smtClean="0"/>
              <a:t>الإسلامية في جدول أعمال وزراء خارجية الدول الإسلامية </a:t>
            </a:r>
            <a:r>
              <a:rPr lang="ar-SA" sz="2400" b="1" dirty="0" smtClean="0"/>
              <a:t>بباكستان, </a:t>
            </a:r>
            <a:r>
              <a:rPr lang="ar-SA" sz="2400" b="1" dirty="0" err="1" smtClean="0"/>
              <a:t>وأقرت.</a:t>
            </a:r>
            <a:r>
              <a:rPr lang="ar-SA" sz="2400" b="1" dirty="0" smtClean="0"/>
              <a:t> </a:t>
            </a:r>
            <a:r>
              <a:rPr lang="ar-SA" sz="2400" b="1" dirty="0" smtClean="0"/>
              <a:t>وأحيلت الفكرة إلى وزراء </a:t>
            </a:r>
            <a:r>
              <a:rPr lang="ar-SA" sz="2400" b="1" dirty="0" smtClean="0"/>
              <a:t>المالية ليقوموا </a:t>
            </a:r>
            <a:r>
              <a:rPr lang="ar-SA" sz="2400" b="1" dirty="0" smtClean="0"/>
              <a:t>بدراستها </a:t>
            </a:r>
            <a:r>
              <a:rPr lang="ar-SA" sz="2400" b="1" dirty="0" err="1" smtClean="0"/>
              <a:t>وتبنيها.</a:t>
            </a:r>
            <a:r>
              <a:rPr lang="ar-SA" sz="2400" b="1" dirty="0" smtClean="0"/>
              <a:t> </a:t>
            </a:r>
            <a:r>
              <a:rPr lang="ar-SA" sz="2400" b="1" dirty="0" smtClean="0"/>
              <a:t>وفي </a:t>
            </a:r>
            <a:r>
              <a:rPr lang="ar-SA" sz="2400" b="1" dirty="0" err="1" smtClean="0"/>
              <a:t>عام </a:t>
            </a:r>
            <a:r>
              <a:rPr lang="ar-SA" sz="2400" b="1" dirty="0" smtClean="0"/>
              <a:t>(</a:t>
            </a:r>
            <a:r>
              <a:rPr lang="ar-SA" sz="2400" b="1" dirty="0" err="1" smtClean="0"/>
              <a:t>1973م</a:t>
            </a:r>
            <a:r>
              <a:rPr lang="ar-SA" sz="2400" b="1" dirty="0" smtClean="0"/>
              <a:t>) </a:t>
            </a:r>
            <a:r>
              <a:rPr lang="ar-SA" sz="2400" b="1" dirty="0" smtClean="0"/>
              <a:t>اجتمع وزراء مالية الدول الإسلامية في مدينة جدة بالمملكة العربية السعودية وناقشوا الجوانب العملية والنظرية لإقامة </a:t>
            </a:r>
            <a:r>
              <a:rPr lang="ar-SA" sz="2400" b="1" dirty="0" smtClean="0"/>
              <a:t>هذه البنوك، </a:t>
            </a:r>
            <a:r>
              <a:rPr lang="ar-SA" sz="2400" b="1" dirty="0" smtClean="0"/>
              <a:t>وانتهوا إلى إقرار الفكرة، وأوصوا بوضعها موضع التنفيذ، وكان لجهود الملك فيصل آل سعود رحمه الله أكبر الأثر في إنجاح هذا المؤتمر حيث أبدى حرصه الشديد على أن ترى هذه البنوك النور.</a:t>
            </a:r>
            <a:endParaRPr lang="en-US" sz="2400" b="1" dirty="0" smtClean="0"/>
          </a:p>
          <a:p>
            <a:pPr algn="just" rtl="1"/>
            <a:r>
              <a:rPr lang="ar-SA" sz="2400" b="1" dirty="0" smtClean="0"/>
              <a:t>وفي </a:t>
            </a:r>
            <a:r>
              <a:rPr lang="ar-SA" sz="2400" b="1" dirty="0" err="1" smtClean="0"/>
              <a:t>عام </a:t>
            </a:r>
            <a:r>
              <a:rPr lang="ar-SA" sz="2400" b="1" dirty="0" smtClean="0"/>
              <a:t>(</a:t>
            </a:r>
            <a:r>
              <a:rPr lang="ar-SA" sz="2400" b="1" dirty="0" err="1" smtClean="0"/>
              <a:t>1390هـ</a:t>
            </a:r>
            <a:r>
              <a:rPr lang="ar-SA" sz="2400" b="1" dirty="0" smtClean="0"/>
              <a:t>/ </a:t>
            </a:r>
            <a:r>
              <a:rPr lang="ar-SA" sz="2400" b="1" dirty="0" err="1" smtClean="0"/>
              <a:t>1975م</a:t>
            </a:r>
            <a:r>
              <a:rPr lang="ar-SA" sz="2400" b="1" dirty="0" smtClean="0"/>
              <a:t>) أقيم أول بنكين إسلاميين هما: البنك الإسلامي للتنمية بجدة، و بنك دبي </a:t>
            </a:r>
            <a:r>
              <a:rPr lang="ar-SA" sz="2400" b="1" dirty="0" err="1" smtClean="0"/>
              <a:t>الإسلامي.</a:t>
            </a:r>
            <a:r>
              <a:rPr lang="ar-SA" sz="2400" b="1" dirty="0" smtClean="0"/>
              <a:t> ثم تزايدت أعدادها على النحو الذي أسلفناه </a:t>
            </a:r>
            <a:r>
              <a:rPr lang="ar-SA" sz="2400" b="1" dirty="0" smtClean="0"/>
              <a:t>حتى جاوزت </a:t>
            </a:r>
            <a:r>
              <a:rPr lang="ar-SA" sz="2400" b="1" dirty="0" err="1" smtClean="0"/>
              <a:t>450بنكاً</a:t>
            </a:r>
            <a:r>
              <a:rPr lang="ar-SA" sz="2400" b="1" dirty="0" smtClean="0"/>
              <a:t> </a:t>
            </a:r>
            <a:r>
              <a:rPr lang="ar-SA" sz="2400" b="1" dirty="0" smtClean="0"/>
              <a:t>اليوم</a:t>
            </a:r>
            <a:endParaRPr lang="en-US" sz="28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موارد البنوك </a:t>
            </a:r>
            <a:r>
              <a:rPr lang="ar-SA" b="1" dirty="0" err="1" smtClean="0"/>
              <a:t>الإسلامية:</a:t>
            </a:r>
            <a:r>
              <a:rPr lang="ar-SA" dirty="0" smtClean="0"/>
              <a:t> </a:t>
            </a:r>
            <a:endParaRPr lang="en-US" dirty="0"/>
          </a:p>
        </p:txBody>
      </p:sp>
      <p:sp>
        <p:nvSpPr>
          <p:cNvPr id="3" name="عنصر نائب للمحتوى 2"/>
          <p:cNvSpPr>
            <a:spLocks noGrp="1"/>
          </p:cNvSpPr>
          <p:nvPr>
            <p:ph idx="1"/>
          </p:nvPr>
        </p:nvSpPr>
        <p:spPr>
          <a:xfrm>
            <a:off x="228600" y="1371600"/>
            <a:ext cx="9372600" cy="4754563"/>
          </a:xfrm>
        </p:spPr>
        <p:txBody>
          <a:bodyPr/>
          <a:lstStyle/>
          <a:p>
            <a:pPr algn="just" rtl="1"/>
            <a:r>
              <a:rPr lang="ar-SA" sz="2400" b="1" dirty="0" smtClean="0"/>
              <a:t>تتكون موارد البنوك الإسلامية كغيرها من البنوك من موارد ذاتية, وموارد خارجية</a:t>
            </a:r>
            <a:r>
              <a:rPr lang="ar-SA" sz="2400" b="1" dirty="0" smtClean="0"/>
              <a:t>.</a:t>
            </a:r>
            <a:endParaRPr lang="en-US" sz="2400" b="1" dirty="0" smtClean="0"/>
          </a:p>
          <a:p>
            <a:pPr lvl="0" algn="just" rtl="1"/>
            <a:r>
              <a:rPr lang="ar-SA" sz="2400" b="1" u="sng" dirty="0" smtClean="0"/>
              <a:t>الموارد الذاتية</a:t>
            </a:r>
            <a:r>
              <a:rPr lang="ar-SA" sz="2400" b="1" dirty="0" smtClean="0"/>
              <a:t>: وتتكون من رأس المال </a:t>
            </a:r>
            <a:r>
              <a:rPr lang="ar-SA" sz="2400" b="1" dirty="0" err="1" smtClean="0"/>
              <a:t>المدفوع.</a:t>
            </a:r>
            <a:r>
              <a:rPr lang="ar-SA" sz="2400" b="1" dirty="0" smtClean="0"/>
              <a:t> أي مجموع المبالغ التي دفعها المشتركون في تأسيس البنك ليكون </a:t>
            </a:r>
            <a:r>
              <a:rPr lang="ar-SA" sz="2400" b="1" dirty="0" err="1" smtClean="0"/>
              <a:t>رأسماله.</a:t>
            </a:r>
            <a:r>
              <a:rPr lang="ar-SA" sz="2400" b="1" dirty="0" smtClean="0"/>
              <a:t> وهي غالباً تمثل النسبة الأقل من مجموع أموال </a:t>
            </a:r>
            <a:r>
              <a:rPr lang="ar-SA" sz="2400" b="1" dirty="0" err="1" smtClean="0"/>
              <a:t>البنك.</a:t>
            </a:r>
            <a:r>
              <a:rPr lang="ar-SA" sz="2400" b="1" dirty="0" smtClean="0"/>
              <a:t> </a:t>
            </a:r>
            <a:endParaRPr lang="en-US" sz="2400" b="1" dirty="0" smtClean="0"/>
          </a:p>
          <a:p>
            <a:pPr lvl="0" algn="just" rtl="1"/>
            <a:r>
              <a:rPr lang="ar-SA" sz="2400" b="1" u="sng" dirty="0" smtClean="0"/>
              <a:t>الموارد الخارجية</a:t>
            </a:r>
            <a:r>
              <a:rPr lang="ar-SA" sz="2400" b="1" dirty="0" smtClean="0"/>
              <a:t>: وتتمثل في </a:t>
            </a:r>
            <a:r>
              <a:rPr lang="ar-SA" sz="2400" b="1" dirty="0" smtClean="0"/>
              <a:t>الودائع الجارية والودائع </a:t>
            </a:r>
            <a:r>
              <a:rPr lang="ar-SA" sz="2400" b="1" dirty="0" err="1" smtClean="0"/>
              <a:t>الاستثمارية.</a:t>
            </a:r>
            <a:r>
              <a:rPr lang="ar-SA" sz="2400" b="1" dirty="0" smtClean="0"/>
              <a:t> </a:t>
            </a:r>
            <a:endParaRPr lang="en-US" sz="2400" b="1" dirty="0" smtClean="0"/>
          </a:p>
          <a:p>
            <a:pPr lvl="0" algn="just" rtl="1"/>
            <a:r>
              <a:rPr lang="ar-SA" sz="2400" b="1" dirty="0" smtClean="0"/>
              <a:t>الودائع </a:t>
            </a:r>
            <a:r>
              <a:rPr lang="ar-SA" sz="2400" b="1" dirty="0" err="1" smtClean="0"/>
              <a:t>الجارية </a:t>
            </a:r>
            <a:r>
              <a:rPr lang="ar-SA" sz="2400" b="1" dirty="0" smtClean="0"/>
              <a:t>(تحت الطلب</a:t>
            </a:r>
            <a:r>
              <a:rPr lang="ar-SA" sz="2400" b="1" dirty="0" err="1" smtClean="0"/>
              <a:t>).</a:t>
            </a:r>
            <a:r>
              <a:rPr lang="ar-SA" sz="2400" b="1" dirty="0" smtClean="0"/>
              <a:t> </a:t>
            </a:r>
            <a:r>
              <a:rPr lang="ar-SA" sz="2400" b="1" dirty="0" smtClean="0"/>
              <a:t>وهي التي </a:t>
            </a:r>
            <a:r>
              <a:rPr lang="ar-SA" sz="2400" b="1" dirty="0" smtClean="0"/>
              <a:t>لا يحصل أصحابها على أي عائدٍ لها, بل يستثمرها البنك </a:t>
            </a:r>
            <a:r>
              <a:rPr lang="ar-SA" sz="2400" b="1" dirty="0" smtClean="0"/>
              <a:t>لنفسه, على أن يردها في أي وقت يطلبها </a:t>
            </a:r>
            <a:r>
              <a:rPr lang="ar-SA" sz="2400" b="1" dirty="0" err="1" smtClean="0"/>
              <a:t>أصحابها.</a:t>
            </a:r>
            <a:r>
              <a:rPr lang="ar-SA" sz="2400" b="1" dirty="0" smtClean="0"/>
              <a:t> وقد اختلف الباحثون المعاصرون في تكييف هذه الودائع من الناحية الفقهية على قولين: الأول: أنها </a:t>
            </a:r>
            <a:r>
              <a:rPr lang="ar-SA" sz="2400" b="1" dirty="0" err="1" smtClean="0"/>
              <a:t>أمانة </a:t>
            </a:r>
            <a:r>
              <a:rPr lang="ar-SA" sz="2400" b="1" dirty="0" smtClean="0"/>
              <a:t>(وديعة) لدى البنك, مأذون له في التصرف فيها, ويضمنها البنك لأنه خلطها </a:t>
            </a:r>
            <a:r>
              <a:rPr lang="ar-SA" sz="2400" b="1" dirty="0" err="1" smtClean="0"/>
              <a:t>بأمواله.</a:t>
            </a:r>
            <a:r>
              <a:rPr lang="ar-SA" sz="2400" b="1" dirty="0" smtClean="0"/>
              <a:t> والثاني: أنها قرضٌ حالٌ مضمون, وإن سميت </a:t>
            </a:r>
            <a:r>
              <a:rPr lang="ar-SA" sz="2400" b="1" dirty="0" err="1" smtClean="0"/>
              <a:t>وديعة.</a:t>
            </a:r>
            <a:r>
              <a:rPr lang="ar-SA" sz="2400" b="1" dirty="0" smtClean="0"/>
              <a:t> ومآل القولين واحدٌ, والخلاف لفظيٌ, لأن الوديعة مضمونة على المصرف بالاتفاق, ويجب عليه تقديمها لصاحبها عند الطلب.</a:t>
            </a:r>
            <a:endParaRPr lang="en-US" sz="2400" b="1" dirty="0" smtClean="0"/>
          </a:p>
          <a:p>
            <a:pPr lvl="0" algn="just" rtl="1"/>
            <a:r>
              <a:rPr lang="ar-SA" sz="2400" b="1" dirty="0" smtClean="0"/>
              <a:t>ودائع استثمارية: وتعني </a:t>
            </a:r>
            <a:r>
              <a:rPr lang="ar-SA" sz="2400" b="1" dirty="0" smtClean="0"/>
              <a:t>الأموال </a:t>
            </a:r>
            <a:r>
              <a:rPr lang="ar-SA" sz="2400" b="1" dirty="0" smtClean="0"/>
              <a:t>التي يودعها أصحابها لدى البنك بهدف استثمارها, </a:t>
            </a:r>
            <a:r>
              <a:rPr lang="ar-SA" sz="2400" b="1" dirty="0" smtClean="0"/>
              <a:t>وما تتحقق من أرباح تكون بين </a:t>
            </a:r>
            <a:r>
              <a:rPr lang="ar-SA" sz="2400" b="1" dirty="0" smtClean="0"/>
              <a:t>الطرفين حسب النسبة المتفق </a:t>
            </a:r>
            <a:r>
              <a:rPr lang="ar-SA" sz="2400" b="1" dirty="0" smtClean="0"/>
              <a:t>عليها بينهما.</a:t>
            </a:r>
            <a:endParaRPr lang="en-US" sz="24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pPr rtl="1"/>
            <a:r>
              <a:rPr lang="ar-SA" sz="4000" b="1" dirty="0" smtClean="0"/>
              <a:t>جوهر عمل البنوك </a:t>
            </a:r>
            <a:r>
              <a:rPr lang="ar-SA" sz="4000" b="1" dirty="0" err="1" smtClean="0"/>
              <a:t>الربوية</a:t>
            </a:r>
            <a:r>
              <a:rPr lang="ar-SA" sz="4000" b="1" dirty="0" smtClean="0"/>
              <a:t> والإسلامية:</a:t>
            </a:r>
            <a:endParaRPr lang="en-US" sz="4000" dirty="0"/>
          </a:p>
        </p:txBody>
      </p:sp>
      <p:sp>
        <p:nvSpPr>
          <p:cNvPr id="3" name="عنصر نائب للمحتوى 2"/>
          <p:cNvSpPr>
            <a:spLocks noGrp="1"/>
          </p:cNvSpPr>
          <p:nvPr>
            <p:ph idx="1"/>
          </p:nvPr>
        </p:nvSpPr>
        <p:spPr>
          <a:xfrm>
            <a:off x="381000" y="1447800"/>
            <a:ext cx="9144000" cy="4678363"/>
          </a:xfrm>
        </p:spPr>
        <p:txBody>
          <a:bodyPr/>
          <a:lstStyle/>
          <a:p>
            <a:pPr algn="just" rtl="1"/>
            <a:r>
              <a:rPr lang="ar-SA" sz="2600" b="1" dirty="0" smtClean="0">
                <a:cs typeface="+mj-cs"/>
              </a:rPr>
              <a:t>كثيرٌ من الناس يتساءل كيف </a:t>
            </a:r>
            <a:r>
              <a:rPr lang="ar-SA" sz="2600" b="1" dirty="0" smtClean="0">
                <a:cs typeface="+mj-cs"/>
              </a:rPr>
              <a:t>نميز البك </a:t>
            </a:r>
            <a:r>
              <a:rPr lang="ar-SA" sz="2600" b="1" dirty="0" err="1" smtClean="0">
                <a:cs typeface="+mj-cs"/>
              </a:rPr>
              <a:t>الربوي</a:t>
            </a:r>
            <a:r>
              <a:rPr lang="ar-SA" sz="2600" b="1" dirty="0" smtClean="0">
                <a:cs typeface="+mj-cs"/>
              </a:rPr>
              <a:t> </a:t>
            </a:r>
            <a:r>
              <a:rPr lang="ar-SA" sz="2600" b="1" dirty="0" smtClean="0">
                <a:cs typeface="+mj-cs"/>
              </a:rPr>
              <a:t>من </a:t>
            </a:r>
            <a:r>
              <a:rPr lang="ar-SA" sz="2600" b="1" dirty="0" err="1" smtClean="0">
                <a:cs typeface="+mj-cs"/>
              </a:rPr>
              <a:t>الإسلامي</a:t>
            </a:r>
            <a:r>
              <a:rPr lang="ar-SA" sz="2600" b="1" dirty="0" err="1" smtClean="0">
                <a:cs typeface="+mj-cs"/>
              </a:rPr>
              <a:t>؟</a:t>
            </a:r>
            <a:r>
              <a:rPr lang="ar-SA" sz="2600" b="1" dirty="0" smtClean="0">
                <a:cs typeface="+mj-cs"/>
              </a:rPr>
              <a:t> </a:t>
            </a:r>
            <a:r>
              <a:rPr lang="ar-SA" sz="2600" b="1" dirty="0" smtClean="0">
                <a:cs typeface="+mj-cs"/>
              </a:rPr>
              <a:t>وما </a:t>
            </a:r>
            <a:r>
              <a:rPr lang="ar-SA" sz="2600" b="1" dirty="0" smtClean="0">
                <a:cs typeface="+mj-cs"/>
              </a:rPr>
              <a:t>الفارق بين الاثنين؟</a:t>
            </a:r>
            <a:endParaRPr lang="en-US" sz="2600" b="1" dirty="0" smtClean="0">
              <a:cs typeface="+mj-cs"/>
            </a:endParaRPr>
          </a:p>
          <a:p>
            <a:pPr algn="just" rtl="1"/>
            <a:r>
              <a:rPr lang="ar-SA" sz="2600" b="1" dirty="0" smtClean="0">
                <a:cs typeface="+mj-cs"/>
              </a:rPr>
              <a:t>والجواب ببساطة: أن يذهب المرء إلى البنك ويقول لهم: عندي </a:t>
            </a:r>
            <a:r>
              <a:rPr lang="ar-SA" sz="2600" b="1" dirty="0" err="1" smtClean="0">
                <a:cs typeface="+mj-cs"/>
              </a:rPr>
              <a:t>مبلغ </a:t>
            </a:r>
            <a:r>
              <a:rPr lang="ar-SA" sz="2600" b="1" dirty="0" smtClean="0">
                <a:cs typeface="+mj-cs"/>
              </a:rPr>
              <a:t>/100 ألف ريال/ أريد استثماره عندكم </a:t>
            </a:r>
            <a:r>
              <a:rPr lang="ar-SA" sz="2600" b="1" dirty="0" smtClean="0">
                <a:cs typeface="+mj-cs"/>
              </a:rPr>
              <a:t>لسنتين</a:t>
            </a:r>
            <a:r>
              <a:rPr lang="ar-SA" sz="2600" b="1" dirty="0" smtClean="0">
                <a:cs typeface="+mj-cs"/>
              </a:rPr>
              <a:t>, فكم </a:t>
            </a:r>
            <a:r>
              <a:rPr lang="ar-SA" sz="2600" b="1" dirty="0" err="1" smtClean="0">
                <a:cs typeface="+mj-cs"/>
              </a:rPr>
              <a:t>ستعطوني</a:t>
            </a:r>
            <a:r>
              <a:rPr lang="ar-SA" sz="2600" b="1" dirty="0" smtClean="0">
                <a:cs typeface="+mj-cs"/>
              </a:rPr>
              <a:t> </a:t>
            </a:r>
            <a:r>
              <a:rPr lang="ar-SA" sz="2600" b="1" dirty="0" err="1" smtClean="0">
                <a:cs typeface="+mj-cs"/>
              </a:rPr>
              <a:t>عليه؟</a:t>
            </a:r>
            <a:r>
              <a:rPr lang="ar-SA" sz="2600" b="1" dirty="0" smtClean="0">
                <a:cs typeface="+mj-cs"/>
              </a:rPr>
              <a:t> </a:t>
            </a:r>
            <a:r>
              <a:rPr lang="ar-SA" sz="2600" b="1" dirty="0" smtClean="0">
                <a:cs typeface="+mj-cs"/>
              </a:rPr>
              <a:t>فإن حسبوا </a:t>
            </a:r>
            <a:r>
              <a:rPr lang="ar-SA" sz="2600" b="1" dirty="0" smtClean="0">
                <a:cs typeface="+mj-cs"/>
              </a:rPr>
              <a:t>له </a:t>
            </a:r>
            <a:r>
              <a:rPr lang="ar-SA" sz="2600" b="1" dirty="0" err="1" smtClean="0">
                <a:cs typeface="+mj-cs"/>
              </a:rPr>
              <a:t>الزيادة </a:t>
            </a:r>
            <a:r>
              <a:rPr lang="ar-SA" sz="2600" b="1" dirty="0" smtClean="0">
                <a:cs typeface="+mj-cs"/>
              </a:rPr>
              <a:t>(أو الربح) الذي </a:t>
            </a:r>
            <a:r>
              <a:rPr lang="ar-SA" sz="2600" b="1" dirty="0" smtClean="0">
                <a:cs typeface="+mj-cs"/>
              </a:rPr>
              <a:t>سيأخذه </a:t>
            </a:r>
            <a:r>
              <a:rPr lang="ar-SA" sz="2600" b="1" dirty="0" smtClean="0">
                <a:cs typeface="+mj-cs"/>
              </a:rPr>
              <a:t>خلال </a:t>
            </a:r>
            <a:r>
              <a:rPr lang="ar-SA" sz="2600" b="1" dirty="0" smtClean="0">
                <a:cs typeface="+mj-cs"/>
              </a:rPr>
              <a:t>سنتين بمبلغ </a:t>
            </a:r>
            <a:r>
              <a:rPr lang="ar-SA" sz="2600" b="1" dirty="0" smtClean="0">
                <a:cs typeface="+mj-cs"/>
              </a:rPr>
              <a:t>مقطوع </a:t>
            </a:r>
            <a:r>
              <a:rPr lang="ar-SA" sz="2600" b="1" dirty="0" err="1" smtClean="0">
                <a:cs typeface="+mj-cs"/>
              </a:rPr>
              <a:t>كـ</a:t>
            </a:r>
            <a:r>
              <a:rPr lang="ar-SA" sz="2600" b="1" dirty="0" smtClean="0">
                <a:cs typeface="+mj-cs"/>
              </a:rPr>
              <a:t> </a:t>
            </a:r>
            <a:r>
              <a:rPr lang="ar-SA" sz="2600" b="1" dirty="0" smtClean="0">
                <a:cs typeface="+mj-cs"/>
              </a:rPr>
              <a:t>/8 </a:t>
            </a:r>
            <a:r>
              <a:rPr lang="ar-SA" sz="2600" b="1" dirty="0" smtClean="0">
                <a:cs typeface="+mj-cs"/>
              </a:rPr>
              <a:t>ألف/ </a:t>
            </a:r>
            <a:r>
              <a:rPr lang="ar-SA" sz="2600" b="1" dirty="0" smtClean="0">
                <a:cs typeface="+mj-cs"/>
              </a:rPr>
              <a:t>مثلاً فهذا </a:t>
            </a:r>
            <a:r>
              <a:rPr lang="ar-SA" sz="2600" b="1" dirty="0" smtClean="0">
                <a:cs typeface="+mj-cs"/>
              </a:rPr>
              <a:t>البنك </a:t>
            </a:r>
            <a:r>
              <a:rPr lang="ar-SA" sz="2600" b="1" dirty="0" err="1" smtClean="0">
                <a:cs typeface="+mj-cs"/>
              </a:rPr>
              <a:t>ربوي.</a:t>
            </a:r>
            <a:r>
              <a:rPr lang="ar-SA" sz="2600" b="1" dirty="0" smtClean="0">
                <a:cs typeface="+mj-cs"/>
              </a:rPr>
              <a:t> وإن قالوا: لا ندري كم سيكون المبلغ بالضبط؛ لأن الأمر مرتبط بالأرباح التي سيحققها البنك في آخر السنة, ولكن </a:t>
            </a:r>
            <a:r>
              <a:rPr lang="ar-SA" sz="2600" b="1" dirty="0" err="1" smtClean="0">
                <a:cs typeface="+mj-cs"/>
              </a:rPr>
              <a:t>سنعطيك </a:t>
            </a:r>
            <a:r>
              <a:rPr lang="ar-SA" sz="2600" b="1" dirty="0" smtClean="0">
                <a:cs typeface="+mj-cs"/>
              </a:rPr>
              <a:t>(4 0/0) من الربح, </a:t>
            </a:r>
            <a:r>
              <a:rPr lang="ar-SA" sz="2600" b="1" dirty="0" err="1" smtClean="0">
                <a:cs typeface="+mj-cs"/>
              </a:rPr>
              <a:t>أو </a:t>
            </a:r>
            <a:r>
              <a:rPr lang="ar-SA" sz="2600" b="1" dirty="0" smtClean="0">
                <a:cs typeface="+mj-cs"/>
              </a:rPr>
              <a:t>(6 0/0) مثلاً, فهذا التعامل صحيح وغير </a:t>
            </a:r>
            <a:r>
              <a:rPr lang="ar-SA" sz="2600" b="1" dirty="0" err="1" smtClean="0">
                <a:cs typeface="+mj-cs"/>
              </a:rPr>
              <a:t>ربوي.</a:t>
            </a:r>
            <a:endParaRPr lang="en-US" sz="2600" b="1" dirty="0" smtClean="0">
              <a:cs typeface="+mj-cs"/>
            </a:endParaRPr>
          </a:p>
          <a:p>
            <a:pPr algn="just" rtl="1"/>
            <a:r>
              <a:rPr lang="ar-SA" sz="2600" b="1" dirty="0" smtClean="0">
                <a:cs typeface="+mj-cs"/>
              </a:rPr>
              <a:t>فإذاً جوهر عمل البنوك </a:t>
            </a:r>
            <a:r>
              <a:rPr lang="ar-SA" sz="2600" b="1" dirty="0" err="1" smtClean="0">
                <a:cs typeface="+mj-cs"/>
              </a:rPr>
              <a:t>الربوية</a:t>
            </a:r>
            <a:r>
              <a:rPr lang="ar-SA" sz="2600" b="1" dirty="0" smtClean="0">
                <a:cs typeface="+mj-cs"/>
              </a:rPr>
              <a:t> قائم على الإقراض والاقتراض بالفائدة, ويستطيع الموظف أن يعطي المبلغ النهائي للعميل بمجرد أن يخبره بالمدة التي سيترك أمواله فيها لديهم, ولا شأن له بالبنك بعد ذلك هل خسر أم </a:t>
            </a:r>
            <a:r>
              <a:rPr lang="ar-SA" sz="2600" b="1" dirty="0" err="1" smtClean="0">
                <a:cs typeface="+mj-cs"/>
              </a:rPr>
              <a:t>ربح؟</a:t>
            </a:r>
            <a:r>
              <a:rPr lang="ar-SA" sz="2600" b="1" dirty="0" smtClean="0">
                <a:cs typeface="+mj-cs"/>
              </a:rPr>
              <a:t> فالقرض مضمون, </a:t>
            </a:r>
            <a:r>
              <a:rPr lang="ar-SA" sz="2600" b="1" dirty="0" smtClean="0">
                <a:cs typeface="+mj-cs"/>
              </a:rPr>
              <a:t>وفائدته</a:t>
            </a:r>
            <a:endParaRPr lang="en-US" sz="2600" b="1" dirty="0">
              <a:cs typeface="+mj-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457200"/>
            <a:ext cx="9067800" cy="5262979"/>
          </a:xfrm>
          <a:prstGeom prst="rect">
            <a:avLst/>
          </a:prstGeom>
        </p:spPr>
        <p:txBody>
          <a:bodyPr wrap="square">
            <a:spAutoFit/>
          </a:bodyPr>
          <a:lstStyle/>
          <a:p>
            <a:pPr algn="just"/>
            <a:r>
              <a:rPr lang="ar-SA" sz="2800" b="1" dirty="0" smtClean="0"/>
              <a:t>مضمونة, بغض النظر عن نتيجة الاستثمار.</a:t>
            </a:r>
            <a:endParaRPr lang="en-US" sz="2800" b="1" dirty="0" smtClean="0"/>
          </a:p>
          <a:p>
            <a:pPr algn="just"/>
            <a:r>
              <a:rPr lang="ar-SA" sz="2800" b="1" dirty="0" smtClean="0"/>
              <a:t>وأما البنك الإسلامي فإنه لا يتعامل بالإقراض بالفائدة, ولا الاقتراض بالفائدة, ولا يستطيع أن يحسب مبلغ الزيادة سلفاً, بل يستلم المال من العميل بصفته شريكاً للعميل يقدم له العمل, ويقوم باستثمار أمواله، مقابل نسبة شائعة من </a:t>
            </a:r>
            <a:r>
              <a:rPr lang="ar-SA" sz="2800" b="1" dirty="0" err="1" smtClean="0"/>
              <a:t>الأرباح </a:t>
            </a:r>
            <a:r>
              <a:rPr lang="ar-SA" sz="2800" b="1" dirty="0" smtClean="0"/>
              <a:t>(</a:t>
            </a:r>
            <a:r>
              <a:rPr lang="ar-SA" sz="2800" b="1" dirty="0" err="1" smtClean="0"/>
              <a:t>كـ60</a:t>
            </a:r>
            <a:r>
              <a:rPr lang="ar-SA" sz="2800" b="1" dirty="0" smtClean="0"/>
              <a:t> 0/0 أو 70) وهو ما يسمى في الفقه الإسلامي بالمضاربة, فإن </a:t>
            </a:r>
            <a:r>
              <a:rPr lang="ar-SA" sz="2800" b="1" dirty="0" smtClean="0"/>
              <a:t>ربح </a:t>
            </a:r>
            <a:r>
              <a:rPr lang="ar-SA" sz="2800" b="1" dirty="0" smtClean="0"/>
              <a:t>البنك, كانوا شركاء في الربح على حسب ما اتفقا عليه, وإن خسر, كانت الخسارة على رأس المال, ويكون البنك قد خسر جهده </a:t>
            </a:r>
            <a:r>
              <a:rPr lang="ar-SA" sz="2800" b="1" dirty="0" err="1" smtClean="0"/>
              <a:t>وعمله.</a:t>
            </a:r>
            <a:r>
              <a:rPr lang="ar-SA" sz="2800" b="1" dirty="0" smtClean="0"/>
              <a:t> فرأس المال ليس بمضمونٍ, والربح غير معلومٍ سلفاً, بل قد لا يكون ربح أصلاً, أو قد تكون </a:t>
            </a:r>
            <a:r>
              <a:rPr lang="ar-SA" sz="2800" b="1" dirty="0" err="1" smtClean="0"/>
              <a:t>الخسارة.</a:t>
            </a:r>
            <a:r>
              <a:rPr lang="ar-SA" sz="2800" b="1" dirty="0" smtClean="0"/>
              <a:t> </a:t>
            </a:r>
            <a:endParaRPr lang="en-US" sz="2800" b="1" dirty="0" smtClean="0"/>
          </a:p>
          <a:p>
            <a:pPr algn="just"/>
            <a:r>
              <a:rPr lang="ar-SA" sz="2800" b="1" dirty="0" smtClean="0"/>
              <a:t>وأما في حال </a:t>
            </a:r>
            <a:r>
              <a:rPr lang="ar-SA" sz="2800" b="1" dirty="0" smtClean="0"/>
              <a:t>حاجة العميل إلى المال, وطلبه من </a:t>
            </a:r>
            <a:r>
              <a:rPr lang="ar-SA" sz="2800" b="1" dirty="0" smtClean="0"/>
              <a:t>البنك, فإن البنك لا يقرضه, بل يقدم له المال من خلال المشاركة إذا قدم له نقوداً, أو من خلال تقديم السلع والخدمات إذا لم يرغب في تقديم النقود له.</a:t>
            </a:r>
            <a:endParaRPr lang="en-US" sz="28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pPr rtl="1"/>
            <a:r>
              <a:rPr lang="ar-SA" b="1" dirty="0" smtClean="0"/>
              <a:t>الحكم الشرعي للتعامل مع البنوك </a:t>
            </a:r>
            <a:r>
              <a:rPr lang="ar-SA" b="1" dirty="0" err="1" smtClean="0"/>
              <a:t>الربوية:</a:t>
            </a:r>
            <a:endParaRPr lang="en-US" dirty="0"/>
          </a:p>
        </p:txBody>
      </p:sp>
      <p:sp>
        <p:nvSpPr>
          <p:cNvPr id="3" name="عنصر نائب للمحتوى 2"/>
          <p:cNvSpPr>
            <a:spLocks noGrp="1"/>
          </p:cNvSpPr>
          <p:nvPr>
            <p:ph idx="1"/>
          </p:nvPr>
        </p:nvSpPr>
        <p:spPr>
          <a:xfrm>
            <a:off x="304800" y="1371600"/>
            <a:ext cx="9296400" cy="5105400"/>
          </a:xfrm>
        </p:spPr>
        <p:txBody>
          <a:bodyPr/>
          <a:lstStyle/>
          <a:p>
            <a:pPr algn="just" rtl="1"/>
            <a:r>
              <a:rPr lang="ar-SA" sz="2600" b="1" dirty="0" smtClean="0"/>
              <a:t>المتعامل مع البنوك </a:t>
            </a:r>
            <a:r>
              <a:rPr lang="ar-SA" sz="2600" b="1" dirty="0" err="1" smtClean="0"/>
              <a:t>الربوية</a:t>
            </a:r>
            <a:r>
              <a:rPr lang="ar-SA" sz="2600" b="1" dirty="0" smtClean="0"/>
              <a:t> إما أن يكون مساهماً في رأس مالها, أو مودعاً أمواله </a:t>
            </a:r>
            <a:r>
              <a:rPr lang="ar-SA" sz="2600" b="1" dirty="0" err="1" smtClean="0"/>
              <a:t>لديها!</a:t>
            </a:r>
            <a:r>
              <a:rPr lang="ar-SA" sz="2600" b="1" dirty="0" smtClean="0"/>
              <a:t> والمودع إما أن يتقاضى فوائد على الوديعة, أو لا يتقاضى فوائد, بل له حساب جاري عندهم.</a:t>
            </a:r>
            <a:endParaRPr lang="en-US" sz="2600" b="1" dirty="0" smtClean="0"/>
          </a:p>
          <a:p>
            <a:pPr lvl="0" algn="just" rtl="1"/>
            <a:r>
              <a:rPr lang="ar-SA" sz="2600" b="1" dirty="0" smtClean="0"/>
              <a:t>فأما المساهمة في رأسمال البنك </a:t>
            </a:r>
            <a:r>
              <a:rPr lang="ar-SA" sz="2600" b="1" dirty="0" err="1" smtClean="0"/>
              <a:t>الربوي</a:t>
            </a:r>
            <a:r>
              <a:rPr lang="ar-SA" sz="2600" b="1" dirty="0" smtClean="0"/>
              <a:t>, أو الإيداع لديه بالفائدة فهو </a:t>
            </a:r>
            <a:r>
              <a:rPr lang="ar-SA" sz="2600" b="1" dirty="0" smtClean="0"/>
              <a:t>من باب التعامل بالربا</a:t>
            </a:r>
            <a:r>
              <a:rPr lang="ar-SA" sz="2600" b="1" dirty="0" smtClean="0"/>
              <a:t>, </a:t>
            </a:r>
            <a:r>
              <a:rPr lang="ar-SA" sz="2600" b="1" dirty="0" smtClean="0"/>
              <a:t>وهو من الكبائر المهلكة في </a:t>
            </a:r>
            <a:r>
              <a:rPr lang="ar-SA" sz="2600" b="1" dirty="0" err="1" smtClean="0"/>
              <a:t>الدين.</a:t>
            </a:r>
            <a:r>
              <a:rPr lang="ar-SA" sz="2600" b="1" dirty="0" smtClean="0"/>
              <a:t> وقد </a:t>
            </a:r>
            <a:r>
              <a:rPr lang="ar-SA" sz="2600" b="1" dirty="0" smtClean="0"/>
              <a:t>قال </a:t>
            </a:r>
            <a:r>
              <a:rPr lang="ar-SA" sz="2600" b="1" dirty="0" smtClean="0"/>
              <a:t>الله تعالى </a:t>
            </a:r>
            <a:r>
              <a:rPr lang="ar-SA" sz="2600" b="1" dirty="0" err="1" smtClean="0"/>
              <a:t>فيه:</a:t>
            </a:r>
            <a:r>
              <a:rPr lang="ar-SA" sz="2600" b="1" dirty="0" smtClean="0"/>
              <a:t>{الَّذِينَ يَأْكُلُونَ الرِّبَا لاَ يَقُومُونَ إِلاَّ كَمَا يَقُومُ الَّذِي يَتَخَبَّطُهُ الشَّيْطَانُ مِنَ الْمَسِّ ذَلِكَ بِأَنَّهُمْ قَالُواْ إِنَّمَا الْبَيْعُ مِثْلُ الرِّبَا وَأَحَلَّ اللّهُ الْبَيْعَ وَحَرَّمَ الرِّبَا</a:t>
            </a:r>
            <a:r>
              <a:rPr lang="ar-SA" sz="2600" b="1" dirty="0" err="1" smtClean="0"/>
              <a:t>} </a:t>
            </a:r>
            <a:r>
              <a:rPr lang="ar-SA" sz="2600" b="1" dirty="0" smtClean="0"/>
              <a:t>(البقرة 275</a:t>
            </a:r>
            <a:r>
              <a:rPr lang="ar-SA" sz="2600" b="1" dirty="0" err="1" smtClean="0"/>
              <a:t>).</a:t>
            </a:r>
            <a:r>
              <a:rPr lang="ar-SA" sz="2600" b="1" dirty="0" smtClean="0"/>
              <a:t> وقال </a:t>
            </a:r>
            <a:r>
              <a:rPr lang="ar-SA" sz="2600" b="1" dirty="0" err="1" smtClean="0"/>
              <a:t>تعالى: </a:t>
            </a:r>
            <a:r>
              <a:rPr lang="ar-SA" sz="2600" b="1" dirty="0" smtClean="0"/>
              <a:t>{يَا أَيُّهَا الَّذِينَ آمَنُواْ اتَّقُواْ اللّهَ وَذَرُواْ مَا بَقِيَ مِنَ الرِّبَا إِن كُنتُم </a:t>
            </a:r>
            <a:r>
              <a:rPr lang="ar-SA" sz="2600" b="1" dirty="0" err="1" smtClean="0"/>
              <a:t>مُّؤْمِنِينَ </a:t>
            </a:r>
            <a:r>
              <a:rPr lang="ar-SA" sz="2600" b="1" dirty="0" smtClean="0"/>
              <a:t>* فَإِن لَّمْ تَفْعَلُواْ فَأْذَنُواْ بِحَرْبٍ مِّنَ اللّهِ وَرَسُولِهِ وَإِن تُبْتُمْ فَلَكُمْ رُؤُوسُ أَمْوَالِكُمْ لاَ تَظْلِمُونَ وَلاَ تُظْلَمُونَ</a:t>
            </a:r>
            <a:r>
              <a:rPr lang="ar-SA" sz="2600" b="1" dirty="0" err="1" smtClean="0"/>
              <a:t>} </a:t>
            </a:r>
            <a:r>
              <a:rPr lang="ar-SA" sz="2600" b="1" dirty="0" smtClean="0"/>
              <a:t>(البقرة 278-279</a:t>
            </a:r>
            <a:r>
              <a:rPr lang="ar-SA" sz="2600" b="1" dirty="0" err="1" smtClean="0"/>
              <a:t>).</a:t>
            </a:r>
            <a:r>
              <a:rPr lang="ar-SA" sz="2600" b="1" dirty="0" smtClean="0"/>
              <a:t> وقال رسول الله صلى الله عليه وآله </a:t>
            </a:r>
            <a:r>
              <a:rPr lang="ar-SA" sz="2600" b="1" dirty="0" err="1" smtClean="0"/>
              <a:t>وسلم: </a:t>
            </a:r>
            <a:r>
              <a:rPr lang="ar-SA" sz="2600" b="1" dirty="0" smtClean="0"/>
              <a:t>(لعن الله آكل الربا وموكله وكاتبه وشاهديه, وقال: هم سواء) رواه </a:t>
            </a:r>
            <a:r>
              <a:rPr lang="ar-SA" sz="2600" b="1" dirty="0" err="1" smtClean="0"/>
              <a:t>مسلم</a:t>
            </a:r>
            <a:r>
              <a:rPr lang="ar-SA" sz="2600" b="1" dirty="0" err="1" smtClean="0"/>
              <a:t>.</a:t>
            </a:r>
            <a:r>
              <a:rPr lang="ar-SA" sz="2600" b="1" dirty="0" smtClean="0"/>
              <a:t> </a:t>
            </a:r>
            <a:endParaRPr lang="en-US" sz="2600"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381000"/>
            <a:ext cx="9144000" cy="6124754"/>
          </a:xfrm>
          <a:prstGeom prst="rect">
            <a:avLst/>
          </a:prstGeom>
        </p:spPr>
        <p:txBody>
          <a:bodyPr wrap="square">
            <a:spAutoFit/>
          </a:bodyPr>
          <a:lstStyle/>
          <a:p>
            <a:pPr lvl="0" algn="just"/>
            <a:r>
              <a:rPr lang="ar-SA" sz="2600" b="1" dirty="0" smtClean="0"/>
              <a:t>وأما الإيداع فيه بغير فائدة فهو أيضاً محرم, ولكن ليس من باب الربا، بل من باب التعاون على الإثم، وقد قال </a:t>
            </a:r>
            <a:r>
              <a:rPr lang="ar-SA" sz="2600" b="1" dirty="0" err="1" smtClean="0"/>
              <a:t>تعالى:</a:t>
            </a:r>
            <a:r>
              <a:rPr lang="ar-SA" sz="2600" b="1" dirty="0" smtClean="0"/>
              <a:t>{وَتَعَاوَنُواْ عَلَى الْبرِّ وَالتَّقْوَى وَلاَ تَعَاوَنُواْ عَلَى الإِثْمِ وَالْعُدْوَانِ</a:t>
            </a:r>
            <a:r>
              <a:rPr lang="ar-SA" sz="2600" b="1" dirty="0" err="1" smtClean="0"/>
              <a:t>} </a:t>
            </a:r>
            <a:r>
              <a:rPr lang="ar-SA" sz="2600" b="1" dirty="0" smtClean="0"/>
              <a:t>(المائدة 2), يضاف إلى ذلك أن الرسول صلى الله عليه وآله وسلم إذا كان قد لعن كاتب عقد الربا وشاهديه, كما رأينا في الحديث السابق, فلأن يستحق اللعن من يدفع المال لآخر ليتعامل فيه بالربا من باب أولى؛ لأنه يعينه على الربا أكثر من الكاتب والشاهد, فكان أولى باللعن</a:t>
            </a:r>
            <a:r>
              <a:rPr lang="ar-SA" sz="2600" b="1" dirty="0" smtClean="0"/>
              <a:t>.</a:t>
            </a:r>
          </a:p>
          <a:p>
            <a:pPr lvl="0" algn="just"/>
            <a:r>
              <a:rPr lang="ar-SA" sz="2600" b="1" dirty="0" smtClean="0"/>
              <a:t>والبديل</a:t>
            </a:r>
            <a:r>
              <a:rPr lang="ar-SA" sz="2600" b="1" dirty="0" smtClean="0"/>
              <a:t>:</a:t>
            </a:r>
            <a:r>
              <a:rPr lang="ar-SA" sz="2600" dirty="0" smtClean="0"/>
              <a:t> </a:t>
            </a:r>
            <a:r>
              <a:rPr lang="ar-SA" sz="2600" b="1" dirty="0" smtClean="0"/>
              <a:t>أن يضع أمواله في بنك </a:t>
            </a:r>
            <a:r>
              <a:rPr lang="ar-SA" sz="2600" b="1" dirty="0" err="1" smtClean="0"/>
              <a:t>إسلامي.</a:t>
            </a:r>
            <a:r>
              <a:rPr lang="ar-SA" sz="2600" b="1" dirty="0" smtClean="0"/>
              <a:t> </a:t>
            </a:r>
            <a:r>
              <a:rPr lang="ar-SA" sz="2600" b="1" dirty="0" smtClean="0"/>
              <a:t>فإن </a:t>
            </a:r>
            <a:r>
              <a:rPr lang="ar-SA" sz="2600" b="1" dirty="0" smtClean="0"/>
              <a:t>لم تكن ثمة بنوك إسلامية, وضع أمواله في صناديق الأمانات, ولو كان هذا الصندوق في بنك </a:t>
            </a:r>
            <a:r>
              <a:rPr lang="ar-SA" sz="2600" b="1" dirty="0" err="1" smtClean="0"/>
              <a:t>ربوي</a:t>
            </a:r>
            <a:r>
              <a:rPr lang="ar-SA" sz="2600" b="1" dirty="0" smtClean="0"/>
              <a:t>, لأنه استئجار للصندوق, وهو </a:t>
            </a:r>
            <a:r>
              <a:rPr lang="ar-SA" sz="2600" b="1" dirty="0" err="1" smtClean="0"/>
              <a:t>جائز </a:t>
            </a:r>
            <a:r>
              <a:rPr lang="ar-SA" sz="2600" b="1" dirty="0" smtClean="0"/>
              <a:t>,وذلك كما لو استأجراً داراً لسكناه من رجل </a:t>
            </a:r>
            <a:r>
              <a:rPr lang="ar-SA" sz="2600" b="1" dirty="0" err="1" smtClean="0"/>
              <a:t>مرابي.</a:t>
            </a:r>
            <a:r>
              <a:rPr lang="ar-SA" sz="2600" b="1" dirty="0" smtClean="0"/>
              <a:t> </a:t>
            </a:r>
            <a:endParaRPr lang="en-US" sz="2600" b="1" dirty="0" smtClean="0"/>
          </a:p>
          <a:p>
            <a:pPr lvl="0" algn="just"/>
            <a:r>
              <a:rPr lang="ar-SA" sz="2600" b="1" dirty="0" smtClean="0"/>
              <a:t>فإن لم توجد هذه الصناديق وخشي على ماله خشية </a:t>
            </a:r>
            <a:r>
              <a:rPr lang="ar-SA" sz="2600" b="1" dirty="0" err="1" smtClean="0"/>
              <a:t>حقيقية</a:t>
            </a:r>
            <a:r>
              <a:rPr lang="ar-SA" sz="2600" b="1" dirty="0" smtClean="0"/>
              <a:t>, فلا بأس حينئذ أن يضعه في بنك </a:t>
            </a:r>
            <a:r>
              <a:rPr lang="ar-SA" sz="2600" b="1" dirty="0" err="1" smtClean="0"/>
              <a:t>ربوي.</a:t>
            </a:r>
            <a:r>
              <a:rPr lang="ar-SA" sz="2600" b="1" dirty="0" smtClean="0"/>
              <a:t> والأولى </a:t>
            </a:r>
            <a:r>
              <a:rPr lang="ar-SA" sz="2600" b="1" dirty="0" err="1" smtClean="0"/>
              <a:t>هنا </a:t>
            </a:r>
            <a:r>
              <a:rPr lang="ar-SA" sz="2600" b="1" dirty="0" smtClean="0"/>
              <a:t>–والله أعلم- أن لا يترك الفوائد للبنك, بل يأخذها, ويوزعها على الفقراء لا طلباً </a:t>
            </a:r>
            <a:r>
              <a:rPr lang="ar-SA" sz="2600" b="1" dirty="0" err="1" smtClean="0"/>
              <a:t>للأجر </a:t>
            </a:r>
            <a:r>
              <a:rPr lang="ar-SA" sz="2600" b="1" dirty="0" smtClean="0"/>
              <a:t>– لأن الله طيب لا يقبل إلا طيباً كما قال النبي صلى الله عليه وآله وسلم- ولكن تخلصاً من الإثم، وذلك لكي لا يكون عوناً لتلك البنوك على المعصية, ولا يكون سبباً في تقويتهم من خلال ترك هذه الفوائد </a:t>
            </a:r>
            <a:r>
              <a:rPr lang="ar-SA" sz="2600" b="1" dirty="0" err="1" smtClean="0"/>
              <a:t>لهم.</a:t>
            </a:r>
            <a:r>
              <a:rPr lang="ar-SA" sz="2600" b="1" dirty="0" smtClean="0"/>
              <a:t> </a:t>
            </a:r>
            <a:endParaRPr lang="en-US" sz="2600" b="1" dirty="0" smtClean="0"/>
          </a:p>
          <a:p>
            <a:pPr lvl="0" algn="just"/>
            <a:endParaRPr lang="en-US" sz="2800" b="1"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28600"/>
            <a:ext cx="8915400" cy="1143000"/>
          </a:xfrm>
        </p:spPr>
        <p:txBody>
          <a:bodyPr/>
          <a:lstStyle/>
          <a:p>
            <a:pPr lvl="0" rtl="1"/>
            <a:r>
              <a:rPr lang="ar-SA" sz="4000" b="1" dirty="0" smtClean="0"/>
              <a:t>معاملات البنوك </a:t>
            </a:r>
            <a:r>
              <a:rPr lang="ar-SA" sz="4000" b="1" dirty="0" err="1" smtClean="0"/>
              <a:t>الإسلامية:</a:t>
            </a:r>
            <a:r>
              <a:rPr lang="ar-SA" sz="4000" dirty="0" smtClean="0"/>
              <a:t> </a:t>
            </a:r>
            <a:endParaRPr lang="en-US" sz="4000" dirty="0" smtClean="0">
              <a:solidFill>
                <a:schemeClr val="accent6">
                  <a:lumMod val="50000"/>
                </a:schemeClr>
              </a:solidFill>
            </a:endParaRPr>
          </a:p>
        </p:txBody>
      </p:sp>
      <p:sp>
        <p:nvSpPr>
          <p:cNvPr id="3" name="عنصر نائب للمحتوى 2"/>
          <p:cNvSpPr>
            <a:spLocks noGrp="1"/>
          </p:cNvSpPr>
          <p:nvPr>
            <p:ph idx="1"/>
          </p:nvPr>
        </p:nvSpPr>
        <p:spPr>
          <a:xfrm>
            <a:off x="381000" y="1371600"/>
            <a:ext cx="9144000" cy="4754563"/>
          </a:xfrm>
        </p:spPr>
        <p:txBody>
          <a:bodyPr/>
          <a:lstStyle/>
          <a:p>
            <a:pPr algn="just" rtl="1"/>
            <a:endParaRPr lang="ar-SA" sz="2800" b="1" dirty="0" smtClean="0"/>
          </a:p>
          <a:p>
            <a:pPr algn="just" rtl="1"/>
            <a:r>
              <a:rPr lang="ar-SA" sz="2800" b="1" dirty="0" smtClean="0"/>
              <a:t>تقوم </a:t>
            </a:r>
            <a:r>
              <a:rPr lang="ar-SA" sz="2800" b="1" dirty="0" smtClean="0"/>
              <a:t>البنوك الإسلامية بأعمال كثيرة, بعضها من قبيل التمويل والاستثمار, وبعضها من قبيل الخدمات, وفيما يلي ذكر لأهم تلك الأعمال</a:t>
            </a:r>
            <a:r>
              <a:rPr lang="ar-SA" sz="2800" b="1" dirty="0" smtClean="0"/>
              <a:t>:</a:t>
            </a:r>
            <a:endParaRPr lang="en-US" sz="2800" b="1"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r>
              <a:rPr lang="ar-SA" sz="3600" b="1" dirty="0" smtClean="0">
                <a:solidFill>
                  <a:schemeClr val="accent6">
                    <a:lumMod val="50000"/>
                  </a:schemeClr>
                </a:solidFill>
              </a:rPr>
              <a:t>أ- أعمال التمويل </a:t>
            </a:r>
            <a:r>
              <a:rPr lang="ar-SA" sz="3600" b="1" dirty="0" err="1" smtClean="0">
                <a:solidFill>
                  <a:schemeClr val="accent6">
                    <a:lumMod val="50000"/>
                  </a:schemeClr>
                </a:solidFill>
              </a:rPr>
              <a:t>والاستثمار</a:t>
            </a:r>
            <a:r>
              <a:rPr lang="ar-SA" sz="3600" b="1" dirty="0" err="1" smtClean="0">
                <a:solidFill>
                  <a:schemeClr val="accent6">
                    <a:lumMod val="50000"/>
                  </a:schemeClr>
                </a:solidFill>
              </a:rPr>
              <a:t>:</a:t>
            </a:r>
            <a:endParaRPr lang="ar-SA" sz="3600" dirty="0"/>
          </a:p>
        </p:txBody>
      </p:sp>
      <p:sp>
        <p:nvSpPr>
          <p:cNvPr id="3" name="عنصر نائب للمحتوى 2"/>
          <p:cNvSpPr>
            <a:spLocks noGrp="1"/>
          </p:cNvSpPr>
          <p:nvPr>
            <p:ph idx="1"/>
          </p:nvPr>
        </p:nvSpPr>
        <p:spPr>
          <a:xfrm>
            <a:off x="381000" y="1447800"/>
            <a:ext cx="9144000" cy="4678363"/>
          </a:xfrm>
        </p:spPr>
        <p:txBody>
          <a:bodyPr/>
          <a:lstStyle/>
          <a:p>
            <a:pPr lvl="0" algn="just" rtl="1"/>
            <a:r>
              <a:rPr lang="ar-SA" sz="2800" b="1" dirty="0" smtClean="0"/>
              <a:t>لما كانت البنوك الإسلامية لا تتعامل بمبدأ الإقراض والاقتراض بالفائدة، كان لا بد لها من البحث عن بدائل تقرها الشريعة من جهة، ويتيح لها استثمار أموالها بصورة مقبولة تحقق لها الربح من جهة أخرى، وقد تحقق لها ذلك من خلال التعاون الكبير الذي قام بينها وبين المتخصصين في العلوم الشرعية والاقتصادية، حيث أمكن إيجاد كثير من الصيغ التمويلية المفيدة, </a:t>
            </a:r>
            <a:r>
              <a:rPr lang="ar-SA" sz="2800" b="1" dirty="0" err="1" smtClean="0"/>
              <a:t>وأهمها</a:t>
            </a:r>
            <a:r>
              <a:rPr lang="ar-SA" sz="2800" b="1" dirty="0" err="1" smtClean="0"/>
              <a:t>:</a:t>
            </a:r>
            <a:endParaRPr lang="ar-SA" sz="2800" b="1" dirty="0" smtClean="0"/>
          </a:p>
          <a:p>
            <a:pPr lvl="0" algn="just" rtl="1"/>
            <a:endParaRPr lang="en-US" sz="2600" b="1" dirty="0" smtClean="0"/>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304800"/>
            <a:ext cx="9220200" cy="5693866"/>
          </a:xfrm>
          <a:prstGeom prst="rect">
            <a:avLst/>
          </a:prstGeom>
        </p:spPr>
        <p:txBody>
          <a:bodyPr wrap="square">
            <a:spAutoFit/>
          </a:bodyPr>
          <a:lstStyle/>
          <a:p>
            <a:pPr lvl="0" algn="just"/>
            <a:r>
              <a:rPr lang="ar-SA" sz="2600" b="1" u="sng" dirty="0" smtClean="0">
                <a:solidFill>
                  <a:schemeClr val="accent6">
                    <a:lumMod val="50000"/>
                  </a:schemeClr>
                </a:solidFill>
              </a:rPr>
              <a:t>1- المشاركة </a:t>
            </a:r>
            <a:r>
              <a:rPr lang="ar-SA" sz="2600" b="1" u="sng" dirty="0" err="1" smtClean="0">
                <a:solidFill>
                  <a:schemeClr val="accent6">
                    <a:lumMod val="50000"/>
                  </a:schemeClr>
                </a:solidFill>
              </a:rPr>
              <a:t>المتناقصة </a:t>
            </a:r>
            <a:r>
              <a:rPr lang="ar-SA" sz="2600" b="1" dirty="0" smtClean="0">
                <a:solidFill>
                  <a:schemeClr val="accent6">
                    <a:lumMod val="50000"/>
                  </a:schemeClr>
                </a:solidFill>
              </a:rPr>
              <a:t>(أو المنتهية بالتمليك): </a:t>
            </a:r>
            <a:r>
              <a:rPr lang="ar-SA" sz="2600" b="1" dirty="0" smtClean="0"/>
              <a:t>وتعني أن يقدم كل واحد من </a:t>
            </a:r>
            <a:r>
              <a:rPr lang="ar-SA" sz="2600" b="1" dirty="0" err="1" smtClean="0"/>
              <a:t>الطرفين </a:t>
            </a:r>
            <a:r>
              <a:rPr lang="ar-SA" sz="2600" b="1" dirty="0" smtClean="0"/>
              <a:t>(</a:t>
            </a:r>
            <a:r>
              <a:rPr lang="ar-SA" sz="2600" b="1" dirty="0" smtClean="0"/>
              <a:t>البنك </a:t>
            </a:r>
            <a:r>
              <a:rPr lang="ar-SA" sz="2600" b="1" dirty="0" smtClean="0"/>
              <a:t>والعميل</a:t>
            </a:r>
            <a:r>
              <a:rPr lang="ar-SA" sz="2600" b="1" dirty="0" smtClean="0"/>
              <a:t>) المال والعمل معاً, ويعطي البنك </a:t>
            </a:r>
            <a:r>
              <a:rPr lang="ar-SA" sz="2600" b="1" dirty="0" smtClean="0"/>
              <a:t>الحق </a:t>
            </a:r>
            <a:r>
              <a:rPr lang="ar-SA" sz="2600" b="1" dirty="0" smtClean="0"/>
              <a:t>للعميل في شراء حصته، والحلول محله بالتدرج، من خلال شراء أسهمه </a:t>
            </a:r>
            <a:r>
              <a:rPr lang="ar-SA" sz="2600" b="1" dirty="0" smtClean="0"/>
              <a:t>حسب ما </a:t>
            </a:r>
            <a:r>
              <a:rPr lang="ar-SA" sz="2600" b="1" dirty="0" smtClean="0"/>
              <a:t>يتفقان </a:t>
            </a:r>
            <a:r>
              <a:rPr lang="ar-SA" sz="2600" b="1" dirty="0" err="1" smtClean="0"/>
              <a:t>عليه.</a:t>
            </a:r>
            <a:r>
              <a:rPr lang="ar-SA" sz="2600" b="1" dirty="0" smtClean="0"/>
              <a:t> كأن يتفق الطرفان على إقامة سوقٍ تجاريٍ مناصفة, ثم يقومان بتأجير هذه المحلات, ثم يتنازل العميل عن حصته لهذه السنة من الإيجارات, مقابل أن يتنازل البنك </a:t>
            </a:r>
            <a:r>
              <a:rPr lang="ar-SA" sz="2600" b="1" dirty="0" smtClean="0"/>
              <a:t>عن </a:t>
            </a:r>
            <a:r>
              <a:rPr lang="ar-SA" sz="2600" b="1" dirty="0" smtClean="0"/>
              <a:t>جزءٍ معلومٍ من حصته في السوق, فيصبح 60 0/0 من السوق للعميل, مقابل, 40 0/0 </a:t>
            </a:r>
            <a:r>
              <a:rPr lang="ar-SA" sz="2600" b="1" dirty="0" err="1" smtClean="0"/>
              <a:t>للبنك .</a:t>
            </a:r>
            <a:r>
              <a:rPr lang="ar-SA" sz="2600" b="1" dirty="0" smtClean="0"/>
              <a:t> </a:t>
            </a:r>
            <a:r>
              <a:rPr lang="ar-SA" sz="2600" b="1" dirty="0" smtClean="0"/>
              <a:t>وفي السنة التالية يشتري العميل 10 0/0 أخرى من أسهم البنك </a:t>
            </a:r>
            <a:r>
              <a:rPr lang="ar-SA" sz="2600" b="1" dirty="0" smtClean="0"/>
              <a:t>في </a:t>
            </a:r>
            <a:r>
              <a:rPr lang="ar-SA" sz="2600" b="1" dirty="0" smtClean="0"/>
              <a:t>السوق, وهكذا إلى أن يمتلك العميل كامل السوق, ويصبح الإيجار كله له, ويكون البنك </a:t>
            </a:r>
            <a:r>
              <a:rPr lang="ar-SA" sz="2600" b="1" dirty="0" smtClean="0"/>
              <a:t>قد </a:t>
            </a:r>
            <a:r>
              <a:rPr lang="ar-SA" sz="2600" b="1" dirty="0" smtClean="0"/>
              <a:t>استوفى رأس ماله, مع أرباح </a:t>
            </a:r>
            <a:r>
              <a:rPr lang="ar-SA" sz="2600" b="1" dirty="0" err="1" smtClean="0"/>
              <a:t>مرضية.</a:t>
            </a:r>
            <a:r>
              <a:rPr lang="ar-SA" sz="2600" b="1" dirty="0" smtClean="0"/>
              <a:t>     </a:t>
            </a:r>
            <a:endParaRPr lang="en-US" sz="2600" b="1" dirty="0" smtClean="0"/>
          </a:p>
          <a:p>
            <a:pPr lvl="0" algn="just"/>
            <a:r>
              <a:rPr lang="ar-SA" sz="2600" b="1" u="sng" dirty="0" smtClean="0">
                <a:solidFill>
                  <a:schemeClr val="accent6">
                    <a:lumMod val="50000"/>
                  </a:schemeClr>
                </a:solidFill>
              </a:rPr>
              <a:t>2- المضاربة</a:t>
            </a:r>
            <a:r>
              <a:rPr lang="ar-SA" sz="2600" b="1" u="sng" dirty="0" smtClean="0">
                <a:solidFill>
                  <a:schemeClr val="accent6">
                    <a:lumMod val="50000"/>
                  </a:schemeClr>
                </a:solidFill>
              </a:rPr>
              <a:t>: </a:t>
            </a:r>
            <a:r>
              <a:rPr lang="ar-SA" sz="2600" b="1" dirty="0" smtClean="0"/>
              <a:t>وتعني أن يقدم </a:t>
            </a:r>
            <a:r>
              <a:rPr lang="ar-SA" sz="2600" b="1" dirty="0" smtClean="0"/>
              <a:t>البنك المال</a:t>
            </a:r>
            <a:r>
              <a:rPr lang="ar-SA" sz="2600" b="1" dirty="0" smtClean="0"/>
              <a:t>، والعميل العمل، على أن يكون الربح بينهما حسب ما يتفقان عليه، والخسارة على رأس </a:t>
            </a:r>
            <a:r>
              <a:rPr lang="ar-SA" sz="2600" b="1" dirty="0" err="1" smtClean="0"/>
              <a:t>المال.</a:t>
            </a:r>
            <a:r>
              <a:rPr lang="ar-SA" sz="2600" b="1" dirty="0" smtClean="0"/>
              <a:t> </a:t>
            </a:r>
            <a:r>
              <a:rPr lang="ar-SA" sz="2600" b="1" dirty="0" smtClean="0"/>
              <a:t>ومثالها</a:t>
            </a:r>
            <a:r>
              <a:rPr lang="ar-SA" sz="2600" b="1" dirty="0" smtClean="0"/>
              <a:t>: أن يتقدم مدرسٌ ناجحٌ </a:t>
            </a:r>
            <a:r>
              <a:rPr lang="ar-SA" sz="2600" b="1" dirty="0" smtClean="0"/>
              <a:t>للبنك بطلب </a:t>
            </a:r>
            <a:r>
              <a:rPr lang="ar-SA" sz="2600" b="1" dirty="0" smtClean="0"/>
              <a:t>تأسيس مدرسة أو جامعة خاصة, فيقوم البنك </a:t>
            </a:r>
            <a:r>
              <a:rPr lang="ar-SA" sz="2600" b="1" dirty="0" smtClean="0"/>
              <a:t>بدراسة </a:t>
            </a:r>
            <a:r>
              <a:rPr lang="ar-SA" sz="2600" b="1" dirty="0" smtClean="0"/>
              <a:t>الفكرة, فإذا اقتنع بها, </a:t>
            </a:r>
            <a:r>
              <a:rPr lang="ar-SA" sz="2600" b="1" dirty="0" smtClean="0"/>
              <a:t>أقدم </a:t>
            </a:r>
            <a:r>
              <a:rPr lang="ar-SA" sz="2600" b="1" dirty="0" smtClean="0"/>
              <a:t>على إنشائها, </a:t>
            </a:r>
            <a:r>
              <a:rPr lang="ar-SA" sz="2600" b="1" dirty="0" smtClean="0"/>
              <a:t>وسلمها </a:t>
            </a:r>
            <a:r>
              <a:rPr lang="ar-SA" sz="2600" b="1" dirty="0" smtClean="0"/>
              <a:t>للمدرس لإدارتها, مقابل نسبة معلومة من الريع السنوي </a:t>
            </a:r>
            <a:r>
              <a:rPr lang="ar-SA" sz="2600" b="1" dirty="0" err="1" smtClean="0"/>
              <a:t>له.</a:t>
            </a:r>
            <a:r>
              <a:rPr lang="ar-SA" sz="2600" b="1" dirty="0" smtClean="0"/>
              <a:t> </a:t>
            </a:r>
            <a:endParaRPr lang="en-US" sz="2600" b="1"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304799"/>
            <a:ext cx="9144000" cy="5693866"/>
          </a:xfrm>
          <a:prstGeom prst="rect">
            <a:avLst/>
          </a:prstGeom>
        </p:spPr>
        <p:txBody>
          <a:bodyPr wrap="square">
            <a:spAutoFit/>
          </a:bodyPr>
          <a:lstStyle/>
          <a:p>
            <a:pPr lvl="0" algn="just"/>
            <a:r>
              <a:rPr lang="ar-SA" sz="2600" b="1" u="sng" dirty="0" smtClean="0">
                <a:solidFill>
                  <a:schemeClr val="accent6">
                    <a:lumMod val="50000"/>
                  </a:schemeClr>
                </a:solidFill>
              </a:rPr>
              <a:t>3- البيع </a:t>
            </a:r>
            <a:r>
              <a:rPr lang="ar-SA" sz="2600" b="1" u="sng" dirty="0" smtClean="0">
                <a:solidFill>
                  <a:schemeClr val="accent6">
                    <a:lumMod val="50000"/>
                  </a:schemeClr>
                </a:solidFill>
              </a:rPr>
              <a:t>بالتقسيط</a:t>
            </a:r>
            <a:r>
              <a:rPr lang="ar-SA" sz="2600" b="1" dirty="0" smtClean="0">
                <a:solidFill>
                  <a:schemeClr val="accent6">
                    <a:lumMod val="50000"/>
                  </a:schemeClr>
                </a:solidFill>
              </a:rPr>
              <a:t>: </a:t>
            </a:r>
            <a:r>
              <a:rPr lang="ar-SA" sz="2600" b="1" dirty="0" smtClean="0"/>
              <a:t>وهو البيع الذي يتم فيه دفع الثمن على </a:t>
            </a:r>
            <a:r>
              <a:rPr lang="ar-SA" sz="2600" b="1" dirty="0" err="1" smtClean="0"/>
              <a:t>مراحل.</a:t>
            </a:r>
            <a:r>
              <a:rPr lang="ar-SA" sz="2600" b="1" dirty="0" smtClean="0"/>
              <a:t> كما لو أقام البنك </a:t>
            </a:r>
            <a:r>
              <a:rPr lang="ar-SA" sz="2600" b="1" dirty="0" smtClean="0"/>
              <a:t>مجموعة </a:t>
            </a:r>
            <a:r>
              <a:rPr lang="ar-SA" sz="2600" b="1" dirty="0" smtClean="0"/>
              <a:t>مبان مؤلفة من شقق سكنية، ثم عرضها للبيع تقسيطاً مثلاُ </a:t>
            </a:r>
            <a:r>
              <a:rPr lang="ar-SA" sz="2600" b="1" dirty="0" smtClean="0"/>
              <a:t>قيمة </a:t>
            </a:r>
            <a:r>
              <a:rPr lang="ar-SA" sz="2600" b="1" dirty="0" err="1" smtClean="0"/>
              <a:t>الشقة </a:t>
            </a:r>
            <a:r>
              <a:rPr lang="ar-SA" sz="2600" b="1" dirty="0" smtClean="0"/>
              <a:t>(240,000 </a:t>
            </a:r>
            <a:r>
              <a:rPr lang="ar-SA" sz="2600" b="1" dirty="0" smtClean="0"/>
              <a:t>ريال)، على أن يدفع المشتري كل </a:t>
            </a:r>
            <a:r>
              <a:rPr lang="ar-SA" sz="2600" b="1" dirty="0" err="1" smtClean="0"/>
              <a:t>شهر </a:t>
            </a:r>
            <a:r>
              <a:rPr lang="ar-SA" sz="2600" b="1" dirty="0" smtClean="0"/>
              <a:t>(2000) </a:t>
            </a:r>
            <a:r>
              <a:rPr lang="ar-SA" sz="2600" b="1" dirty="0" smtClean="0"/>
              <a:t>ريال, </a:t>
            </a:r>
            <a:r>
              <a:rPr lang="ar-SA" sz="2600" b="1" dirty="0" err="1" smtClean="0"/>
              <a:t>ولمدة </a:t>
            </a:r>
            <a:r>
              <a:rPr lang="ar-SA" sz="2600" b="1" dirty="0" smtClean="0"/>
              <a:t>(</a:t>
            </a:r>
            <a:r>
              <a:rPr lang="ar-SA" sz="2600" b="1" dirty="0" err="1" smtClean="0"/>
              <a:t>10سنوات</a:t>
            </a:r>
            <a:r>
              <a:rPr lang="ar-SA" sz="2600" b="1" dirty="0" err="1" smtClean="0"/>
              <a:t>).</a:t>
            </a:r>
            <a:r>
              <a:rPr lang="ar-SA" sz="2600" b="1" dirty="0" smtClean="0"/>
              <a:t> </a:t>
            </a:r>
            <a:r>
              <a:rPr lang="ar-SA" sz="2600" b="1" dirty="0" smtClean="0"/>
              <a:t>فإذا قبل المشتري </a:t>
            </a:r>
            <a:r>
              <a:rPr lang="ar-SA" sz="2600" b="1" dirty="0" smtClean="0"/>
              <a:t>ذلك, تم عقد البيع </a:t>
            </a:r>
            <a:r>
              <a:rPr lang="ar-SA" sz="2600" b="1" dirty="0" err="1" smtClean="0"/>
              <a:t>بالتقسيط.</a:t>
            </a:r>
            <a:r>
              <a:rPr lang="ar-SA" sz="2600" b="1" dirty="0" smtClean="0"/>
              <a:t> </a:t>
            </a:r>
            <a:endParaRPr lang="en-US" sz="2600" b="1" dirty="0" smtClean="0"/>
          </a:p>
          <a:p>
            <a:pPr lvl="0" algn="just"/>
            <a:r>
              <a:rPr lang="ar-SA" sz="2600" b="1" u="sng" dirty="0" smtClean="0">
                <a:solidFill>
                  <a:schemeClr val="accent6">
                    <a:lumMod val="50000"/>
                  </a:schemeClr>
                </a:solidFill>
              </a:rPr>
              <a:t>4- بيع </a:t>
            </a:r>
            <a:r>
              <a:rPr lang="ar-SA" sz="2600" b="1" u="sng" dirty="0" smtClean="0">
                <a:solidFill>
                  <a:schemeClr val="accent6">
                    <a:lumMod val="50000"/>
                  </a:schemeClr>
                </a:solidFill>
              </a:rPr>
              <a:t>المرابحة للآمر بالشراء:  </a:t>
            </a:r>
            <a:r>
              <a:rPr lang="ar-SA" sz="2600" b="1" dirty="0" smtClean="0"/>
              <a:t>وهو أن يطلب شخص من البنك </a:t>
            </a:r>
            <a:r>
              <a:rPr lang="ar-SA" sz="2600" b="1" dirty="0" smtClean="0"/>
              <a:t>شراء </a:t>
            </a:r>
            <a:r>
              <a:rPr lang="ar-SA" sz="2600" b="1" dirty="0" smtClean="0"/>
              <a:t>سلعة معينة، أو موصوفة بأوصاف محددة، ويَعِدُ البنك </a:t>
            </a:r>
            <a:r>
              <a:rPr lang="ar-SA" sz="2600" b="1" dirty="0" smtClean="0"/>
              <a:t>أن </a:t>
            </a:r>
            <a:r>
              <a:rPr lang="ar-SA" sz="2600" b="1" dirty="0" smtClean="0"/>
              <a:t>يشتريها منه بما اشتراه وزيادة ربح قدره </a:t>
            </a:r>
            <a:r>
              <a:rPr lang="ar-SA" sz="2600" b="1" dirty="0" err="1" smtClean="0"/>
              <a:t>كذا.</a:t>
            </a:r>
            <a:r>
              <a:rPr lang="ar-SA" sz="2600" b="1" dirty="0" smtClean="0"/>
              <a:t> كأن يرغب شخص في شاء سيارة معينة من معرض للسيارات،  ولكنه لا يملك ثمنها نقداً، وهم لا يبيعونها إلا نقداً، فيأتي البنك </a:t>
            </a:r>
            <a:r>
              <a:rPr lang="ar-SA" sz="2600" b="1" dirty="0" smtClean="0"/>
              <a:t>ويطلب </a:t>
            </a:r>
            <a:r>
              <a:rPr lang="ar-SA" sz="2600" b="1" dirty="0" smtClean="0"/>
              <a:t>منهم شراء تلك السيارة التي صفتها كذا وكذا في معرض كذا والتي تباع </a:t>
            </a:r>
            <a:r>
              <a:rPr lang="ar-SA" sz="2600" b="1" dirty="0" err="1" smtClean="0"/>
              <a:t>بـ</a:t>
            </a:r>
            <a:r>
              <a:rPr lang="ar-SA" sz="2600" b="1" dirty="0" smtClean="0"/>
              <a:t> (</a:t>
            </a:r>
            <a:r>
              <a:rPr lang="ar-SA" sz="2600" b="1" dirty="0" smtClean="0"/>
              <a:t>100,000 </a:t>
            </a:r>
            <a:r>
              <a:rPr lang="ar-SA" sz="2600" b="1" dirty="0" smtClean="0"/>
              <a:t>ريال) نقداً، ويقول: إن اشتريتموها فسأشتريها منكم تقسيطاً </a:t>
            </a:r>
            <a:r>
              <a:rPr lang="ar-SA" sz="2600" b="1" dirty="0" err="1" smtClean="0"/>
              <a:t>بـ</a:t>
            </a:r>
            <a:r>
              <a:rPr lang="ar-SA" sz="2600" b="1" dirty="0" smtClean="0"/>
              <a:t> (</a:t>
            </a:r>
            <a:r>
              <a:rPr lang="ar-SA" sz="2600" b="1" dirty="0" smtClean="0"/>
              <a:t>120,000 </a:t>
            </a:r>
            <a:r>
              <a:rPr lang="ar-SA" sz="2600" b="1" dirty="0" smtClean="0"/>
              <a:t>ريال)، أدفعها على مدى سنتين، كل </a:t>
            </a:r>
            <a:r>
              <a:rPr lang="ar-SA" sz="2600" b="1" dirty="0" err="1" smtClean="0"/>
              <a:t>شهر </a:t>
            </a:r>
            <a:r>
              <a:rPr lang="ar-SA" sz="2600" b="1" dirty="0" smtClean="0"/>
              <a:t>(5000 ريال)، فيتفقان على ذلك، فيرسل البنك </a:t>
            </a:r>
            <a:r>
              <a:rPr lang="ar-SA" sz="2600" b="1" dirty="0" smtClean="0"/>
              <a:t>مندوبه </a:t>
            </a:r>
            <a:r>
              <a:rPr lang="ar-SA" sz="2600" b="1" dirty="0" smtClean="0"/>
              <a:t>ليشتريها نقداً، ثم يبيعه إياها بالتقسيط مع زيادة متفق عليها بينهما هي ربح </a:t>
            </a:r>
            <a:r>
              <a:rPr lang="ar-SA" sz="2600" b="1" dirty="0" err="1" smtClean="0"/>
              <a:t>البنك </a:t>
            </a:r>
            <a:r>
              <a:rPr lang="ar-SA" sz="2600" b="1" dirty="0" err="1" smtClean="0"/>
              <a:t>.</a:t>
            </a:r>
            <a:r>
              <a:rPr lang="ar-SA" sz="2600" b="1" dirty="0" smtClean="0"/>
              <a:t> </a:t>
            </a:r>
            <a:r>
              <a:rPr lang="ar-SA" sz="2600" b="1" dirty="0" smtClean="0"/>
              <a:t>وقد أجاز المجمع الفقهي هذا العقد بشرط أن تدخل السلعة ملكية البنك </a:t>
            </a:r>
            <a:r>
              <a:rPr lang="ar-SA" sz="2600" b="1" dirty="0" smtClean="0"/>
              <a:t>وضمانه </a:t>
            </a:r>
            <a:r>
              <a:rPr lang="ar-SA" sz="2600" b="1" dirty="0" smtClean="0"/>
              <a:t>أولاً بقبض صحيح، وأن لا يكون الثمن قابلاً للزيادة في حالة عجز العميل عن السَّداد</a:t>
            </a:r>
            <a:r>
              <a:rPr lang="ar-SA" sz="2600" b="1" dirty="0" smtClean="0"/>
              <a:t>.</a:t>
            </a:r>
            <a:endParaRPr lang="en-US" sz="26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228600"/>
            <a:ext cx="9296400" cy="6246376"/>
          </a:xfrm>
          <a:prstGeom prst="rect">
            <a:avLst/>
          </a:prstGeom>
        </p:spPr>
        <p:txBody>
          <a:bodyPr wrap="square">
            <a:spAutoFit/>
          </a:bodyPr>
          <a:lstStyle/>
          <a:p>
            <a:pPr algn="just"/>
            <a:r>
              <a:rPr lang="ar-SA" sz="2600" b="1" dirty="0" smtClean="0"/>
              <a:t>والفارق بين هذا وبين بيع التقسيط، أن البنك </a:t>
            </a:r>
            <a:r>
              <a:rPr lang="ar-SA" sz="2600" b="1" dirty="0" smtClean="0"/>
              <a:t>هنا </a:t>
            </a:r>
            <a:r>
              <a:rPr lang="ar-SA" sz="2600" b="1" dirty="0" smtClean="0"/>
              <a:t>لا يمتلك السلعة, بل يشتريها ليبيعها للعميل، بينما في بيع التقسيط </a:t>
            </a:r>
            <a:r>
              <a:rPr lang="ar-SA" sz="2600" b="1" dirty="0" err="1" smtClean="0"/>
              <a:t>يمتلكها.</a:t>
            </a:r>
            <a:r>
              <a:rPr lang="ar-SA" sz="2600" b="1" dirty="0" smtClean="0"/>
              <a:t> </a:t>
            </a:r>
            <a:endParaRPr lang="en-US" sz="2600" b="1" dirty="0" smtClean="0"/>
          </a:p>
          <a:p>
            <a:pPr lvl="0" algn="just"/>
            <a:r>
              <a:rPr lang="ar-SA" sz="2600" b="1" u="sng" dirty="0" smtClean="0">
                <a:solidFill>
                  <a:schemeClr val="accent6">
                    <a:lumMod val="50000"/>
                  </a:schemeClr>
                </a:solidFill>
              </a:rPr>
              <a:t>5- البيع </a:t>
            </a:r>
            <a:r>
              <a:rPr lang="ar-SA" sz="2600" b="1" u="sng" dirty="0" smtClean="0">
                <a:solidFill>
                  <a:schemeClr val="accent6">
                    <a:lumMod val="50000"/>
                  </a:schemeClr>
                </a:solidFill>
              </a:rPr>
              <a:t>الإيجاري: </a:t>
            </a:r>
            <a:r>
              <a:rPr lang="ar-SA" sz="2600" b="1" dirty="0" smtClean="0"/>
              <a:t>وهو أن يملك البنك </a:t>
            </a:r>
            <a:r>
              <a:rPr lang="ar-SA" sz="2600" b="1" dirty="0" smtClean="0"/>
              <a:t>معدات </a:t>
            </a:r>
            <a:r>
              <a:rPr lang="ar-SA" sz="2600" b="1" dirty="0" smtClean="0"/>
              <a:t>أو آلات أو مبانٍ، ويؤجرها للعميل، ويَعِدُه إنْ هو وفَّى بالتزاماته، وسدد جميع دفعات الإيجار المستحقة عليه في أوقاتها المحددة، فإن البنك </a:t>
            </a:r>
            <a:r>
              <a:rPr lang="ar-SA" sz="2600" b="1" dirty="0" smtClean="0"/>
              <a:t>سيهبه </a:t>
            </a:r>
            <a:r>
              <a:rPr lang="ar-SA" sz="2600" b="1" dirty="0" smtClean="0"/>
              <a:t>تلك الآلات أو المعدات، أو أنه سيبيعه إياها بسعر رمزي يتفقان </a:t>
            </a:r>
            <a:r>
              <a:rPr lang="ar-SA" sz="2600" b="1" dirty="0" err="1" smtClean="0"/>
              <a:t>عليه.</a:t>
            </a:r>
            <a:r>
              <a:rPr lang="ar-SA" sz="2600" b="1" dirty="0" smtClean="0"/>
              <a:t> </a:t>
            </a:r>
            <a:endParaRPr lang="en-US" sz="2600" b="1" dirty="0" smtClean="0"/>
          </a:p>
          <a:p>
            <a:pPr lvl="0" algn="just"/>
            <a:r>
              <a:rPr lang="ar-SA" sz="2600" b="1" u="sng" dirty="0" smtClean="0">
                <a:solidFill>
                  <a:schemeClr val="accent6">
                    <a:lumMod val="50000"/>
                  </a:schemeClr>
                </a:solidFill>
              </a:rPr>
              <a:t>6- التمويل </a:t>
            </a:r>
            <a:r>
              <a:rPr lang="ar-SA" sz="2600" b="1" u="sng" dirty="0" smtClean="0">
                <a:solidFill>
                  <a:schemeClr val="accent6">
                    <a:lumMod val="50000"/>
                  </a:schemeClr>
                </a:solidFill>
              </a:rPr>
              <a:t>الإيجاري: </a:t>
            </a:r>
            <a:r>
              <a:rPr lang="ar-SA" sz="2600" b="1" dirty="0" smtClean="0"/>
              <a:t>وهو مثل البيع الإيجاري إلا أن الفارق بينهما أن البنك </a:t>
            </a:r>
            <a:r>
              <a:rPr lang="ar-SA" sz="2600" b="1" dirty="0" smtClean="0"/>
              <a:t>في </a:t>
            </a:r>
            <a:r>
              <a:rPr lang="ar-SA" sz="2600" b="1" dirty="0" smtClean="0"/>
              <a:t>البيع الإيجاري يمتلك السلعة، </a:t>
            </a:r>
            <a:r>
              <a:rPr lang="ar-SA" sz="2600" b="1" dirty="0" err="1" smtClean="0"/>
              <a:t>وههنا</a:t>
            </a:r>
            <a:r>
              <a:rPr lang="ar-SA" sz="2600" b="1" dirty="0" smtClean="0"/>
              <a:t> لا يمتلكها, وإنما يشتريها ليؤجرها </a:t>
            </a:r>
            <a:r>
              <a:rPr lang="ar-SA" sz="2600" b="1" dirty="0" err="1" smtClean="0"/>
              <a:t>لعميله.</a:t>
            </a:r>
            <a:r>
              <a:rPr lang="ar-SA" sz="2600" b="1" dirty="0" smtClean="0"/>
              <a:t>  وفي كليهما ينتهي التأجير </a:t>
            </a:r>
            <a:r>
              <a:rPr lang="ar-SA" sz="2600" b="1" dirty="0" err="1" smtClean="0"/>
              <a:t>بالتمليك .</a:t>
            </a:r>
            <a:r>
              <a:rPr lang="ar-SA" sz="2600" b="1" dirty="0" smtClean="0"/>
              <a:t> </a:t>
            </a:r>
            <a:endParaRPr lang="en-US" sz="2600" b="1" dirty="0" smtClean="0"/>
          </a:p>
          <a:p>
            <a:pPr lvl="0" algn="just"/>
            <a:r>
              <a:rPr lang="ar-SA" sz="2600" b="1" u="sng" dirty="0" smtClean="0">
                <a:solidFill>
                  <a:schemeClr val="accent6">
                    <a:lumMod val="50000"/>
                  </a:schemeClr>
                </a:solidFill>
              </a:rPr>
              <a:t>7- المتاجر </a:t>
            </a:r>
            <a:r>
              <a:rPr lang="ar-SA" sz="2600" b="1" u="sng" dirty="0" smtClean="0">
                <a:solidFill>
                  <a:schemeClr val="accent6">
                    <a:lumMod val="50000"/>
                  </a:schemeClr>
                </a:solidFill>
              </a:rPr>
              <a:t>بالأسهم بيعاً وشراء: </a:t>
            </a:r>
            <a:r>
              <a:rPr lang="ar-SA" sz="2600" b="1" dirty="0" smtClean="0"/>
              <a:t>إذا كانت تمثل حصصاً حقيقة في شركات أو مصانع وما </a:t>
            </a:r>
            <a:r>
              <a:rPr lang="ar-SA" sz="2600" b="1" dirty="0" smtClean="0"/>
              <a:t>شابهها، ويشترط </a:t>
            </a:r>
            <a:r>
              <a:rPr lang="ar-SA" sz="2600" b="1" dirty="0" smtClean="0"/>
              <a:t>أن يكون مجال عملها مما تقره الشريعة الإسلامية، ومثلها السندات شريطة أن لا تكون </a:t>
            </a:r>
            <a:r>
              <a:rPr lang="ar-SA" sz="2600" b="1" dirty="0" smtClean="0"/>
              <a:t>بالفائدة.</a:t>
            </a:r>
            <a:endParaRPr lang="en-US" sz="2600" b="1" dirty="0" smtClean="0"/>
          </a:p>
          <a:p>
            <a:pPr algn="just"/>
            <a:r>
              <a:rPr lang="ar-SA" sz="2600" b="1" cap="all" dirty="0" smtClean="0"/>
              <a:t>ويلاحظ في جميع هذه الأنواع من التمويل وجود مشروع إنتاجي ينتج سلعاً أو خدمات كما في المشاركة والمضاربة، أو سلعة تنتقل من يد إلى أخرى كما في البيع والإجارة, ومن ثم كانت البنوك الإسلامية بنوك استثمار, لا إقراض.</a:t>
            </a:r>
            <a:endParaRPr lang="en-US" sz="2600" b="1"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pPr rtl="1"/>
            <a:r>
              <a:rPr lang="ar-SA" sz="3200" b="1" dirty="0" smtClean="0">
                <a:solidFill>
                  <a:schemeClr val="accent6">
                    <a:lumMod val="50000"/>
                  </a:schemeClr>
                </a:solidFill>
              </a:rPr>
              <a:t>ب- أعمال </a:t>
            </a:r>
            <a:r>
              <a:rPr lang="ar-SA" sz="3200" b="1" dirty="0" err="1" smtClean="0">
                <a:solidFill>
                  <a:schemeClr val="accent6">
                    <a:lumMod val="50000"/>
                  </a:schemeClr>
                </a:solidFill>
              </a:rPr>
              <a:t>خدمية :</a:t>
            </a:r>
            <a:endParaRPr lang="en-US" sz="3200" dirty="0">
              <a:solidFill>
                <a:schemeClr val="accent6">
                  <a:lumMod val="50000"/>
                </a:schemeClr>
              </a:solidFill>
            </a:endParaRPr>
          </a:p>
        </p:txBody>
      </p:sp>
      <p:sp>
        <p:nvSpPr>
          <p:cNvPr id="3" name="عنصر نائب للمحتوى 2"/>
          <p:cNvSpPr>
            <a:spLocks noGrp="1"/>
          </p:cNvSpPr>
          <p:nvPr>
            <p:ph idx="1"/>
          </p:nvPr>
        </p:nvSpPr>
        <p:spPr>
          <a:xfrm>
            <a:off x="228600" y="1371600"/>
            <a:ext cx="9372600" cy="5105400"/>
          </a:xfrm>
        </p:spPr>
        <p:txBody>
          <a:bodyPr/>
          <a:lstStyle/>
          <a:p>
            <a:pPr lvl="0" algn="just" rtl="1"/>
            <a:r>
              <a:rPr lang="ar-SA" sz="2600" b="1" dirty="0" smtClean="0"/>
              <a:t>ويمكن إجمال أهم الخدمات فيما يأتي:</a:t>
            </a:r>
            <a:endParaRPr lang="en-US" sz="2600" b="1" dirty="0" smtClean="0"/>
          </a:p>
          <a:p>
            <a:pPr lvl="0" algn="just" rtl="1"/>
            <a:r>
              <a:rPr lang="ar-SA" sz="2600" b="1" u="sng" dirty="0" smtClean="0">
                <a:solidFill>
                  <a:schemeClr val="accent6">
                    <a:lumMod val="50000"/>
                  </a:schemeClr>
                </a:solidFill>
              </a:rPr>
              <a:t>1- صناديق </a:t>
            </a:r>
            <a:r>
              <a:rPr lang="ar-SA" sz="2600" b="1" u="sng" dirty="0" smtClean="0">
                <a:solidFill>
                  <a:schemeClr val="accent6">
                    <a:lumMod val="50000"/>
                  </a:schemeClr>
                </a:solidFill>
              </a:rPr>
              <a:t>التأجير الحديدية: </a:t>
            </a:r>
            <a:r>
              <a:rPr lang="ar-SA" sz="2600" b="1" dirty="0" smtClean="0"/>
              <a:t>أو صناديق الأمانات والودائع العينية، وهي صناديق مخصصة يمكن للشخص أن يضع فيه مجوهراته، أو نقوده أو وثائقه المهمة، ليجنبها مخاطر السرقة والضياع، ويقوم المصرف بتقديم هذه الخدمة لعملائه مقابل أجرة سنوية ضئيلة.</a:t>
            </a:r>
            <a:endParaRPr lang="en-US" sz="2600" b="1" dirty="0" smtClean="0"/>
          </a:p>
          <a:p>
            <a:pPr lvl="0" algn="just" rtl="1"/>
            <a:r>
              <a:rPr lang="ar-SA" sz="2600" b="1" u="sng" dirty="0" smtClean="0">
                <a:solidFill>
                  <a:schemeClr val="accent6">
                    <a:lumMod val="50000"/>
                  </a:schemeClr>
                </a:solidFill>
              </a:rPr>
              <a:t>2- </a:t>
            </a:r>
            <a:r>
              <a:rPr lang="ar-SA" sz="2600" b="1" u="sng" dirty="0" err="1" smtClean="0">
                <a:solidFill>
                  <a:schemeClr val="accent6">
                    <a:lumMod val="50000"/>
                  </a:schemeClr>
                </a:solidFill>
              </a:rPr>
              <a:t>الحوالات</a:t>
            </a:r>
            <a:r>
              <a:rPr lang="ar-SA" sz="2600" b="1" u="sng" dirty="0" smtClean="0">
                <a:solidFill>
                  <a:schemeClr val="accent6">
                    <a:lumMod val="50000"/>
                  </a:schemeClr>
                </a:solidFill>
              </a:rPr>
              <a:t> </a:t>
            </a:r>
            <a:r>
              <a:rPr lang="ar-SA" sz="2600" b="1" u="sng" dirty="0" smtClean="0">
                <a:solidFill>
                  <a:schemeClr val="accent6">
                    <a:lumMod val="50000"/>
                  </a:schemeClr>
                </a:solidFill>
              </a:rPr>
              <a:t>النقدية: </a:t>
            </a:r>
            <a:r>
              <a:rPr lang="ar-SA" sz="2600" b="1" dirty="0" smtClean="0"/>
              <a:t>يقوم البنك بعملية نقل النقود من حساب إلى حساب آخر، أو من بنك إلى بنك آخر، أو من بلد إلى بلد آخر، وقد يتقاضى عن ذلك عمولة, وهو جائز شرعاً؛ لأنها أجرة عن خدمة مباحة </a:t>
            </a:r>
            <a:r>
              <a:rPr lang="ar-SA" sz="2600" b="1" dirty="0" err="1" smtClean="0"/>
              <a:t>شرعاً.</a:t>
            </a:r>
            <a:r>
              <a:rPr lang="ar-SA" sz="2600" b="1" dirty="0" smtClean="0"/>
              <a:t> </a:t>
            </a:r>
            <a:endParaRPr lang="en-US" sz="2600" b="1" dirty="0" smtClean="0"/>
          </a:p>
          <a:p>
            <a:pPr algn="just" rtl="1"/>
            <a:r>
              <a:rPr lang="ar-SA" sz="2600" b="1" dirty="0" smtClean="0"/>
              <a:t>وقد يقوم البنك مع التحويل بتبديل العملة المحلية إلى الأجنبية, أو </a:t>
            </a:r>
            <a:r>
              <a:rPr lang="ar-SA" sz="2600" b="1" dirty="0" err="1" smtClean="0"/>
              <a:t>العكس </a:t>
            </a:r>
            <a:r>
              <a:rPr lang="ar-SA" sz="2600" b="1" dirty="0" smtClean="0"/>
              <a:t>(وهو ما يسمى بالصرف) فيجتمع الصرف مع </a:t>
            </a:r>
            <a:r>
              <a:rPr lang="ar-SA" sz="2600" b="1" dirty="0" err="1" smtClean="0"/>
              <a:t>الحوالة</a:t>
            </a:r>
            <a:r>
              <a:rPr lang="ar-SA" sz="2600" b="1" dirty="0" smtClean="0"/>
              <a:t>, ويتقاضى عن ذلك </a:t>
            </a:r>
            <a:r>
              <a:rPr lang="ar-SA" sz="2600" b="1" dirty="0" err="1" smtClean="0"/>
              <a:t>عمولة </a:t>
            </a:r>
            <a:r>
              <a:rPr lang="ar-SA" sz="2600" b="1" dirty="0" smtClean="0"/>
              <a:t>(أو أجرة</a:t>
            </a:r>
            <a:r>
              <a:rPr lang="ar-SA" sz="2600" b="1" dirty="0" err="1" smtClean="0"/>
              <a:t>).</a:t>
            </a:r>
            <a:r>
              <a:rPr lang="ar-SA" sz="2600" b="1" dirty="0" smtClean="0"/>
              <a:t> </a:t>
            </a:r>
            <a:endParaRPr lang="ar-SA" sz="2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381000"/>
            <a:ext cx="9067800" cy="4893647"/>
          </a:xfrm>
          <a:prstGeom prst="rect">
            <a:avLst/>
          </a:prstGeom>
        </p:spPr>
        <p:txBody>
          <a:bodyPr wrap="square">
            <a:spAutoFit/>
          </a:bodyPr>
          <a:lstStyle/>
          <a:p>
            <a:pPr algn="just"/>
            <a:r>
              <a:rPr lang="ar-SA" sz="2400" b="1" dirty="0" smtClean="0"/>
              <a:t>وهنا نكون أمام وكالة بنقل النقود، وبيع لعملة بعملة أخرى, وفي بيع العملة بعملة أخرى يجب أن يكون ذلك يداً بيد, وفي نفس مجلس العقد, وإلا كان ربا, وكان حراماً, فكيف السبيل إلى </a:t>
            </a:r>
            <a:r>
              <a:rPr lang="ar-SA" sz="2400" b="1" dirty="0" err="1" smtClean="0"/>
              <a:t>ذلك؟</a:t>
            </a:r>
            <a:r>
              <a:rPr lang="ar-SA" sz="2400" b="1" dirty="0" smtClean="0"/>
              <a:t> والجواب: أن أعضاء مجمع الفقه الإسلامي الدولي اعتبروا القيد في دفاتر البنك في حكم القبض الحكمي, وبناءً عليه قالوا بجوازه, </a:t>
            </a:r>
            <a:r>
              <a:rPr lang="ar-SA" sz="2400" b="1" dirty="0" smtClean="0"/>
              <a:t>في قرارهم </a:t>
            </a:r>
            <a:r>
              <a:rPr lang="ar-SA" sz="2400" b="1" dirty="0" err="1" smtClean="0"/>
              <a:t>رقم (84 </a:t>
            </a:r>
            <a:r>
              <a:rPr lang="ar-SA" sz="2400" b="1" dirty="0" smtClean="0"/>
              <a:t>)، 1/9.</a:t>
            </a:r>
            <a:endParaRPr lang="en-US" sz="2400" b="1" dirty="0" smtClean="0"/>
          </a:p>
          <a:p>
            <a:pPr lvl="0" algn="just"/>
            <a:r>
              <a:rPr lang="ar-SA" sz="2400" b="1" u="sng" dirty="0" smtClean="0">
                <a:solidFill>
                  <a:schemeClr val="accent6">
                    <a:lumMod val="50000"/>
                  </a:schemeClr>
                </a:solidFill>
              </a:rPr>
              <a:t>3- خدمة الصرف </a:t>
            </a:r>
            <a:r>
              <a:rPr lang="ar-SA" sz="2400" b="1" u="sng" dirty="0" smtClean="0">
                <a:solidFill>
                  <a:schemeClr val="accent6">
                    <a:lumMod val="50000"/>
                  </a:schemeClr>
                </a:solidFill>
              </a:rPr>
              <a:t>الآلي: </a:t>
            </a:r>
            <a:r>
              <a:rPr lang="ar-SA" sz="2400" b="1" dirty="0" smtClean="0"/>
              <a:t>ظهرت خدمة </a:t>
            </a:r>
            <a:r>
              <a:rPr lang="ar-SA" sz="2400" b="1" dirty="0" smtClean="0"/>
              <a:t>الصرف </a:t>
            </a:r>
            <a:r>
              <a:rPr lang="ar-SA" sz="2400" b="1" dirty="0" smtClean="0"/>
              <a:t>الآلي لتسهيل عملية تقديم معظم الخدمات المصرفية للعميل، وجعلها في متناول يده بشكل مستمر على مدار الليل والنهار، والأعياد والجمع وأيام التعطيل، وأهم هذه الخدمات </a:t>
            </a:r>
            <a:r>
              <a:rPr lang="ar-SA" sz="2400" b="1" dirty="0" err="1" smtClean="0"/>
              <a:t>هي </a:t>
            </a:r>
            <a:r>
              <a:rPr lang="ar-SA" sz="2400" b="1" dirty="0" smtClean="0"/>
              <a:t>(السحب والإيداع، </a:t>
            </a:r>
            <a:r>
              <a:rPr lang="ar-SA" sz="2400" b="1" dirty="0" err="1" smtClean="0"/>
              <a:t>والحوالات</a:t>
            </a:r>
            <a:r>
              <a:rPr lang="ar-SA" sz="2400" b="1" dirty="0" smtClean="0"/>
              <a:t>، وتسديد </a:t>
            </a:r>
            <a:r>
              <a:rPr lang="ar-SA" sz="2400" b="1" dirty="0" err="1" smtClean="0"/>
              <a:t>الفواتير ...</a:t>
            </a:r>
            <a:r>
              <a:rPr lang="ar-SA" sz="2400" b="1" dirty="0" smtClean="0"/>
              <a:t>) ويتم الاستفادة من خدماته عن طريق الحصول على البطاقة التي يصدرها البنك، وقد يتقاضى البنك لقاء ذلك رسوماً, وهذا جائز شرعاً لأنه يعتبر من قبيل الأجرة على تقديم خدمة مباحة شرعاً.</a:t>
            </a:r>
            <a:endParaRPr lang="en-US" sz="2400" b="1" dirty="0" smtClean="0"/>
          </a:p>
          <a:p>
            <a:pPr lvl="0" algn="just"/>
            <a:r>
              <a:rPr lang="ar-SA" sz="2400" b="1" u="sng" dirty="0" smtClean="0">
                <a:solidFill>
                  <a:schemeClr val="accent6">
                    <a:lumMod val="50000"/>
                  </a:schemeClr>
                </a:solidFill>
              </a:rPr>
              <a:t>4- الوساطة </a:t>
            </a:r>
            <a:r>
              <a:rPr lang="ar-SA" sz="2400" b="1" u="sng" dirty="0" smtClean="0">
                <a:solidFill>
                  <a:schemeClr val="accent6">
                    <a:lumMod val="50000"/>
                  </a:schemeClr>
                </a:solidFill>
              </a:rPr>
              <a:t>في بيع الأسهم وشرائها: </a:t>
            </a:r>
            <a:r>
              <a:rPr lang="ar-SA" sz="2400" b="1" dirty="0" smtClean="0"/>
              <a:t>تقوم البنوك الإسلامية بالوساطة بين بائعي الأسهم </a:t>
            </a:r>
            <a:r>
              <a:rPr lang="ar-SA" sz="2400" b="1" dirty="0" smtClean="0"/>
              <a:t>ومشتريها </a:t>
            </a:r>
            <a:r>
              <a:rPr lang="ar-SA" sz="2400" b="1" dirty="0" smtClean="0"/>
              <a:t>لقاء عمولة معلومة تأخذها من الطرفين, أو من أحدهما, وهو أمر مشروعٌ؛ لأنه من قبيل السمسرة بمال, وهو جائز </a:t>
            </a:r>
            <a:r>
              <a:rPr lang="ar-SA" sz="2400" b="1" dirty="0" err="1" smtClean="0"/>
              <a:t>شرعاً.</a:t>
            </a:r>
            <a:r>
              <a:rPr lang="ar-SA" sz="2400" b="1" dirty="0" smtClean="0"/>
              <a:t>   </a:t>
            </a:r>
            <a:endParaRPr lang="en-US" sz="2400" b="1"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304800"/>
            <a:ext cx="9296400" cy="6063198"/>
          </a:xfrm>
          <a:prstGeom prst="rect">
            <a:avLst/>
          </a:prstGeom>
        </p:spPr>
        <p:txBody>
          <a:bodyPr wrap="square">
            <a:spAutoFit/>
          </a:bodyPr>
          <a:lstStyle/>
          <a:p>
            <a:pPr lvl="0" algn="just"/>
            <a:r>
              <a:rPr lang="ar-SA" sz="2600" b="1" u="sng" dirty="0" smtClean="0">
                <a:solidFill>
                  <a:schemeClr val="accent6">
                    <a:lumMod val="50000"/>
                  </a:schemeClr>
                </a:solidFill>
              </a:rPr>
              <a:t>5- تحصيل </a:t>
            </a:r>
            <a:r>
              <a:rPr lang="ar-SA" sz="2600" b="1" u="sng" dirty="0" smtClean="0">
                <a:solidFill>
                  <a:schemeClr val="accent6">
                    <a:lumMod val="50000"/>
                  </a:schemeClr>
                </a:solidFill>
              </a:rPr>
              <a:t>الكمبيالات: </a:t>
            </a:r>
            <a:r>
              <a:rPr lang="ar-SA" sz="2600" b="1" dirty="0" smtClean="0"/>
              <a:t>يقوم البنك بتحصيل سندات الديون، وقد يأخذ أجراً أو عمولة مقابل هذه الخدمة, وهو جائز شرعاً.</a:t>
            </a:r>
            <a:endParaRPr lang="en-US" sz="2600" b="1" dirty="0" smtClean="0"/>
          </a:p>
          <a:p>
            <a:pPr lvl="0" algn="just"/>
            <a:r>
              <a:rPr lang="ar-SA" sz="2600" b="1" u="sng" dirty="0" smtClean="0">
                <a:solidFill>
                  <a:schemeClr val="accent6">
                    <a:lumMod val="50000"/>
                  </a:schemeClr>
                </a:solidFill>
              </a:rPr>
              <a:t>6- </a:t>
            </a:r>
            <a:r>
              <a:rPr lang="ar-SA" sz="2600" b="1" u="sng" dirty="0" err="1" smtClean="0">
                <a:solidFill>
                  <a:schemeClr val="accent6">
                    <a:lumMod val="50000"/>
                  </a:schemeClr>
                </a:solidFill>
              </a:rPr>
              <a:t>الاعتمادات</a:t>
            </a:r>
            <a:r>
              <a:rPr lang="ar-SA" sz="2600" b="1" u="sng" dirty="0" smtClean="0">
                <a:solidFill>
                  <a:schemeClr val="accent6">
                    <a:lumMod val="50000"/>
                  </a:schemeClr>
                </a:solidFill>
              </a:rPr>
              <a:t> </a:t>
            </a:r>
            <a:r>
              <a:rPr lang="ar-SA" sz="2600" b="1" u="sng" dirty="0" err="1" smtClean="0">
                <a:solidFill>
                  <a:schemeClr val="accent6">
                    <a:lumMod val="50000"/>
                  </a:schemeClr>
                </a:solidFill>
              </a:rPr>
              <a:t>المستندية</a:t>
            </a:r>
            <a:r>
              <a:rPr lang="ar-SA" sz="2600" b="1" u="sng" dirty="0" smtClean="0">
                <a:solidFill>
                  <a:schemeClr val="accent6">
                    <a:lumMod val="50000"/>
                  </a:schemeClr>
                </a:solidFill>
              </a:rPr>
              <a:t>:</a:t>
            </a:r>
            <a:r>
              <a:rPr lang="ar-SA" sz="2600" b="1" u="sng" dirty="0" smtClean="0"/>
              <a:t> </a:t>
            </a:r>
            <a:r>
              <a:rPr lang="ar-SA" sz="2600" b="1" dirty="0" smtClean="0"/>
              <a:t>وهي عبارة عن تعهُّد من البنك، بأن يدفع لمصدِّر البضاعة ثمنَها متى قدّم له الوثائق التي تثبت أن الشحن قد تمّ، وأن البضاعة موافقة للمواصفات </a:t>
            </a:r>
            <a:r>
              <a:rPr lang="ar-SA" sz="2600" b="1" dirty="0" err="1" smtClean="0"/>
              <a:t>المطلوبة.</a:t>
            </a:r>
            <a:r>
              <a:rPr lang="ar-SA" sz="2600" b="1" dirty="0" smtClean="0"/>
              <a:t> </a:t>
            </a:r>
            <a:r>
              <a:rPr lang="ar-SA" sz="2600" b="1" dirty="0" smtClean="0"/>
              <a:t>فيكون البنك وكيلاً عن المشتري بدفع ثمن البضاعة، ويجوز للبنك أخذ العمولة لأن أخذ الأجرة على الوكالة </a:t>
            </a:r>
            <a:r>
              <a:rPr lang="ar-SA" sz="2600" b="1" dirty="0" err="1" smtClean="0"/>
              <a:t>جائز.</a:t>
            </a:r>
            <a:r>
              <a:rPr lang="ar-SA" sz="2600" b="1" dirty="0" smtClean="0"/>
              <a:t> وهذا إذا كان للمشتري رصيد لدى البنك يغطي ثمن البضاعة, وإلا فإن كان البنك سيدفع عن العميل ويتقاضى عنه الفوائد كما </a:t>
            </a:r>
            <a:r>
              <a:rPr lang="ar-SA" sz="2600" b="1" dirty="0" smtClean="0"/>
              <a:t>هو الحال في البنوك </a:t>
            </a:r>
            <a:r>
              <a:rPr lang="ar-SA" sz="2600" b="1" dirty="0" err="1" smtClean="0"/>
              <a:t>الربوية</a:t>
            </a:r>
            <a:r>
              <a:rPr lang="ar-SA" sz="2600" b="1" dirty="0" smtClean="0"/>
              <a:t> فلا يجوز شرعاً لما فيه من الربا.</a:t>
            </a:r>
            <a:endParaRPr lang="en-US" sz="2600" b="1" dirty="0" smtClean="0"/>
          </a:p>
          <a:p>
            <a:pPr lvl="0" algn="just"/>
            <a:r>
              <a:rPr lang="ar-SA" sz="2600" b="1" u="sng" dirty="0" smtClean="0">
                <a:solidFill>
                  <a:schemeClr val="accent6">
                    <a:lumMod val="50000"/>
                  </a:schemeClr>
                </a:solidFill>
              </a:rPr>
              <a:t>7- خطابات </a:t>
            </a:r>
            <a:r>
              <a:rPr lang="ar-SA" sz="2600" b="1" u="sng" dirty="0" smtClean="0">
                <a:solidFill>
                  <a:schemeClr val="accent6">
                    <a:lumMod val="50000"/>
                  </a:schemeClr>
                </a:solidFill>
              </a:rPr>
              <a:t>الضّمان: </a:t>
            </a:r>
            <a:r>
              <a:rPr lang="ar-SA" sz="2600" b="1" dirty="0" smtClean="0"/>
              <a:t>وهي من أهم الخدمات التي تقدّمها البنوك لعملائها لتسهيل أعمالهم، وهو عبارة عن تقديم نسبة من تكاليف مشاريع المناقصات التي يدخل فيها المقاولون ونحوهم مع الدُّوَل أو </a:t>
            </a:r>
            <a:r>
              <a:rPr lang="ar-SA" sz="2600" b="1" dirty="0" err="1" smtClean="0"/>
              <a:t>الشركات.</a:t>
            </a:r>
            <a:r>
              <a:rPr lang="ar-SA" sz="2600" b="1" dirty="0" smtClean="0"/>
              <a:t> </a:t>
            </a:r>
            <a:r>
              <a:rPr lang="ar-SA" sz="2600" b="1" dirty="0" smtClean="0"/>
              <a:t>والغاية منها إثبات جدّية العميل في تعهّده بتنفيذ </a:t>
            </a:r>
            <a:r>
              <a:rPr lang="ar-SA" sz="2600" b="1" dirty="0" err="1" smtClean="0"/>
              <a:t>الالتزام.</a:t>
            </a:r>
            <a:r>
              <a:rPr lang="ar-SA" sz="2600" b="1" dirty="0" smtClean="0"/>
              <a:t> وقد قرّر مجمع الفقه الإسلامي عدم جواز أخذ الأجرة لقاء عملية الضمان لأنه كفالة، ولا يجوز أخذ الأجرة على </a:t>
            </a:r>
            <a:r>
              <a:rPr lang="ar-SA" sz="2600" b="1" dirty="0" err="1" smtClean="0"/>
              <a:t>الكفالة.</a:t>
            </a:r>
            <a:r>
              <a:rPr lang="ar-SA" sz="2600" b="1" dirty="0" smtClean="0"/>
              <a:t> </a:t>
            </a:r>
            <a:r>
              <a:rPr lang="ar-SA" sz="2600" b="1" dirty="0" smtClean="0"/>
              <a:t>أما المصاريف الإدارية لإصدار خطاب الضمان فيجوز أخذها.</a:t>
            </a:r>
            <a:endParaRPr lang="en-US" sz="2600" b="1" dirty="0" smtClean="0"/>
          </a:p>
          <a:p>
            <a:pPr lvl="0" algn="just"/>
            <a:endParaRPr lang="ar-SA" sz="2400" b="1"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7305</TotalTime>
  <Words>2663</Words>
  <Application>Microsoft Office PowerPoint</Application>
  <PresentationFormat>A4 Paper (210x297 mm)‎</PresentationFormat>
  <Paragraphs>73</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العاشرة  البنوك الإسلامية</vt:lpstr>
      <vt:lpstr>المقدمة:</vt:lpstr>
      <vt:lpstr>الشريحة 4</vt:lpstr>
      <vt:lpstr>تعريف البنك: </vt:lpstr>
      <vt:lpstr>نشأة البنوك الإسلامية: </vt:lpstr>
      <vt:lpstr>موارد البنوك الإسلامية: </vt:lpstr>
      <vt:lpstr>جوهر عمل البنوك الربوية والإسلامية:</vt:lpstr>
      <vt:lpstr>الشريحة 9</vt:lpstr>
      <vt:lpstr>الحكم الشرعي للتعامل مع البنوك الربوية:</vt:lpstr>
      <vt:lpstr>الشريحة 11</vt:lpstr>
      <vt:lpstr>معاملات البنوك الإسلامية: </vt:lpstr>
      <vt:lpstr>أ- أعمال التمويل والاستثمار:</vt:lpstr>
      <vt:lpstr>الشريحة 14</vt:lpstr>
      <vt:lpstr>الشريحة 15</vt:lpstr>
      <vt:lpstr>الشريحة 16</vt:lpstr>
      <vt:lpstr>ب- أعمال خدمية :</vt:lpstr>
      <vt:lpstr>الشريحة 18</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356</cp:revision>
  <dcterms:created xsi:type="dcterms:W3CDTF">2009-10-14T19:14:34Z</dcterms:created>
  <dcterms:modified xsi:type="dcterms:W3CDTF">2012-11-06T08:18:55Z</dcterms:modified>
</cp:coreProperties>
</file>