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74" r:id="rId4"/>
    <p:sldId id="275" r:id="rId5"/>
    <p:sldId id="276" r:id="rId6"/>
    <p:sldId id="315" r:id="rId7"/>
    <p:sldId id="326" r:id="rId8"/>
    <p:sldId id="319" r:id="rId9"/>
    <p:sldId id="324" r:id="rId10"/>
    <p:sldId id="320" r:id="rId11"/>
    <p:sldId id="321" r:id="rId12"/>
    <p:sldId id="327" r:id="rId13"/>
    <p:sldId id="332" r:id="rId14"/>
    <p:sldId id="333" r:id="rId15"/>
    <p:sldId id="328" r:id="rId16"/>
    <p:sldId id="329" r:id="rId17"/>
    <p:sldId id="331" r:id="rId18"/>
    <p:sldId id="334" r:id="rId19"/>
    <p:sldId id="335" r:id="rId20"/>
    <p:sldId id="336"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600" y="20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600" b="1" dirty="0" smtClean="0">
                <a:solidFill>
                  <a:srgbClr val="FF0000"/>
                </a:solidFill>
                <a:latin typeface="Calibri" pitchFamily="34" charset="0"/>
                <a:cs typeface="Times New Roman" pitchFamily="18" charset="0"/>
              </a:rPr>
              <a:t>القضايا المعاصرة وفقه النوازل</a:t>
            </a:r>
            <a:endParaRPr lang="en-US" sz="3600" b="1" dirty="0">
              <a:solidFill>
                <a:srgbClr val="FF0000"/>
              </a:solidFill>
              <a:latin typeface="Calibri" pitchFamily="34" charset="0"/>
            </a:endParaRPr>
          </a:p>
          <a:p>
            <a:pPr algn="ctr"/>
            <a:r>
              <a:rPr lang="ar-SA" sz="3200" b="1" dirty="0" smtClean="0">
                <a:solidFill>
                  <a:srgbClr val="FF0000"/>
                </a:solidFill>
                <a:latin typeface="Calibri" pitchFamily="34" charset="0"/>
                <a:cs typeface="Times New Roman" pitchFamily="18" charset="0"/>
              </a:rPr>
              <a:t>د</a:t>
            </a:r>
            <a:r>
              <a:rPr lang="en-US" sz="3200" b="1" dirty="0" smtClean="0">
                <a:solidFill>
                  <a:srgbClr val="FF0000"/>
                </a:solidFill>
                <a:latin typeface="Calibri" pitchFamily="34" charset="0"/>
                <a:cs typeface="Times New Roman" pitchFamily="18" charset="0"/>
              </a:rPr>
              <a:t>  .</a:t>
            </a:r>
            <a:r>
              <a:rPr lang="ar-SA" sz="3200" b="1" dirty="0" smtClean="0">
                <a:solidFill>
                  <a:srgbClr val="FF0000"/>
                </a:solidFill>
                <a:latin typeface="Calibri" pitchFamily="34" charset="0"/>
                <a:cs typeface="Times New Roman" pitchFamily="18" charset="0"/>
              </a:rPr>
              <a:t>عبد الله </a:t>
            </a:r>
            <a:r>
              <a:rPr lang="ar-SA" sz="3200" b="1" dirty="0" err="1" smtClean="0">
                <a:solidFill>
                  <a:srgbClr val="FF0000"/>
                </a:solidFill>
                <a:latin typeface="Calibri" pitchFamily="34" charset="0"/>
                <a:cs typeface="Times New Roman" pitchFamily="18" charset="0"/>
              </a:rPr>
              <a:t>الديرشوي</a:t>
            </a:r>
            <a:endParaRPr lang="en-US" sz="3200" b="1" dirty="0">
              <a:solidFill>
                <a:srgbClr val="FF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438400"/>
            <a:ext cx="8420100" cy="2819400"/>
          </a:xfrm>
        </p:spPr>
        <p:txBody>
          <a:bodyPr/>
          <a:lstStyle/>
          <a:p>
            <a:pPr rtl="1" eaLnBrk="1" hangingPunct="1">
              <a:lnSpc>
                <a:spcPct val="150000"/>
              </a:lnSpc>
            </a:pPr>
            <a:r>
              <a:rPr lang="ar-SA" sz="4800" b="1" spc="-150" dirty="0" smtClean="0">
                <a:solidFill>
                  <a:srgbClr val="376092"/>
                </a:solidFill>
                <a:latin typeface="Times New Roman" pitchFamily="18" charset="0"/>
                <a:cs typeface="+mn-cs"/>
              </a:rPr>
              <a:t>المحاضرة </a:t>
            </a:r>
            <a:r>
              <a:rPr lang="ar-SA" sz="4800" b="1" spc="-150" dirty="0" smtClean="0">
                <a:solidFill>
                  <a:srgbClr val="376092"/>
                </a:solidFill>
                <a:latin typeface="Times New Roman" pitchFamily="18" charset="0"/>
                <a:cs typeface="+mn-cs"/>
              </a:rPr>
              <a:t>الحادية عشرة</a:t>
            </a:r>
            <a:r>
              <a:rPr lang="ar-SA" sz="4800" b="1" spc="-150" dirty="0" smtClean="0">
                <a:solidFill>
                  <a:srgbClr val="376092"/>
                </a:solidFill>
                <a:latin typeface="Times New Roman" pitchFamily="18" charset="0"/>
                <a:cs typeface="+mn-cs"/>
              </a:rPr>
              <a:t/>
            </a:r>
            <a:br>
              <a:rPr lang="ar-SA" sz="4800" b="1" spc="-150" dirty="0" smtClean="0">
                <a:solidFill>
                  <a:srgbClr val="376092"/>
                </a:solidFill>
                <a:latin typeface="Times New Roman" pitchFamily="18" charset="0"/>
                <a:cs typeface="+mn-cs"/>
              </a:rPr>
            </a:br>
            <a:r>
              <a:rPr lang="ar-SA" sz="4800" b="1" dirty="0" smtClean="0"/>
              <a:t> </a:t>
            </a:r>
            <a:r>
              <a:rPr lang="ar-SA" sz="4800" b="1" dirty="0" smtClean="0"/>
              <a:t>التأمين ومدى مشروعيته</a:t>
            </a:r>
            <a:endParaRPr lang="en-US" sz="4800" b="1" spc="-150" dirty="0" smtClean="0">
              <a:solidFill>
                <a:srgbClr val="C00000"/>
              </a:solidFill>
              <a:latin typeface="Times New Roman" pitchFamily="18" charset="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219200"/>
          </a:xfrm>
        </p:spPr>
        <p:txBody>
          <a:bodyPr/>
          <a:lstStyle/>
          <a:p>
            <a:pPr rtl="1"/>
            <a:r>
              <a:rPr lang="ar-SA" sz="4000" b="1" dirty="0" smtClean="0"/>
              <a:t>الحاجة </a:t>
            </a:r>
            <a:r>
              <a:rPr lang="ar-SA" sz="4000" b="1" dirty="0" smtClean="0"/>
              <a:t>إلى التأمين</a:t>
            </a:r>
            <a:r>
              <a:rPr lang="ar-SA" sz="4000" b="1" dirty="0" smtClean="0"/>
              <a:t>:</a:t>
            </a:r>
            <a:endParaRPr lang="en-US" sz="4000" dirty="0"/>
          </a:p>
        </p:txBody>
      </p:sp>
      <p:sp>
        <p:nvSpPr>
          <p:cNvPr id="3" name="عنصر نائب للمحتوى 2"/>
          <p:cNvSpPr>
            <a:spLocks noGrp="1"/>
          </p:cNvSpPr>
          <p:nvPr>
            <p:ph idx="1"/>
          </p:nvPr>
        </p:nvSpPr>
        <p:spPr>
          <a:xfrm>
            <a:off x="381000" y="1371600"/>
            <a:ext cx="9220200" cy="4754563"/>
          </a:xfrm>
        </p:spPr>
        <p:txBody>
          <a:bodyPr/>
          <a:lstStyle/>
          <a:p>
            <a:pPr algn="just" rtl="1"/>
            <a:r>
              <a:rPr lang="ar-SA" sz="2800" b="1" dirty="0" smtClean="0"/>
              <a:t>يعيش الإنسان على ظهر هذه الأرض و المخاطر تلاحقه </a:t>
            </a:r>
            <a:r>
              <a:rPr lang="ar-SA" sz="2800" b="1" dirty="0" smtClean="0"/>
              <a:t>كل </a:t>
            </a:r>
            <a:r>
              <a:rPr lang="ar-SA" sz="2800" b="1" dirty="0" smtClean="0"/>
              <a:t>يوم، بل </a:t>
            </a:r>
            <a:r>
              <a:rPr lang="ar-SA" sz="2800" b="1" dirty="0" smtClean="0"/>
              <a:t>كل </a:t>
            </a:r>
            <a:r>
              <a:rPr lang="ar-SA" sz="2800" b="1" dirty="0" smtClean="0"/>
              <a:t>لحظة، وهذه المخاطر قد تشكل تهديداً له بالموت، أو الإعاقة، أو بإتلاف ماله، أو تهديداً لغيره بإلحاق الأذى بهم نتيجة لفعل صادر منه, مما يوجب عليه تعويضهم.</a:t>
            </a:r>
            <a:endParaRPr lang="en-US" sz="2800" b="1" dirty="0" smtClean="0"/>
          </a:p>
          <a:p>
            <a:pPr algn="just" rtl="1"/>
            <a:r>
              <a:rPr lang="ar-SA" sz="2800" b="1" dirty="0" smtClean="0"/>
              <a:t>وهذه المخاطر، والخوف من وقوعها، تشغل تفكير كثير من الناس، وتسبب لهم القلق، خصوصاً في ظل الحضارة المادية السائدة اليوم، والتي تسببت في توهين الروابط الأسرية، والقبلية، مما جعل كثيراً من الناس يشعرون بالخوف مما يخبأ لهم </a:t>
            </a:r>
            <a:r>
              <a:rPr lang="ar-SA" sz="2800" b="1" dirty="0" err="1" smtClean="0"/>
              <a:t>المستقبل ....</a:t>
            </a:r>
            <a:r>
              <a:rPr lang="ar-SA" sz="2800" b="1" dirty="0" smtClean="0"/>
              <a:t> ومن هنا ظهرت الحاجة إلى التأمين, لإدخال الأمن والطمأنينة إلى </a:t>
            </a:r>
            <a:r>
              <a:rPr lang="ar-SA" sz="2800" b="1" dirty="0" err="1" smtClean="0"/>
              <a:t>النفوس.</a:t>
            </a:r>
            <a:r>
              <a:rPr lang="ar-SA" sz="2800" b="1" dirty="0" smtClean="0"/>
              <a:t>    </a:t>
            </a:r>
            <a:endParaRPr lang="en-US" sz="2400" b="1"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rtl="1"/>
            <a:r>
              <a:rPr lang="ar-SA" sz="4800" b="1" dirty="0" smtClean="0"/>
              <a:t>فلسفة التأمين:</a:t>
            </a:r>
            <a:endParaRPr lang="en-US" sz="4800" dirty="0"/>
          </a:p>
        </p:txBody>
      </p:sp>
      <p:sp>
        <p:nvSpPr>
          <p:cNvPr id="3" name="عنصر نائب للمحتوى 2"/>
          <p:cNvSpPr>
            <a:spLocks noGrp="1"/>
          </p:cNvSpPr>
          <p:nvPr>
            <p:ph idx="1"/>
          </p:nvPr>
        </p:nvSpPr>
        <p:spPr>
          <a:xfrm>
            <a:off x="304800" y="1447800"/>
            <a:ext cx="9220200" cy="4678363"/>
          </a:xfrm>
        </p:spPr>
        <p:txBody>
          <a:bodyPr/>
          <a:lstStyle/>
          <a:p>
            <a:pPr algn="just" rtl="1"/>
            <a:r>
              <a:rPr lang="ar-SA" sz="2400" b="1" dirty="0" smtClean="0"/>
              <a:t>تنقسم المخاطر التي يتعرض لها الإنسان في حياته- من حيث إمكانية دفعها- إلى قسمين:</a:t>
            </a:r>
            <a:endParaRPr lang="en-US" sz="2400" b="1" dirty="0" smtClean="0"/>
          </a:p>
          <a:p>
            <a:pPr algn="just" rtl="1"/>
            <a:r>
              <a:rPr lang="ar-SA" sz="2400" b="1" dirty="0" smtClean="0"/>
              <a:t>1- أخطار </a:t>
            </a:r>
            <a:r>
              <a:rPr lang="ar-SA" sz="2400" b="1" dirty="0" smtClean="0"/>
              <a:t>إن وقعت أمكن إزالتها، وتدارك </a:t>
            </a:r>
            <a:r>
              <a:rPr lang="ar-SA" sz="2400" b="1" dirty="0" err="1" smtClean="0"/>
              <a:t>آثارها.</a:t>
            </a:r>
            <a:r>
              <a:rPr lang="ar-SA" sz="2400" b="1" dirty="0" smtClean="0"/>
              <a:t> كما لو اصطدمت سيارة بسيارته فألحقت بها الضرر وتم إصلاحها، أو إبدالها بجديدة، أو احترق محله التجاري فتم تعويضه بالخسارة التي لحقت </a:t>
            </a:r>
            <a:r>
              <a:rPr lang="ar-SA" sz="2400" b="1" dirty="0" err="1" smtClean="0"/>
              <a:t>به</a:t>
            </a:r>
            <a:r>
              <a:rPr lang="ar-SA" sz="2400" b="1" dirty="0" smtClean="0"/>
              <a:t>, فيكون آثار الحادث قد زالت.</a:t>
            </a:r>
            <a:endParaRPr lang="en-US" sz="2400" b="1" dirty="0" smtClean="0"/>
          </a:p>
          <a:p>
            <a:pPr algn="just" rtl="1"/>
            <a:r>
              <a:rPr lang="ar-SA" sz="2400" b="1" dirty="0" smtClean="0"/>
              <a:t>2- أخطار </a:t>
            </a:r>
            <a:r>
              <a:rPr lang="ar-SA" sz="2400" b="1" dirty="0" smtClean="0"/>
              <a:t>لا يمكن إزالتها بعد وقوعها، ولكن يمكن التخفيف من الآثار المترتبة عليها كالموت أو الإعاقة الدائمة، إذ لا أحد يمكنه دفع الموت, أو </a:t>
            </a:r>
            <a:r>
              <a:rPr lang="ar-SA" sz="2400" b="1" dirty="0" err="1" smtClean="0"/>
              <a:t>إزلة</a:t>
            </a:r>
            <a:r>
              <a:rPr lang="ar-SA" sz="2400" b="1" dirty="0" smtClean="0"/>
              <a:t> الإعاقة التي لحقت </a:t>
            </a:r>
            <a:r>
              <a:rPr lang="ar-SA" sz="2400" b="1" dirty="0" err="1" smtClean="0"/>
              <a:t>به</a:t>
            </a:r>
            <a:r>
              <a:rPr lang="ar-SA" sz="2400" b="1" dirty="0" smtClean="0"/>
              <a:t> (كما لو فقئت عينه أو قطعت رجله), غير أن من الممكن التخفيف من آثار هذه الحوادث من خلال التعويض على أسرته باستمرار راتب شهري لها, أو لشخصه في حالة الإعاقة </a:t>
            </a:r>
            <a:r>
              <a:rPr lang="ar-SA" sz="2400" b="1" dirty="0" err="1" smtClean="0"/>
              <a:t>الدائمة.</a:t>
            </a:r>
            <a:r>
              <a:rPr lang="ar-SA" sz="2400" b="1" dirty="0" smtClean="0"/>
              <a:t> </a:t>
            </a:r>
            <a:endParaRPr lang="en-US" sz="2400" b="1" dirty="0" smtClean="0"/>
          </a:p>
          <a:p>
            <a:pPr algn="just" rtl="1"/>
            <a:r>
              <a:rPr lang="ar-SA" sz="2400" b="1" dirty="0" smtClean="0"/>
              <a:t>وتقوم فلسفة التأمين على أن يشترك جمع غفير من الناس في تحمل آثار هذه المخاطر بدلاً من أن يتحملها شخص واحد أو أسرة واحدة, وبذلك تكون آثار الحادثة قد توزعت, وتشتت, ويكون وقعها </a:t>
            </a:r>
            <a:r>
              <a:rPr lang="ar-SA" sz="2400" b="1" dirty="0" smtClean="0"/>
              <a:t>وأثرها قد </a:t>
            </a:r>
            <a:r>
              <a:rPr lang="ar-SA" sz="2400" b="1" dirty="0" smtClean="0"/>
              <a:t>خفَّ على الجميع.</a:t>
            </a:r>
            <a:endParaRPr lang="en-US" sz="2400" b="1" dirty="0" smtClean="0"/>
          </a:p>
          <a:p>
            <a:pPr algn="just" rtl="1"/>
            <a:endParaRPr lang="ar-SA" sz="2600" b="1" dirty="0" smtClean="0">
              <a:cs typeface="+mj-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990600"/>
          </a:xfrm>
        </p:spPr>
        <p:txBody>
          <a:bodyPr/>
          <a:lstStyle/>
          <a:p>
            <a:pPr rtl="1"/>
            <a:r>
              <a:rPr lang="ar-SA" b="1" dirty="0" smtClean="0"/>
              <a:t>تعريف التأمين:</a:t>
            </a:r>
            <a:endParaRPr lang="en-US" dirty="0"/>
          </a:p>
        </p:txBody>
      </p:sp>
      <p:sp>
        <p:nvSpPr>
          <p:cNvPr id="3" name="عنصر نائب للمحتوى 2"/>
          <p:cNvSpPr>
            <a:spLocks noGrp="1"/>
          </p:cNvSpPr>
          <p:nvPr>
            <p:ph idx="1"/>
          </p:nvPr>
        </p:nvSpPr>
        <p:spPr>
          <a:xfrm>
            <a:off x="304800" y="1371600"/>
            <a:ext cx="9296400" cy="4754563"/>
          </a:xfrm>
        </p:spPr>
        <p:txBody>
          <a:bodyPr/>
          <a:lstStyle/>
          <a:p>
            <a:pPr algn="just" rtl="1"/>
            <a:r>
              <a:rPr lang="ar-SA" sz="2800" b="1" dirty="0" smtClean="0">
                <a:solidFill>
                  <a:schemeClr val="accent6">
                    <a:lumMod val="50000"/>
                  </a:schemeClr>
                </a:solidFill>
              </a:rPr>
              <a:t>التأمين لغة: </a:t>
            </a:r>
            <a:r>
              <a:rPr lang="ar-SA" sz="2800" b="1" dirty="0" smtClean="0"/>
              <a:t>التأمين مصدر، وفعله أمّن بتشديد الميم، وهو من الأمن ضدّ </a:t>
            </a:r>
            <a:r>
              <a:rPr lang="ar-SA" sz="2800" b="1" dirty="0" err="1" smtClean="0"/>
              <a:t>الخوف.</a:t>
            </a:r>
            <a:r>
              <a:rPr lang="ar-SA" sz="2800" b="1" dirty="0" smtClean="0"/>
              <a:t> </a:t>
            </a:r>
            <a:endParaRPr lang="en-US" sz="2800" b="1" dirty="0" smtClean="0"/>
          </a:p>
          <a:p>
            <a:pPr algn="just" rtl="1"/>
            <a:r>
              <a:rPr lang="ar-SA" sz="2800" b="1" dirty="0" smtClean="0">
                <a:solidFill>
                  <a:schemeClr val="accent6">
                    <a:lumMod val="50000"/>
                  </a:schemeClr>
                </a:solidFill>
              </a:rPr>
              <a:t>والتأمين اصطلاحاً: </a:t>
            </a:r>
            <a:r>
              <a:rPr lang="ar-SA" sz="2800" b="1" dirty="0" smtClean="0"/>
              <a:t>عرف بتعريفات متعددة بحسب نوعه، ولكنها جميعاً يمكن أن تندرج تحت التعريف </a:t>
            </a:r>
            <a:r>
              <a:rPr lang="ar-SA" sz="2800" b="1" dirty="0" err="1" smtClean="0"/>
              <a:t>التالي: </a:t>
            </a:r>
            <a:r>
              <a:rPr lang="ar-SA" sz="2800" b="1" dirty="0" smtClean="0"/>
              <a:t>"عقد بين طرفين، أحدهما يُسمّى المؤمِّن، والثاني </a:t>
            </a:r>
            <a:r>
              <a:rPr lang="ar-SA" sz="2800" b="1" dirty="0" err="1" smtClean="0"/>
              <a:t>المستأمِن </a:t>
            </a:r>
            <a:r>
              <a:rPr lang="ar-SA" sz="2800" b="1" dirty="0" smtClean="0"/>
              <a:t>(أو المؤمَّن له، </a:t>
            </a:r>
            <a:r>
              <a:rPr lang="ar-SA" sz="2800" b="1" dirty="0" smtClean="0"/>
              <a:t>أو </a:t>
            </a:r>
            <a:r>
              <a:rPr lang="ar-SA" sz="2800" b="1" dirty="0" smtClean="0"/>
              <a:t>طالب التأمين)، يلتزم فيه المؤمِّن بأن يؤدّي </a:t>
            </a:r>
            <a:r>
              <a:rPr lang="ar-SA" sz="2800" b="1" dirty="0" err="1" smtClean="0"/>
              <a:t>للمستأمن </a:t>
            </a:r>
            <a:r>
              <a:rPr lang="ar-SA" sz="2800" b="1" dirty="0" smtClean="0"/>
              <a:t>(أو المؤمَّن له) مبلغاً </a:t>
            </a:r>
            <a:r>
              <a:rPr lang="ar-SA" sz="2800" b="1" dirty="0" smtClean="0"/>
              <a:t>من المال، أو إيراداً مرتَّباً، في حالة وقوع </a:t>
            </a:r>
            <a:r>
              <a:rPr lang="ar-SA" sz="2800" b="1" dirty="0" smtClean="0"/>
              <a:t>حادثٍ مذكورٍ في عقد التأمين، </a:t>
            </a:r>
            <a:r>
              <a:rPr lang="ar-SA" sz="2800" b="1" dirty="0" smtClean="0"/>
              <a:t>وذلك في مقابل قسط أو </a:t>
            </a:r>
            <a:r>
              <a:rPr lang="ar-SA" sz="2800" b="1" dirty="0" smtClean="0"/>
              <a:t>أقساط مالية، </a:t>
            </a:r>
            <a:r>
              <a:rPr lang="ar-SA" sz="2800" b="1" dirty="0" smtClean="0"/>
              <a:t>يؤدّيها </a:t>
            </a:r>
            <a:r>
              <a:rPr lang="ar-SA" sz="2800" b="1" dirty="0" err="1" smtClean="0"/>
              <a:t>المستأمن </a:t>
            </a:r>
            <a:r>
              <a:rPr lang="ar-SA" sz="2800" b="1" dirty="0" smtClean="0"/>
              <a:t>(أو المؤمَّن له) </a:t>
            </a:r>
            <a:r>
              <a:rPr lang="ar-SA" sz="2800" b="1" dirty="0" smtClean="0"/>
              <a:t>إلى </a:t>
            </a:r>
            <a:r>
              <a:rPr lang="ar-SA" sz="2800" b="1" dirty="0" err="1" smtClean="0"/>
              <a:t>المؤمِّن".</a:t>
            </a:r>
            <a:endParaRPr lang="en-US" sz="28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أركان عقد </a:t>
            </a:r>
            <a:r>
              <a:rPr lang="ar-SA" b="1" dirty="0" err="1" smtClean="0"/>
              <a:t>التأمين:</a:t>
            </a:r>
            <a:r>
              <a:rPr lang="ar-SA" b="1" dirty="0" smtClean="0"/>
              <a:t> </a:t>
            </a:r>
            <a:endParaRPr lang="en-US" dirty="0"/>
          </a:p>
        </p:txBody>
      </p:sp>
      <p:sp>
        <p:nvSpPr>
          <p:cNvPr id="3" name="عنصر نائب للمحتوى 2"/>
          <p:cNvSpPr>
            <a:spLocks noGrp="1"/>
          </p:cNvSpPr>
          <p:nvPr>
            <p:ph idx="1"/>
          </p:nvPr>
        </p:nvSpPr>
        <p:spPr>
          <a:xfrm>
            <a:off x="228600" y="1371600"/>
            <a:ext cx="9372600" cy="4754563"/>
          </a:xfrm>
        </p:spPr>
        <p:txBody>
          <a:bodyPr/>
          <a:lstStyle/>
          <a:p>
            <a:pPr algn="just" rtl="1"/>
            <a:r>
              <a:rPr lang="ar-SA" sz="2600" b="1" dirty="0" smtClean="0"/>
              <a:t>يتبين من خلال التعريف السابق أن لعقد التأمين </a:t>
            </a:r>
            <a:r>
              <a:rPr lang="ar-SA" sz="2600" b="1" dirty="0" smtClean="0"/>
              <a:t>أركانٌ أربعة </a:t>
            </a:r>
            <a:r>
              <a:rPr lang="ar-SA" sz="2600" b="1" dirty="0" err="1" smtClean="0"/>
              <a:t>هي:</a:t>
            </a:r>
            <a:r>
              <a:rPr lang="ar-SA" sz="2600" b="1" dirty="0" smtClean="0"/>
              <a:t> </a:t>
            </a:r>
            <a:endParaRPr lang="en-US" sz="2600" b="1" dirty="0" smtClean="0"/>
          </a:p>
          <a:p>
            <a:pPr algn="just" rtl="1"/>
            <a:r>
              <a:rPr lang="ar-SA" sz="2600" b="1" dirty="0" smtClean="0"/>
              <a:t>- </a:t>
            </a:r>
            <a:r>
              <a:rPr lang="ar-SA" sz="2600" b="1" dirty="0" smtClean="0">
                <a:solidFill>
                  <a:schemeClr val="accent6">
                    <a:lumMod val="50000"/>
                  </a:schemeClr>
                </a:solidFill>
              </a:rPr>
              <a:t>المؤمِّن</a:t>
            </a:r>
            <a:r>
              <a:rPr lang="ar-SA" sz="2600" b="1" dirty="0" smtClean="0">
                <a:solidFill>
                  <a:schemeClr val="accent6">
                    <a:lumMod val="50000"/>
                  </a:schemeClr>
                </a:solidFill>
              </a:rPr>
              <a:t>: </a:t>
            </a:r>
            <a:r>
              <a:rPr lang="ar-SA" sz="2600" b="1" dirty="0" smtClean="0"/>
              <a:t>ويقصد </a:t>
            </a:r>
            <a:r>
              <a:rPr lang="ar-SA" sz="2600" b="1" dirty="0" err="1" smtClean="0"/>
              <a:t>به</a:t>
            </a:r>
            <a:r>
              <a:rPr lang="ar-SA" sz="2600" b="1" dirty="0" smtClean="0"/>
              <a:t> شركة التأمين أو مؤسسته التي تلتزم بالتعويض.</a:t>
            </a:r>
            <a:endParaRPr lang="en-US" sz="2600" b="1" dirty="0" smtClean="0"/>
          </a:p>
          <a:p>
            <a:pPr algn="just" rtl="1"/>
            <a:r>
              <a:rPr lang="ar-SA" sz="2600" b="1" dirty="0" smtClean="0"/>
              <a:t>- </a:t>
            </a:r>
            <a:r>
              <a:rPr lang="ar-SA" sz="2600" b="1" dirty="0" smtClean="0">
                <a:solidFill>
                  <a:schemeClr val="accent6">
                    <a:lumMod val="50000"/>
                  </a:schemeClr>
                </a:solidFill>
              </a:rPr>
              <a:t>والمستأمِن</a:t>
            </a:r>
            <a:r>
              <a:rPr lang="ar-SA" sz="2600" b="1" dirty="0" smtClean="0">
                <a:solidFill>
                  <a:schemeClr val="accent6">
                    <a:lumMod val="50000"/>
                  </a:schemeClr>
                </a:solidFill>
              </a:rPr>
              <a:t>: </a:t>
            </a:r>
            <a:r>
              <a:rPr lang="ar-SA" sz="2600" b="1" dirty="0" smtClean="0"/>
              <a:t>ويقصد </a:t>
            </a:r>
            <a:r>
              <a:rPr lang="ar-SA" sz="2600" b="1" dirty="0" err="1" smtClean="0"/>
              <a:t>به</a:t>
            </a:r>
            <a:r>
              <a:rPr lang="ar-SA" sz="2600" b="1" dirty="0" smtClean="0"/>
              <a:t> </a:t>
            </a:r>
            <a:r>
              <a:rPr lang="ar-SA" sz="2600" b="1" dirty="0" smtClean="0"/>
              <a:t>المؤمَن له أو طالب </a:t>
            </a:r>
            <a:r>
              <a:rPr lang="ar-SA" sz="2600" b="1" dirty="0" smtClean="0"/>
              <a:t>التأمين الذي يلتزم بدفع أقساط التأمين.</a:t>
            </a:r>
            <a:endParaRPr lang="en-US" sz="2600" b="1" dirty="0" smtClean="0"/>
          </a:p>
          <a:p>
            <a:pPr algn="just" rtl="1"/>
            <a:r>
              <a:rPr lang="ar-SA" sz="2600" b="1" dirty="0" smtClean="0"/>
              <a:t>- </a:t>
            </a:r>
            <a:r>
              <a:rPr lang="ar-SA" sz="2600" b="1" dirty="0" smtClean="0">
                <a:solidFill>
                  <a:schemeClr val="accent6">
                    <a:lumMod val="50000"/>
                  </a:schemeClr>
                </a:solidFill>
              </a:rPr>
              <a:t>ومحل </a:t>
            </a:r>
            <a:r>
              <a:rPr lang="ar-SA" sz="2600" b="1" dirty="0" smtClean="0">
                <a:solidFill>
                  <a:schemeClr val="accent6">
                    <a:lumMod val="50000"/>
                  </a:schemeClr>
                </a:solidFill>
              </a:rPr>
              <a:t>العقد: </a:t>
            </a:r>
            <a:r>
              <a:rPr lang="ar-SA" sz="2600" b="1" dirty="0" smtClean="0"/>
              <a:t>الحادث المتوقع حصوله في المستقبل كالحوادث, أو المحقق وقوعه كالموت.</a:t>
            </a:r>
            <a:endParaRPr lang="en-US" sz="2600" b="1" dirty="0" smtClean="0"/>
          </a:p>
          <a:p>
            <a:pPr algn="just" rtl="1"/>
            <a:r>
              <a:rPr lang="ar-SA" sz="2600" b="1" dirty="0" smtClean="0"/>
              <a:t>- </a:t>
            </a:r>
            <a:r>
              <a:rPr lang="ar-SA" sz="2600" b="1" dirty="0" smtClean="0">
                <a:solidFill>
                  <a:schemeClr val="accent6">
                    <a:lumMod val="50000"/>
                  </a:schemeClr>
                </a:solidFill>
              </a:rPr>
              <a:t>أقساط التأمين</a:t>
            </a:r>
            <a:r>
              <a:rPr lang="ar-SA" sz="2600" b="1" dirty="0" smtClean="0">
                <a:solidFill>
                  <a:schemeClr val="accent6">
                    <a:lumMod val="50000"/>
                  </a:schemeClr>
                </a:solidFill>
              </a:rPr>
              <a:t>: </a:t>
            </a:r>
            <a:r>
              <a:rPr lang="ar-SA" sz="2600" b="1" dirty="0" smtClean="0"/>
              <a:t>وهي الأقساط </a:t>
            </a:r>
            <a:r>
              <a:rPr lang="ar-SA" sz="2600" b="1" dirty="0" smtClean="0"/>
              <a:t>التي </a:t>
            </a:r>
            <a:r>
              <a:rPr lang="ar-SA" sz="2600" b="1" dirty="0" smtClean="0"/>
              <a:t>يجب على المستأمن سدادها لشركة التأمين.</a:t>
            </a:r>
            <a:endParaRPr lang="en-US" sz="2600" b="1" dirty="0" smtClean="0"/>
          </a:p>
          <a:p>
            <a:pPr algn="just" rtl="1"/>
            <a:r>
              <a:rPr lang="ar-SA" sz="2600" b="1" dirty="0" smtClean="0"/>
              <a:t>وأما الجهة المستفيدة من عقد </a:t>
            </a:r>
            <a:r>
              <a:rPr lang="ar-SA" sz="2600" b="1" dirty="0" err="1" smtClean="0"/>
              <a:t>التأمين </a:t>
            </a:r>
            <a:r>
              <a:rPr lang="ar-SA" sz="2600" b="1" dirty="0" smtClean="0"/>
              <a:t>(أو من </a:t>
            </a:r>
            <a:r>
              <a:rPr lang="ar-SA" sz="2600" b="1" dirty="0" smtClean="0"/>
              <a:t>يُجْرى </a:t>
            </a:r>
            <a:r>
              <a:rPr lang="ar-SA" sz="2600" b="1" dirty="0" smtClean="0"/>
              <a:t>العقد لمصلحته) فقد يكون هو نفسه المستأمن, كمن يؤمن على محله من الحريق أو السرقة, وقد تكون أسرته أو </a:t>
            </a:r>
            <a:r>
              <a:rPr lang="ar-SA" sz="2600" b="1" dirty="0" err="1" smtClean="0"/>
              <a:t>غيرهم.</a:t>
            </a:r>
            <a:r>
              <a:rPr lang="ar-SA" sz="2600" b="1" dirty="0" smtClean="0"/>
              <a:t> و</a:t>
            </a:r>
            <a:r>
              <a:rPr lang="ar-SA" sz="2600" b="1" dirty="0" smtClean="0"/>
              <a:t>هو </a:t>
            </a:r>
            <a:r>
              <a:rPr lang="ar-SA" sz="2600" b="1" dirty="0" smtClean="0"/>
              <a:t>بهذه الصفة ليس ركناً في العقد, بل هو غاية العقد </a:t>
            </a:r>
            <a:r>
              <a:rPr lang="ar-SA" sz="2600" b="1" dirty="0" err="1" smtClean="0"/>
              <a:t>وهدفه.</a:t>
            </a:r>
            <a:r>
              <a:rPr lang="ar-SA" sz="2600" b="1" dirty="0" smtClean="0"/>
              <a:t> وكذلك مبلغ التعويض, فإنه ليس بركن في العقد, إذ قد يوجد بوقوع الحادث, وقد لا </a:t>
            </a:r>
            <a:r>
              <a:rPr lang="ar-SA" sz="2600" b="1" dirty="0" smtClean="0"/>
              <a:t>يوجد </a:t>
            </a:r>
            <a:r>
              <a:rPr lang="ar-SA" sz="2600" b="1" dirty="0" smtClean="0"/>
              <a:t>لعدم </a:t>
            </a:r>
            <a:r>
              <a:rPr lang="ar-SA" sz="2600" b="1" dirty="0" err="1" smtClean="0"/>
              <a:t>وقوعه.</a:t>
            </a:r>
            <a:r>
              <a:rPr lang="ar-SA" sz="2600" b="1" dirty="0" smtClean="0"/>
              <a:t>   </a:t>
            </a:r>
            <a:endParaRPr lang="en-US" sz="26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4000" b="1" dirty="0" smtClean="0"/>
              <a:t>أنواع </a:t>
            </a:r>
            <a:r>
              <a:rPr lang="ar-SA" sz="4000" b="1" dirty="0" err="1" smtClean="0"/>
              <a:t>التأمين:</a:t>
            </a:r>
            <a:r>
              <a:rPr lang="ar-SA" sz="4000" b="1" dirty="0" smtClean="0"/>
              <a:t> </a:t>
            </a:r>
            <a:endParaRPr lang="en-US" sz="4000" b="1" dirty="0"/>
          </a:p>
        </p:txBody>
      </p:sp>
      <p:sp>
        <p:nvSpPr>
          <p:cNvPr id="3" name="عنصر نائب للمحتوى 2"/>
          <p:cNvSpPr>
            <a:spLocks noGrp="1"/>
          </p:cNvSpPr>
          <p:nvPr>
            <p:ph idx="1"/>
          </p:nvPr>
        </p:nvSpPr>
        <p:spPr>
          <a:xfrm>
            <a:off x="304800" y="1371600"/>
            <a:ext cx="9296400" cy="4754563"/>
          </a:xfrm>
        </p:spPr>
        <p:txBody>
          <a:bodyPr/>
          <a:lstStyle/>
          <a:p>
            <a:pPr algn="just" rtl="1"/>
            <a:r>
              <a:rPr lang="ar-SA" sz="2800" b="1" dirty="0" smtClean="0"/>
              <a:t>للتأمين أنواع كثيرة جداً يصعب حصرها حيث تتفنن شركات التأمين في طرح أنواع جديدة منها بشكل دائم ومستمر, لجلب أكبر عدد ممكن من العملاء, وأهم هذه الأنواع </a:t>
            </a:r>
            <a:r>
              <a:rPr lang="ar-SA" sz="2800" b="1" dirty="0" err="1" smtClean="0"/>
              <a:t>هي:</a:t>
            </a:r>
            <a:r>
              <a:rPr lang="ar-SA" sz="2800" b="1" dirty="0" smtClean="0"/>
              <a:t> </a:t>
            </a:r>
            <a:endParaRPr lang="en-US" sz="2800" b="1" dirty="0" smtClean="0"/>
          </a:p>
          <a:p>
            <a:pPr algn="just" rtl="1"/>
            <a:r>
              <a:rPr lang="ar-SA" sz="2800" b="1" dirty="0" err="1" smtClean="0"/>
              <a:t>أ </a:t>
            </a:r>
            <a:r>
              <a:rPr lang="ar-SA" sz="2800" b="1" dirty="0" smtClean="0"/>
              <a:t>- التأمين على الأشياء من الضرر, كالتأمين على المحلّ التجاري من الحريق.</a:t>
            </a:r>
            <a:endParaRPr lang="en-US" sz="2800" b="1" dirty="0" smtClean="0"/>
          </a:p>
          <a:p>
            <a:pPr algn="just" rtl="1"/>
            <a:r>
              <a:rPr lang="ar-SA" sz="2800" b="1" dirty="0" err="1" smtClean="0"/>
              <a:t>ب </a:t>
            </a:r>
            <a:r>
              <a:rPr lang="ar-SA" sz="2800" b="1" dirty="0" smtClean="0"/>
              <a:t>- التأمين على الأشخاص, كالتأمين لحالة الوفاة، حيث يقوم الشخص </a:t>
            </a:r>
            <a:r>
              <a:rPr lang="ar-SA" sz="2800" b="1" dirty="0" smtClean="0"/>
              <a:t>المستأمن بدفع </a:t>
            </a:r>
            <a:r>
              <a:rPr lang="ar-SA" sz="2800" b="1" dirty="0" smtClean="0"/>
              <a:t>أقساط متفق عليها، مقابل أن تدفع الشركة لمن عينه </a:t>
            </a:r>
            <a:r>
              <a:rPr lang="ar-SA" sz="2800" b="1" dirty="0" smtClean="0"/>
              <a:t>مبلغ </a:t>
            </a:r>
            <a:r>
              <a:rPr lang="ar-SA" sz="2800" b="1" dirty="0" smtClean="0"/>
              <a:t>التأمين بعد </a:t>
            </a:r>
            <a:r>
              <a:rPr lang="ar-SA" sz="2800" b="1" dirty="0" err="1" smtClean="0"/>
              <a:t>الوفاة.</a:t>
            </a:r>
            <a:r>
              <a:rPr lang="ar-SA" sz="2800" b="1" dirty="0" smtClean="0"/>
              <a:t> </a:t>
            </a:r>
            <a:endParaRPr lang="en-US" sz="2800" b="1" dirty="0" smtClean="0"/>
          </a:p>
          <a:p>
            <a:pPr algn="just" rtl="1"/>
            <a:r>
              <a:rPr lang="ar-SA" sz="2800" b="1" dirty="0" err="1" smtClean="0"/>
              <a:t>ج </a:t>
            </a:r>
            <a:r>
              <a:rPr lang="ar-SA" sz="2800" b="1" dirty="0" smtClean="0"/>
              <a:t>- التأمين من المسؤولية عن </a:t>
            </a:r>
            <a:r>
              <a:rPr lang="ar-SA" sz="2800" b="1" dirty="0" err="1" smtClean="0"/>
              <a:t>الغير </a:t>
            </a:r>
            <a:r>
              <a:rPr lang="ar-SA" sz="2800" b="1" dirty="0" smtClean="0"/>
              <a:t>(ضدّ الغير) كتأمين صاحب السيارة عمّا تُحدِثه سيّارته من أضرار تجاه الغير</a:t>
            </a:r>
            <a:r>
              <a:rPr lang="ar-SA" sz="2800" b="1" dirty="0" smtClean="0"/>
              <a:t>.</a:t>
            </a:r>
            <a:endParaRPr lang="en-US" sz="2800"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أقسام </a:t>
            </a:r>
            <a:r>
              <a:rPr lang="ar-SA" b="1" dirty="0" err="1" smtClean="0"/>
              <a:t>التأمين:</a:t>
            </a:r>
            <a:r>
              <a:rPr lang="ar-SA" b="1" dirty="0" smtClean="0"/>
              <a:t> </a:t>
            </a:r>
            <a:endParaRPr lang="en-US" dirty="0"/>
          </a:p>
        </p:txBody>
      </p:sp>
      <p:sp>
        <p:nvSpPr>
          <p:cNvPr id="3" name="عنصر نائب للمحتوى 2"/>
          <p:cNvSpPr>
            <a:spLocks noGrp="1"/>
          </p:cNvSpPr>
          <p:nvPr>
            <p:ph idx="1"/>
          </p:nvPr>
        </p:nvSpPr>
        <p:spPr>
          <a:xfrm>
            <a:off x="228600" y="1371600"/>
            <a:ext cx="9448800" cy="5105400"/>
          </a:xfrm>
        </p:spPr>
        <p:txBody>
          <a:bodyPr/>
          <a:lstStyle/>
          <a:p>
            <a:pPr algn="just" rtl="1"/>
            <a:r>
              <a:rPr lang="ar-SA" sz="2800" b="1" dirty="0" smtClean="0"/>
              <a:t>يقسم التأمين من حيث المؤسساتُ التي تقوم </a:t>
            </a:r>
            <a:r>
              <a:rPr lang="ar-SA" sz="2800" b="1" dirty="0" err="1" smtClean="0"/>
              <a:t>به</a:t>
            </a:r>
            <a:r>
              <a:rPr lang="ar-SA" sz="2800" b="1" dirty="0" smtClean="0"/>
              <a:t>، إلى ثلاثة أقسام:</a:t>
            </a:r>
            <a:endParaRPr lang="en-US" sz="2800" b="1" dirty="0" smtClean="0"/>
          </a:p>
          <a:p>
            <a:pPr algn="just" rtl="1"/>
            <a:r>
              <a:rPr lang="ar-SA" sz="2800" b="1" dirty="0" smtClean="0">
                <a:solidFill>
                  <a:schemeClr val="accent6">
                    <a:lumMod val="50000"/>
                  </a:schemeClr>
                </a:solidFill>
              </a:rPr>
              <a:t>التأمين التّجاري: </a:t>
            </a:r>
            <a:r>
              <a:rPr lang="ar-SA" sz="2800" b="1" dirty="0" smtClean="0"/>
              <a:t>وهو أكثر أنواع التأمين شيوعاً، وهو التأمين الذي تقوم </a:t>
            </a:r>
            <a:r>
              <a:rPr lang="ar-SA" sz="2800" b="1" dirty="0" err="1" smtClean="0"/>
              <a:t>به</a:t>
            </a:r>
            <a:r>
              <a:rPr lang="ar-SA" sz="2800" b="1" dirty="0" smtClean="0"/>
              <a:t> شركة مساهمة تجارية تسعى لتحقيق الربح لنفسها من خلال هذا </a:t>
            </a:r>
            <a:r>
              <a:rPr lang="ar-SA" sz="2800" b="1" dirty="0" err="1" smtClean="0"/>
              <a:t>النشاط.</a:t>
            </a:r>
            <a:r>
              <a:rPr lang="ar-SA" sz="2800" b="1" dirty="0" smtClean="0"/>
              <a:t> </a:t>
            </a:r>
            <a:r>
              <a:rPr lang="ar-SA" sz="2800" b="1" dirty="0" smtClean="0"/>
              <a:t>مثلها كمثل أيه شركة تجارية تسعى للربح من خلال تقديم </a:t>
            </a:r>
            <a:r>
              <a:rPr lang="ar-SA" sz="2800" b="1" dirty="0" err="1" smtClean="0"/>
              <a:t>خدماتها.</a:t>
            </a:r>
            <a:r>
              <a:rPr lang="ar-SA" sz="2800" b="1" dirty="0" smtClean="0"/>
              <a:t> وهنا تقوم الشركة بأخذ أقساط ثابتة من المستأمِنين، في مقابل تحمُّلها ما يلحق بهم من المخاطر, وضمن الحدود المتفق عليها بين الطرفين, من غير أن يكون لذلك علاقة بميزانية الشركة المؤمِّنة, أو بكونها رابحة, أو </a:t>
            </a:r>
            <a:r>
              <a:rPr lang="ar-SA" sz="2800" b="1" dirty="0" err="1" smtClean="0"/>
              <a:t>خاسرة.</a:t>
            </a:r>
            <a:r>
              <a:rPr lang="ar-SA" sz="2800" b="1" dirty="0" smtClean="0"/>
              <a:t> فشركة التأمين تتحمل وحدها آثار الحادثة، دون تضامن مع المستأمنين، وتدفع المبالغ المطلوبة منها, فإن فضل شيء من المال كان ربحاً لها, وخاصّاً </a:t>
            </a:r>
            <a:r>
              <a:rPr lang="ar-SA" sz="2800" b="1" dirty="0" smtClean="0"/>
              <a:t>بها, وإن لم يفضل أو كانت الخسارة تحملتها وحدها.</a:t>
            </a:r>
            <a:endParaRPr lang="en-US" sz="28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457200"/>
            <a:ext cx="9220200" cy="3970318"/>
          </a:xfrm>
          <a:prstGeom prst="rect">
            <a:avLst/>
          </a:prstGeom>
        </p:spPr>
        <p:txBody>
          <a:bodyPr wrap="square">
            <a:spAutoFit/>
          </a:bodyPr>
          <a:lstStyle/>
          <a:p>
            <a:pPr algn="just"/>
            <a:r>
              <a:rPr lang="ar-SA" sz="2800" b="1" dirty="0" smtClean="0">
                <a:solidFill>
                  <a:schemeClr val="accent6">
                    <a:lumMod val="50000"/>
                  </a:schemeClr>
                </a:solidFill>
              </a:rPr>
              <a:t>التأمين </a:t>
            </a:r>
            <a:r>
              <a:rPr lang="ar-SA" sz="2800" b="1" dirty="0" err="1" smtClean="0">
                <a:solidFill>
                  <a:schemeClr val="accent6">
                    <a:lumMod val="50000"/>
                  </a:schemeClr>
                </a:solidFill>
              </a:rPr>
              <a:t>التعاوني </a:t>
            </a:r>
            <a:r>
              <a:rPr lang="ar-SA" sz="2800" b="1" dirty="0" smtClean="0">
                <a:solidFill>
                  <a:schemeClr val="accent6">
                    <a:lumMod val="50000"/>
                  </a:schemeClr>
                </a:solidFill>
              </a:rPr>
              <a:t>(الاجتماعي): </a:t>
            </a:r>
            <a:r>
              <a:rPr lang="ar-SA" sz="2800" b="1" dirty="0" smtClean="0"/>
              <a:t>وهو الذي تقوم </a:t>
            </a:r>
            <a:r>
              <a:rPr lang="ar-SA" sz="2800" b="1" dirty="0" err="1" smtClean="0"/>
              <a:t>به</a:t>
            </a:r>
            <a:r>
              <a:rPr lang="ar-SA" sz="2800" b="1" dirty="0" smtClean="0"/>
              <a:t> الدّوَل عادة لمصلحة الموظّفين، فتؤمِّنهم من إصابة المرض والعجز والشيخوخة، ويسهم في حصيلته الموظَّفون والعمّال والدّولة، ولا تقصد الدولة من وراء ذلك تحقيق الأرباح، وهو يشمل نظام التقاعد، ونظام الضّمان الاجتماعي، والتأمين الصِّحّي.</a:t>
            </a:r>
            <a:endParaRPr lang="en-US" sz="2800" b="1" dirty="0" smtClean="0"/>
          </a:p>
          <a:p>
            <a:pPr algn="just"/>
            <a:r>
              <a:rPr lang="ar-SA" sz="2800" b="1" dirty="0" smtClean="0">
                <a:solidFill>
                  <a:schemeClr val="accent6">
                    <a:lumMod val="50000"/>
                  </a:schemeClr>
                </a:solidFill>
              </a:rPr>
              <a:t>التأمين </a:t>
            </a:r>
            <a:r>
              <a:rPr lang="ar-SA" sz="2800" b="1" dirty="0" err="1" smtClean="0">
                <a:solidFill>
                  <a:schemeClr val="accent6">
                    <a:lumMod val="50000"/>
                  </a:schemeClr>
                </a:solidFill>
              </a:rPr>
              <a:t>التعاوني </a:t>
            </a:r>
            <a:r>
              <a:rPr lang="ar-SA" sz="2800" b="1" dirty="0" smtClean="0">
                <a:solidFill>
                  <a:schemeClr val="accent6">
                    <a:lumMod val="50000"/>
                  </a:schemeClr>
                </a:solidFill>
              </a:rPr>
              <a:t>(التبادلي): </a:t>
            </a:r>
            <a:r>
              <a:rPr lang="ar-SA" sz="2800" b="1" dirty="0" smtClean="0"/>
              <a:t>وتقوم </a:t>
            </a:r>
            <a:r>
              <a:rPr lang="ar-SA" sz="2800" b="1" dirty="0" err="1" smtClean="0"/>
              <a:t>به</a:t>
            </a:r>
            <a:r>
              <a:rPr lang="ar-SA" sz="2800" b="1" dirty="0" smtClean="0"/>
              <a:t> الجمعيات والجهات الخيرية لتأمين حاجات المنتسبين إليها، فيتّفق أعضاء كلّ جمعية فيما بينهم على تعويض مَن ينزل </a:t>
            </a:r>
            <a:r>
              <a:rPr lang="ar-SA" sz="2800" b="1" dirty="0" err="1" smtClean="0"/>
              <a:t>به</a:t>
            </a:r>
            <a:r>
              <a:rPr lang="ar-SA" sz="2800" b="1" dirty="0" smtClean="0"/>
              <a:t> خطرٌ ما، ويرتِّبون على كلِّ عضو دفعَ مبلغٍ معيَّن من المال على سبيل التبرُّع والمؤازرة لمن تنزل </a:t>
            </a:r>
            <a:r>
              <a:rPr lang="ar-SA" sz="2800" b="1" dirty="0" err="1" smtClean="0"/>
              <a:t>به</a:t>
            </a:r>
            <a:r>
              <a:rPr lang="ar-SA" sz="2800" b="1" dirty="0" smtClean="0"/>
              <a:t> مصيبة، ولا يقصد هؤلاء من وراء هذا العمل ربحاً ولا تجارة.</a:t>
            </a:r>
            <a:endParaRPr lang="en-US" sz="28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4000" b="1" dirty="0" smtClean="0"/>
              <a:t>حكم التأمين في الشريعة الإسلامية:</a:t>
            </a:r>
            <a:endParaRPr lang="en-US" sz="4000" dirty="0"/>
          </a:p>
        </p:txBody>
      </p:sp>
      <p:sp>
        <p:nvSpPr>
          <p:cNvPr id="3" name="عنصر نائب للمحتوى 2"/>
          <p:cNvSpPr>
            <a:spLocks noGrp="1"/>
          </p:cNvSpPr>
          <p:nvPr>
            <p:ph idx="1"/>
          </p:nvPr>
        </p:nvSpPr>
        <p:spPr>
          <a:xfrm>
            <a:off x="304800" y="1371600"/>
            <a:ext cx="9296400" cy="4754563"/>
          </a:xfrm>
        </p:spPr>
        <p:txBody>
          <a:bodyPr/>
          <a:lstStyle/>
          <a:p>
            <a:pPr algn="just" rtl="1"/>
            <a:r>
              <a:rPr lang="ar-SA" sz="2800" b="1" dirty="0" smtClean="0"/>
              <a:t>من المعلوم أن مسألة التأمين من المسائل التي استجدت على الأمة, ولم تكن في العصور السابقة، ومن ثَمَّ فلا نجد لها ذكراً في مصادر الأحكام الشرعية من القرآن الكريم والسنة المطهرة، أو كتب الفقه الإسلامي القديمة، وأول مَن تكلّم في حكم التأمين من فقهائنا القدامى, الفقيه الحنفي ابن عابدين رحمه الله، </a:t>
            </a:r>
            <a:r>
              <a:rPr lang="ar-SA" sz="2800" b="1" dirty="0" err="1" smtClean="0"/>
              <a:t>المتوفّى </a:t>
            </a:r>
            <a:r>
              <a:rPr lang="ar-SA" sz="2800" b="1" dirty="0" smtClean="0"/>
              <a:t>(</a:t>
            </a:r>
            <a:r>
              <a:rPr lang="ar-SA" sz="2800" b="1" dirty="0" err="1" smtClean="0"/>
              <a:t>1252هـ</a:t>
            </a:r>
            <a:r>
              <a:rPr lang="ar-SA" sz="2800" b="1" dirty="0" smtClean="0"/>
              <a:t> /</a:t>
            </a:r>
            <a:r>
              <a:rPr lang="ar-SA" sz="2800" b="1" dirty="0" err="1" smtClean="0"/>
              <a:t>1836م</a:t>
            </a:r>
            <a:r>
              <a:rPr lang="ar-SA" sz="2800" b="1" dirty="0" smtClean="0"/>
              <a:t>)  عندما تحدث عن التأمين على السفن التجارية والبضائع المحمولة عليها, وقد أفتى بحرمتها.</a:t>
            </a:r>
            <a:endParaRPr lang="en-US" sz="2800" b="1" dirty="0" smtClean="0"/>
          </a:p>
          <a:p>
            <a:pPr algn="just" rtl="1"/>
            <a:r>
              <a:rPr lang="ar-SA" sz="2800" b="1" dirty="0" smtClean="0"/>
              <a:t>ثم بعد ذلك انتقل التأمين إلى بلاد المسلمين, وانتشر, وتعددت أنواعه, فتناوله العلماء بالبحث والبيان, وأصدروا الفتاوى في حكمه, وفيما </a:t>
            </a:r>
            <a:r>
              <a:rPr lang="ar-SA" sz="2800" b="1" dirty="0" smtClean="0"/>
              <a:t>يلي بيان </a:t>
            </a:r>
            <a:r>
              <a:rPr lang="ar-SA" sz="2800" b="1" dirty="0" smtClean="0"/>
              <a:t>لحكم كل نوع من أنواعه على </a:t>
            </a:r>
            <a:r>
              <a:rPr lang="ar-SA" sz="2800" b="1" dirty="0" err="1" smtClean="0"/>
              <a:t>حدة</a:t>
            </a:r>
            <a:r>
              <a:rPr lang="ar-SA" sz="2800" b="1" dirty="0" smtClean="0"/>
              <a:t> </a:t>
            </a:r>
            <a:r>
              <a:rPr lang="ar-SA" sz="2800" b="1" dirty="0" err="1" smtClean="0"/>
              <a:t>:</a:t>
            </a:r>
            <a:r>
              <a:rPr lang="ar-SA" sz="2800" b="1" dirty="0" smtClean="0"/>
              <a:t> </a:t>
            </a:r>
            <a:endParaRPr lang="en-US" sz="28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lvl="0" rtl="1"/>
            <a:r>
              <a:rPr lang="ar-SA" sz="4000" b="1" dirty="0" smtClean="0"/>
              <a:t>حكم التأمين التجاري في الشريعة الإسلامية:</a:t>
            </a:r>
            <a:endParaRPr lang="en-US" sz="4000" dirty="0"/>
          </a:p>
        </p:txBody>
      </p:sp>
      <p:sp>
        <p:nvSpPr>
          <p:cNvPr id="3" name="عنصر نائب للمحتوى 2"/>
          <p:cNvSpPr>
            <a:spLocks noGrp="1"/>
          </p:cNvSpPr>
          <p:nvPr>
            <p:ph idx="1"/>
          </p:nvPr>
        </p:nvSpPr>
        <p:spPr>
          <a:xfrm>
            <a:off x="228600" y="1371600"/>
            <a:ext cx="9372600" cy="5105400"/>
          </a:xfrm>
        </p:spPr>
        <p:txBody>
          <a:bodyPr/>
          <a:lstStyle/>
          <a:p>
            <a:pPr algn="just" rtl="1"/>
            <a:r>
              <a:rPr lang="ar-SA" sz="2600" b="1" dirty="0" smtClean="0"/>
              <a:t>اتجه رأي معظم المعاصرين بما فيهم مجمع الفقه الإسلامي الدولي, وهيئة كبار العلماء في المملكة إلى حرمة التأمين </a:t>
            </a:r>
            <a:r>
              <a:rPr lang="ar-SA" sz="2600" b="1" dirty="0" err="1" smtClean="0"/>
              <a:t>التجاري </a:t>
            </a:r>
            <a:r>
              <a:rPr lang="ar-SA" sz="2600" b="1" dirty="0" smtClean="0"/>
              <a:t>(ولم يشذ إلا قلة من العلماء أفتوا بإباحته منهم الشيخ مصطفى الزرقاء والشيخ عبد الله بن منيع والشيخ </a:t>
            </a:r>
            <a:r>
              <a:rPr lang="ar-SA" sz="2600" b="1" dirty="0" err="1" smtClean="0"/>
              <a:t>العبيكان</a:t>
            </a:r>
            <a:r>
              <a:rPr lang="ar-SA" sz="2600" b="1" dirty="0" smtClean="0"/>
              <a:t>)، وقد استند </a:t>
            </a:r>
            <a:r>
              <a:rPr lang="ar-SA" sz="2600" b="1" dirty="0" smtClean="0"/>
              <a:t>الفقهاء القائلون بالتحريم, وكذا المجمع </a:t>
            </a:r>
            <a:r>
              <a:rPr lang="ar-SA" sz="2600" b="1" dirty="0" smtClean="0"/>
              <a:t>الفقهي </a:t>
            </a:r>
            <a:r>
              <a:rPr lang="ar-SA" sz="2600" b="1" dirty="0" smtClean="0"/>
              <a:t>بمجموعة </a:t>
            </a:r>
            <a:r>
              <a:rPr lang="ar-SA" sz="2600" b="1" dirty="0" smtClean="0"/>
              <a:t>من الأدلة, أهمها:</a:t>
            </a:r>
            <a:endParaRPr lang="en-US" sz="2600" b="1" dirty="0" smtClean="0"/>
          </a:p>
          <a:p>
            <a:pPr lvl="0" algn="just" rtl="1"/>
            <a:r>
              <a:rPr lang="ar-SA" sz="2600" b="1" dirty="0" smtClean="0">
                <a:solidFill>
                  <a:schemeClr val="accent6">
                    <a:lumMod val="50000"/>
                  </a:schemeClr>
                </a:solidFill>
              </a:rPr>
              <a:t>1- التأمين </a:t>
            </a:r>
            <a:r>
              <a:rPr lang="ar-SA" sz="2600" b="1" dirty="0" smtClean="0">
                <a:solidFill>
                  <a:schemeClr val="accent6">
                    <a:lumMod val="50000"/>
                  </a:schemeClr>
                </a:solidFill>
              </a:rPr>
              <a:t>التجاري من عقود الغرر</a:t>
            </a:r>
            <a:r>
              <a:rPr lang="ar-SA" sz="2600" b="1" dirty="0" smtClean="0">
                <a:solidFill>
                  <a:schemeClr val="accent6">
                    <a:lumMod val="50000"/>
                  </a:schemeClr>
                </a:solidFill>
              </a:rPr>
              <a:t>, وهو منهي عنه في العقود, فيكون </a:t>
            </a:r>
            <a:r>
              <a:rPr lang="ar-SA" sz="2600" b="1" dirty="0" err="1" smtClean="0">
                <a:solidFill>
                  <a:schemeClr val="accent6">
                    <a:lumMod val="50000"/>
                  </a:schemeClr>
                </a:solidFill>
              </a:rPr>
              <a:t>محرماً.</a:t>
            </a:r>
            <a:r>
              <a:rPr lang="ar-SA" sz="2600" b="1" dirty="0" smtClean="0">
                <a:solidFill>
                  <a:schemeClr val="accent6">
                    <a:lumMod val="50000"/>
                  </a:schemeClr>
                </a:solidFill>
              </a:rPr>
              <a:t> </a:t>
            </a:r>
            <a:r>
              <a:rPr lang="ar-SA" sz="2600" b="1" dirty="0" smtClean="0"/>
              <a:t>ففي صحيح مسلم أن النبي </a:t>
            </a:r>
            <a:r>
              <a:rPr lang="ar-SA" sz="2600" b="1" dirty="0" smtClean="0"/>
              <a:t>صلى الله عليه وآله وسلم </a:t>
            </a:r>
            <a:r>
              <a:rPr lang="ar-SA" sz="2600" b="1" dirty="0" smtClean="0"/>
              <a:t>نهى عن </a:t>
            </a:r>
            <a:r>
              <a:rPr lang="ar-SA" sz="2600" b="1" dirty="0" err="1" smtClean="0"/>
              <a:t>الغرر.</a:t>
            </a:r>
            <a:r>
              <a:rPr lang="ar-SA" sz="2600" b="1" dirty="0" smtClean="0"/>
              <a:t> والغرر </a:t>
            </a:r>
            <a:r>
              <a:rPr lang="ar-SA" sz="2600" b="1" dirty="0" smtClean="0"/>
              <a:t>هو: الشيء المستقبلي المجهول, الذي يكون على خطر الوجود والعدم, ولا يستطيع الإنسان التحكم فيه بإرادته, كالموت </a:t>
            </a:r>
            <a:r>
              <a:rPr lang="ar-SA" sz="2600" b="1" dirty="0" err="1" smtClean="0"/>
              <a:t>والحريق.</a:t>
            </a:r>
            <a:r>
              <a:rPr lang="ar-SA" sz="2600" b="1" dirty="0" smtClean="0"/>
              <a:t> </a:t>
            </a:r>
            <a:endParaRPr lang="ar-SA" sz="2600" b="1" dirty="0" smtClean="0"/>
          </a:p>
          <a:p>
            <a:pPr lvl="0" algn="just" rtl="1"/>
            <a:r>
              <a:rPr lang="ar-SA" sz="2600" b="1" dirty="0" smtClean="0"/>
              <a:t>ولا يخفى ما في عقد </a:t>
            </a:r>
            <a:r>
              <a:rPr lang="ar-SA" sz="2600" b="1" dirty="0" smtClean="0"/>
              <a:t>التأمين </a:t>
            </a:r>
            <a:r>
              <a:rPr lang="ar-SA" sz="2600" b="1" dirty="0" smtClean="0"/>
              <a:t>التجاري من الغرر, بل لا ينكره إلا </a:t>
            </a:r>
            <a:r>
              <a:rPr lang="ar-SA" sz="2600" b="1" dirty="0" err="1" smtClean="0"/>
              <a:t>معاند!</a:t>
            </a:r>
            <a:r>
              <a:rPr lang="ar-SA" sz="2600" b="1" dirty="0" smtClean="0"/>
              <a:t> فالغرر يكتنف هذا العقد </a:t>
            </a:r>
            <a:r>
              <a:rPr lang="ar-SA" sz="2600" b="1" dirty="0" smtClean="0"/>
              <a:t>من جميع </a:t>
            </a:r>
            <a:r>
              <a:rPr lang="ar-SA" sz="2600" b="1" dirty="0" err="1" smtClean="0"/>
              <a:t>جوانبه</a:t>
            </a:r>
            <a:r>
              <a:rPr lang="ar-SA" sz="2600" b="1" dirty="0" err="1" smtClean="0"/>
              <a:t>:</a:t>
            </a:r>
            <a:endParaRPr lang="ar-SA" sz="2600" b="1"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381000"/>
            <a:ext cx="9067800" cy="5601533"/>
          </a:xfrm>
          <a:prstGeom prst="rect">
            <a:avLst/>
          </a:prstGeom>
        </p:spPr>
        <p:txBody>
          <a:bodyPr wrap="square">
            <a:spAutoFit/>
          </a:bodyPr>
          <a:lstStyle/>
          <a:p>
            <a:pPr algn="just"/>
            <a:r>
              <a:rPr lang="ar-SA" sz="2600" b="1" dirty="0" smtClean="0"/>
              <a:t>- فمن جهة المستأمِن, لا يدري كم قسطاً سيدفع إلى أن يحل </a:t>
            </a:r>
            <a:r>
              <a:rPr lang="ar-SA" sz="2600" b="1" dirty="0" err="1" smtClean="0"/>
              <a:t>به</a:t>
            </a:r>
            <a:r>
              <a:rPr lang="ar-SA" sz="2600" b="1" dirty="0" smtClean="0"/>
              <a:t> </a:t>
            </a:r>
            <a:r>
              <a:rPr lang="ar-SA" sz="2600" b="1" dirty="0" smtClean="0"/>
              <a:t>الموت في حالة </a:t>
            </a:r>
            <a:r>
              <a:rPr lang="ar-SA" sz="2600" b="1" dirty="0" smtClean="0"/>
              <a:t>التأمين على </a:t>
            </a:r>
            <a:r>
              <a:rPr lang="ar-SA" sz="2600" b="1" dirty="0" smtClean="0"/>
              <a:t>الحياة, </a:t>
            </a:r>
            <a:r>
              <a:rPr lang="ar-SA" sz="2600" b="1" dirty="0" smtClean="0"/>
              <a:t>ولا مجموع المبالغ التي سيدفعها في التأمين على الأضرار.</a:t>
            </a:r>
            <a:endParaRPr lang="en-US" sz="2600" b="1" dirty="0" smtClean="0"/>
          </a:p>
          <a:p>
            <a:pPr lvl="0" algn="just"/>
            <a:r>
              <a:rPr lang="ar-SA" sz="2600" b="1" dirty="0" smtClean="0"/>
              <a:t>- ومن </a:t>
            </a:r>
            <a:r>
              <a:rPr lang="ar-SA" sz="2600" b="1" dirty="0" smtClean="0"/>
              <a:t>جهة شركة التأمين, فإنها لا تدري كم ستأخذ من </a:t>
            </a:r>
            <a:r>
              <a:rPr lang="ar-SA" sz="2600" b="1" dirty="0" err="1" smtClean="0"/>
              <a:t>المستأمِن؟</a:t>
            </a:r>
            <a:r>
              <a:rPr lang="ar-SA" sz="2600" b="1" dirty="0" smtClean="0"/>
              <a:t> كما أنها لا تدري كم ستدفع </a:t>
            </a:r>
            <a:r>
              <a:rPr lang="ar-SA" sz="2600" b="1" dirty="0" smtClean="0"/>
              <a:t>له </a:t>
            </a:r>
            <a:r>
              <a:rPr lang="ar-SA" sz="2600" b="1" dirty="0" smtClean="0"/>
              <a:t>أو لمن جرى عقد التأمين </a:t>
            </a:r>
            <a:r>
              <a:rPr lang="ar-SA" sz="2600" b="1" dirty="0" err="1" smtClean="0"/>
              <a:t>لمصلحته؟.</a:t>
            </a:r>
            <a:endParaRPr lang="en-US" sz="2600" b="1" dirty="0" smtClean="0"/>
          </a:p>
          <a:p>
            <a:pPr lvl="0" algn="just"/>
            <a:r>
              <a:rPr lang="ar-SA" sz="2600" b="1" dirty="0" smtClean="0"/>
              <a:t>- ومن </a:t>
            </a:r>
            <a:r>
              <a:rPr lang="ar-SA" sz="2600" b="1" dirty="0" smtClean="0"/>
              <a:t>جهة الخطر ذاته, وهو محل العقد, لا يدري </a:t>
            </a:r>
            <a:r>
              <a:rPr lang="ar-SA" sz="2600" b="1" dirty="0" smtClean="0"/>
              <a:t>أحدٌ </a:t>
            </a:r>
            <a:r>
              <a:rPr lang="ar-SA" sz="2600" b="1" dirty="0" smtClean="0"/>
              <a:t>من الطرفين ما إذا كان سيقع الخطر أو </a:t>
            </a:r>
            <a:r>
              <a:rPr lang="ar-SA" sz="2600" b="1" dirty="0" smtClean="0"/>
              <a:t>الحادث </a:t>
            </a:r>
            <a:r>
              <a:rPr lang="ar-SA" sz="2600" b="1" dirty="0" smtClean="0"/>
              <a:t>أم </a:t>
            </a:r>
            <a:r>
              <a:rPr lang="ar-SA" sz="2600" b="1" dirty="0" err="1" smtClean="0"/>
              <a:t>لا ؟</a:t>
            </a:r>
            <a:r>
              <a:rPr lang="ar-SA" sz="2600" b="1" dirty="0" smtClean="0"/>
              <a:t> وإن وقع فكم سيكون </a:t>
            </a:r>
            <a:r>
              <a:rPr lang="ar-SA" sz="2600" b="1" dirty="0" err="1" smtClean="0"/>
              <a:t>حجمه؟.</a:t>
            </a:r>
            <a:endParaRPr lang="en-US" sz="2600" b="1" dirty="0" smtClean="0"/>
          </a:p>
          <a:p>
            <a:pPr lvl="0" algn="just"/>
            <a:r>
              <a:rPr lang="ar-SA" sz="2600" b="1" dirty="0" smtClean="0"/>
              <a:t>- ومن </a:t>
            </a:r>
            <a:r>
              <a:rPr lang="ar-SA" sz="2600" b="1" dirty="0" smtClean="0"/>
              <a:t>جهة الأجل, لا يدري </a:t>
            </a:r>
            <a:r>
              <a:rPr lang="ar-SA" sz="2600" b="1" dirty="0" smtClean="0"/>
              <a:t>أحدٌ </a:t>
            </a:r>
            <a:r>
              <a:rPr lang="ar-SA" sz="2600" b="1" dirty="0" smtClean="0"/>
              <a:t>من الطرفين متى سيقع </a:t>
            </a:r>
            <a:r>
              <a:rPr lang="ar-SA" sz="2600" b="1" dirty="0" err="1" smtClean="0"/>
              <a:t>الخطر؟</a:t>
            </a:r>
            <a:r>
              <a:rPr lang="ar-SA" sz="2600" b="1" dirty="0" smtClean="0"/>
              <a:t> </a:t>
            </a:r>
            <a:endParaRPr lang="en-US" sz="2600" b="1" dirty="0" smtClean="0"/>
          </a:p>
          <a:p>
            <a:pPr algn="just"/>
            <a:r>
              <a:rPr lang="ar-SA" sz="2600" b="1" dirty="0" smtClean="0"/>
              <a:t>فالغرر أو الجهالة إذاً تحيط بهذا العقد من معظم جوانبه, إن لم تكن من جميعها, بل حتى القوانين المدنية الوضعية حين قَننت هذا العقد, وضعته مع القمار والرهان وعقود </a:t>
            </a:r>
            <a:r>
              <a:rPr lang="ar-SA" sz="2600" b="1" dirty="0" err="1" smtClean="0"/>
              <a:t>المخاطرة.</a:t>
            </a:r>
            <a:r>
              <a:rPr lang="ar-SA" sz="2600" b="1" dirty="0" smtClean="0"/>
              <a:t>  </a:t>
            </a:r>
            <a:endParaRPr lang="en-US" sz="2600" b="1" dirty="0" smtClean="0"/>
          </a:p>
          <a:p>
            <a:pPr lvl="0" algn="just"/>
            <a:r>
              <a:rPr lang="ar-SA" sz="2600" b="1" dirty="0" smtClean="0">
                <a:solidFill>
                  <a:schemeClr val="accent6">
                    <a:lumMod val="50000"/>
                  </a:schemeClr>
                </a:solidFill>
              </a:rPr>
              <a:t>2- في التأمين التجاري شبه بالقمار</a:t>
            </a:r>
            <a:r>
              <a:rPr lang="ar-SA" sz="2600" b="1" dirty="0" smtClean="0"/>
              <a:t>, </a:t>
            </a:r>
            <a:r>
              <a:rPr lang="ar-SA" sz="2600" b="1" dirty="0" smtClean="0"/>
              <a:t>لأن آلاف المستأمِنين وربما عشرات </a:t>
            </a:r>
            <a:r>
              <a:rPr lang="ar-SA" sz="2600" b="1" dirty="0" smtClean="0"/>
              <a:t>الآلاف </a:t>
            </a:r>
            <a:r>
              <a:rPr lang="ar-SA" sz="2600" b="1" dirty="0" smtClean="0"/>
              <a:t>منهم يدفعون أقساط التأمين، في حين أن الحوادث تقع من بعضهم فقط كالعشرات أو المئات, فتغطى خسائر هؤلاء من تلك الأقساط جميعها, وما فضل من تلك </a:t>
            </a:r>
            <a:r>
              <a:rPr lang="ar-SA" sz="2600" b="1" dirty="0" smtClean="0"/>
              <a:t>الأقساط</a:t>
            </a:r>
            <a:endParaRPr lang="ar-SA" sz="2600" dirty="0" smtClean="0"/>
          </a:p>
          <a:p>
            <a:pPr lvl="0" algn="just"/>
            <a:endParaRPr lang="ar-SA" sz="2000" b="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228600"/>
            <a:ext cx="9220200" cy="5293757"/>
          </a:xfrm>
          <a:prstGeom prst="rect">
            <a:avLst/>
          </a:prstGeom>
        </p:spPr>
        <p:txBody>
          <a:bodyPr wrap="square">
            <a:spAutoFit/>
          </a:bodyPr>
          <a:lstStyle/>
          <a:p>
            <a:pPr lvl="0" algn="just"/>
            <a:r>
              <a:rPr lang="ar-SA" sz="2600" b="1" dirty="0" smtClean="0"/>
              <a:t>يكون ملكاً </a:t>
            </a:r>
            <a:r>
              <a:rPr lang="ar-SA" sz="2600" b="1" dirty="0" smtClean="0"/>
              <a:t>للشركة, وربحاً </a:t>
            </a:r>
            <a:r>
              <a:rPr lang="ar-SA" sz="2600" b="1" dirty="0" err="1" smtClean="0"/>
              <a:t>لها.</a:t>
            </a:r>
            <a:r>
              <a:rPr lang="ar-SA" sz="2600" b="1" dirty="0" smtClean="0"/>
              <a:t> </a:t>
            </a:r>
            <a:r>
              <a:rPr lang="ar-SA" sz="2600" b="1" dirty="0" smtClean="0"/>
              <a:t>فالجميع إذاً يشترك </a:t>
            </a:r>
            <a:r>
              <a:rPr lang="ar-SA" sz="2600" b="1" dirty="0" smtClean="0"/>
              <a:t>في الدفع, ولم </a:t>
            </a:r>
            <a:r>
              <a:rPr lang="ar-SA" sz="2600" b="1" dirty="0" smtClean="0"/>
              <a:t>يدفعوا لوجه </a:t>
            </a:r>
            <a:r>
              <a:rPr lang="ar-SA" sz="2600" b="1" dirty="0" smtClean="0"/>
              <a:t>الله, بل كل واحد يطمح أن يكون قد حمى نفسه بذلك من المخاطر وغَنِم, ولو علم أن الحادث لن يقع له لما دفع تلك الأموال, ومن ثمَّ أشبه </a:t>
            </a:r>
            <a:r>
              <a:rPr lang="ar-SA" sz="2600" b="1" dirty="0" smtClean="0"/>
              <a:t>القمار</a:t>
            </a:r>
            <a:r>
              <a:rPr lang="ar-SA" sz="2600" b="1" dirty="0" smtClean="0"/>
              <a:t>, حيث الجميع يغرم, لمصلحة البعض فقط, فيكون حراماً مثله, قال </a:t>
            </a:r>
            <a:r>
              <a:rPr lang="ar-SA" sz="2600" b="1" dirty="0" err="1" smtClean="0"/>
              <a:t>تعالى: </a:t>
            </a:r>
            <a:r>
              <a:rPr lang="ar-SA" sz="2600" b="1" dirty="0" smtClean="0"/>
              <a:t>{يَا أَيُّهَا الَّذِينَ آمَنُواْ إِنَّمَا الْخَمْرُ وَالْمَيْسِرُ وَالأَنصَابُ وَالأَزْلاَمُ رِجْسٌ مِّنْ عَمَلِ الشَّيْطَانِ فَاجْتَنِبُوهُ لَعَلَّكُمْ تُفْلِحُونَ</a:t>
            </a:r>
            <a:r>
              <a:rPr lang="ar-SA" sz="2600" b="1" dirty="0" err="1" smtClean="0"/>
              <a:t>} </a:t>
            </a:r>
            <a:r>
              <a:rPr lang="ar-SA" sz="2600" b="1" dirty="0" smtClean="0"/>
              <a:t>(90) </a:t>
            </a:r>
            <a:r>
              <a:rPr lang="ar-SA" sz="2600" b="1" dirty="0" smtClean="0"/>
              <a:t>المائدة</a:t>
            </a:r>
            <a:r>
              <a:rPr lang="ar-SA" sz="2600" b="1" dirty="0" smtClean="0"/>
              <a:t>.</a:t>
            </a:r>
            <a:endParaRPr lang="en-US" sz="2600" b="1" dirty="0" smtClean="0"/>
          </a:p>
          <a:p>
            <a:pPr lvl="0" algn="just"/>
            <a:r>
              <a:rPr lang="ar-SA" sz="2600" b="1" dirty="0" smtClean="0">
                <a:solidFill>
                  <a:schemeClr val="accent6">
                    <a:lumMod val="50000"/>
                  </a:schemeClr>
                </a:solidFill>
              </a:rPr>
              <a:t>3- يلزم </a:t>
            </a:r>
            <a:r>
              <a:rPr lang="ar-SA" sz="2600" b="1" dirty="0" smtClean="0">
                <a:solidFill>
                  <a:schemeClr val="accent6">
                    <a:lumMod val="50000"/>
                  </a:schemeClr>
                </a:solidFill>
              </a:rPr>
              <a:t>من التأمين التجاري الوقوع في ربا الفضل أو ربا النَّساء, أو أكل المال </a:t>
            </a:r>
            <a:r>
              <a:rPr lang="ar-SA" sz="2600" b="1" dirty="0" smtClean="0">
                <a:solidFill>
                  <a:schemeClr val="accent6">
                    <a:lumMod val="50000"/>
                  </a:schemeClr>
                </a:solidFill>
              </a:rPr>
              <a:t>بالباطل</a:t>
            </a:r>
            <a:r>
              <a:rPr lang="ar-SA" sz="2600" b="1" dirty="0" smtClean="0"/>
              <a:t>, </a:t>
            </a:r>
            <a:r>
              <a:rPr lang="ar-SA" sz="2600" b="1" dirty="0" smtClean="0"/>
              <a:t>وذلك: أن </a:t>
            </a:r>
            <a:r>
              <a:rPr lang="ar-SA" sz="2600" b="1" dirty="0" err="1" smtClean="0"/>
              <a:t>المستأمِن </a:t>
            </a:r>
            <a:r>
              <a:rPr lang="ar-SA" sz="2600" b="1" dirty="0" smtClean="0"/>
              <a:t>(أو أسرته, أو المستفيد من التأمين) إما أن يأخذ من الشركة أكثر مما دفع لها, فيكون ربا الفضل, أو مثله وسيكون بعد فترة من الزمن فيكون ربا النساء, أو أقل فتكون الشركة قد أكلت ماله </a:t>
            </a:r>
            <a:r>
              <a:rPr lang="ar-SA" sz="2600" b="1" dirty="0" err="1" smtClean="0"/>
              <a:t>بالباطل.</a:t>
            </a:r>
            <a:r>
              <a:rPr lang="ar-SA" sz="2600" b="1" dirty="0" smtClean="0"/>
              <a:t> فلو افترضنا مثلاً أن مجموع ما دفعه المستأمِن خلال السنوات العشر الماضية لشركة </a:t>
            </a:r>
            <a:r>
              <a:rPr lang="ar-SA" sz="2600" b="1" dirty="0" err="1" smtClean="0"/>
              <a:t>التأمين </a:t>
            </a:r>
            <a:r>
              <a:rPr lang="ar-SA" sz="2600" b="1" dirty="0" smtClean="0"/>
              <a:t>/20/ ألف </a:t>
            </a:r>
            <a:r>
              <a:rPr lang="ar-SA" sz="2600" b="1" dirty="0" smtClean="0"/>
              <a:t>ريال لتأمين محله </a:t>
            </a:r>
            <a:r>
              <a:rPr lang="ar-SA" sz="2600" b="1" dirty="0" smtClean="0"/>
              <a:t>ضد الحريق, ثم وقع الحريق, فكانت خسائره نصف مليون ريال, فإن الشركة </a:t>
            </a:r>
            <a:r>
              <a:rPr lang="ar-SA" sz="2600" b="1" dirty="0" smtClean="0"/>
              <a:t>ستدفع </a:t>
            </a:r>
            <a:r>
              <a:rPr lang="ar-SA" sz="2600" b="1" dirty="0" smtClean="0"/>
              <a:t>نصف مليون, مع أنها لم تأخذ </a:t>
            </a:r>
            <a:r>
              <a:rPr lang="ar-SA" sz="2600" b="1" dirty="0" err="1" smtClean="0"/>
              <a:t>سوى </a:t>
            </a:r>
            <a:r>
              <a:rPr lang="ar-SA" sz="2600" b="1" dirty="0" smtClean="0"/>
              <a:t>/20/ ألف ريال, فكأن الشركة </a:t>
            </a:r>
            <a:r>
              <a:rPr lang="ar-SA" sz="2600" b="1" dirty="0" err="1" smtClean="0"/>
              <a:t>قبضت </a:t>
            </a:r>
            <a:r>
              <a:rPr lang="ar-SA" sz="2600" b="1" dirty="0" smtClean="0"/>
              <a:t>/20/ ألف عاجلاً على أن ترده نصف مليون آجلاً, فيكون ربا </a:t>
            </a:r>
            <a:r>
              <a:rPr lang="ar-SA" sz="2600" b="1" dirty="0" smtClean="0"/>
              <a:t>الفضل</a:t>
            </a:r>
            <a:r>
              <a:rPr lang="ar-SA" sz="2400" b="1" dirty="0" smtClean="0"/>
              <a:t> </a:t>
            </a:r>
            <a:r>
              <a:rPr lang="ar-SA" sz="2600" b="1" dirty="0" smtClean="0"/>
              <a:t>للزيادة</a:t>
            </a:r>
            <a:r>
              <a:rPr lang="ar-SA" sz="2600" b="1" dirty="0" smtClean="0"/>
              <a:t>!</a:t>
            </a:r>
            <a:endParaRPr lang="en-US" sz="2600"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04800"/>
            <a:ext cx="9220200" cy="5509200"/>
          </a:xfrm>
          <a:prstGeom prst="rect">
            <a:avLst/>
          </a:prstGeom>
        </p:spPr>
        <p:txBody>
          <a:bodyPr wrap="square">
            <a:spAutoFit/>
          </a:bodyPr>
          <a:lstStyle/>
          <a:p>
            <a:pPr algn="just"/>
            <a:r>
              <a:rPr lang="ar-SA" sz="2800" b="1" dirty="0" smtClean="0"/>
              <a:t>وكذا </a:t>
            </a:r>
            <a:r>
              <a:rPr lang="ar-SA" sz="2800" b="1" dirty="0" smtClean="0"/>
              <a:t>ربا النساء للتأخير, لأن الواجب شرعاً في مبادلة الريال بالريال المثلية, </a:t>
            </a:r>
            <a:r>
              <a:rPr lang="ar-SA" sz="2800" b="1" dirty="0" err="1" smtClean="0"/>
              <a:t>والتقابض</a:t>
            </a:r>
            <a:r>
              <a:rPr lang="ar-SA" sz="2800" b="1" dirty="0" smtClean="0"/>
              <a:t> في المجلسي يداً بيدٍ, وكلاهما لم </a:t>
            </a:r>
            <a:r>
              <a:rPr lang="ar-SA" sz="2800" b="1" dirty="0" err="1" smtClean="0"/>
              <a:t>يتحقق.</a:t>
            </a:r>
            <a:r>
              <a:rPr lang="ar-SA" sz="2800" b="1" dirty="0" smtClean="0"/>
              <a:t> </a:t>
            </a:r>
            <a:endParaRPr lang="ar-SA" sz="2800" b="1" dirty="0" smtClean="0"/>
          </a:p>
          <a:p>
            <a:pPr algn="just"/>
            <a:r>
              <a:rPr lang="ar-SA" sz="2800" b="1" dirty="0" smtClean="0"/>
              <a:t>وإن </a:t>
            </a:r>
            <a:r>
              <a:rPr lang="ar-SA" sz="2800" b="1" dirty="0" smtClean="0"/>
              <a:t>أخذ مثل ماله, كان ربا </a:t>
            </a:r>
            <a:r>
              <a:rPr lang="ar-SA" sz="2800" b="1" dirty="0" smtClean="0"/>
              <a:t>النساء, </a:t>
            </a:r>
            <a:r>
              <a:rPr lang="ar-SA" sz="2800" b="1" dirty="0" err="1" smtClean="0"/>
              <a:t>للأجل.</a:t>
            </a:r>
            <a:r>
              <a:rPr lang="ar-SA" sz="2800" b="1" dirty="0" smtClean="0"/>
              <a:t> </a:t>
            </a:r>
            <a:r>
              <a:rPr lang="ar-SA" sz="2800" b="1" dirty="0" smtClean="0"/>
              <a:t>ولا يكون </a:t>
            </a:r>
            <a:r>
              <a:rPr lang="ar-SA" sz="2800" b="1" dirty="0" smtClean="0"/>
              <a:t>قرضاً؛ </a:t>
            </a:r>
            <a:r>
              <a:rPr lang="ar-SA" sz="2800" b="1" dirty="0" smtClean="0"/>
              <a:t>لأن القرض من عقود التبرعات, وهنا لم يقصد الدافع التبرع, بل المقابل </a:t>
            </a:r>
            <a:r>
              <a:rPr lang="ar-SA" sz="2800" b="1" dirty="0" err="1" smtClean="0"/>
              <a:t>والمعاوضة.</a:t>
            </a:r>
            <a:r>
              <a:rPr lang="ar-SA" sz="2800" b="1" dirty="0" smtClean="0"/>
              <a:t> </a:t>
            </a:r>
            <a:endParaRPr lang="en-US" sz="2800" b="1" dirty="0" smtClean="0"/>
          </a:p>
          <a:p>
            <a:pPr algn="just"/>
            <a:r>
              <a:rPr lang="ar-SA" sz="2800" b="1" dirty="0" smtClean="0"/>
              <a:t>وإن أخذ دون ما دفع كما لو </a:t>
            </a:r>
            <a:r>
              <a:rPr lang="ar-SA" sz="2800" b="1" dirty="0" err="1" smtClean="0"/>
              <a:t>أخذ </a:t>
            </a:r>
            <a:r>
              <a:rPr lang="ar-SA" sz="2800" b="1" dirty="0" smtClean="0"/>
              <a:t>/10/ آلاف فقط, أو لم يأخذ شيئاً؛ لأن محله </a:t>
            </a:r>
            <a:r>
              <a:rPr lang="ar-SA" sz="2800" b="1" dirty="0" smtClean="0"/>
              <a:t>سلم </a:t>
            </a:r>
            <a:r>
              <a:rPr lang="ar-SA" sz="2800" b="1" dirty="0" smtClean="0"/>
              <a:t>من الحرائق, فإن شركة التأمين تكون قد أكلت ماله بالباطل؛ لأنها أخذت المال بلا مقابل، وأخذ المال بلا مقابل في عقود </a:t>
            </a:r>
            <a:r>
              <a:rPr lang="ar-SA" sz="2800" b="1" dirty="0" err="1" smtClean="0"/>
              <a:t>المعاوضات</a:t>
            </a:r>
            <a:r>
              <a:rPr lang="ar-SA" sz="2800" b="1" dirty="0" smtClean="0"/>
              <a:t> التجارية محرّم، ويدخل في عموم النهي في قوله </a:t>
            </a:r>
            <a:r>
              <a:rPr lang="ar-SA" sz="2800" b="1" dirty="0" err="1" smtClean="0"/>
              <a:t>تعالى: </a:t>
            </a:r>
            <a:r>
              <a:rPr lang="ar-SA" sz="2800" b="1" dirty="0" smtClean="0"/>
              <a:t>{يَا أَيُّهَا الَّذِينَ آمَنُواْ لاَ تَأْكُلُواْ أَمْوَالَكُمْ بَيْنَكُمْ بِالْبَاطِلِ إِلاَّ أَن تَكُونَ تِجَارَةً عَن تَرَاضٍ مِّنكُمْ</a:t>
            </a:r>
            <a:r>
              <a:rPr lang="ar-SA" sz="2800" b="1" dirty="0" err="1" smtClean="0"/>
              <a:t>} </a:t>
            </a:r>
            <a:r>
              <a:rPr lang="ar-SA" sz="2800" b="1" dirty="0" smtClean="0"/>
              <a:t>(29) سورة النساء</a:t>
            </a:r>
            <a:r>
              <a:rPr lang="ar-SA" sz="2800" b="1" dirty="0" smtClean="0"/>
              <a:t>.</a:t>
            </a:r>
          </a:p>
          <a:p>
            <a:pPr algn="just"/>
            <a:r>
              <a:rPr lang="ar-SA" sz="2500" b="1" dirty="0" smtClean="0">
                <a:solidFill>
                  <a:schemeClr val="accent6">
                    <a:lumMod val="50000"/>
                  </a:schemeClr>
                </a:solidFill>
              </a:rPr>
              <a:t>تنبيه مهم: إذا أخذت دولة من الدول برأي القلة التي أفتت بجواز التأمين التجاري كالشيخ مصطفى الزرقاء والشيخ ابن منيع والشيخ </a:t>
            </a:r>
            <a:r>
              <a:rPr lang="ar-SA" sz="2500" b="1" dirty="0" err="1" smtClean="0">
                <a:solidFill>
                  <a:schemeClr val="accent6">
                    <a:lumMod val="50000"/>
                  </a:schemeClr>
                </a:solidFill>
              </a:rPr>
              <a:t>العبيكان</a:t>
            </a:r>
            <a:r>
              <a:rPr lang="ar-SA" sz="2500" b="1" dirty="0" smtClean="0">
                <a:solidFill>
                  <a:schemeClr val="accent6">
                    <a:lumMod val="50000"/>
                  </a:schemeClr>
                </a:solidFill>
              </a:rPr>
              <a:t> وغيرهم, وألزمت الناس بالتأمين التجاري, وجب الالتزام بذلك؛ لأن المسألة اجتهادية, ولا إجماع فيها, وحكم الحاكم يرفع الخلاف في المسائل الاجتهادية الخلافية, ما دام لا </a:t>
            </a:r>
            <a:r>
              <a:rPr lang="ar-SA" sz="2500" b="1" dirty="0" err="1" smtClean="0">
                <a:solidFill>
                  <a:schemeClr val="accent6">
                    <a:lumMod val="50000"/>
                  </a:schemeClr>
                </a:solidFill>
              </a:rPr>
              <a:t>يصادم</a:t>
            </a:r>
            <a:r>
              <a:rPr lang="ar-SA" sz="2500" b="1" dirty="0" smtClean="0">
                <a:solidFill>
                  <a:schemeClr val="accent6">
                    <a:lumMod val="50000"/>
                  </a:schemeClr>
                </a:solidFill>
              </a:rPr>
              <a:t> نصاً </a:t>
            </a:r>
            <a:r>
              <a:rPr lang="ar-SA" sz="2500" b="1" dirty="0" err="1" smtClean="0">
                <a:solidFill>
                  <a:schemeClr val="accent6">
                    <a:lumMod val="50000"/>
                  </a:schemeClr>
                </a:solidFill>
              </a:rPr>
              <a:t>صريحاً.</a:t>
            </a:r>
            <a:r>
              <a:rPr lang="ar-SA" sz="2500" b="1" dirty="0" smtClean="0">
                <a:solidFill>
                  <a:schemeClr val="accent6">
                    <a:lumMod val="50000"/>
                  </a:schemeClr>
                </a:solidFill>
              </a:rPr>
              <a:t>     </a:t>
            </a:r>
            <a:endParaRPr lang="en-US" sz="2500" b="1" dirty="0" smtClean="0">
              <a:solidFill>
                <a:schemeClr val="accent6">
                  <a:lumMod val="50000"/>
                </a:schemeClr>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rtl="1"/>
            <a:r>
              <a:rPr lang="ar-SA" sz="3200" b="1" dirty="0" smtClean="0"/>
              <a:t>حكم التأمين التعاوني:</a:t>
            </a:r>
            <a:endParaRPr lang="en-US" sz="3200" dirty="0"/>
          </a:p>
        </p:txBody>
      </p:sp>
      <p:sp>
        <p:nvSpPr>
          <p:cNvPr id="3" name="عنصر نائب للمحتوى 2"/>
          <p:cNvSpPr>
            <a:spLocks noGrp="1"/>
          </p:cNvSpPr>
          <p:nvPr>
            <p:ph idx="1"/>
          </p:nvPr>
        </p:nvSpPr>
        <p:spPr>
          <a:xfrm>
            <a:off x="304800" y="1371600"/>
            <a:ext cx="9220200" cy="4754563"/>
          </a:xfrm>
        </p:spPr>
        <p:txBody>
          <a:bodyPr/>
          <a:lstStyle/>
          <a:p>
            <a:pPr algn="just" rtl="1"/>
            <a:r>
              <a:rPr lang="ar-SA" sz="2600" b="1" dirty="0" smtClean="0"/>
              <a:t>تكاد كلمة العلماء والمجامع الفقهية تتفق على مشروعية التأمين التعاوني </a:t>
            </a:r>
            <a:r>
              <a:rPr lang="ar-SA" sz="2600" b="1" dirty="0" err="1" smtClean="0"/>
              <a:t>بنوعيه </a:t>
            </a:r>
            <a:r>
              <a:rPr lang="ar-SA" sz="2600" b="1" dirty="0" smtClean="0"/>
              <a:t>(الاجتماعي والتبادلي)، بل الترغيب فيهما؛ لأنهما من قبيل التعاون على البر، ومن التعاطف والتكاتف الذي ينبغي أن يكون بين المؤمنين، وقد قال </a:t>
            </a:r>
            <a:r>
              <a:rPr lang="ar-SA" sz="2600" b="1" dirty="0" err="1" smtClean="0"/>
              <a:t>تعالى:</a:t>
            </a:r>
            <a:r>
              <a:rPr lang="ar-SA" sz="2600" b="1" dirty="0" smtClean="0"/>
              <a:t>{ وَتَعَاوَنُواْ عَلَى الْبرِّ وَالتَّقْوَى وَلاَ تَعَاوَنُواْ عَلَى الإِثْمِ </a:t>
            </a:r>
            <a:r>
              <a:rPr lang="ar-SA" sz="2600" b="1" dirty="0" err="1" smtClean="0"/>
              <a:t>وَالْعُدْوَانِ } </a:t>
            </a:r>
            <a:r>
              <a:rPr lang="ar-SA" sz="2600" b="1" dirty="0" smtClean="0"/>
              <a:t>(</a:t>
            </a:r>
            <a:r>
              <a:rPr lang="ar-SA" sz="2600" b="1" dirty="0" smtClean="0"/>
              <a:t>2: المائدة), </a:t>
            </a:r>
            <a:r>
              <a:rPr lang="ar-SA" sz="2600" b="1" dirty="0" smtClean="0"/>
              <a:t>ويقول الرسول صلى الله عليه وآله </a:t>
            </a:r>
            <a:r>
              <a:rPr lang="ar-SA" sz="2600" b="1" dirty="0" err="1" smtClean="0"/>
              <a:t>وسلم: </a:t>
            </a:r>
            <a:r>
              <a:rPr lang="ar-SA" sz="2600" b="1" dirty="0" smtClean="0"/>
              <a:t>( مثل المؤمنين في توادهم وتراحمهم وتعاطفهم كمثل الجسد الواحد إذا اشتكى منه عضو تداعى له سائر الجسد بالسهر والحمى</a:t>
            </a:r>
            <a:r>
              <a:rPr lang="ar-SA" sz="2600" b="1" dirty="0" err="1" smtClean="0"/>
              <a:t>).</a:t>
            </a:r>
            <a:endParaRPr lang="en-US" sz="2600" b="1" dirty="0" smtClean="0"/>
          </a:p>
          <a:p>
            <a:pPr algn="just" rtl="1"/>
            <a:r>
              <a:rPr lang="ar-SA" sz="2600" b="1" dirty="0" smtClean="0"/>
              <a:t>وقد وجدت صور عديدة في التشريع الإسلامي مشابهة لهذين النوعين من التأمين منها:</a:t>
            </a:r>
            <a:endParaRPr lang="en-US" sz="2600" b="1" dirty="0" smtClean="0"/>
          </a:p>
          <a:p>
            <a:pPr lvl="0" algn="just" rtl="1"/>
            <a:r>
              <a:rPr lang="ar-SA" sz="2600" b="1" dirty="0" smtClean="0"/>
              <a:t>مطالبة </a:t>
            </a:r>
            <a:r>
              <a:rPr lang="ar-SA" sz="2600" b="1" dirty="0" err="1" smtClean="0"/>
              <a:t>العاقلة </a:t>
            </a:r>
            <a:r>
              <a:rPr lang="ar-SA" sz="2600" b="1" dirty="0" smtClean="0"/>
              <a:t>-وهم عصبة القاتل أو الذكور من قرابته من جهة أبيه- بتحمل دية المقتول خطأً مع الجاني</a:t>
            </a:r>
            <a:r>
              <a:rPr lang="ar-SA" sz="2600" b="1" dirty="0" smtClean="0"/>
              <a:t>.</a:t>
            </a:r>
            <a:endParaRPr lang="en-US" sz="26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609600"/>
            <a:ext cx="9296400" cy="2677656"/>
          </a:xfrm>
          <a:prstGeom prst="rect">
            <a:avLst/>
          </a:prstGeom>
        </p:spPr>
        <p:txBody>
          <a:bodyPr wrap="square">
            <a:spAutoFit/>
          </a:bodyPr>
          <a:lstStyle/>
          <a:p>
            <a:pPr lvl="0" algn="just"/>
            <a:r>
              <a:rPr lang="ar-SA" sz="2800" b="1" dirty="0" err="1" smtClean="0"/>
              <a:t>الغارم </a:t>
            </a:r>
            <a:r>
              <a:rPr lang="ar-SA" sz="2800" b="1" dirty="0" smtClean="0"/>
              <a:t>: وهو </a:t>
            </a:r>
            <a:r>
              <a:rPr lang="ar-SA" sz="2800" b="1" dirty="0" smtClean="0"/>
              <a:t>الذي نزلت </a:t>
            </a:r>
            <a:r>
              <a:rPr lang="ar-SA" sz="2800" b="1" dirty="0" err="1" smtClean="0"/>
              <a:t>به</a:t>
            </a:r>
            <a:r>
              <a:rPr lang="ar-SA" sz="2800" b="1" dirty="0" smtClean="0"/>
              <a:t> مصيبة فأتلفت ماله وأصبح عاجزاً عن سداد الديون التي في </a:t>
            </a:r>
            <a:r>
              <a:rPr lang="ar-SA" sz="2800" b="1" dirty="0" smtClean="0"/>
              <a:t>ذمته, </a:t>
            </a:r>
            <a:r>
              <a:rPr lang="ar-SA" sz="2800" b="1" dirty="0" smtClean="0"/>
              <a:t>حيث جعله الإسلام مصرفاً من مصارف الزكاة، وأوجب له الحق في بيت المال حتى يبرأ من التزاماته، ويستعيد عافيته.</a:t>
            </a:r>
            <a:endParaRPr lang="en-US" sz="2800" b="1" dirty="0" smtClean="0"/>
          </a:p>
          <a:p>
            <a:pPr lvl="0" algn="just"/>
            <a:r>
              <a:rPr lang="ar-SA" sz="2800" b="1" dirty="0" smtClean="0"/>
              <a:t>التكافل في أوقات القحط والشدة، حيث يقول الرسول صلى الله عليه وآله </a:t>
            </a:r>
            <a:r>
              <a:rPr lang="ar-SA" sz="2800" b="1" dirty="0" err="1" smtClean="0"/>
              <a:t>وسلم: </a:t>
            </a:r>
            <a:r>
              <a:rPr lang="ar-SA" sz="2800" b="1" dirty="0" smtClean="0"/>
              <a:t>(إن </a:t>
            </a:r>
            <a:r>
              <a:rPr lang="ar-SA" sz="2800" b="1" dirty="0" err="1" smtClean="0"/>
              <a:t>الأشعريين</a:t>
            </a:r>
            <a:r>
              <a:rPr lang="ar-SA" sz="2800" b="1" dirty="0" smtClean="0"/>
              <a:t> إذا أرملوا جمعوا فضول </a:t>
            </a:r>
            <a:r>
              <a:rPr lang="ar-SA" sz="2800" b="1" dirty="0" err="1" smtClean="0"/>
              <a:t>زوادهم</a:t>
            </a:r>
            <a:r>
              <a:rPr lang="ar-SA" sz="2800" b="1" dirty="0" smtClean="0"/>
              <a:t> ثم تقاسموها فيما بينهم فهم مني وأنا منهم</a:t>
            </a:r>
            <a:r>
              <a:rPr lang="ar-SA" sz="2800" b="1" dirty="0" err="1" smtClean="0"/>
              <a:t>).</a:t>
            </a:r>
            <a:endParaRPr lang="en-US" sz="28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4000" b="1" dirty="0" smtClean="0"/>
              <a:t>التأمين الإسلامي البديل للتأمين التجاري:</a:t>
            </a:r>
            <a:endParaRPr lang="en-US" sz="4000" dirty="0"/>
          </a:p>
        </p:txBody>
      </p:sp>
      <p:sp>
        <p:nvSpPr>
          <p:cNvPr id="3" name="عنصر نائب للمحتوى 2"/>
          <p:cNvSpPr>
            <a:spLocks noGrp="1"/>
          </p:cNvSpPr>
          <p:nvPr>
            <p:ph idx="1"/>
          </p:nvPr>
        </p:nvSpPr>
        <p:spPr>
          <a:xfrm>
            <a:off x="152400" y="1371600"/>
            <a:ext cx="9448800" cy="4754563"/>
          </a:xfrm>
        </p:spPr>
        <p:txBody>
          <a:bodyPr/>
          <a:lstStyle/>
          <a:p>
            <a:pPr algn="just" rtl="1"/>
            <a:r>
              <a:rPr lang="ar-SA" sz="2600" b="1" dirty="0" smtClean="0"/>
              <a:t>ذكرنا فيما سبق أن ما تقدمه الدولة لموظفيها وما أشبه ذلك مما الغاية منه التبرع جائز, ولا يكاد يخالف فيه أحد, إلا أن ذلك لا يفي بالغرض, فليس كل الناس </a:t>
            </a:r>
            <a:r>
              <a:rPr lang="ar-SA" sz="2600" b="1" dirty="0" smtClean="0"/>
              <a:t>موظفين </a:t>
            </a:r>
            <a:r>
              <a:rPr lang="ar-SA" sz="2600" b="1" dirty="0" smtClean="0"/>
              <a:t>في الدولة, كما أن الدولة لا تغطي كل الحوادث, ومن ثم كانت الحاجة إلى التأمين, وكان لا بد من بديل يسد عن التأمين التجاري المحرم, وهذا البديل هو التأمين التبادلي, القائم على مبدأ التعاون والتبرّع من جهة, والشركة من جهة أخرى.</a:t>
            </a:r>
            <a:endParaRPr lang="en-US" sz="2600" b="1" dirty="0" smtClean="0"/>
          </a:p>
          <a:p>
            <a:pPr algn="just" rtl="1"/>
            <a:r>
              <a:rPr lang="ar-SA" sz="2600" b="1" dirty="0" smtClean="0"/>
              <a:t>فيقوم </a:t>
            </a:r>
            <a:r>
              <a:rPr lang="ar-SA" sz="2600" b="1" dirty="0" smtClean="0"/>
              <a:t>مجموعة من الناس بتأسيس شركة للتأمين الإسلامي, وتتشكّل لها هيكلة فنية </a:t>
            </a:r>
            <a:r>
              <a:rPr lang="ar-SA" sz="2600" b="1" dirty="0" err="1" smtClean="0"/>
              <a:t>وإدارية.</a:t>
            </a:r>
            <a:r>
              <a:rPr lang="ar-SA" sz="2600" b="1" dirty="0" smtClean="0"/>
              <a:t> ثم تقوم هذه الإدارة بإبرام العقود والاتّفاقيات, وجمع الأقساط ودفع التعويضات، وكل أعمال التأمين نيابة عن المشتركين, وبصفتها وكيلة </a:t>
            </a:r>
            <a:r>
              <a:rPr lang="ar-SA" sz="2600" b="1" dirty="0" err="1" smtClean="0"/>
              <a:t>عنهم.</a:t>
            </a:r>
            <a:r>
              <a:rPr lang="ar-SA" sz="2600" b="1" dirty="0" smtClean="0"/>
              <a:t> كما أنها تقوم– على ضوء النظام الأساسي للشركة- باستثمار أموال الصندوق من خلال عقد </a:t>
            </a:r>
            <a:r>
              <a:rPr lang="ar-SA" sz="2600" b="1" dirty="0" err="1" smtClean="0"/>
              <a:t>المضاربة </a:t>
            </a:r>
            <a:r>
              <a:rPr lang="ar-SA" sz="2600" b="1" dirty="0" smtClean="0"/>
              <a:t>(</a:t>
            </a:r>
            <a:r>
              <a:rPr lang="ar-SA" sz="2600" b="1" dirty="0" err="1" smtClean="0"/>
              <a:t>القراض</a:t>
            </a:r>
            <a:r>
              <a:rPr lang="ar-SA" sz="2600" b="1" dirty="0" smtClean="0"/>
              <a:t>)، وتكون لها نسبة محددة شائعة من الربح باعتبارها مضارباً </a:t>
            </a:r>
            <a:r>
              <a:rPr lang="ar-SA" sz="2600" b="1" dirty="0" err="1" smtClean="0"/>
              <a:t>كـ</a:t>
            </a:r>
            <a:r>
              <a:rPr lang="ar-SA" sz="2600" b="1" dirty="0" smtClean="0"/>
              <a:t> 60 0/0 مثلاً، ويكون الباقي للمشتركين بصفتهم أرباب المال</a:t>
            </a:r>
            <a:r>
              <a:rPr lang="ar-SA" sz="2600" b="1" dirty="0" smtClean="0"/>
              <a:t>.</a:t>
            </a:r>
            <a:endParaRPr lang="en-US" sz="2600" b="1"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685800"/>
            <a:ext cx="9144000" cy="4739759"/>
          </a:xfrm>
          <a:prstGeom prst="rect">
            <a:avLst/>
          </a:prstGeom>
        </p:spPr>
        <p:txBody>
          <a:bodyPr wrap="square">
            <a:spAutoFit/>
          </a:bodyPr>
          <a:lstStyle/>
          <a:p>
            <a:pPr algn="just"/>
            <a:r>
              <a:rPr lang="ar-SA" sz="2600" b="1" dirty="0" smtClean="0"/>
              <a:t>والتخريج الفقهي لهذا النوع من التأمين هو أنه شديد الشبه بما يُعرف </a:t>
            </a:r>
            <a:r>
              <a:rPr lang="ar-SA" sz="2600" b="1" dirty="0" err="1" smtClean="0"/>
              <a:t>بالنِّهْدة</a:t>
            </a:r>
            <a:r>
              <a:rPr lang="ar-SA" sz="2600" b="1" dirty="0" smtClean="0"/>
              <a:t> بكسر النون، أو </a:t>
            </a:r>
            <a:r>
              <a:rPr lang="ar-SA" sz="2600" b="1" dirty="0" err="1" smtClean="0"/>
              <a:t>التناهد</a:t>
            </a:r>
            <a:r>
              <a:rPr lang="ar-SA" sz="2600" b="1" dirty="0" smtClean="0"/>
              <a:t>، </a:t>
            </a:r>
            <a:r>
              <a:rPr lang="ar-SA" sz="2600" b="1" dirty="0" err="1" smtClean="0"/>
              <a:t>وهو: </a:t>
            </a:r>
            <a:r>
              <a:rPr lang="ar-SA" sz="2600" b="1" dirty="0" smtClean="0"/>
              <a:t>"إخراج القوم نفقاتهم على قدر عدد </a:t>
            </a:r>
            <a:r>
              <a:rPr lang="ar-SA" sz="2600" b="1" dirty="0" err="1" smtClean="0"/>
              <a:t>الرُّفْقة".</a:t>
            </a:r>
            <a:r>
              <a:rPr lang="ar-SA" sz="2600" b="1" dirty="0" smtClean="0"/>
              <a:t> بمعنى أن الرفقة حين يكونون في سفر، فيدفع الجميع مقادير متساوية من المال لأجل نفقات سفرهم، ولكنهم يتفاوتون في الأخذ منها، فربما أكل بعضهم أكثر من بعض، وربما مرض أحدهم فأخذ كثيراً منه لأجل العلاج، فلا يُشترط تساويهم في الاستفادة ممّا جمعوه من المال؛ لأنهم جميعاً متبرِّعون في إخراجه، ثم ما تبقّى من هذا المال يُرَدُّ </a:t>
            </a:r>
            <a:r>
              <a:rPr lang="ar-SA" sz="2600" b="1" dirty="0" smtClean="0"/>
              <a:t>إليهم بعد الانتهاء من </a:t>
            </a:r>
            <a:r>
              <a:rPr lang="ar-SA" sz="2600" b="1" dirty="0" err="1" smtClean="0"/>
              <a:t>السفر.</a:t>
            </a:r>
            <a:r>
              <a:rPr lang="ar-SA" sz="2600" b="1" dirty="0" smtClean="0"/>
              <a:t> </a:t>
            </a:r>
          </a:p>
          <a:p>
            <a:pPr algn="just"/>
            <a:r>
              <a:rPr lang="ar-SA" sz="2600" b="1" dirty="0" smtClean="0"/>
              <a:t>فكذا هنا في التأمين الإسلامي، </a:t>
            </a:r>
            <a:r>
              <a:rPr lang="ar-SA" sz="2600" b="1" dirty="0" smtClean="0"/>
              <a:t>فإن كلّ مشترك فيه يدفع قسطه على سبيل التبرُّع، ثم في نهاية كلّ عام يوزَّع </a:t>
            </a:r>
            <a:r>
              <a:rPr lang="ar-SA" sz="2600" b="1" dirty="0" err="1" smtClean="0"/>
              <a:t>الفائض </a:t>
            </a:r>
            <a:r>
              <a:rPr lang="ar-SA" sz="2600" b="1" dirty="0" smtClean="0"/>
              <a:t>-وهو </a:t>
            </a:r>
            <a:r>
              <a:rPr lang="ar-SA" sz="2600" b="1" dirty="0" smtClean="0"/>
              <a:t>ما تبقّى من الأقساط و عوائده، بعد خصم المصاريف </a:t>
            </a:r>
            <a:r>
              <a:rPr lang="ar-SA" sz="2600" b="1" dirty="0" err="1" smtClean="0"/>
              <a:t>والتعويضات </a:t>
            </a:r>
            <a:r>
              <a:rPr lang="ar-SA" sz="2600" b="1" dirty="0" smtClean="0"/>
              <a:t>(أي جميع التزامات التأمين</a:t>
            </a:r>
            <a:r>
              <a:rPr lang="ar-SA" sz="2600" b="1" dirty="0" smtClean="0"/>
              <a:t>)- على </a:t>
            </a:r>
            <a:r>
              <a:rPr lang="ar-SA" sz="2600" b="1" dirty="0" smtClean="0"/>
              <a:t>المشتركين بحَسَب الأقساط، بطريقة مُتَّفَقٍ عليها مسبقاً.</a:t>
            </a:r>
            <a:endParaRPr lang="en-US" sz="2600" b="1" dirty="0" smtClean="0"/>
          </a:p>
          <a:p>
            <a:pPr algn="just"/>
            <a:endParaRPr lang="ar-SA"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4000" b="1" dirty="0" smtClean="0"/>
              <a:t>الفوارق بين التأمين الإسلامي والتأمين </a:t>
            </a:r>
            <a:r>
              <a:rPr lang="ar-SA" sz="4000" b="1" dirty="0" err="1" smtClean="0"/>
              <a:t>التجاري</a:t>
            </a:r>
            <a:r>
              <a:rPr lang="ar-SA" sz="4000" b="1" dirty="0" err="1" smtClean="0"/>
              <a:t>:</a:t>
            </a:r>
            <a:endParaRPr lang="ar-SA" sz="4000" b="1" dirty="0"/>
          </a:p>
        </p:txBody>
      </p:sp>
      <p:sp>
        <p:nvSpPr>
          <p:cNvPr id="3" name="عنصر نائب للمحتوى 2"/>
          <p:cNvSpPr>
            <a:spLocks noGrp="1"/>
          </p:cNvSpPr>
          <p:nvPr>
            <p:ph idx="1"/>
          </p:nvPr>
        </p:nvSpPr>
        <p:spPr>
          <a:xfrm>
            <a:off x="304800" y="1371600"/>
            <a:ext cx="9105900" cy="4754563"/>
          </a:xfrm>
        </p:spPr>
        <p:txBody>
          <a:bodyPr/>
          <a:lstStyle/>
          <a:p>
            <a:pPr rtl="1"/>
            <a:r>
              <a:rPr lang="ar-SA" sz="2600" b="1" dirty="0" smtClean="0"/>
              <a:t>ويمكن إجمالها في الآتي:</a:t>
            </a:r>
            <a:endParaRPr lang="en-US" sz="2600" b="1" dirty="0" smtClean="0"/>
          </a:p>
          <a:p>
            <a:pPr lvl="0" rtl="1"/>
            <a:r>
              <a:rPr lang="ar-SA" sz="2600" b="1" dirty="0" smtClean="0"/>
              <a:t>- الأقساط </a:t>
            </a:r>
            <a:r>
              <a:rPr lang="ar-SA" sz="2600" b="1" dirty="0" smtClean="0"/>
              <a:t>في شركة التأمين الإسلامي ملك للمشتركين، وفي التأمين التجاري ملكٌ لشركة التأمين.</a:t>
            </a:r>
            <a:endParaRPr lang="en-US" sz="2600" b="1" dirty="0" smtClean="0"/>
          </a:p>
          <a:p>
            <a:pPr lvl="0" rtl="1"/>
            <a:r>
              <a:rPr lang="ar-SA" sz="2600" b="1" dirty="0" smtClean="0"/>
              <a:t>- غرض </a:t>
            </a:r>
            <a:r>
              <a:rPr lang="ar-SA" sz="2600" b="1" dirty="0" smtClean="0"/>
              <a:t>الشركة في التأمين الإسلامي تحقيق التعاون بين المشتركين، وليس الربح, وفي التأمين التجاري الربح، إذ هي شركات تجارية.</a:t>
            </a:r>
            <a:endParaRPr lang="en-US" sz="2600" b="1" dirty="0" smtClean="0"/>
          </a:p>
          <a:p>
            <a:pPr lvl="0" rtl="1"/>
            <a:r>
              <a:rPr lang="ar-SA" sz="2600" b="1" dirty="0" smtClean="0"/>
              <a:t>- في </a:t>
            </a:r>
            <a:r>
              <a:rPr lang="ar-SA" sz="2600" b="1" dirty="0" smtClean="0"/>
              <a:t>التأمين الإسلامي يعود الفائض على المشتركين، ولذا فإن كلّ واحد منهم يكون حريصاً على تقليل المخاطر، وفي التأمين التجاري يذهب الفائض لشركة </a:t>
            </a:r>
            <a:r>
              <a:rPr lang="ar-SA" sz="2600" b="1" dirty="0" err="1" smtClean="0"/>
              <a:t>التأمين.</a:t>
            </a:r>
            <a:r>
              <a:rPr lang="ar-SA" sz="2600" b="1" dirty="0" smtClean="0"/>
              <a:t> </a:t>
            </a:r>
            <a:endParaRPr lang="en-US" sz="2600" b="1" dirty="0" smtClean="0"/>
          </a:p>
          <a:p>
            <a:pPr lvl="0" rtl="1"/>
            <a:r>
              <a:rPr lang="ar-SA" sz="2600" b="1" dirty="0" smtClean="0"/>
              <a:t>- تلتزم </a:t>
            </a:r>
            <a:r>
              <a:rPr lang="ar-SA" sz="2600" b="1" dirty="0" smtClean="0"/>
              <a:t>شركة التأمين الإسلامية بأحكام الشريعة في جميع أنشطتها، في حين أن شركة التأمين التجاري لا تلتزم بها في شيء من أنشطتها</a:t>
            </a:r>
            <a:r>
              <a:rPr lang="ar-SA" sz="2600" b="1" dirty="0" smtClean="0"/>
              <a:t>.</a:t>
            </a:r>
            <a:endParaRPr lang="en-US" sz="2600" b="1" dirty="0" smtClean="0"/>
          </a:p>
          <a:p>
            <a:pPr rtl="1"/>
            <a:r>
              <a:rPr lang="ar-SA" sz="2600" b="1" dirty="0" smtClean="0"/>
              <a:t>وفي الختام نسوق نص قرار المجمع الفقهي بخصوص التأمين:</a:t>
            </a:r>
            <a:endParaRPr lang="en-US" sz="2600" b="1" dirty="0" smtClean="0"/>
          </a:p>
          <a:p>
            <a:endParaRPr lang="ar-SA" sz="26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قرار </a:t>
            </a:r>
            <a:r>
              <a:rPr lang="ar-SA" sz="3600" b="1" dirty="0" smtClean="0"/>
              <a:t>المجمع الفقهي رقم</a:t>
            </a:r>
            <a:r>
              <a:rPr lang="ar-SA" sz="3600" b="1" dirty="0" smtClean="0"/>
              <a:t>: </a:t>
            </a:r>
            <a:r>
              <a:rPr lang="ar-SA" sz="3600" b="1" dirty="0" err="1" smtClean="0"/>
              <a:t>9 </a:t>
            </a:r>
            <a:r>
              <a:rPr lang="ar-SA" sz="3600" b="1" dirty="0" smtClean="0"/>
              <a:t>(9/2</a:t>
            </a:r>
            <a:r>
              <a:rPr lang="ar-SA" sz="3600" b="1" dirty="0" err="1" smtClean="0"/>
              <a:t>)</a:t>
            </a:r>
            <a:r>
              <a:rPr lang="ar-SA" sz="3600" b="1" dirty="0" smtClean="0"/>
              <a:t>[1] بشأن </a:t>
            </a:r>
            <a:r>
              <a:rPr lang="ar-SA" sz="3600" b="1" dirty="0" err="1" smtClean="0"/>
              <a:t>التأمين:</a:t>
            </a:r>
            <a:endParaRPr lang="ar-SA" sz="3600" dirty="0"/>
          </a:p>
        </p:txBody>
      </p:sp>
      <p:sp>
        <p:nvSpPr>
          <p:cNvPr id="3" name="عنصر نائب للمحتوى 2"/>
          <p:cNvSpPr>
            <a:spLocks noGrp="1"/>
          </p:cNvSpPr>
          <p:nvPr>
            <p:ph idx="1"/>
          </p:nvPr>
        </p:nvSpPr>
        <p:spPr>
          <a:xfrm>
            <a:off x="0" y="1371600"/>
            <a:ext cx="9753600" cy="4754563"/>
          </a:xfrm>
        </p:spPr>
        <p:txBody>
          <a:bodyPr/>
          <a:lstStyle/>
          <a:p>
            <a:pPr algn="just" rtl="1"/>
            <a:r>
              <a:rPr lang="ar-SA" sz="2300" b="1" dirty="0" smtClean="0">
                <a:cs typeface="+mj-cs"/>
              </a:rPr>
              <a:t>إن مجلس مجمع الفقه الإسلامي الدولي المنبثق عن منظمة المؤتمر الإسلامي في دورة انعقاد مؤتمر الثاني بجدة من </a:t>
            </a:r>
            <a:r>
              <a:rPr lang="ar-SA" sz="2300" b="1" dirty="0" err="1" smtClean="0">
                <a:cs typeface="+mj-cs"/>
              </a:rPr>
              <a:t>10 </a:t>
            </a:r>
            <a:r>
              <a:rPr lang="ar-SA" sz="2300" b="1" dirty="0" smtClean="0">
                <a:cs typeface="+mj-cs"/>
              </a:rPr>
              <a:t>– 16 ربيع الآخر </a:t>
            </a:r>
            <a:r>
              <a:rPr lang="ar-SA" sz="2300" b="1" dirty="0" err="1" smtClean="0">
                <a:cs typeface="+mj-cs"/>
              </a:rPr>
              <a:t>1406هـ، </a:t>
            </a:r>
            <a:r>
              <a:rPr lang="ar-SA" sz="2300" b="1" dirty="0" smtClean="0">
                <a:cs typeface="+mj-cs"/>
              </a:rPr>
              <a:t>(</a:t>
            </a:r>
            <a:r>
              <a:rPr lang="ar-SA" sz="2300" b="1" dirty="0" smtClean="0">
                <a:cs typeface="+mj-cs"/>
              </a:rPr>
              <a:t>ديسمبر) </a:t>
            </a:r>
            <a:r>
              <a:rPr lang="ar-SA" sz="2300" b="1" dirty="0" err="1" smtClean="0">
                <a:cs typeface="+mj-cs"/>
              </a:rPr>
              <a:t>1985م،</a:t>
            </a:r>
            <a:endParaRPr lang="en-US" sz="2300" b="1" dirty="0" smtClean="0">
              <a:cs typeface="+mj-cs"/>
            </a:endParaRPr>
          </a:p>
          <a:p>
            <a:pPr algn="just" rtl="1"/>
            <a:r>
              <a:rPr lang="ar-SA" sz="2300" b="1" dirty="0" smtClean="0">
                <a:cs typeface="+mj-cs"/>
              </a:rPr>
              <a:t>بعد أن تابع العروض المقدمة من العلماء المشاركين في الدورة حول موضوع التأمين وإعادة التأمين، وبعد أن ناقش الدراسات المقدمة، وبعد تعمق البحث في سائر صوره وأنواعه والمبادئ التي يقوم عليها والغايات التي يهدف إليها، وبعد النظر فيما صدر عن المجامع الفقهية والهيئات العلمية بهذا الشأن، قرر ما يلي:</a:t>
            </a:r>
            <a:endParaRPr lang="en-US" sz="2300" b="1" dirty="0" smtClean="0">
              <a:cs typeface="+mj-cs"/>
            </a:endParaRPr>
          </a:p>
          <a:p>
            <a:pPr algn="just" rtl="1"/>
            <a:r>
              <a:rPr lang="ar-SA" sz="2300" b="1" dirty="0" smtClean="0">
                <a:cs typeface="+mj-cs"/>
              </a:rPr>
              <a:t>أولاً: أن </a:t>
            </a:r>
            <a:r>
              <a:rPr lang="ar-SA" sz="2300" b="1" dirty="0" smtClean="0">
                <a:cs typeface="+mj-cs"/>
              </a:rPr>
              <a:t>عقد التأمين التجاري ذي القسط الثابت الذي تتعامل </a:t>
            </a:r>
            <a:r>
              <a:rPr lang="ar-SA" sz="2300" b="1" dirty="0" err="1" smtClean="0">
                <a:cs typeface="+mj-cs"/>
              </a:rPr>
              <a:t>به</a:t>
            </a:r>
            <a:r>
              <a:rPr lang="ar-SA" sz="2300" b="1" dirty="0" smtClean="0">
                <a:cs typeface="+mj-cs"/>
              </a:rPr>
              <a:t> شركات التأمين التجاري عقد فيه غرر كبير مفسد </a:t>
            </a:r>
            <a:r>
              <a:rPr lang="ar-SA" sz="2300" b="1" dirty="0" err="1" smtClean="0">
                <a:cs typeface="+mj-cs"/>
              </a:rPr>
              <a:t>للعقد.</a:t>
            </a:r>
            <a:r>
              <a:rPr lang="ar-SA" sz="2300" b="1" dirty="0" smtClean="0">
                <a:cs typeface="+mj-cs"/>
              </a:rPr>
              <a:t> ولذا فهو حرام شرعاً.</a:t>
            </a:r>
            <a:endParaRPr lang="en-US" sz="2300" b="1" dirty="0" smtClean="0">
              <a:cs typeface="+mj-cs"/>
            </a:endParaRPr>
          </a:p>
          <a:p>
            <a:pPr algn="just" rtl="1"/>
            <a:r>
              <a:rPr lang="ar-SA" sz="2300" b="1" dirty="0" smtClean="0">
                <a:cs typeface="+mj-cs"/>
              </a:rPr>
              <a:t>ثانياً: أن </a:t>
            </a:r>
            <a:r>
              <a:rPr lang="ar-SA" sz="2300" b="1" dirty="0" smtClean="0">
                <a:cs typeface="+mj-cs"/>
              </a:rPr>
              <a:t>العقد البديل الذي يحترم أصول التعامل الإسلامي هو عقد التأمين التعاوني القائم على أساس التبرع والتعاون، وكذلك الحال بالنسبة لإعادة التأمين القائم على أساس التأمين التعاوني.</a:t>
            </a:r>
            <a:endParaRPr lang="en-US" sz="2300" b="1" dirty="0" smtClean="0">
              <a:cs typeface="+mj-cs"/>
            </a:endParaRPr>
          </a:p>
          <a:p>
            <a:pPr algn="just" rtl="1"/>
            <a:r>
              <a:rPr lang="ar-SA" sz="2300" b="1" dirty="0" smtClean="0">
                <a:cs typeface="+mj-cs"/>
              </a:rPr>
              <a:t>ثالثاً: </a:t>
            </a:r>
            <a:r>
              <a:rPr lang="ar-SA" sz="2300" b="1" dirty="0" smtClean="0">
                <a:cs typeface="+mj-cs"/>
              </a:rPr>
              <a:t>دعوة </a:t>
            </a:r>
            <a:r>
              <a:rPr lang="ar-SA" sz="2300" b="1" dirty="0" smtClean="0">
                <a:cs typeface="+mj-cs"/>
              </a:rPr>
              <a:t>الدول الإسلامية للعمل على إقامة مؤسسات التأمين التعاوني وكذلك مؤسسات تعاونية لإعادة التأمين، حتى يتحرر الاقتصاد الإسلامي من الاستغلال ومن مخالفة النظام الذي يرضاه الله لهذه الأمة.</a:t>
            </a:r>
            <a:endParaRPr lang="en-US" sz="2300" b="1" dirty="0" smtClean="0">
              <a:cs typeface="+mj-cs"/>
            </a:endParaRPr>
          </a:p>
          <a:p>
            <a:pPr algn="just" rtl="1"/>
            <a:r>
              <a:rPr lang="ar-SA" sz="2400" b="1" dirty="0" smtClean="0">
                <a:cs typeface="+mj-cs"/>
              </a:rPr>
              <a:t>والله أعلم.</a:t>
            </a:r>
            <a:endParaRPr lang="en-US" sz="2400" b="1" dirty="0" smtClean="0">
              <a:cs typeface="+mj-cs"/>
            </a:endParaRPr>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6797</TotalTime>
  <Words>2576</Words>
  <Application>Microsoft Office PowerPoint</Application>
  <PresentationFormat>A4 Paper (210x297 mm)‎</PresentationFormat>
  <Paragraphs>83</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الحادية عشرة  التأمين ومدى مشروعيته</vt:lpstr>
      <vt:lpstr>الحاجة إلى التأمين:</vt:lpstr>
      <vt:lpstr>فلسفة التأمين:</vt:lpstr>
      <vt:lpstr>تعريف التأمين:</vt:lpstr>
      <vt:lpstr>أركان عقد التأمين: </vt:lpstr>
      <vt:lpstr>أنواع التأمين: </vt:lpstr>
      <vt:lpstr>أقسام التأمين: </vt:lpstr>
      <vt:lpstr>الشريحة 9</vt:lpstr>
      <vt:lpstr>حكم التأمين في الشريعة الإسلامية:</vt:lpstr>
      <vt:lpstr>حكم التأمين التجاري في الشريعة الإسلامية:</vt:lpstr>
      <vt:lpstr>الشريحة 12</vt:lpstr>
      <vt:lpstr>الشريحة 13</vt:lpstr>
      <vt:lpstr>الشريحة 14</vt:lpstr>
      <vt:lpstr>حكم التأمين التعاوني:</vt:lpstr>
      <vt:lpstr>الشريحة 16</vt:lpstr>
      <vt:lpstr>التأمين الإسلامي البديل للتأمين التجاري:</vt:lpstr>
      <vt:lpstr>الشريحة 18</vt:lpstr>
      <vt:lpstr>الفوارق بين التأمين الإسلامي والتأمين التجاري:</vt:lpstr>
      <vt:lpstr>قرار المجمع الفقهي رقم: 9 (9/2)[1] بشأن التأمين:</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345</cp:revision>
  <dcterms:created xsi:type="dcterms:W3CDTF">2009-10-14T19:14:34Z</dcterms:created>
  <dcterms:modified xsi:type="dcterms:W3CDTF">2012-11-06T11:36:29Z</dcterms:modified>
</cp:coreProperties>
</file>