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4" r:id="rId4"/>
    <p:sldId id="275" r:id="rId5"/>
    <p:sldId id="276" r:id="rId6"/>
    <p:sldId id="315" r:id="rId7"/>
    <p:sldId id="326" r:id="rId8"/>
    <p:sldId id="319" r:id="rId9"/>
    <p:sldId id="337" r:id="rId10"/>
    <p:sldId id="320" r:id="rId11"/>
    <p:sldId id="338" r:id="rId12"/>
    <p:sldId id="321" r:id="rId13"/>
    <p:sldId id="328" r:id="rId14"/>
    <p:sldId id="331" r:id="rId15"/>
    <p:sldId id="335" r:id="rId16"/>
    <p:sldId id="336" r:id="rId17"/>
    <p:sldId id="339" r:id="rId18"/>
    <p:sldId id="340" r:id="rId19"/>
    <p:sldId id="341" r:id="rId20"/>
    <p:sldId id="34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384" y="-4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الثانية عشرة</a:t>
            </a:r>
            <a:br>
              <a:rPr lang="ar-SA" sz="4800" b="1" spc="-150" dirty="0" smtClean="0">
                <a:solidFill>
                  <a:srgbClr val="376092"/>
                </a:solidFill>
                <a:latin typeface="Times New Roman" pitchFamily="18" charset="0"/>
                <a:cs typeface="+mn-cs"/>
              </a:rPr>
            </a:br>
            <a:r>
              <a:rPr lang="ar-SA" sz="4800" b="1" dirty="0" smtClean="0"/>
              <a:t> الإجهاض وحكمه شرعاً</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sz="4000" b="1" dirty="0" smtClean="0"/>
              <a:t>المقدمة:</a:t>
            </a:r>
            <a:endParaRPr lang="en-US" sz="4000"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400" b="1" dirty="0" smtClean="0">
                <a:cs typeface="+mj-cs"/>
              </a:rPr>
              <a:t>الإجهاض من المسائل القديمة الحديثة؛ أما كونه قديماً فمن حيث تناوله بالحديث والبيان من قِبَل فقهاء السلف, وأئمة المذاهب, في مصنفاتهم الفقهية, وبيان حكمه, والآثار المترتبة عليه </a:t>
            </a:r>
            <a:r>
              <a:rPr lang="ar-SA" sz="2400" b="1" dirty="0" err="1" smtClean="0">
                <a:cs typeface="+mj-cs"/>
              </a:rPr>
              <a:t>شرعاً.</a:t>
            </a:r>
            <a:r>
              <a:rPr lang="ar-SA" sz="2400" b="1" dirty="0" smtClean="0">
                <a:cs typeface="+mj-cs"/>
              </a:rPr>
              <a:t> وأما كونه حديثاً فلأنه استشرى في هذا العصر, وكثر الخوض فيه حتى صار ورقة انتخابية في كثير من </a:t>
            </a:r>
            <a:r>
              <a:rPr lang="ar-SA" sz="2400" b="1" dirty="0" err="1" smtClean="0">
                <a:cs typeface="+mj-cs"/>
              </a:rPr>
              <a:t>الدول!</a:t>
            </a:r>
            <a:r>
              <a:rPr lang="ar-SA" sz="2400" b="1" dirty="0" smtClean="0">
                <a:cs typeface="+mj-cs"/>
              </a:rPr>
              <a:t> يلجأ إليه من يسعى لكسب المزيد من أصوات الناخبين, بدعوى أنه من الحرية الشخصية </a:t>
            </a:r>
            <a:r>
              <a:rPr lang="ar-SA" sz="2400" b="1" dirty="0" err="1" smtClean="0">
                <a:cs typeface="+mj-cs"/>
              </a:rPr>
              <a:t>والتقدم!</a:t>
            </a:r>
            <a:r>
              <a:rPr lang="ar-SA" sz="2400" b="1" dirty="0" smtClean="0">
                <a:cs typeface="+mj-cs"/>
              </a:rPr>
              <a:t> بل أصبحت المؤتمرات الدولية والندوات تعقد من أجل تشريعه </a:t>
            </a:r>
            <a:r>
              <a:rPr lang="ar-SA" sz="2400" b="1" dirty="0" err="1" smtClean="0">
                <a:cs typeface="+mj-cs"/>
              </a:rPr>
              <a:t>وتسهيله.</a:t>
            </a:r>
            <a:r>
              <a:rPr lang="ar-SA" sz="2400" b="1" dirty="0" smtClean="0">
                <a:cs typeface="+mj-cs"/>
              </a:rPr>
              <a:t> ويكفي لكي نقف على مدى استفحاله وانتشاره أن نعلم أن عدد حالات الإجهاض تقدر </a:t>
            </a:r>
            <a:r>
              <a:rPr lang="ar-SA" sz="2400" b="1" dirty="0" err="1" smtClean="0">
                <a:cs typeface="+mj-cs"/>
              </a:rPr>
              <a:t>بـ</a:t>
            </a:r>
            <a:r>
              <a:rPr lang="ar-SA" sz="2400" b="1" dirty="0" smtClean="0">
                <a:cs typeface="+mj-cs"/>
              </a:rPr>
              <a:t> /45/ مليون حالة سنوية على مستوى </a:t>
            </a:r>
            <a:r>
              <a:rPr lang="ar-SA" sz="2400" b="1" dirty="0" err="1" smtClean="0">
                <a:cs typeface="+mj-cs"/>
              </a:rPr>
              <a:t>العالم!</a:t>
            </a:r>
            <a:r>
              <a:rPr lang="ar-SA" sz="2400" b="1" dirty="0" smtClean="0">
                <a:cs typeface="+mj-cs"/>
              </a:rPr>
              <a:t> بل إن عدد حالات الإجهاض في دولة مثل الولايات المتحدة الأمريكية تصل إلى واحدة مقابل كل ثلاث حالات ولادة </a:t>
            </a:r>
            <a:r>
              <a:rPr lang="ar-SA" sz="2400" b="1" dirty="0" err="1" smtClean="0">
                <a:cs typeface="+mj-cs"/>
              </a:rPr>
              <a:t>طبيعية!</a:t>
            </a:r>
            <a:r>
              <a:rPr lang="ar-SA" sz="2400" b="1" dirty="0" smtClean="0">
                <a:cs typeface="+mj-cs"/>
              </a:rPr>
              <a:t> ولا شك أنها أرقام مهولة, تدل على عظم حجم المسألة, وشدة أهميتها, وحاجتها إلى المعالجة.</a:t>
            </a:r>
            <a:endParaRPr lang="en-US" sz="2400" b="1" dirty="0" smtClean="0">
              <a:cs typeface="+mj-cs"/>
            </a:endParaRPr>
          </a:p>
          <a:p>
            <a:pPr algn="just" rtl="1"/>
            <a:r>
              <a:rPr lang="ar-SA" sz="2400" b="1" dirty="0" smtClean="0">
                <a:cs typeface="+mj-cs"/>
              </a:rPr>
              <a:t>وقد جاءت مواقف الدول إزاء الإجهاض متباينة, فمنها من سنت القوانين لإباحته وتسهيله, ومنها من حرمته وجَرَّمت فاعله, ما لم يكن لسبب معقول كالخوف على حياة الأم من بقاء الجنيين أو نحو ذلك.</a:t>
            </a:r>
            <a:endParaRPr lang="en-US" sz="2400" b="1" dirty="0">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800" b="1" dirty="0" smtClean="0"/>
              <a:t>تعريف الإجهاض:</a:t>
            </a:r>
            <a:endParaRPr lang="en-US" sz="4800" dirty="0"/>
          </a:p>
        </p:txBody>
      </p:sp>
      <p:sp>
        <p:nvSpPr>
          <p:cNvPr id="3" name="عنصر نائب للمحتوى 2"/>
          <p:cNvSpPr>
            <a:spLocks noGrp="1"/>
          </p:cNvSpPr>
          <p:nvPr>
            <p:ph idx="1"/>
          </p:nvPr>
        </p:nvSpPr>
        <p:spPr>
          <a:xfrm>
            <a:off x="457200" y="1447801"/>
            <a:ext cx="8991600" cy="3429000"/>
          </a:xfrm>
        </p:spPr>
        <p:txBody>
          <a:bodyPr/>
          <a:lstStyle/>
          <a:p>
            <a:pPr rtl="1"/>
            <a:r>
              <a:rPr lang="ar-SA" sz="2800" b="1" dirty="0" smtClean="0"/>
              <a:t>يطلق الإجهاض في اللّغة على إلقاء الحمل ناقص الخلق، أو ناقص </a:t>
            </a:r>
            <a:r>
              <a:rPr lang="ar-SA" sz="2800" b="1" dirty="0" err="1" smtClean="0"/>
              <a:t>المدّة.</a:t>
            </a:r>
            <a:r>
              <a:rPr lang="ar-SA" sz="2800" b="1" dirty="0" smtClean="0"/>
              <a:t> سواء أكان الإلقاء من المرأة أم من </a:t>
            </a:r>
            <a:r>
              <a:rPr lang="ar-SA" sz="2800" b="1" dirty="0" err="1" smtClean="0"/>
              <a:t>غيرها.</a:t>
            </a:r>
            <a:r>
              <a:rPr lang="ar-SA" sz="2800" b="1" dirty="0" smtClean="0"/>
              <a:t> وسواء أكان بفعل فاعل, أم </a:t>
            </a:r>
            <a:r>
              <a:rPr lang="ar-SA" sz="2800" b="1" dirty="0" err="1" smtClean="0"/>
              <a:t>تلقائيّاً.</a:t>
            </a:r>
            <a:r>
              <a:rPr lang="ar-SA" sz="2800" b="1" dirty="0" smtClean="0"/>
              <a:t> </a:t>
            </a:r>
            <a:endParaRPr lang="en-US" sz="2800" b="1" dirty="0" smtClean="0"/>
          </a:p>
          <a:p>
            <a:pPr rtl="1"/>
            <a:r>
              <a:rPr lang="ar-SA" sz="2800" b="1" dirty="0" smtClean="0"/>
              <a:t>واستعمال الفقهاء لكلمة الإجهاض لا يخرج عن هذا </a:t>
            </a:r>
            <a:r>
              <a:rPr lang="ar-SA" sz="2800" b="1" dirty="0" err="1" smtClean="0"/>
              <a:t>المعنى.</a:t>
            </a:r>
            <a:r>
              <a:rPr lang="ar-SA" sz="2800" b="1" dirty="0" smtClean="0"/>
              <a:t> </a:t>
            </a:r>
            <a:endParaRPr lang="en-US" sz="2800" b="1" dirty="0" smtClean="0"/>
          </a:p>
          <a:p>
            <a:pPr rtl="1"/>
            <a:r>
              <a:rPr lang="ar-SA" sz="2800" b="1" dirty="0" smtClean="0"/>
              <a:t>وكثيراً ما يعبّرون عن الإجهاض </a:t>
            </a:r>
            <a:r>
              <a:rPr lang="ar-SA" sz="2800" b="1" dirty="0" err="1" smtClean="0"/>
              <a:t>بمرادفات</a:t>
            </a:r>
            <a:r>
              <a:rPr lang="ar-SA" sz="2800" b="1" dirty="0" smtClean="0"/>
              <a:t> أخرى مثل: الإسقاط والإلقاء والطّرح </a:t>
            </a:r>
            <a:r>
              <a:rPr lang="ar-SA" sz="2800" b="1" dirty="0" err="1" smtClean="0"/>
              <a:t>والإملاص.</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b="1" dirty="0" smtClean="0"/>
              <a:t>دواعي </a:t>
            </a:r>
            <a:r>
              <a:rPr lang="ar-SA" b="1" dirty="0" err="1" smtClean="0"/>
              <a:t>الإجهاض:</a:t>
            </a:r>
            <a:r>
              <a:rPr lang="ar-SA" dirty="0" smtClean="0"/>
              <a:t> </a:t>
            </a:r>
            <a:endParaRPr lang="en-US" dirty="0"/>
          </a:p>
        </p:txBody>
      </p:sp>
      <p:sp>
        <p:nvSpPr>
          <p:cNvPr id="3" name="عنصر نائب للمحتوى 2"/>
          <p:cNvSpPr>
            <a:spLocks noGrp="1"/>
          </p:cNvSpPr>
          <p:nvPr>
            <p:ph idx="1"/>
          </p:nvPr>
        </p:nvSpPr>
        <p:spPr>
          <a:xfrm>
            <a:off x="304800" y="1371601"/>
            <a:ext cx="9220200" cy="4572000"/>
          </a:xfrm>
        </p:spPr>
        <p:txBody>
          <a:bodyPr/>
          <a:lstStyle/>
          <a:p>
            <a:pPr rtl="1"/>
            <a:r>
              <a:rPr lang="ar-SA" sz="2600" b="1" dirty="0" smtClean="0">
                <a:cs typeface="+mj-cs"/>
              </a:rPr>
              <a:t>هناك أسباب متعددة للإجهاض, لكنها عموماً ترجع إلى واحدة من الأسباب </a:t>
            </a:r>
            <a:r>
              <a:rPr lang="ar-SA" sz="2600" b="1" dirty="0" err="1" smtClean="0">
                <a:cs typeface="+mj-cs"/>
              </a:rPr>
              <a:t>التالية:</a:t>
            </a:r>
            <a:r>
              <a:rPr lang="ar-SA" sz="2600" b="1" dirty="0" smtClean="0">
                <a:cs typeface="+mj-cs"/>
              </a:rPr>
              <a:t> </a:t>
            </a:r>
            <a:endParaRPr lang="en-US" sz="2600" b="1" dirty="0" smtClean="0">
              <a:cs typeface="+mj-cs"/>
            </a:endParaRPr>
          </a:p>
          <a:p>
            <a:pPr marL="514350" lvl="0" indent="-514350" rtl="1">
              <a:buFont typeface="+mj-lt"/>
              <a:buAutoNum type="arabicPeriod"/>
            </a:pPr>
            <a:r>
              <a:rPr lang="ar-SA" sz="2600" b="1" dirty="0" smtClean="0">
                <a:cs typeface="+mj-cs"/>
              </a:rPr>
              <a:t>المساعدة على إخفاء آثار البغاء أو الفاحشة, والمساعدة على انتشار الرذيلة, والتشجيع </a:t>
            </a:r>
            <a:r>
              <a:rPr lang="ar-SA" sz="2600" b="1" dirty="0" err="1" smtClean="0">
                <a:cs typeface="+mj-cs"/>
              </a:rPr>
              <a:t>عليها.</a:t>
            </a:r>
            <a:r>
              <a:rPr lang="ar-SA" sz="2600" b="1" dirty="0" smtClean="0">
                <a:cs typeface="+mj-cs"/>
              </a:rPr>
              <a:t> وتشير الدراسات إلى </a:t>
            </a:r>
            <a:r>
              <a:rPr lang="ar-SA" sz="2600" b="1" dirty="0" err="1" smtClean="0">
                <a:cs typeface="+mj-cs"/>
              </a:rPr>
              <a:t>أن </a:t>
            </a:r>
            <a:r>
              <a:rPr lang="ar-SA" sz="2600" b="1" dirty="0" smtClean="0">
                <a:cs typeface="+mj-cs"/>
              </a:rPr>
              <a:t>(85 0/0) من حالات الإجهاض التي وقعت في نيويورك ولندن كانت نتيجة لانتشار </a:t>
            </a:r>
            <a:r>
              <a:rPr lang="ar-SA" sz="2600" b="1" dirty="0" err="1" smtClean="0">
                <a:cs typeface="+mj-cs"/>
              </a:rPr>
              <a:t>الزنا.</a:t>
            </a:r>
            <a:endParaRPr lang="en-US" sz="2600" b="1" dirty="0" smtClean="0">
              <a:cs typeface="+mj-cs"/>
            </a:endParaRPr>
          </a:p>
          <a:p>
            <a:pPr marL="514350" lvl="0" indent="-514350" rtl="1">
              <a:buFont typeface="+mj-lt"/>
              <a:buAutoNum type="arabicPeriod"/>
            </a:pPr>
            <a:r>
              <a:rPr lang="ar-SA" sz="2600" b="1" dirty="0" smtClean="0">
                <a:cs typeface="+mj-cs"/>
              </a:rPr>
              <a:t>تنظيم الأسرة, والحَدُ من عدد أفرادها, إما لرغبة الزوجين في ذلك, أو بتوجيه من الحكومة وإلزام للحد من تنامي السكان.</a:t>
            </a:r>
            <a:endParaRPr lang="en-US" sz="2600" b="1" dirty="0" smtClean="0">
              <a:cs typeface="+mj-cs"/>
            </a:endParaRPr>
          </a:p>
          <a:p>
            <a:pPr marL="514350" lvl="0" indent="-514350" rtl="1">
              <a:buFont typeface="+mj-lt"/>
              <a:buAutoNum type="arabicPeriod"/>
            </a:pPr>
            <a:r>
              <a:rPr lang="ar-SA" sz="2600" b="1" dirty="0" smtClean="0">
                <a:cs typeface="+mj-cs"/>
              </a:rPr>
              <a:t>الخوف على صحة الجنين أو الأم إذا استمرت حياة الجنين, خصوصا بعد التطور التقني والطبي الذي أصبح باستطاعته في كثير من الحالات الكشف عن الأمراض المتحققة والمحتملة, والتشوهات التي يمكن أن يكون الجنين مصاباً بها.</a:t>
            </a:r>
            <a:endParaRPr lang="en-US" sz="2600" b="1" dirty="0" smtClean="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حكم الإجهاض بعد نفخ </a:t>
            </a:r>
            <a:r>
              <a:rPr lang="ar-SA" b="1" dirty="0" err="1" smtClean="0"/>
              <a:t>الروح:</a:t>
            </a:r>
            <a:r>
              <a:rPr lang="ar-SA" dirty="0" smtClean="0"/>
              <a:t> </a:t>
            </a:r>
            <a:endParaRPr lang="en-US" dirty="0"/>
          </a:p>
        </p:txBody>
      </p:sp>
      <p:sp>
        <p:nvSpPr>
          <p:cNvPr id="3" name="عنصر نائب للمحتوى 2"/>
          <p:cNvSpPr>
            <a:spLocks noGrp="1"/>
          </p:cNvSpPr>
          <p:nvPr>
            <p:ph idx="1"/>
          </p:nvPr>
        </p:nvSpPr>
        <p:spPr>
          <a:xfrm>
            <a:off x="228600" y="1371601"/>
            <a:ext cx="9525000" cy="4572000"/>
          </a:xfrm>
        </p:spPr>
        <p:txBody>
          <a:bodyPr/>
          <a:lstStyle/>
          <a:p>
            <a:pPr algn="just" rtl="1"/>
            <a:r>
              <a:rPr lang="ar-SA" sz="2400" b="1" dirty="0" smtClean="0"/>
              <a:t>يختلف حكم الإجهاض بحسب المرحلة التي يمر بها الجنين, وبحسب دواعي ومسوغات </a:t>
            </a:r>
            <a:r>
              <a:rPr lang="ar-SA" sz="2400" b="1" dirty="0" err="1" smtClean="0"/>
              <a:t>الإجهاض.</a:t>
            </a:r>
            <a:r>
              <a:rPr lang="ar-SA" sz="2400" b="1" dirty="0" smtClean="0"/>
              <a:t> وبصورة عامة يفرق الفقهاء بين مرحلتين يمر </a:t>
            </a:r>
            <a:r>
              <a:rPr lang="ar-SA" sz="2400" b="1" dirty="0" err="1" smtClean="0"/>
              <a:t>بهما</a:t>
            </a:r>
            <a:r>
              <a:rPr lang="ar-SA" sz="2400" b="1" dirty="0" smtClean="0"/>
              <a:t> الجنين, مرحلة ما قبل نفخ الروح, ومرحلة ما بعد نفخ </a:t>
            </a:r>
            <a:r>
              <a:rPr lang="ar-SA" sz="2400" b="1" dirty="0" err="1" smtClean="0"/>
              <a:t>الروح.</a:t>
            </a:r>
            <a:r>
              <a:rPr lang="ar-SA" sz="2400" b="1" dirty="0" smtClean="0"/>
              <a:t> ونفخ الرّوح إنما يكون بعد مرور مائة وعشرين يوماً على الحمل بالاتفاق, للحديث الصّحيح الّذي رواه ابن مسعود </a:t>
            </a:r>
            <a:r>
              <a:rPr lang="ar-SA" sz="2400" b="1" dirty="0" err="1" smtClean="0"/>
              <a:t>مرفوعاً : </a:t>
            </a:r>
            <a:r>
              <a:rPr lang="ar-SA" sz="2400" b="1" dirty="0" smtClean="0"/>
              <a:t>(إنّ أحدكم يجمع خلقه في بطن أمّه أربعين يوماً </a:t>
            </a:r>
            <a:r>
              <a:rPr lang="ar-SA" sz="2400" b="1" dirty="0" err="1" smtClean="0"/>
              <a:t>نطفةً </a:t>
            </a:r>
            <a:r>
              <a:rPr lang="ar-SA" sz="2400" b="1" dirty="0" smtClean="0"/>
              <a:t>، ثمّ يكون علقةً مثل </a:t>
            </a:r>
            <a:r>
              <a:rPr lang="ar-SA" sz="2400" b="1" dirty="0" err="1" smtClean="0"/>
              <a:t>ذلك </a:t>
            </a:r>
            <a:r>
              <a:rPr lang="ar-SA" sz="2400" b="1" dirty="0" smtClean="0"/>
              <a:t>، ثمّ يكون مضغةً مثل </a:t>
            </a:r>
            <a:r>
              <a:rPr lang="ar-SA" sz="2400" b="1" dirty="0" err="1" smtClean="0"/>
              <a:t>ذلك </a:t>
            </a:r>
            <a:r>
              <a:rPr lang="ar-SA" sz="2400" b="1" dirty="0" smtClean="0"/>
              <a:t>، ثمّ يرسل الملك فينفخ فيه </a:t>
            </a:r>
            <a:r>
              <a:rPr lang="ar-SA" sz="2400" b="1" dirty="0" err="1" smtClean="0"/>
              <a:t>الرّوح...).</a:t>
            </a:r>
            <a:endParaRPr lang="en-US" sz="2400" b="1" dirty="0" smtClean="0"/>
          </a:p>
          <a:p>
            <a:pPr algn="just" rtl="1"/>
            <a:r>
              <a:rPr lang="ar-SA" sz="2400" b="1" dirty="0" smtClean="0"/>
              <a:t>وقد أجمع الفقهاء على تحريم الإجهاض بعد نفخ الرّوح, أي مرور مائة وعشرين يوماً ما لم تكن هناك ضرورة لإسقاطه, لأن في إسقاطه من غير ضرورة قتلاً للنفس المحترمة بغير حق.</a:t>
            </a:r>
            <a:endParaRPr lang="en-US" sz="2400" b="1" dirty="0" smtClean="0"/>
          </a:p>
          <a:p>
            <a:pPr algn="just" rtl="1"/>
            <a:r>
              <a:rPr lang="ar-SA" sz="2400" b="1" dirty="0" smtClean="0"/>
              <a:t>يقول الإمام أبو بكر ابن العربي المالكي رحمه </a:t>
            </a:r>
            <a:r>
              <a:rPr lang="ar-SA" sz="2400" b="1" dirty="0" err="1" smtClean="0"/>
              <a:t>الله: </a:t>
            </a:r>
            <a:r>
              <a:rPr lang="ar-SA" sz="2400" b="1" dirty="0" smtClean="0"/>
              <a:t>"وأما إذا نفخ فيه الروح, فهو قتلُ نفسٍ بلا </a:t>
            </a:r>
            <a:r>
              <a:rPr lang="ar-SA" sz="2400" b="1" dirty="0" err="1" smtClean="0"/>
              <a:t>خلاف".</a:t>
            </a:r>
            <a:r>
              <a:rPr lang="ar-SA" sz="2400" b="1" dirty="0" smtClean="0"/>
              <a:t> ويقول شيخ الإسلام ابن تيمية رحمه </a:t>
            </a:r>
            <a:r>
              <a:rPr lang="ar-SA" sz="2400" b="1" dirty="0" err="1" smtClean="0"/>
              <a:t>الله: </a:t>
            </a:r>
            <a:r>
              <a:rPr lang="ar-SA" sz="2400" b="1" dirty="0" smtClean="0"/>
              <a:t>"إسقاط الحمل حرام بإجماع المسلمين, وهو من الوأد الذي قال الله </a:t>
            </a:r>
            <a:r>
              <a:rPr lang="ar-SA" sz="2400" b="1" dirty="0" err="1" smtClean="0"/>
              <a:t>فيه </a:t>
            </a:r>
            <a:r>
              <a:rPr lang="ar-SA" sz="2400" b="1" dirty="0" smtClean="0"/>
              <a:t>:"وإذا </a:t>
            </a:r>
            <a:r>
              <a:rPr lang="ar-SA" sz="2400" b="1" dirty="0" err="1" smtClean="0"/>
              <a:t>الموؤدة</a:t>
            </a:r>
            <a:r>
              <a:rPr lang="ar-SA" sz="2400" b="1" dirty="0" smtClean="0"/>
              <a:t> سئلت بأي ذنب </a:t>
            </a:r>
            <a:r>
              <a:rPr lang="ar-SA" sz="2400" b="1" dirty="0" err="1" smtClean="0"/>
              <a:t>قتلت".</a:t>
            </a:r>
            <a:endParaRPr lang="en-US" sz="2400" b="1" dirty="0" smtClean="0"/>
          </a:p>
          <a:p>
            <a:pPr algn="just" rtl="1"/>
            <a:endParaRPr lang="en-US"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حكم اسقاط الجنين قبل نفخ الروح:</a:t>
            </a:r>
            <a:endParaRPr lang="en-US" sz="40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cs typeface="+mj-cs"/>
              </a:rPr>
              <a:t>اختلف الفقهاء في حكم إسقاط الجنين قبل نفخ الروح على أقوال ثلاثة:</a:t>
            </a:r>
            <a:endParaRPr lang="en-US" sz="2800" b="1" dirty="0" smtClean="0">
              <a:cs typeface="+mj-cs"/>
            </a:endParaRPr>
          </a:p>
          <a:p>
            <a:pPr algn="just" rtl="1"/>
            <a:r>
              <a:rPr lang="ar-SA" sz="2800" b="1" dirty="0" smtClean="0">
                <a:cs typeface="+mj-cs"/>
              </a:rPr>
              <a:t>القول الأول: تحريم الإسقاط في جميع </a:t>
            </a:r>
            <a:r>
              <a:rPr lang="ar-SA" sz="2800" b="1" dirty="0" err="1" smtClean="0">
                <a:cs typeface="+mj-cs"/>
              </a:rPr>
              <a:t>الأطوار.</a:t>
            </a:r>
            <a:r>
              <a:rPr lang="ar-SA" sz="2800" b="1" dirty="0" smtClean="0">
                <a:cs typeface="+mj-cs"/>
              </a:rPr>
              <a:t> أي منذ اللحظة الأولى التي يقبض الرحم فيها مني </a:t>
            </a:r>
            <a:r>
              <a:rPr lang="ar-SA" sz="2800" b="1" dirty="0" err="1" smtClean="0">
                <a:cs typeface="+mj-cs"/>
              </a:rPr>
              <a:t>الزوج.</a:t>
            </a:r>
            <a:r>
              <a:rPr lang="ar-SA" sz="2800" b="1" dirty="0" smtClean="0">
                <a:cs typeface="+mj-cs"/>
              </a:rPr>
              <a:t> وهذا قول معظم المالكية، وبعض الحنفية، والشافعية، </a:t>
            </a:r>
            <a:r>
              <a:rPr lang="ar-SA" sz="2800" b="1" dirty="0" err="1" smtClean="0">
                <a:cs typeface="+mj-cs"/>
              </a:rPr>
              <a:t>والحنابلة.</a:t>
            </a:r>
            <a:r>
              <a:rPr lang="ar-SA" sz="2800" b="1" dirty="0" smtClean="0">
                <a:cs typeface="+mj-cs"/>
              </a:rPr>
              <a:t> </a:t>
            </a:r>
            <a:endParaRPr lang="en-US" sz="2800" b="1" dirty="0" smtClean="0">
              <a:cs typeface="+mj-cs"/>
            </a:endParaRPr>
          </a:p>
          <a:p>
            <a:pPr algn="just" rtl="1"/>
            <a:r>
              <a:rPr lang="ar-SA" sz="2800" b="1" dirty="0" smtClean="0">
                <a:cs typeface="+mj-cs"/>
              </a:rPr>
              <a:t>القول الثاني: جواز الإسقاط في طور النطفة, وعدم جوازه فيما وراء </a:t>
            </a:r>
            <a:r>
              <a:rPr lang="ar-SA" sz="2800" b="1" dirty="0" err="1" smtClean="0">
                <a:cs typeface="+mj-cs"/>
              </a:rPr>
              <a:t>ذلك.</a:t>
            </a:r>
            <a:r>
              <a:rPr lang="ar-SA" sz="2800" b="1" dirty="0" smtClean="0">
                <a:cs typeface="+mj-cs"/>
              </a:rPr>
              <a:t> وهذا هو المذهب عند الحنابلة, وقول لبعض المالكية.</a:t>
            </a:r>
            <a:endParaRPr lang="en-US" sz="2800" b="1" dirty="0" smtClean="0">
              <a:cs typeface="+mj-cs"/>
            </a:endParaRPr>
          </a:p>
          <a:p>
            <a:pPr algn="just" rtl="1"/>
            <a:r>
              <a:rPr lang="ar-SA" sz="2800" b="1" dirty="0" smtClean="0">
                <a:cs typeface="+mj-cs"/>
              </a:rPr>
              <a:t>القول الثالث: جواز الإسقاط في جميع الأطوار ما لم ينفخ فيه </a:t>
            </a:r>
            <a:r>
              <a:rPr lang="ar-SA" sz="2800" b="1" dirty="0" err="1" smtClean="0">
                <a:cs typeface="+mj-cs"/>
              </a:rPr>
              <a:t>الروح.</a:t>
            </a:r>
            <a:r>
              <a:rPr lang="ar-SA" sz="2800" b="1" dirty="0" smtClean="0">
                <a:cs typeface="+mj-cs"/>
              </a:rPr>
              <a:t> أي: قبل مضي مائة وعشرين </a:t>
            </a:r>
            <a:r>
              <a:rPr lang="ar-SA" sz="2800" b="1" dirty="0" err="1" smtClean="0">
                <a:cs typeface="+mj-cs"/>
              </a:rPr>
              <a:t>يوماً.</a:t>
            </a:r>
            <a:r>
              <a:rPr lang="ar-SA" sz="2800" b="1" dirty="0" smtClean="0">
                <a:cs typeface="+mj-cs"/>
              </a:rPr>
              <a:t> وهذا قول معظم الحنفية والشافعية، وبعض </a:t>
            </a:r>
            <a:r>
              <a:rPr lang="ar-SA" sz="2800" b="1" dirty="0" err="1" smtClean="0">
                <a:cs typeface="+mj-cs"/>
              </a:rPr>
              <a:t>الحنابلة.</a:t>
            </a:r>
            <a:r>
              <a:rPr lang="ar-SA" sz="2800" b="1" dirty="0" smtClean="0">
                <a:cs typeface="+mj-cs"/>
              </a:rPr>
              <a:t> </a:t>
            </a:r>
            <a:endParaRPr lang="en-US" sz="2800" b="1" dirty="0" smtClean="0">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أدلة القول </a:t>
            </a:r>
            <a:r>
              <a:rPr lang="ar-SA" b="1" dirty="0" err="1" smtClean="0"/>
              <a:t>الأول:</a:t>
            </a:r>
            <a:r>
              <a:rPr lang="ar-SA" b="1" dirty="0" smtClean="0"/>
              <a:t> </a:t>
            </a:r>
            <a:endParaRPr lang="en-US" dirty="0"/>
          </a:p>
        </p:txBody>
      </p:sp>
      <p:sp>
        <p:nvSpPr>
          <p:cNvPr id="3" name="عنصر نائب للمحتوى 2"/>
          <p:cNvSpPr>
            <a:spLocks noGrp="1"/>
          </p:cNvSpPr>
          <p:nvPr>
            <p:ph idx="1"/>
          </p:nvPr>
        </p:nvSpPr>
        <p:spPr>
          <a:xfrm>
            <a:off x="0" y="1371600"/>
            <a:ext cx="9677400" cy="5105400"/>
          </a:xfrm>
        </p:spPr>
        <p:txBody>
          <a:bodyPr/>
          <a:lstStyle/>
          <a:p>
            <a:pPr algn="just" rtl="1"/>
            <a:r>
              <a:rPr lang="ar-SA" sz="2400" b="1" dirty="0" smtClean="0">
                <a:cs typeface="+mj-cs"/>
              </a:rPr>
              <a:t>استدل من ذهب إلى عدم جواز الإجهاض في جميع مراحله بما يلي:</a:t>
            </a:r>
            <a:endParaRPr lang="en-US" sz="2400" b="1" dirty="0" smtClean="0">
              <a:cs typeface="+mj-cs"/>
            </a:endParaRPr>
          </a:p>
          <a:p>
            <a:pPr marL="457200" lvl="0" indent="-457200" algn="just" rtl="1">
              <a:buFont typeface="+mj-lt"/>
              <a:buAutoNum type="arabicPeriod"/>
            </a:pPr>
            <a:r>
              <a:rPr lang="ar-SA" sz="2400" b="1" dirty="0" smtClean="0">
                <a:cs typeface="+mj-cs"/>
              </a:rPr>
              <a:t>حديث أبي هريرة </a:t>
            </a:r>
            <a:r>
              <a:rPr lang="en-US" sz="2400" b="1" dirty="0" smtClean="0">
                <a:cs typeface="+mj-cs"/>
                <a:sym typeface="AGA Arabesque"/>
              </a:rPr>
              <a:t></a:t>
            </a:r>
            <a:r>
              <a:rPr lang="ar-SA" sz="2400" b="1" dirty="0" smtClean="0">
                <a:cs typeface="+mj-cs"/>
              </a:rPr>
              <a:t> أن رسول الله </a:t>
            </a:r>
            <a:r>
              <a:rPr lang="en-US" sz="2400" b="1" dirty="0" smtClean="0">
                <a:cs typeface="+mj-cs"/>
                <a:sym typeface="AGA Arabesque"/>
              </a:rPr>
              <a:t></a:t>
            </a:r>
            <a:r>
              <a:rPr lang="ar-SA" sz="2400" b="1" dirty="0" smtClean="0">
                <a:cs typeface="+mj-cs"/>
              </a:rPr>
              <a:t> (قضى في جنين امرأة من بني لحيان بغرة عبد أو أمة</a:t>
            </a:r>
            <a:r>
              <a:rPr lang="ar-SA" sz="2400" b="1" dirty="0" err="1" smtClean="0">
                <a:cs typeface="+mj-cs"/>
              </a:rPr>
              <a:t>).</a:t>
            </a:r>
            <a:endParaRPr lang="en-US" sz="2400" b="1" dirty="0" smtClean="0">
              <a:cs typeface="+mj-cs"/>
            </a:endParaRPr>
          </a:p>
          <a:p>
            <a:pPr marL="457200" indent="-457200" algn="just" rtl="1"/>
            <a:r>
              <a:rPr lang="ar-SA" sz="2400" b="1" dirty="0" smtClean="0">
                <a:cs typeface="+mj-cs"/>
              </a:rPr>
              <a:t>وجه الاستدلال: أن الجنين اسم لما في البطن، وإيجاب الغرة فيه دليل على أنه محترم, ويأثم المتعدي عليه, وإذا كان المعتدي عليه آثماً, فإن إسقاطه يكون محرماً.</a:t>
            </a:r>
            <a:endParaRPr lang="en-US" sz="2400" b="1" dirty="0" smtClean="0">
              <a:cs typeface="+mj-cs"/>
            </a:endParaRPr>
          </a:p>
          <a:p>
            <a:pPr marL="457200" lvl="0" indent="-457200" algn="just" rtl="1"/>
            <a:r>
              <a:rPr lang="ar-SA" sz="2400" b="1" dirty="0" smtClean="0">
                <a:cs typeface="+mj-cs"/>
              </a:rPr>
              <a:t>2. قوله </a:t>
            </a:r>
            <a:r>
              <a:rPr lang="ar-SA" sz="2400" b="1" dirty="0" smtClean="0">
                <a:cs typeface="+mj-cs"/>
              </a:rPr>
              <a:t>تعالى: {ثم جعلناه نطفة في قرار مكين}. قال </a:t>
            </a:r>
            <a:r>
              <a:rPr lang="ar-SA" sz="2400" b="1" dirty="0" err="1" smtClean="0">
                <a:cs typeface="+mj-cs"/>
              </a:rPr>
              <a:t>الشوكاني</a:t>
            </a:r>
            <a:r>
              <a:rPr lang="ar-SA" sz="2400" b="1" dirty="0" smtClean="0">
                <a:cs typeface="+mj-cs"/>
              </a:rPr>
              <a:t> رحمه الله: المراد بالقرار المكين؛ </a:t>
            </a:r>
            <a:r>
              <a:rPr lang="ar-SA" sz="2400" b="1" dirty="0" err="1" smtClean="0">
                <a:cs typeface="+mj-cs"/>
              </a:rPr>
              <a:t>الرحم.</a:t>
            </a:r>
            <a:r>
              <a:rPr lang="ar-SA" sz="2400" b="1" dirty="0" smtClean="0">
                <a:cs typeface="+mj-cs"/>
              </a:rPr>
              <a:t> وعبر بالقرار الذي هو مصدرٌ, </a:t>
            </a:r>
            <a:r>
              <a:rPr lang="ar-SA" sz="2400" b="1" dirty="0" err="1" smtClean="0">
                <a:cs typeface="+mj-cs"/>
              </a:rPr>
              <a:t>مبالغةً.</a:t>
            </a:r>
            <a:r>
              <a:rPr lang="ar-SA" sz="2400" b="1" dirty="0" smtClean="0">
                <a:cs typeface="+mj-cs"/>
              </a:rPr>
              <a:t> فإذا كانت النطفةُ محفوظةً في قرار مكين, كان القصد إلى استخراجها من قرارها المكين, إتلافاً لها, وتعدياً عليها, ومخالفة لمقصود الشارع من الرحم.</a:t>
            </a:r>
            <a:endParaRPr lang="en-US" sz="2400" b="1" dirty="0" smtClean="0">
              <a:cs typeface="+mj-cs"/>
            </a:endParaRPr>
          </a:p>
          <a:p>
            <a:pPr marL="457200" lvl="0" indent="-457200" algn="just" rtl="1"/>
            <a:r>
              <a:rPr lang="ar-SA" sz="2400" b="1" dirty="0" smtClean="0">
                <a:cs typeface="+mj-cs"/>
              </a:rPr>
              <a:t>3. النطفة </a:t>
            </a:r>
            <a:r>
              <a:rPr lang="ar-SA" sz="2400" b="1" dirty="0" smtClean="0">
                <a:cs typeface="+mj-cs"/>
              </a:rPr>
              <a:t>مبدأ الحياة، وإذا كان لا يجوز إتلاف الحي, فكذلك السقط الذي هو مبدأ الحياة.</a:t>
            </a:r>
            <a:endParaRPr lang="en-US" sz="2400" b="1" dirty="0" smtClean="0">
              <a:cs typeface="+mj-cs"/>
            </a:endParaRPr>
          </a:p>
          <a:p>
            <a:pPr marL="457200" lvl="0" indent="-457200" algn="just" rtl="1"/>
            <a:r>
              <a:rPr lang="ar-SA" sz="2400" b="1" dirty="0" smtClean="0">
                <a:cs typeface="+mj-cs"/>
              </a:rPr>
              <a:t>4. الإسقاط </a:t>
            </a:r>
            <a:r>
              <a:rPr lang="ar-SA" sz="2400" b="1" dirty="0" smtClean="0">
                <a:cs typeface="+mj-cs"/>
              </a:rPr>
              <a:t>يشبه الوأد لاشتراكهما في القتل، إذ الإسقاط قتل ما تهيأ ليكون إنساناً، وإذا كان الوأد محرماً بالإجماع, فكذلك ينبغي أن يكون الإسقاط. </a:t>
            </a:r>
            <a:endParaRPr lang="en-US" sz="2400" b="1" dirty="0" smtClean="0">
              <a:cs typeface="+mj-cs"/>
            </a:endParaRPr>
          </a:p>
          <a:p>
            <a:pPr lvl="0" algn="just" rtl="1"/>
            <a:endParaRPr lang="en-US" sz="2400" b="1" dirty="0">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96400" cy="5293757"/>
          </a:xfrm>
          <a:prstGeom prst="rect">
            <a:avLst/>
          </a:prstGeom>
        </p:spPr>
        <p:txBody>
          <a:bodyPr wrap="square">
            <a:spAutoFit/>
          </a:bodyPr>
          <a:lstStyle/>
          <a:p>
            <a:pPr lvl="0" algn="just"/>
            <a:r>
              <a:rPr lang="ar-SA" sz="2600" b="1" dirty="0" smtClean="0"/>
              <a:t>5. </a:t>
            </a:r>
            <a:r>
              <a:rPr lang="ar-SA" sz="2600" b="1" dirty="0" smtClean="0"/>
              <a:t>من المعلوم إن إقامة الحد أو القصاص واجبٌ, ومع ذلك فإن </a:t>
            </a:r>
            <a:r>
              <a:rPr lang="ar-SA" sz="2600" b="1" dirty="0" err="1" smtClean="0"/>
              <a:t>الشرع</a:t>
            </a:r>
            <a:r>
              <a:rPr lang="ar-SA" sz="2600" b="1" dirty="0" smtClean="0"/>
              <a:t> أخَّرَ إقامتهما على المرأة الحامل بغض النظر عن الطور الذي هو </a:t>
            </a:r>
            <a:r>
              <a:rPr lang="ar-SA" sz="2600" b="1" dirty="0" err="1" smtClean="0"/>
              <a:t>فيه.</a:t>
            </a:r>
            <a:r>
              <a:rPr lang="ar-SA" sz="2600" b="1" dirty="0" smtClean="0"/>
              <a:t> قال ابن </a:t>
            </a:r>
            <a:r>
              <a:rPr lang="ar-SA" sz="2600" b="1" dirty="0" err="1" smtClean="0"/>
              <a:t>المنذر: </a:t>
            </a:r>
            <a:r>
              <a:rPr lang="ar-SA" sz="2600" b="1" dirty="0" smtClean="0"/>
              <a:t>(أجمع العلماء على أن الحامل لا ترجم حتى تضع) وتأخير تنفيذ الحد والقصاص من أجل الحمل ولو كان نطفة، يدل على أنها محترمة, ولا يجوز الاعتداء عليها.</a:t>
            </a:r>
            <a:endParaRPr lang="en-US" sz="2600" b="1" dirty="0" smtClean="0"/>
          </a:p>
          <a:p>
            <a:pPr lvl="0" algn="just"/>
            <a:r>
              <a:rPr lang="ar-SA" sz="2600" b="1" dirty="0" smtClean="0"/>
              <a:t>6. </a:t>
            </a:r>
            <a:r>
              <a:rPr lang="ar-SA" sz="2600" b="1" dirty="0" smtClean="0"/>
              <a:t>قياس الإسقاط على </a:t>
            </a:r>
            <a:r>
              <a:rPr lang="ar-SA" sz="2600" b="1" dirty="0" err="1" smtClean="0"/>
              <a:t>العزل.</a:t>
            </a:r>
            <a:r>
              <a:rPr lang="ar-SA" sz="2600" b="1" dirty="0" smtClean="0"/>
              <a:t> فمن قال بالمنع فيه, يقول بالمنع هنا من باب أولى.</a:t>
            </a:r>
            <a:endParaRPr lang="en-US" sz="2600" b="1" dirty="0" smtClean="0"/>
          </a:p>
          <a:p>
            <a:pPr lvl="0" algn="just"/>
            <a:r>
              <a:rPr lang="ar-SA" sz="2600" b="1" dirty="0" smtClean="0"/>
              <a:t>7. الإسقاط </a:t>
            </a:r>
            <a:r>
              <a:rPr lang="ar-SA" sz="2600" b="1" dirty="0" smtClean="0"/>
              <a:t>مخالفة لحكمةٍ من حِكم النكاح وهو طلب الولد. </a:t>
            </a:r>
            <a:endParaRPr lang="en-US" sz="2600" b="1" dirty="0" smtClean="0"/>
          </a:p>
          <a:p>
            <a:pPr algn="just"/>
            <a:r>
              <a:rPr lang="ar-SA" sz="2600" b="1" dirty="0" smtClean="0"/>
              <a:t>وهذا القول </a:t>
            </a:r>
            <a:r>
              <a:rPr lang="ar-SA" sz="2600" b="1" dirty="0" smtClean="0"/>
              <a:t>أخذ </a:t>
            </a:r>
            <a:r>
              <a:rPr lang="ar-SA" sz="2600" b="1" dirty="0" err="1" smtClean="0"/>
              <a:t>به</a:t>
            </a:r>
            <a:r>
              <a:rPr lang="ar-SA" sz="2600" b="1" dirty="0" smtClean="0"/>
              <a:t> جمع </a:t>
            </a:r>
            <a:r>
              <a:rPr lang="ar-SA" sz="2600" b="1" dirty="0" smtClean="0"/>
              <a:t>من الأطباء المعاصرين الذين لهم اهتمام فقهي استناداً إلى أن للجنين تحركات, وتسمع له نبضات قلب, فلا يجوز والحالة هذه عندهم إسقاطه. يقول الطبيب حسان </a:t>
            </a:r>
            <a:r>
              <a:rPr lang="ar-SA" sz="2600" b="1" dirty="0" err="1" smtClean="0"/>
              <a:t>حتحوت</a:t>
            </a:r>
            <a:r>
              <a:rPr lang="ar-SA" sz="2600" b="1" dirty="0" smtClean="0"/>
              <a:t> في معرض سرد ما تبين له وللأطباء في هذا </a:t>
            </a:r>
            <a:r>
              <a:rPr lang="ar-SA" sz="2600" b="1" dirty="0" err="1" smtClean="0"/>
              <a:t>الجانب: </a:t>
            </a:r>
            <a:r>
              <a:rPr lang="ar-SA" sz="2600" b="1" dirty="0" smtClean="0"/>
              <a:t>"الجنين حي من بدء </a:t>
            </a:r>
            <a:r>
              <a:rPr lang="ar-SA" sz="2600" b="1" dirty="0" err="1" smtClean="0"/>
              <a:t>حمله...</a:t>
            </a:r>
            <a:r>
              <a:rPr lang="ar-SA" sz="2600" b="1" dirty="0" smtClean="0"/>
              <a:t> وأن قلبه ينبض في شرايينه منذ أسبوعه الخامس، وأن جنين الأشهر الثلاثة تام الخلقة, وإن كان صغير الحجم، وأنه تكوّن, وإنما يكبر وينضج بعد ذلك، وأن الجنين يتحرك ونرصد بأجهزتنا حركته ونسمع دقات قلبه قبل أن تحس أمه بحركاته بزمان طويل، وأعلم من الناحية الطبية أن قتل الجنين قتل نفس</a:t>
            </a:r>
            <a:r>
              <a:rPr lang="ar-SA" sz="2600" b="1" dirty="0" err="1" smtClean="0"/>
              <a:t>).</a:t>
            </a:r>
            <a:endParaRPr lang="ar-SA"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4000" b="1" dirty="0" smtClean="0"/>
              <a:t>مناقشة أدلة القول الأول:</a:t>
            </a:r>
            <a:endParaRPr lang="en-US" sz="4000" dirty="0"/>
          </a:p>
        </p:txBody>
      </p:sp>
      <p:sp>
        <p:nvSpPr>
          <p:cNvPr id="3" name="عنصر نائب للمحتوى 2"/>
          <p:cNvSpPr>
            <a:spLocks noGrp="1"/>
          </p:cNvSpPr>
          <p:nvPr>
            <p:ph idx="1"/>
          </p:nvPr>
        </p:nvSpPr>
        <p:spPr>
          <a:xfrm>
            <a:off x="304800" y="1371600"/>
            <a:ext cx="9296400" cy="4754563"/>
          </a:xfrm>
        </p:spPr>
        <p:txBody>
          <a:bodyPr/>
          <a:lstStyle/>
          <a:p>
            <a:pPr marL="457200" lvl="0" indent="-457200" algn="just" rtl="1">
              <a:buFont typeface="+mj-lt"/>
              <a:buAutoNum type="arabicPeriod"/>
            </a:pPr>
            <a:r>
              <a:rPr lang="ar-SA" sz="2600" b="1" dirty="0" smtClean="0">
                <a:cs typeface="+mj-cs"/>
              </a:rPr>
              <a:t>يمكن أن يرد على استدلالهم بالحديث بأنه واردٌ في واقعة عين محتملة فلا يصلح </a:t>
            </a:r>
            <a:r>
              <a:rPr lang="ar-SA" sz="2600" b="1" dirty="0" err="1" smtClean="0">
                <a:cs typeface="+mj-cs"/>
              </a:rPr>
              <a:t>للاستدلال.</a:t>
            </a:r>
            <a:r>
              <a:rPr lang="ar-SA" sz="2600" b="1" dirty="0" smtClean="0">
                <a:cs typeface="+mj-cs"/>
              </a:rPr>
              <a:t> بمعنى أن الحديث لم يذكر الطور الذي كان فيه جنين تلك المرأة من بني لحيان, فقد يكون نطفة وقد يكون علقة وقد يكون مضغة, وقد يكون نفخ فيه </a:t>
            </a:r>
            <a:r>
              <a:rPr lang="ar-SA" sz="2600" b="1" dirty="0" err="1" smtClean="0">
                <a:cs typeface="+mj-cs"/>
              </a:rPr>
              <a:t>الروح..</a:t>
            </a:r>
            <a:r>
              <a:rPr lang="ar-SA" sz="2600" b="1" dirty="0" smtClean="0">
                <a:cs typeface="+mj-cs"/>
              </a:rPr>
              <a:t> ومع هذه الاحتمالات لا يصلح الاحتجاج بالحديث, لأن الدليل إذا تطرق إليه الاحتمال, بطل </a:t>
            </a:r>
            <a:r>
              <a:rPr lang="ar-SA" sz="2600" b="1" dirty="0" err="1" smtClean="0">
                <a:cs typeface="+mj-cs"/>
              </a:rPr>
              <a:t>به</a:t>
            </a:r>
            <a:r>
              <a:rPr lang="ar-SA" sz="2600" b="1" dirty="0" smtClean="0">
                <a:cs typeface="+mj-cs"/>
              </a:rPr>
              <a:t> </a:t>
            </a:r>
            <a:r>
              <a:rPr lang="ar-SA" sz="2600" b="1" dirty="0" err="1" smtClean="0">
                <a:cs typeface="+mj-cs"/>
              </a:rPr>
              <a:t>الاستدلال.</a:t>
            </a:r>
            <a:r>
              <a:rPr lang="ar-SA" sz="2600" b="1" dirty="0" smtClean="0">
                <a:cs typeface="+mj-cs"/>
              </a:rPr>
              <a:t> </a:t>
            </a:r>
            <a:endParaRPr lang="en-US" sz="2600" b="1" dirty="0" smtClean="0">
              <a:cs typeface="+mj-cs"/>
            </a:endParaRPr>
          </a:p>
          <a:p>
            <a:pPr marL="457200" indent="-457200" algn="just" rtl="1"/>
            <a:r>
              <a:rPr lang="ar-SA" sz="2600" b="1" dirty="0" smtClean="0">
                <a:cs typeface="+mj-cs"/>
              </a:rPr>
              <a:t>وأمرٌ آخر, وهو أن الحديث يخبرنا عن حالة اعتداء من طرف آخر على المرأة وجنينها, ولا يتحدث عن حالة رغبة الزوجين في ذلك </a:t>
            </a:r>
            <a:r>
              <a:rPr lang="ar-SA" sz="2600" b="1" dirty="0" err="1" smtClean="0">
                <a:cs typeface="+mj-cs"/>
              </a:rPr>
              <a:t>مثلاً.</a:t>
            </a:r>
            <a:r>
              <a:rPr lang="ar-SA" sz="2600" b="1" dirty="0" smtClean="0">
                <a:cs typeface="+mj-cs"/>
              </a:rPr>
              <a:t> </a:t>
            </a:r>
            <a:endParaRPr lang="en-US" sz="2600" b="1" dirty="0" smtClean="0">
              <a:cs typeface="+mj-cs"/>
            </a:endParaRPr>
          </a:p>
          <a:p>
            <a:pPr marL="457200" indent="-457200" algn="just" rtl="1"/>
            <a:r>
              <a:rPr lang="ar-SA" sz="2600" b="1" dirty="0" smtClean="0">
                <a:cs typeface="+mj-cs"/>
              </a:rPr>
              <a:t>وأمرٌ ثالث, وهو أنه لا أحد من الفقهاء يقول بوجوب الغرة في إسقاط النطفة </a:t>
            </a:r>
            <a:r>
              <a:rPr lang="ar-SA" sz="2600" b="1" dirty="0" err="1" smtClean="0">
                <a:cs typeface="+mj-cs"/>
              </a:rPr>
              <a:t>والعلقة.</a:t>
            </a:r>
            <a:r>
              <a:rPr lang="ar-SA" sz="2600" b="1" dirty="0" smtClean="0">
                <a:cs typeface="+mj-cs"/>
              </a:rPr>
              <a:t> وعليه فإن من الممكن القول: الإجهاض محرم في الحالة التي يكون إسقاطه مضموناً, دون النطفة والعلقة التي لا تضمن عند الفقهاء.</a:t>
            </a:r>
            <a:endParaRPr lang="en-US" sz="2600" b="1" dirty="0" smtClean="0">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0" y="457200"/>
            <a:ext cx="8686800" cy="3539430"/>
          </a:xfrm>
          <a:prstGeom prst="rect">
            <a:avLst/>
          </a:prstGeom>
        </p:spPr>
        <p:txBody>
          <a:bodyPr wrap="square">
            <a:spAutoFit/>
          </a:bodyPr>
          <a:lstStyle/>
          <a:p>
            <a:pPr marL="457200" indent="-457200" algn="just"/>
            <a:r>
              <a:rPr lang="ar-SA" sz="2800" b="1" dirty="0" err="1" smtClean="0"/>
              <a:t>2.</a:t>
            </a:r>
            <a:r>
              <a:rPr lang="ar-SA" sz="2800" b="1" dirty="0" smtClean="0"/>
              <a:t> قياس الجنين قبل نفخ الروح على الوأد, مناقش بالإجماع بالفرق بين </a:t>
            </a:r>
            <a:r>
              <a:rPr lang="ar-SA" sz="2800" b="1" dirty="0" err="1" smtClean="0"/>
              <a:t>المقيسين</a:t>
            </a:r>
            <a:r>
              <a:rPr lang="ar-SA" sz="2800" b="1" dirty="0" smtClean="0"/>
              <a:t>, في كثير من الأحكام, كالقصاص والدية ونحوها.</a:t>
            </a:r>
            <a:endParaRPr lang="en-US" sz="2800" b="1" dirty="0" smtClean="0"/>
          </a:p>
          <a:p>
            <a:pPr marL="457200" lvl="0" indent="-457200" algn="just"/>
            <a:r>
              <a:rPr lang="ar-SA" sz="2800" b="1" dirty="0" err="1" smtClean="0"/>
              <a:t>3.</a:t>
            </a:r>
            <a:r>
              <a:rPr lang="ar-SA" sz="2800" b="1" dirty="0" smtClean="0"/>
              <a:t> استدلالهم بحرمة العزل, يمكن أن يُرَد بالأدلة التي جاءت بجواز العزل ومن أظهرها حديث </a:t>
            </a:r>
            <a:r>
              <a:rPr lang="ar-SA" sz="2800" b="1" dirty="0" err="1" smtClean="0"/>
              <a:t>جابر </a:t>
            </a:r>
            <a:r>
              <a:rPr lang="ar-SA" sz="2800" b="1" dirty="0" smtClean="0"/>
              <a:t>(كنا نعزل والقرآن ينزل) وهو قول جماهير الفقهاء إذا كان بإذن الزوجة.</a:t>
            </a:r>
            <a:endParaRPr lang="en-US" sz="2800" b="1" dirty="0" smtClean="0"/>
          </a:p>
          <a:p>
            <a:pPr marL="457200" lvl="0" indent="-457200" algn="just"/>
            <a:r>
              <a:rPr lang="ar-SA" sz="2800" b="1" dirty="0" err="1" smtClean="0"/>
              <a:t>4.</a:t>
            </a:r>
            <a:r>
              <a:rPr lang="ar-SA" sz="2800" b="1" dirty="0" smtClean="0"/>
              <a:t> أما بقية الأدلة فهي إنما تدل على أن للجنين قبل نفخ الروح حرمة, لكنها لا تضاهي حرمته بعد نفخ الروح, ولا حرمته حال خروجه للحياة </a:t>
            </a:r>
            <a:r>
              <a:rPr lang="ar-SA" sz="2800" b="1" dirty="0" err="1" smtClean="0"/>
              <a:t>إجماعاً.</a:t>
            </a:r>
            <a:r>
              <a:rPr lang="ar-SA" sz="2800" b="1" dirty="0" smtClean="0"/>
              <a:t> </a:t>
            </a:r>
            <a:endParaRPr lang="en-US"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4000" b="1" dirty="0" smtClean="0"/>
              <a:t>أدلة القول </a:t>
            </a:r>
            <a:r>
              <a:rPr lang="ar-SA" sz="4000" b="1" dirty="0" err="1" smtClean="0"/>
              <a:t>الثاني:</a:t>
            </a:r>
            <a:r>
              <a:rPr lang="ar-SA" sz="4000" b="1" dirty="0" smtClean="0"/>
              <a:t> </a:t>
            </a:r>
            <a:endParaRPr lang="en-US" sz="4000" dirty="0"/>
          </a:p>
        </p:txBody>
      </p:sp>
      <p:sp>
        <p:nvSpPr>
          <p:cNvPr id="3" name="عنصر نائب للمحتوى 2"/>
          <p:cNvSpPr>
            <a:spLocks noGrp="1"/>
          </p:cNvSpPr>
          <p:nvPr>
            <p:ph idx="1"/>
          </p:nvPr>
        </p:nvSpPr>
        <p:spPr>
          <a:xfrm>
            <a:off x="228600" y="1371600"/>
            <a:ext cx="9372600" cy="5105400"/>
          </a:xfrm>
        </p:spPr>
        <p:txBody>
          <a:bodyPr/>
          <a:lstStyle/>
          <a:p>
            <a:pPr algn="just" rtl="1"/>
            <a:r>
              <a:rPr lang="ar-SA" sz="2400" b="1" dirty="0" smtClean="0">
                <a:cs typeface="+mj-cs"/>
              </a:rPr>
              <a:t>استدل هذا الفريق على الجواز في طور النطفة دون غيره بما يلي:</a:t>
            </a:r>
            <a:endParaRPr lang="en-US" sz="2400" b="1" dirty="0" smtClean="0">
              <a:cs typeface="+mj-cs"/>
            </a:endParaRPr>
          </a:p>
          <a:p>
            <a:pPr marL="457200" lvl="0" indent="-457200" algn="just" rtl="1">
              <a:buFont typeface="+mj-lt"/>
              <a:buAutoNum type="arabicPeriod"/>
            </a:pPr>
            <a:r>
              <a:rPr lang="ar-SA" sz="2400" b="1" dirty="0" smtClean="0">
                <a:cs typeface="+mj-cs"/>
              </a:rPr>
              <a:t>البراءة الأصلية, إذ الأصل الحل حتى يرد دليل التحريم, ولم يرد دليل على التحريم حال كون الجنين نطفة.</a:t>
            </a:r>
            <a:endParaRPr lang="en-US" sz="2400" b="1" dirty="0" smtClean="0">
              <a:cs typeface="+mj-cs"/>
            </a:endParaRPr>
          </a:p>
          <a:p>
            <a:pPr marL="457200" lvl="0" indent="-457200" algn="just" rtl="1">
              <a:buFont typeface="+mj-lt"/>
              <a:buAutoNum type="arabicPeriod"/>
            </a:pPr>
            <a:r>
              <a:rPr lang="ar-SA" sz="2400" b="1" dirty="0" smtClean="0">
                <a:cs typeface="+mj-cs"/>
              </a:rPr>
              <a:t>حديث ابن مسعود </a:t>
            </a:r>
            <a:r>
              <a:rPr lang="en-US" sz="2400" b="1" dirty="0" smtClean="0">
                <a:cs typeface="+mj-cs"/>
                <a:sym typeface="AGA Arabesque"/>
              </a:rPr>
              <a:t></a:t>
            </a:r>
            <a:r>
              <a:rPr lang="ar-SA" sz="2400" b="1" dirty="0" smtClean="0">
                <a:cs typeface="+mj-cs"/>
              </a:rPr>
              <a:t> </a:t>
            </a:r>
            <a:r>
              <a:rPr lang="ar-SA" sz="2400" b="1" dirty="0" err="1" smtClean="0">
                <a:cs typeface="+mj-cs"/>
              </a:rPr>
              <a:t>:</a:t>
            </a:r>
            <a:r>
              <a:rPr lang="ar-SA" sz="2400" b="1" dirty="0" smtClean="0">
                <a:cs typeface="+mj-cs"/>
              </a:rPr>
              <a:t>(إن النطفة تكون في الرحم أربعين يوماً على حالها لا تغـيّر، فإذا مضت الأربعون صارت علقة، ثم مضغة </a:t>
            </a:r>
            <a:r>
              <a:rPr lang="ar-SA" sz="2400" b="1" dirty="0" err="1" smtClean="0">
                <a:cs typeface="+mj-cs"/>
              </a:rPr>
              <a:t>كذلك ...).</a:t>
            </a:r>
            <a:endParaRPr lang="en-US" sz="2400" b="1" dirty="0" smtClean="0">
              <a:cs typeface="+mj-cs"/>
            </a:endParaRPr>
          </a:p>
          <a:p>
            <a:pPr marL="457200" indent="-457200" algn="just" rtl="1"/>
            <a:r>
              <a:rPr lang="ar-SA" sz="2400" b="1" dirty="0" smtClean="0">
                <a:cs typeface="+mj-cs"/>
              </a:rPr>
              <a:t>وجه الاستدلال: أن النطفة تبقى على حالها ولا تنعقد، وما لا ينعقد يجوز </a:t>
            </a:r>
            <a:r>
              <a:rPr lang="ar-SA" sz="2400" b="1" dirty="0" err="1" smtClean="0">
                <a:cs typeface="+mj-cs"/>
              </a:rPr>
              <a:t>إسقاطه.</a:t>
            </a:r>
            <a:r>
              <a:rPr lang="ar-SA" sz="2400" b="1" dirty="0" smtClean="0">
                <a:cs typeface="+mj-cs"/>
              </a:rPr>
              <a:t> </a:t>
            </a:r>
            <a:endParaRPr lang="en-US" sz="2400" b="1" dirty="0" smtClean="0">
              <a:cs typeface="+mj-cs"/>
            </a:endParaRPr>
          </a:p>
          <a:p>
            <a:pPr marL="457200" lvl="0" indent="-457200" algn="just" rtl="1"/>
            <a:r>
              <a:rPr lang="ar-SA" sz="2400" b="1" dirty="0" err="1" smtClean="0">
                <a:cs typeface="+mj-cs"/>
              </a:rPr>
              <a:t>3.</a:t>
            </a:r>
            <a:r>
              <a:rPr lang="ar-SA" sz="2400" b="1" dirty="0" smtClean="0">
                <a:cs typeface="+mj-cs"/>
              </a:rPr>
              <a:t> حديث جابر </a:t>
            </a:r>
            <a:r>
              <a:rPr lang="en-US" sz="2400" b="1" dirty="0" smtClean="0">
                <a:cs typeface="+mj-cs"/>
                <a:sym typeface="AGA Arabesque"/>
              </a:rPr>
              <a:t></a:t>
            </a:r>
            <a:r>
              <a:rPr lang="en-US" sz="2400" b="1" dirty="0" smtClean="0">
                <a:cs typeface="+mj-cs"/>
              </a:rPr>
              <a:t> </a:t>
            </a:r>
            <a:r>
              <a:rPr lang="ar-SA" sz="2400" b="1" dirty="0" err="1" smtClean="0">
                <a:cs typeface="+mj-cs"/>
              </a:rPr>
              <a:t>:</a:t>
            </a:r>
            <a:r>
              <a:rPr lang="ar-SA" sz="2400" b="1" dirty="0" smtClean="0">
                <a:cs typeface="+mj-cs"/>
              </a:rPr>
              <a:t>(كنا نعزل والقرآن ينزل)،  فالنبي </a:t>
            </a:r>
            <a:r>
              <a:rPr lang="en-US" sz="2400" b="1" dirty="0" smtClean="0">
                <a:cs typeface="+mj-cs"/>
                <a:sym typeface="AGA Arabesque"/>
              </a:rPr>
              <a:t></a:t>
            </a:r>
            <a:r>
              <a:rPr lang="en-US" sz="2400" b="1" dirty="0" smtClean="0">
                <a:cs typeface="+mj-cs"/>
              </a:rPr>
              <a:t> </a:t>
            </a:r>
            <a:r>
              <a:rPr lang="ar-SA" sz="2400" b="1" dirty="0" smtClean="0">
                <a:cs typeface="+mj-cs"/>
              </a:rPr>
              <a:t>أقرهم على العزل, والعزل إتلاف للنطفة, فدل ذلك على أن النطفة لا حرمة لها.</a:t>
            </a:r>
            <a:endParaRPr lang="en-US" sz="2400" b="1" dirty="0" smtClean="0">
              <a:cs typeface="+mj-cs"/>
            </a:endParaRPr>
          </a:p>
          <a:p>
            <a:pPr marL="457200" lvl="0" indent="-457200" algn="just" rtl="1"/>
            <a:r>
              <a:rPr lang="ar-SA" sz="2400" b="1" dirty="0" err="1" smtClean="0">
                <a:cs typeface="+mj-cs"/>
              </a:rPr>
              <a:t>4.</a:t>
            </a:r>
            <a:r>
              <a:rPr lang="ar-SA" sz="2400" b="1" dirty="0" smtClean="0">
                <a:cs typeface="+mj-cs"/>
              </a:rPr>
              <a:t> قوله </a:t>
            </a:r>
            <a:r>
              <a:rPr lang="ar-SA" sz="2400" b="1" dirty="0" err="1" smtClean="0">
                <a:cs typeface="+mj-cs"/>
              </a:rPr>
              <a:t>تعالى :</a:t>
            </a:r>
            <a:r>
              <a:rPr lang="ar-SA" sz="2400" b="1" dirty="0" smtClean="0">
                <a:cs typeface="+mj-cs"/>
              </a:rPr>
              <a:t>{يَا أَيُّهَا النَّاسُ إِن كُنتُمْ فِي رَيْبٍ مِّنَ الْبَعْثِ فَإِنَّا خَلَقْنَاكُم مِّن تُرَابٍ ثُمَّ مِن نُّطْفَةٍ ثُمَّ مِنْ عَلَقَةٍ ثُمَّ مِن مُّضْغَةٍ مُّخَلَّقَةٍ وَغَيْرِ مُخَلَّقَةٍ</a:t>
            </a:r>
            <a:r>
              <a:rPr lang="ar-SA" sz="2400" b="1" dirty="0" err="1" smtClean="0">
                <a:cs typeface="+mj-cs"/>
              </a:rPr>
              <a:t>}.</a:t>
            </a:r>
            <a:r>
              <a:rPr lang="ar-SA" sz="2400" b="1" dirty="0" smtClean="0">
                <a:cs typeface="+mj-cs"/>
              </a:rPr>
              <a:t> وجه الدلالة: أن التخليق لا يكون إلا في مرحلة المضغة, ومرحلة النطفة لا تخليق فيها، ومن ثَمَّ فلا حرمة لها, ويجوز إسقاطها.</a:t>
            </a:r>
            <a:endParaRPr lang="en-US" sz="2400" b="1" dirty="0">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مناقشة أدلة القول الثاني:</a:t>
            </a:r>
            <a:endParaRPr lang="en-US" sz="3600" dirty="0"/>
          </a:p>
        </p:txBody>
      </p:sp>
      <p:sp>
        <p:nvSpPr>
          <p:cNvPr id="3" name="عنصر نائب للمحتوى 2"/>
          <p:cNvSpPr>
            <a:spLocks noGrp="1"/>
          </p:cNvSpPr>
          <p:nvPr>
            <p:ph idx="1"/>
          </p:nvPr>
        </p:nvSpPr>
        <p:spPr>
          <a:xfrm>
            <a:off x="152400" y="1371600"/>
            <a:ext cx="9601200" cy="4754563"/>
          </a:xfrm>
        </p:spPr>
        <p:txBody>
          <a:bodyPr/>
          <a:lstStyle/>
          <a:p>
            <a:pPr marL="457200" lvl="0" indent="-457200" rtl="1">
              <a:buFont typeface="+mj-lt"/>
              <a:buAutoNum type="arabicPeriod"/>
            </a:pPr>
            <a:r>
              <a:rPr lang="ar-SA" sz="2400" b="1" dirty="0" smtClean="0">
                <a:cs typeface="+mj-cs"/>
              </a:rPr>
              <a:t>يُرَد على استدلالهم بالبراءة الأصلية, بأدلة القائلين بالتحريم, ولعل من أظهرها تأخير رجم الزانية الحامل إجماعاً مما يدل على أن للجنين نوع حرمة ولو كان في بداياته.</a:t>
            </a:r>
            <a:endParaRPr lang="en-US" sz="2400" b="1" dirty="0" smtClean="0">
              <a:cs typeface="+mj-cs"/>
            </a:endParaRPr>
          </a:p>
          <a:p>
            <a:pPr marL="457200" lvl="0" indent="-457200" rtl="1">
              <a:buFont typeface="+mj-lt"/>
              <a:buAutoNum type="arabicPeriod"/>
            </a:pPr>
            <a:r>
              <a:rPr lang="ar-SA" sz="2400" b="1" dirty="0" smtClean="0">
                <a:cs typeface="+mj-cs"/>
              </a:rPr>
              <a:t>يُردّ على استدلالهم بحديث ابن مسعود </a:t>
            </a:r>
            <a:r>
              <a:rPr lang="en-US" sz="2400" b="1" dirty="0" smtClean="0">
                <a:cs typeface="+mj-cs"/>
                <a:sym typeface="AGA Arabesque"/>
              </a:rPr>
              <a:t></a:t>
            </a:r>
            <a:r>
              <a:rPr lang="en-US" sz="2400" b="1" dirty="0" smtClean="0">
                <a:cs typeface="+mj-cs"/>
              </a:rPr>
              <a:t> </a:t>
            </a:r>
            <a:r>
              <a:rPr lang="ar-SA" sz="2400" b="1" dirty="0" smtClean="0">
                <a:cs typeface="+mj-cs"/>
              </a:rPr>
              <a:t>من وجهين: أن الحديث بهذا اللفظ </a:t>
            </a:r>
            <a:r>
              <a:rPr lang="ar-SA" sz="2400" b="1" dirty="0" err="1" smtClean="0">
                <a:cs typeface="+mj-cs"/>
              </a:rPr>
              <a:t>ضعيف.</a:t>
            </a:r>
            <a:r>
              <a:rPr lang="ar-SA" sz="2400" b="1" dirty="0" smtClean="0">
                <a:cs typeface="+mj-cs"/>
              </a:rPr>
              <a:t>  ولو ثبت فلا دليل على التفريق بين ما انعقد وما لم </a:t>
            </a:r>
            <a:r>
              <a:rPr lang="ar-SA" sz="2400" b="1" dirty="0" err="1" smtClean="0">
                <a:cs typeface="+mj-cs"/>
              </a:rPr>
              <a:t>ينعقد.</a:t>
            </a:r>
            <a:r>
              <a:rPr lang="ar-SA" sz="2400" b="1" dirty="0" smtClean="0">
                <a:cs typeface="+mj-cs"/>
              </a:rPr>
              <a:t> بل يرده حديث ابن مسعود </a:t>
            </a:r>
            <a:r>
              <a:rPr lang="ar-SA" sz="2400" b="1" dirty="0" err="1" smtClean="0">
                <a:cs typeface="+mj-cs"/>
              </a:rPr>
              <a:t>الصحيح </a:t>
            </a:r>
            <a:r>
              <a:rPr lang="ar-SA" sz="2400" b="1" dirty="0" smtClean="0">
                <a:cs typeface="+mj-cs"/>
              </a:rPr>
              <a:t>" إن أحدكم يجمع خلقه في بطن أمه أربعين يوماً" فإن هذا يقتضي أن الله قد جمع فيها خلقه جمعاً خفياً، وهذا التخليق يتزايد شيئاً فشيئاً إلى أن يظهر للحس ظهوراً لا خفاء </a:t>
            </a:r>
            <a:r>
              <a:rPr lang="ar-SA" sz="2400" b="1" dirty="0" err="1" smtClean="0">
                <a:cs typeface="+mj-cs"/>
              </a:rPr>
              <a:t>به</a:t>
            </a:r>
            <a:r>
              <a:rPr lang="ar-SA" sz="2400" b="1" dirty="0" smtClean="0">
                <a:cs typeface="+mj-cs"/>
              </a:rPr>
              <a:t> </a:t>
            </a:r>
            <a:r>
              <a:rPr lang="ar-SA" sz="2400" b="1" dirty="0" err="1" smtClean="0">
                <a:cs typeface="+mj-cs"/>
              </a:rPr>
              <a:t>كله.</a:t>
            </a:r>
            <a:r>
              <a:rPr lang="ar-SA" sz="2400" b="1" dirty="0" smtClean="0">
                <a:cs typeface="+mj-cs"/>
              </a:rPr>
              <a:t> بل إن الأطباء يقطعون بأن </a:t>
            </a:r>
            <a:r>
              <a:rPr lang="ar-SA" sz="2400" b="1" dirty="0" err="1" smtClean="0">
                <a:cs typeface="+mj-cs"/>
              </a:rPr>
              <a:t>الإنعقاد</a:t>
            </a:r>
            <a:r>
              <a:rPr lang="ar-SA" sz="2400" b="1" dirty="0" smtClean="0">
                <a:cs typeface="+mj-cs"/>
              </a:rPr>
              <a:t> يكون في الأسبوع الأول.</a:t>
            </a:r>
            <a:endParaRPr lang="en-US" sz="2400" b="1" dirty="0" smtClean="0">
              <a:cs typeface="+mj-cs"/>
            </a:endParaRPr>
          </a:p>
          <a:p>
            <a:pPr marL="457200" lvl="0" indent="-457200" rtl="1">
              <a:buFont typeface="+mj-lt"/>
              <a:buAutoNum type="arabicPeriod"/>
            </a:pPr>
            <a:r>
              <a:rPr lang="ar-SA" sz="2400" b="1" dirty="0" smtClean="0">
                <a:cs typeface="+mj-cs"/>
              </a:rPr>
              <a:t>أما استدلالهم بقوله </a:t>
            </a:r>
            <a:r>
              <a:rPr lang="ar-SA" sz="2400" b="1" dirty="0" err="1" smtClean="0">
                <a:cs typeface="+mj-cs"/>
              </a:rPr>
              <a:t>تعالى: </a:t>
            </a:r>
            <a:r>
              <a:rPr lang="ar-SA" sz="2400" b="1" dirty="0" smtClean="0">
                <a:cs typeface="+mj-cs"/>
              </a:rPr>
              <a:t>{فَإِنَّا خَلَقْنَاكُم مِّن تُرَابٍ ثُمَّ مِن نُّطْفَةٍ ثُمَّ مِنْ عَلَقَةٍ ثُمَّ مِن مُّضْغَةٍ مُّخَلَّقَةٍ وَغَيْرِ مُخَلَّقَةٍ</a:t>
            </a:r>
            <a:r>
              <a:rPr lang="ar-SA" sz="2400" b="1" dirty="0" err="1" smtClean="0">
                <a:cs typeface="+mj-cs"/>
              </a:rPr>
              <a:t>}.</a:t>
            </a:r>
            <a:endParaRPr lang="en-US" sz="2400" b="1" dirty="0" smtClean="0">
              <a:cs typeface="+mj-cs"/>
            </a:endParaRPr>
          </a:p>
          <a:p>
            <a:pPr rtl="1"/>
            <a:r>
              <a:rPr lang="ar-SA" sz="2400" b="1" dirty="0" smtClean="0">
                <a:cs typeface="+mj-cs"/>
              </a:rPr>
              <a:t>فالجواب عنه: أنكم تقولون بحرمة إسقاط الجنين حال كونه علقة, قبل المضغة وقبل التخليق, وإذا جاز حال كونه علقة, جاز حال كونه نطفة, وعليه فلا حجة لكم في الآية.</a:t>
            </a:r>
            <a:endParaRPr lang="en-US" sz="2400" b="1" dirty="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أدلة القول </a:t>
            </a:r>
            <a:r>
              <a:rPr lang="ar-SA" sz="4000" b="1" dirty="0" err="1" smtClean="0"/>
              <a:t>الثالث:</a:t>
            </a:r>
            <a:r>
              <a:rPr lang="ar-SA" sz="4000" b="1" dirty="0" smtClean="0"/>
              <a:t> </a:t>
            </a:r>
            <a:endParaRPr lang="en-US" sz="4000" dirty="0"/>
          </a:p>
        </p:txBody>
      </p:sp>
      <p:sp>
        <p:nvSpPr>
          <p:cNvPr id="3" name="عنصر نائب للمحتوى 2"/>
          <p:cNvSpPr>
            <a:spLocks noGrp="1"/>
          </p:cNvSpPr>
          <p:nvPr>
            <p:ph idx="1"/>
          </p:nvPr>
        </p:nvSpPr>
        <p:spPr>
          <a:xfrm>
            <a:off x="152400" y="1371600"/>
            <a:ext cx="9601200" cy="5029200"/>
          </a:xfrm>
        </p:spPr>
        <p:txBody>
          <a:bodyPr/>
          <a:lstStyle/>
          <a:p>
            <a:pPr algn="just" rtl="1"/>
            <a:r>
              <a:rPr lang="ar-SA" sz="2400" b="1" dirty="0" smtClean="0"/>
              <a:t>استدل الفريق الثالث على جواز الإسقاط قبل نفخ الروح بما يلي:</a:t>
            </a:r>
            <a:endParaRPr lang="en-US" sz="2400" b="1" dirty="0" smtClean="0"/>
          </a:p>
          <a:p>
            <a:pPr marL="457200" lvl="0" indent="-457200" algn="just" rtl="1">
              <a:buFont typeface="+mj-lt"/>
              <a:buAutoNum type="arabicPeriod"/>
            </a:pPr>
            <a:r>
              <a:rPr lang="ar-SA" sz="2400" b="1" dirty="0" smtClean="0"/>
              <a:t>أن كل ما لم تحلّه الروح لا يبعث يوم القيامة، وما لا يبعث فلا اعتبار لوجوده، ومن ثَمَّ فلا حرمة في إسقاطه.</a:t>
            </a:r>
            <a:endParaRPr lang="en-US" sz="2400" b="1" dirty="0" smtClean="0"/>
          </a:p>
          <a:p>
            <a:pPr marL="457200" lvl="0" indent="-457200" algn="just" rtl="1">
              <a:buFont typeface="+mj-lt"/>
              <a:buAutoNum type="arabicPeriod"/>
            </a:pPr>
            <a:r>
              <a:rPr lang="ar-SA" sz="2400" b="1" dirty="0" smtClean="0"/>
              <a:t>أن الجنين ما لم يتخلق وتنفخ فيه الروح فإنه ليس بآدمي، وإذا لم يكن كذلك فلا حرمة </a:t>
            </a:r>
            <a:r>
              <a:rPr lang="ar-SA" sz="2400" b="1" dirty="0" err="1" smtClean="0"/>
              <a:t>له.</a:t>
            </a:r>
            <a:r>
              <a:rPr lang="ar-SA" sz="2400" b="1" dirty="0" smtClean="0"/>
              <a:t> </a:t>
            </a:r>
            <a:endParaRPr lang="en-US" sz="2400" b="1" dirty="0" smtClean="0"/>
          </a:p>
          <a:p>
            <a:pPr marL="457200" lvl="0" indent="-457200" algn="just" rtl="1">
              <a:buFont typeface="+mj-lt"/>
              <a:buAutoNum type="arabicPeriod"/>
            </a:pPr>
            <a:r>
              <a:rPr lang="ar-SA" sz="2400" b="1" dirty="0" smtClean="0"/>
              <a:t>الحياة التي في أول الحمل إنما هي امتداد للحياة التي في الحيوان المنوي، بخلاف الحياة الحادثة من نفخ الروح بعد مائة وعشرين يوماً، فهي حياة إنسانية ذات احترام </a:t>
            </a:r>
            <a:r>
              <a:rPr lang="ar-SA" sz="2400" b="1" dirty="0" err="1" smtClean="0"/>
              <a:t>خاص.</a:t>
            </a:r>
            <a:r>
              <a:rPr lang="ar-SA" sz="2400" b="1" dirty="0" smtClean="0"/>
              <a:t> واستدلوا على التفريق بين الحالتين بقوله </a:t>
            </a:r>
            <a:r>
              <a:rPr lang="ar-SA" sz="2400" b="1" dirty="0" err="1" smtClean="0"/>
              <a:t>تعالى: </a:t>
            </a:r>
            <a:r>
              <a:rPr lang="ar-SA" sz="2400" b="1" dirty="0" smtClean="0"/>
              <a:t>{ولقد خلقنا الإنسان من سلالة من طين ثم جعلناه نطفة في قرار مكين ثم خلقنا النطفة علقة فخلقنا العلقة مضغة فخلقنا المضغة عظاماً فكسونا العظام لحماً ثم </a:t>
            </a:r>
            <a:r>
              <a:rPr lang="ar-SA" sz="2400" b="1" dirty="0" err="1" smtClean="0"/>
              <a:t>أنشأناه</a:t>
            </a:r>
            <a:r>
              <a:rPr lang="ar-SA" sz="2400" b="1" dirty="0" smtClean="0"/>
              <a:t> خلقاً آخر فتبارك الله أحسن الخالقين</a:t>
            </a:r>
            <a:r>
              <a:rPr lang="ar-SA" sz="2400" b="1" dirty="0" err="1" smtClean="0"/>
              <a:t>}.</a:t>
            </a:r>
            <a:r>
              <a:rPr lang="ar-SA" sz="2400" b="1" dirty="0" smtClean="0"/>
              <a:t> قال الطبري:"قال بعضهم: إنشاؤه إياه خلقاً آخر: نفخه الروح فيه، فيصير حينئذ إنساناً، وكان قبل ذلك </a:t>
            </a:r>
            <a:r>
              <a:rPr lang="ar-SA" sz="2400" b="1" dirty="0" err="1" smtClean="0"/>
              <a:t>صورة…..</a:t>
            </a:r>
            <a:r>
              <a:rPr lang="ar-SA" sz="2400" b="1" dirty="0" smtClean="0"/>
              <a:t> وبنفخ الروح فيه يتحول عن تلك المعاني كلها إلى معنى الإنسانية، كما تحول أبوه آدم بنفخ الروح في الطين التي خلق منها إنساناً، وخلقاً آخر غير الطين الذي خلق </a:t>
            </a:r>
            <a:r>
              <a:rPr lang="ar-SA" sz="2400" b="1" dirty="0" err="1" smtClean="0"/>
              <a:t>منه".</a:t>
            </a:r>
            <a:endParaRPr lang="en-US" sz="2400" b="1" dirty="0" smtClean="0"/>
          </a:p>
          <a:p>
            <a:pPr algn="just" rtl="1"/>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مناقشة أدلة القول الثالث:</a:t>
            </a:r>
            <a:endParaRPr lang="en-US" sz="4000" dirty="0"/>
          </a:p>
        </p:txBody>
      </p:sp>
      <p:sp>
        <p:nvSpPr>
          <p:cNvPr id="3" name="عنصر نائب للمحتوى 2"/>
          <p:cNvSpPr>
            <a:spLocks noGrp="1"/>
          </p:cNvSpPr>
          <p:nvPr>
            <p:ph idx="1"/>
          </p:nvPr>
        </p:nvSpPr>
        <p:spPr>
          <a:xfrm>
            <a:off x="304800" y="1371600"/>
            <a:ext cx="9105900" cy="4754563"/>
          </a:xfrm>
        </p:spPr>
        <p:txBody>
          <a:bodyPr/>
          <a:lstStyle/>
          <a:p>
            <a:pPr marL="514350" lvl="0" indent="-514350" algn="just" rtl="1">
              <a:buFont typeface="+mj-lt"/>
              <a:buAutoNum type="arabicPeriod"/>
            </a:pPr>
            <a:r>
              <a:rPr lang="ar-SA" sz="2600" b="1" dirty="0" smtClean="0">
                <a:cs typeface="+mj-cs"/>
              </a:rPr>
              <a:t>يمكن أن يجاب عن دليلهم الأول: بأن هذا اعتداء على ما مصيره اكتمال الآدمية, وحلول الروح </a:t>
            </a:r>
            <a:r>
              <a:rPr lang="ar-SA" sz="2600" b="1" dirty="0" err="1" smtClean="0">
                <a:cs typeface="+mj-cs"/>
              </a:rPr>
              <a:t>فيه.</a:t>
            </a:r>
            <a:r>
              <a:rPr lang="ar-SA" sz="2600" b="1" dirty="0" smtClean="0">
                <a:cs typeface="+mj-cs"/>
              </a:rPr>
              <a:t> وهذا الاعتداء بغير حق إيقاف له، والاعتداء بغير حق محرم.</a:t>
            </a:r>
            <a:endParaRPr lang="en-US" sz="2600" b="1" dirty="0" smtClean="0">
              <a:cs typeface="+mj-cs"/>
            </a:endParaRPr>
          </a:p>
          <a:p>
            <a:pPr marL="514350" lvl="0" indent="-514350" algn="just" rtl="1">
              <a:buFont typeface="+mj-lt"/>
              <a:buAutoNum type="arabicPeriod"/>
            </a:pPr>
            <a:r>
              <a:rPr lang="ar-SA" sz="2600" b="1" dirty="0" smtClean="0">
                <a:cs typeface="+mj-cs"/>
              </a:rPr>
              <a:t>نعم؛ نُسَلِّم أن حرمته ليست كحرمة من نفخت فيه الروح </a:t>
            </a:r>
            <a:r>
              <a:rPr lang="ar-SA" sz="2600" b="1" dirty="0" err="1" smtClean="0">
                <a:cs typeface="+mj-cs"/>
              </a:rPr>
              <a:t>الا</a:t>
            </a:r>
            <a:r>
              <a:rPr lang="ar-SA" sz="2600" b="1" dirty="0" smtClean="0">
                <a:cs typeface="+mj-cs"/>
              </a:rPr>
              <a:t> أن هذا لا يعني انعدام حرمته لذلك.</a:t>
            </a:r>
            <a:endParaRPr lang="en-US" sz="2600" b="1" dirty="0" smtClean="0">
              <a:cs typeface="+mj-cs"/>
            </a:endParaRPr>
          </a:p>
          <a:p>
            <a:pPr marL="514350" lvl="0" indent="-514350" algn="just" rtl="1">
              <a:buFont typeface="+mj-lt"/>
              <a:buAutoNum type="arabicPeriod"/>
            </a:pPr>
            <a:r>
              <a:rPr lang="ar-SA" sz="2600" b="1" dirty="0" smtClean="0">
                <a:cs typeface="+mj-cs"/>
              </a:rPr>
              <a:t>استدلال البعض بالقياس على العزل يُناقش بالفرق بين حال استقرار النطفة في الرحم, وما قبل </a:t>
            </a:r>
            <a:r>
              <a:rPr lang="ar-SA" sz="2600" b="1" dirty="0" err="1" smtClean="0">
                <a:cs typeface="+mj-cs"/>
              </a:rPr>
              <a:t>ذلك.</a:t>
            </a:r>
            <a:r>
              <a:rPr lang="ar-SA" sz="2600" b="1" dirty="0" smtClean="0">
                <a:cs typeface="+mj-cs"/>
              </a:rPr>
              <a:t> والفرق بين الحالين </a:t>
            </a:r>
            <a:r>
              <a:rPr lang="ar-SA" sz="2600" b="1" dirty="0" err="1" smtClean="0">
                <a:cs typeface="+mj-cs"/>
              </a:rPr>
              <a:t>ظاهر.</a:t>
            </a:r>
            <a:r>
              <a:rPr lang="ar-SA" sz="2600" b="1" dirty="0" smtClean="0">
                <a:cs typeface="+mj-cs"/>
              </a:rPr>
              <a:t> ففي حالة العزل لم تستقر النطفة في الرحم ولم يحصل لها تكوين أو تخليق, بخلاف حال كون النطفة في الرحم فإنها مستقرة فيه في قرار </a:t>
            </a:r>
            <a:r>
              <a:rPr lang="ar-SA" sz="2600" b="1" dirty="0" err="1" smtClean="0">
                <a:cs typeface="+mj-cs"/>
              </a:rPr>
              <a:t>مكين.</a:t>
            </a:r>
            <a:r>
              <a:rPr lang="ar-SA" sz="2600" b="1" dirty="0" smtClean="0">
                <a:cs typeface="+mj-cs"/>
              </a:rPr>
              <a:t> والقاعدة الفقهية: أن الدفع أهون من </a:t>
            </a:r>
            <a:r>
              <a:rPr lang="ar-SA" sz="2600" b="1" dirty="0" err="1" smtClean="0">
                <a:cs typeface="+mj-cs"/>
              </a:rPr>
              <a:t>الرفع.</a:t>
            </a:r>
            <a:r>
              <a:rPr lang="ar-SA" sz="2600" b="1" dirty="0" smtClean="0">
                <a:cs typeface="+mj-cs"/>
              </a:rPr>
              <a:t> فدفع النطفة والعزل أهون من إخراجها من مكانها الذي أودعت فيه.</a:t>
            </a:r>
            <a:endParaRPr lang="en-US" sz="2600" b="1" dirty="0" smtClean="0">
              <a:cs typeface="+mj-cs"/>
            </a:endParaRPr>
          </a:p>
          <a:p>
            <a:endParaRPr lang="ar-SA" sz="26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الترجيح:</a:t>
            </a:r>
            <a:endParaRPr lang="en-US" sz="3600" dirty="0"/>
          </a:p>
        </p:txBody>
      </p:sp>
      <p:sp>
        <p:nvSpPr>
          <p:cNvPr id="3" name="عنصر نائب للمحتوى 2"/>
          <p:cNvSpPr>
            <a:spLocks noGrp="1"/>
          </p:cNvSpPr>
          <p:nvPr>
            <p:ph idx="1"/>
          </p:nvPr>
        </p:nvSpPr>
        <p:spPr>
          <a:xfrm>
            <a:off x="304800" y="1371600"/>
            <a:ext cx="9296400" cy="4754563"/>
          </a:xfrm>
        </p:spPr>
        <p:txBody>
          <a:bodyPr/>
          <a:lstStyle/>
          <a:p>
            <a:pPr rtl="1"/>
            <a:r>
              <a:rPr lang="ar-SA" sz="2800" b="1" dirty="0" smtClean="0"/>
              <a:t>لعل الأحرى في المسألة أن </a:t>
            </a:r>
            <a:r>
              <a:rPr lang="ar-SA" sz="2800" b="1" dirty="0" err="1" smtClean="0"/>
              <a:t>يقال:</a:t>
            </a:r>
            <a:r>
              <a:rPr lang="ar-SA" sz="2800" b="1" dirty="0" smtClean="0"/>
              <a:t> </a:t>
            </a:r>
            <a:endParaRPr lang="en-US" sz="2800" b="1" dirty="0" smtClean="0"/>
          </a:p>
          <a:p>
            <a:pPr rtl="1"/>
            <a:r>
              <a:rPr lang="ar-SA" sz="2800" b="1" dirty="0" smtClean="0"/>
              <a:t>إن أدلة القول الأول وتعليلاتهم تدل على أن للجنين نوع حرمة لذا أُخِّر الحد والقصاص عن المرأة حتى تضع حملها.</a:t>
            </a:r>
            <a:endParaRPr lang="en-US" sz="2800" b="1" dirty="0" smtClean="0"/>
          </a:p>
          <a:p>
            <a:pPr rtl="1"/>
            <a:r>
              <a:rPr lang="ar-SA" sz="2800" b="1" dirty="0" smtClean="0"/>
              <a:t>وأدلة القول الثالث تدل على أن حرمته لا </a:t>
            </a:r>
            <a:r>
              <a:rPr lang="ar-SA" sz="2800" b="1" dirty="0" err="1" smtClean="0"/>
              <a:t>تظاهي</a:t>
            </a:r>
            <a:r>
              <a:rPr lang="ar-SA" sz="2800" b="1" dirty="0" smtClean="0"/>
              <a:t> حرمة ما نفخت فيه الروح.</a:t>
            </a:r>
            <a:endParaRPr lang="en-US" sz="2800" b="1" dirty="0" smtClean="0"/>
          </a:p>
          <a:p>
            <a:pPr rtl="1"/>
            <a:r>
              <a:rPr lang="ar-SA" sz="2800" b="1" dirty="0" smtClean="0"/>
              <a:t>والاحتياط في الأنفس والدماء مطلوب, وحرمتها عظيمة عند الله, ومن ثمَّ وجب المنع إلا لضرورة جمعاً بين الأدلة, ومن الضرورة الخوف على حياة الأم, أو التسبب في أمراض لها, وأما أن يكون للخشية من النفقة, أو للحفاظ على الشباب, أو لراحة النفس من عناء تربية العيال, فلا يجوز.</a:t>
            </a:r>
            <a:endParaRPr lang="en-US"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عقوبة </a:t>
            </a:r>
            <a:r>
              <a:rPr lang="ar-SA" b="1" dirty="0" err="1" smtClean="0"/>
              <a:t>الإجهاض :</a:t>
            </a:r>
            <a:endParaRPr lang="ar-SA"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800" b="1" dirty="0" smtClean="0">
                <a:cs typeface="+mj-cs"/>
              </a:rPr>
              <a:t>اتّفق الفقهاء على أنّ الواجب في الجناية على جنين الحرّة هو </a:t>
            </a:r>
            <a:r>
              <a:rPr lang="ar-SA" sz="2800" b="1" dirty="0" err="1" smtClean="0">
                <a:cs typeface="+mj-cs"/>
              </a:rPr>
              <a:t>غرّة.</a:t>
            </a:r>
            <a:r>
              <a:rPr lang="ar-SA" sz="2800" b="1" dirty="0" smtClean="0">
                <a:cs typeface="+mj-cs"/>
              </a:rPr>
              <a:t> لما ثبت عنه صلى الله عليه وسلم من حديث أبي هريرة </a:t>
            </a:r>
            <a:r>
              <a:rPr lang="ar-SA" sz="2800" b="1" dirty="0" err="1" smtClean="0">
                <a:cs typeface="+mj-cs"/>
              </a:rPr>
              <a:t>وغيره : </a:t>
            </a:r>
            <a:r>
              <a:rPr lang="ar-SA" sz="2800" b="1" dirty="0" smtClean="0">
                <a:cs typeface="+mj-cs"/>
              </a:rPr>
              <a:t>(أنّ امرأتين من هذيل رمت إحداهما الأخرى، فطرحت جنينها، فقضى فيه رسول اللّه صلى الله عليه وسلم بغرّة عبد أو وليدة</a:t>
            </a:r>
            <a:r>
              <a:rPr lang="ar-SA" sz="2800" b="1" dirty="0" err="1" smtClean="0">
                <a:cs typeface="+mj-cs"/>
              </a:rPr>
              <a:t>).</a:t>
            </a:r>
            <a:r>
              <a:rPr lang="ar-SA" sz="2800" b="1" dirty="0" smtClean="0">
                <a:cs typeface="+mj-cs"/>
              </a:rPr>
              <a:t> </a:t>
            </a:r>
            <a:endParaRPr lang="en-US" sz="2800" b="1" dirty="0" smtClean="0">
              <a:cs typeface="+mj-cs"/>
            </a:endParaRPr>
          </a:p>
          <a:p>
            <a:pPr algn="just" rtl="1"/>
            <a:r>
              <a:rPr lang="ar-SA" sz="2800" b="1" dirty="0" smtClean="0">
                <a:cs typeface="+mj-cs"/>
              </a:rPr>
              <a:t>واتّفق فقهاء المذاهب على أنّ مقدار الغرّة في ذلك هو نصف عشر الدّية </a:t>
            </a:r>
            <a:r>
              <a:rPr lang="ar-SA" sz="2800" b="1" dirty="0" err="1" smtClean="0">
                <a:cs typeface="+mj-cs"/>
              </a:rPr>
              <a:t>الكاملة </a:t>
            </a:r>
            <a:r>
              <a:rPr lang="ar-SA" sz="2800" b="1" dirty="0" smtClean="0">
                <a:cs typeface="+mj-cs"/>
              </a:rPr>
              <a:t>، وأنّ الموجب للغرّة كلّ جناية ترتّب عليها انفصال الجنين عن أمّه ميّتاً، سواء أكانت الجناية نتيجة فعل أم قول أم ترك، ولو من الحامل نفسها أو زوجها، عمداً كان أو </a:t>
            </a:r>
            <a:r>
              <a:rPr lang="ar-SA" sz="2800" b="1" dirty="0" err="1" smtClean="0">
                <a:cs typeface="+mj-cs"/>
              </a:rPr>
              <a:t>خطأً.</a:t>
            </a:r>
            <a:r>
              <a:rPr lang="ar-SA" sz="2800" b="1" dirty="0" smtClean="0">
                <a:cs typeface="+mj-cs"/>
              </a:rPr>
              <a:t> </a:t>
            </a:r>
            <a:endParaRPr lang="en-US" sz="2800" b="1" dirty="0" smtClean="0">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685800"/>
            <a:ext cx="9144000" cy="4832092"/>
          </a:xfrm>
          <a:prstGeom prst="rect">
            <a:avLst/>
          </a:prstGeom>
        </p:spPr>
        <p:txBody>
          <a:bodyPr wrap="square">
            <a:spAutoFit/>
          </a:bodyPr>
          <a:lstStyle/>
          <a:p>
            <a:pPr algn="just"/>
            <a:r>
              <a:rPr lang="ar-SA" sz="2800" b="1" dirty="0" smtClean="0"/>
              <a:t>ويختلف الفقهاء في وجوب </a:t>
            </a:r>
            <a:r>
              <a:rPr lang="ar-SA" sz="2800" b="1" dirty="0" err="1" smtClean="0"/>
              <a:t>الكفّارة </a:t>
            </a:r>
            <a:r>
              <a:rPr lang="ar-SA" sz="2800" b="1" dirty="0" smtClean="0"/>
              <a:t>-وهي العقوبة المقدّرة حقّاً للّه تعالى- مع </a:t>
            </a:r>
            <a:r>
              <a:rPr lang="ar-SA" sz="2800" b="1" dirty="0" err="1" smtClean="0"/>
              <a:t>الغرّة.</a:t>
            </a:r>
            <a:r>
              <a:rPr lang="ar-SA" sz="2800" b="1" dirty="0" smtClean="0"/>
              <a:t> (والكفّارة هنا هي عتق رقبة مؤمنة، فإن لم يجد فصيام شهرين متتابعين) فالحنفيّة والمالكيّة يرون أنّها مندوبة وليست واجبةً؛ لأنّ النّبيّ صلى الله عليه وسلم لم يقض إلاّ </a:t>
            </a:r>
            <a:r>
              <a:rPr lang="ar-SA" sz="2800" b="1" dirty="0" err="1" smtClean="0"/>
              <a:t>بالغرّة.</a:t>
            </a:r>
            <a:r>
              <a:rPr lang="ar-SA" sz="2800" b="1" dirty="0" smtClean="0"/>
              <a:t> كما أنّ الكفّارة فيها معنى العقوبة؛ لأنّها شرعت زاجرةً، وفيها معنى العبادة؛ لأنّها </a:t>
            </a:r>
            <a:r>
              <a:rPr lang="ar-SA" sz="2800" b="1" dirty="0" err="1" smtClean="0"/>
              <a:t>تتأدّى</a:t>
            </a:r>
            <a:r>
              <a:rPr lang="ar-SA" sz="2800" b="1" dirty="0" smtClean="0"/>
              <a:t> </a:t>
            </a:r>
            <a:r>
              <a:rPr lang="ar-SA" sz="2800" b="1" dirty="0" err="1" smtClean="0"/>
              <a:t>بالصّوم.</a:t>
            </a:r>
            <a:r>
              <a:rPr lang="ar-SA" sz="2800" b="1" dirty="0" smtClean="0"/>
              <a:t> وقد عرف وجوبها في النّفوس المطلقة فلا يتعدّاها لأنّ العقوبة لا يجري فيها القياس، والجنين يعتبر نفساً من وجه دون وجه لا </a:t>
            </a:r>
            <a:r>
              <a:rPr lang="ar-SA" sz="2800" b="1" dirty="0" err="1" smtClean="0"/>
              <a:t>مطلقاً.</a:t>
            </a:r>
            <a:r>
              <a:rPr lang="ar-SA" sz="2800" b="1" dirty="0" smtClean="0"/>
              <a:t> ولهذا لم يجب فيه كلّ البدل، فكذا لا تجب فيه الكفّارة لأنّ الأعضاء لا كفّارة </a:t>
            </a:r>
            <a:r>
              <a:rPr lang="ar-SA" sz="2800" b="1" dirty="0" err="1" smtClean="0"/>
              <a:t>فيها.</a:t>
            </a:r>
            <a:r>
              <a:rPr lang="ar-SA" sz="2800" b="1" dirty="0" smtClean="0"/>
              <a:t> وإذا تقرّب بها إلى اللّه كان </a:t>
            </a:r>
            <a:r>
              <a:rPr lang="ar-SA" sz="2800" b="1" dirty="0" err="1" smtClean="0"/>
              <a:t>أفضل.</a:t>
            </a:r>
            <a:r>
              <a:rPr lang="ar-SA" sz="2800" b="1" dirty="0" smtClean="0"/>
              <a:t> وعلى هذا فإنّها غير </a:t>
            </a:r>
            <a:r>
              <a:rPr lang="ar-SA" sz="2800" b="1" dirty="0" err="1" smtClean="0"/>
              <a:t>واجبة.</a:t>
            </a:r>
            <a:r>
              <a:rPr lang="ar-SA" sz="2800" b="1" dirty="0" smtClean="0"/>
              <a:t> ويرى الشّافعيّة والحنابلة وجوب الكفّارة مع الغرّة؛ لأنّها إنّما تجب حقّاً للّه تعالى لا لحقّ الآدميّ؛ ولأنّه نفس مضمونة بالدّية، فوجبت فيه </a:t>
            </a:r>
            <a:r>
              <a:rPr lang="ar-SA" sz="2800" b="1" dirty="0" err="1" smtClean="0"/>
              <a:t>الكفّارة.</a:t>
            </a:r>
            <a:r>
              <a:rPr lang="ar-SA" sz="2800" b="1" dirty="0" smtClean="0"/>
              <a:t> وترك ذكر الكفّارة لا يمنع وجوبها.</a:t>
            </a:r>
            <a:endParaRPr lang="en-US" sz="2800"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1320932"/>
            <a:ext cx="92202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8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الإجهاض المعاقب عليه:</a:t>
            </a:r>
            <a:endParaRPr kumimoji="0" lang="en-US" sz="2800" b="1" i="0" u="sng"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يتّفق الفقهاء على وجوب الغرّة بموت الجنين بسبب الاعتداء، كما يتّفقون على اشتراط انفصاله ميّتاً، أو انفصال البعض الدّالّ على موته, إذ لا يثبت حكم المولود إلاّ بخروجه؛ ولأنّ الحركة يجوز أن تكون لريح في البطن سكنت، وبالإلقاء يظهر تلفه بسبب الضّرب أو الفزع أو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نحوهما.</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8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تعدّد الأجنّة في الإجهاض:</a:t>
            </a:r>
            <a:endParaRPr kumimoji="0" lang="en-US" sz="2800" b="1" i="0" u="sng"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لا خلاف بين فقهاء المذاهب في أنّ الواجب الماليّ من غرّة أو دية يتعدّد بتعدّد الأجنّة, فإن ألقت المرأة بسبب الجناية جنينين أو أكثر تعدّد الواجب بتعدّدهم؛ لأنّه ضمان آدميّ، فتعدّد بتعدّده،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كالدّيات.</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والقائلون بوجوب الكفّارة مع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الغرّة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وهم الشّافعيّة والحنابلة كما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تقدّم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يرون أنّها تتعدّد بتعدّد الجنين أيضاً.</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533401"/>
            <a:ext cx="8915400" cy="5262979"/>
          </a:xfrm>
          <a:prstGeom prst="rect">
            <a:avLst/>
          </a:prstGeom>
        </p:spPr>
        <p:txBody>
          <a:bodyPr wrap="square">
            <a:spAutoFit/>
          </a:bodyPr>
          <a:lstStyle/>
          <a:p>
            <a:pPr lvl="0" indent="457200" algn="just" eaLnBrk="0" hangingPunct="0"/>
            <a:r>
              <a:rPr lang="ar-SA" sz="2800" b="1" u="sng" dirty="0" smtClean="0">
                <a:latin typeface="Times New Roman" pitchFamily="18" charset="0"/>
                <a:ea typeface="Times New Roman" pitchFamily="18" charset="0"/>
                <a:cs typeface="Times New Roman" pitchFamily="18" charset="0"/>
              </a:rPr>
              <a:t>من تلزمه الغرّة:</a:t>
            </a:r>
            <a:endParaRPr lang="en-US" sz="2800" b="1" u="sng" dirty="0" smtClean="0"/>
          </a:p>
          <a:p>
            <a:pPr lvl="0" indent="457200" algn="just" eaLnBrk="0" hangingPunct="0"/>
            <a:r>
              <a:rPr lang="ar-SA" sz="2800" b="1" dirty="0" smtClean="0">
                <a:latin typeface="Times New Roman" pitchFamily="18" charset="0"/>
                <a:ea typeface="Times New Roman" pitchFamily="18" charset="0"/>
                <a:cs typeface="Times New Roman" pitchFamily="18" charset="0"/>
              </a:rPr>
              <a:t>تجب الغرّة على عاقلة الجاني على ما ذهب إليه فقهاء الحنفيّة والشافعية، </a:t>
            </a:r>
            <a:r>
              <a:rPr lang="ar-SA" sz="2800" b="1" dirty="0" err="1" smtClean="0">
                <a:latin typeface="Times New Roman" pitchFamily="18" charset="0"/>
                <a:ea typeface="Times New Roman" pitchFamily="18" charset="0"/>
                <a:cs typeface="Times New Roman" pitchFamily="18" charset="0"/>
              </a:rPr>
              <a:t>لخبر </a:t>
            </a:r>
            <a:r>
              <a:rPr lang="ar-SA" sz="2800" b="1" dirty="0" smtClean="0">
                <a:latin typeface="Times New Roman" pitchFamily="18" charset="0"/>
                <a:ea typeface="Times New Roman" pitchFamily="18" charset="0"/>
                <a:cs typeface="Times New Roman" pitchFamily="18" charset="0"/>
              </a:rPr>
              <a:t>(أنّ رسول اللّه </a:t>
            </a:r>
            <a:r>
              <a:rPr lang="en-US" sz="2800" b="1" dirty="0" smtClean="0">
                <a:latin typeface="Times New Roman" pitchFamily="18" charset="0"/>
                <a:ea typeface="Times New Roman" pitchFamily="18" charset="0"/>
                <a:cs typeface="Times New Roman" pitchFamily="18" charset="0"/>
                <a:sym typeface="AGA Arabesque" pitchFamily="2" charset="2"/>
              </a:rPr>
              <a:t></a:t>
            </a:r>
            <a:r>
              <a:rPr lang="ar-SA" sz="2800" b="1" dirty="0" smtClean="0">
                <a:latin typeface="Times New Roman" pitchFamily="18" charset="0"/>
                <a:ea typeface="Times New Roman" pitchFamily="18" charset="0"/>
                <a:cs typeface="Times New Roman" pitchFamily="18" charset="0"/>
              </a:rPr>
              <a:t> قضى بالغرّة على العاقلة)، قالوا: لأنّ الجناية على الجنين لا عمد فيها حتّى يقصد بالجناية، بل يجري فيها الخطأ وشبه </a:t>
            </a:r>
            <a:r>
              <a:rPr lang="ar-SA" sz="2800" b="1" dirty="0" err="1" smtClean="0">
                <a:latin typeface="Times New Roman" pitchFamily="18" charset="0"/>
                <a:ea typeface="Times New Roman" pitchFamily="18" charset="0"/>
                <a:cs typeface="Times New Roman" pitchFamily="18" charset="0"/>
              </a:rPr>
              <a:t>العمد.</a:t>
            </a:r>
            <a:r>
              <a:rPr lang="ar-SA" sz="2800" b="1" dirty="0" smtClean="0">
                <a:latin typeface="Times New Roman" pitchFamily="18" charset="0"/>
                <a:ea typeface="Times New Roman" pitchFamily="18" charset="0"/>
                <a:cs typeface="Times New Roman" pitchFamily="18" charset="0"/>
              </a:rPr>
              <a:t> سواء أكانت الجناية على أمّه خطأً أم عمداً أم شبه </a:t>
            </a:r>
            <a:r>
              <a:rPr lang="ar-SA" sz="2800" b="1" dirty="0" err="1" smtClean="0">
                <a:latin typeface="Times New Roman" pitchFamily="18" charset="0"/>
                <a:ea typeface="Times New Roman" pitchFamily="18" charset="0"/>
                <a:cs typeface="Times New Roman" pitchFamily="18" charset="0"/>
              </a:rPr>
              <a:t>عمد.</a:t>
            </a:r>
            <a:r>
              <a:rPr lang="ar-SA" sz="2800" b="1" dirty="0" smtClean="0">
                <a:latin typeface="Times New Roman" pitchFamily="18" charset="0"/>
                <a:ea typeface="Times New Roman" pitchFamily="18" charset="0"/>
                <a:cs typeface="Times New Roman" pitchFamily="18" charset="0"/>
              </a:rPr>
              <a:t> </a:t>
            </a:r>
            <a:endParaRPr lang="en-US" sz="2800" b="1" dirty="0" smtClean="0">
              <a:sym typeface="AGA Arabesque" pitchFamily="2" charset="2"/>
            </a:endParaRPr>
          </a:p>
          <a:p>
            <a:pPr lvl="0" indent="457200" algn="just" eaLnBrk="0" hangingPunct="0"/>
            <a:r>
              <a:rPr lang="ar-SA" sz="2800" b="1" dirty="0" smtClean="0">
                <a:latin typeface="Times New Roman" pitchFamily="18" charset="0"/>
                <a:ea typeface="Times New Roman" pitchFamily="18" charset="0"/>
                <a:cs typeface="Times New Roman" pitchFamily="18" charset="0"/>
                <a:sym typeface="AGA Arabesque" pitchFamily="2" charset="2"/>
              </a:rPr>
              <a:t>ويرى المالكيّة وجوب الغرّة في مال الجاني في العمد مطلقاً، وكذا في الخطأ.</a:t>
            </a:r>
            <a:endParaRPr lang="en-US" sz="2800" b="1" dirty="0" smtClean="0">
              <a:sym typeface="AGA Arabesque" pitchFamily="2" charset="2"/>
            </a:endParaRPr>
          </a:p>
          <a:p>
            <a:pPr lvl="0" indent="457200" algn="just" eaLnBrk="0" hangingPunct="0"/>
            <a:r>
              <a:rPr lang="ar-SA" sz="2800" b="1" dirty="0" smtClean="0">
                <a:latin typeface="Times New Roman" pitchFamily="18" charset="0"/>
                <a:ea typeface="Times New Roman" pitchFamily="18" charset="0"/>
                <a:cs typeface="Times New Roman" pitchFamily="18" charset="0"/>
                <a:sym typeface="AGA Arabesque" pitchFamily="2" charset="2"/>
              </a:rPr>
              <a:t>أمّا الحنابلة فقد جعلوا الغرّة على العاقلة إذا مات الجنين مع أمّه وكانت الجناية عليها خطأً أو شبه </a:t>
            </a:r>
            <a:r>
              <a:rPr lang="ar-SA" sz="2800" b="1" dirty="0" err="1" smtClean="0">
                <a:latin typeface="Times New Roman" pitchFamily="18" charset="0"/>
                <a:ea typeface="Times New Roman" pitchFamily="18" charset="0"/>
                <a:cs typeface="Times New Roman" pitchFamily="18" charset="0"/>
                <a:sym typeface="AGA Arabesque" pitchFamily="2" charset="2"/>
              </a:rPr>
              <a:t>عمد.</a:t>
            </a:r>
            <a:r>
              <a:rPr lang="ar-SA" sz="2800" b="1" dirty="0" smtClean="0">
                <a:latin typeface="Times New Roman" pitchFamily="18" charset="0"/>
                <a:ea typeface="Times New Roman" pitchFamily="18" charset="0"/>
                <a:cs typeface="Times New Roman" pitchFamily="18" charset="0"/>
                <a:sym typeface="AGA Arabesque" pitchFamily="2" charset="2"/>
              </a:rPr>
              <a:t> أمّا إذا كان القتل عمداً، أو مات الجنين وحده، فتكون في مال </a:t>
            </a:r>
            <a:r>
              <a:rPr lang="ar-SA" sz="2800" b="1" dirty="0" err="1" smtClean="0">
                <a:latin typeface="Times New Roman" pitchFamily="18" charset="0"/>
                <a:ea typeface="Times New Roman" pitchFamily="18" charset="0"/>
                <a:cs typeface="Times New Roman" pitchFamily="18" charset="0"/>
                <a:sym typeface="AGA Arabesque" pitchFamily="2" charset="2"/>
              </a:rPr>
              <a:t>الجاني.</a:t>
            </a:r>
            <a:r>
              <a:rPr lang="ar-SA" sz="2800" b="1" dirty="0" smtClean="0">
                <a:latin typeface="Times New Roman" pitchFamily="18" charset="0"/>
                <a:ea typeface="Times New Roman" pitchFamily="18" charset="0"/>
                <a:cs typeface="Times New Roman" pitchFamily="18" charset="0"/>
                <a:sym typeface="AGA Arabesque" pitchFamily="2" charset="2"/>
              </a:rPr>
              <a:t> ولعل هذا هو الراجح لأن العمد يتصور وخصوصاً في زمننا هذا, كما أن الأدلة في التفريق بين حالة العمد والخطأ ثابتة في </a:t>
            </a:r>
            <a:r>
              <a:rPr lang="ar-SA" sz="2800" b="1" dirty="0" err="1" smtClean="0">
                <a:latin typeface="Times New Roman" pitchFamily="18" charset="0"/>
                <a:ea typeface="Times New Roman" pitchFamily="18" charset="0"/>
                <a:cs typeface="Times New Roman" pitchFamily="18" charset="0"/>
                <a:sym typeface="AGA Arabesque" pitchFamily="2" charset="2"/>
              </a:rPr>
              <a:t>الشرع</a:t>
            </a:r>
            <a:r>
              <a:rPr lang="ar-SA" sz="2800" b="1" dirty="0" smtClean="0">
                <a:latin typeface="Times New Roman" pitchFamily="18" charset="0"/>
                <a:ea typeface="Times New Roman" pitchFamily="18" charset="0"/>
                <a:cs typeface="Times New Roman" pitchFamily="18" charset="0"/>
                <a:sym typeface="AGA Arabesque" pitchFamily="2" charset="2"/>
              </a:rPr>
              <a:t>, فيكون في حالة الخطأ على العاقلة, وفي العمد على </a:t>
            </a:r>
            <a:r>
              <a:rPr lang="ar-SA" sz="2800" b="1" dirty="0" err="1" smtClean="0">
                <a:latin typeface="Times New Roman" pitchFamily="18" charset="0"/>
                <a:ea typeface="Times New Roman" pitchFamily="18" charset="0"/>
                <a:cs typeface="Times New Roman" pitchFamily="18" charset="0"/>
                <a:sym typeface="AGA Arabesque" pitchFamily="2" charset="2"/>
              </a:rPr>
              <a:t>الجاني.</a:t>
            </a:r>
            <a:r>
              <a:rPr lang="ar-SA" sz="2800" b="1" dirty="0" smtClean="0">
                <a:latin typeface="Times New Roman" pitchFamily="18" charset="0"/>
                <a:ea typeface="Times New Roman" pitchFamily="18" charset="0"/>
                <a:cs typeface="Times New Roman" pitchFamily="18" charset="0"/>
                <a:sym typeface="AGA Arabesque" pitchFamily="2" charset="2"/>
              </a:rPr>
              <a:t> والله أعلم.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6836</TotalTime>
  <Words>2596</Words>
  <Application>Microsoft Office PowerPoint</Application>
  <PresentationFormat>A4 Paper (210x297 mm)‎</PresentationFormat>
  <Paragraphs>88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الثانية عشرة  الإجهاض وحكمه شرعاً</vt:lpstr>
      <vt:lpstr>المقدمة:</vt:lpstr>
      <vt:lpstr>تعريف الإجهاض:</vt:lpstr>
      <vt:lpstr>دواعي الإجهاض: </vt:lpstr>
      <vt:lpstr>حكم الإجهاض بعد نفخ الروح: </vt:lpstr>
      <vt:lpstr>حكم اسقاط الجنين قبل نفخ الروح:</vt:lpstr>
      <vt:lpstr>أدلة القول الأول: </vt:lpstr>
      <vt:lpstr>الشريحة 9</vt:lpstr>
      <vt:lpstr>مناقشة أدلة القول الأول:</vt:lpstr>
      <vt:lpstr>الشريحة 11</vt:lpstr>
      <vt:lpstr>أدلة القول الثاني: </vt:lpstr>
      <vt:lpstr>مناقشة أدلة القول الثاني:</vt:lpstr>
      <vt:lpstr>أدلة القول الثالث: </vt:lpstr>
      <vt:lpstr>مناقشة أدلة القول الثالث:</vt:lpstr>
      <vt:lpstr>الترجيح:</vt:lpstr>
      <vt:lpstr>عقوبة الإجهاض :</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355</cp:revision>
  <dcterms:created xsi:type="dcterms:W3CDTF">2009-10-14T19:14:34Z</dcterms:created>
  <dcterms:modified xsi:type="dcterms:W3CDTF">2012-11-13T10:10:53Z</dcterms:modified>
</cp:coreProperties>
</file>