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74" r:id="rId4"/>
    <p:sldId id="343" r:id="rId5"/>
    <p:sldId id="275" r:id="rId6"/>
    <p:sldId id="344" r:id="rId7"/>
    <p:sldId id="345" r:id="rId8"/>
    <p:sldId id="346" r:id="rId9"/>
    <p:sldId id="276" r:id="rId10"/>
    <p:sldId id="315" r:id="rId11"/>
    <p:sldId id="349" r:id="rId12"/>
    <p:sldId id="350" r:id="rId13"/>
    <p:sldId id="347" r:id="rId14"/>
    <p:sldId id="348" r:id="rId15"/>
    <p:sldId id="326" r:id="rId16"/>
    <p:sldId id="337"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600" y="6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rgbClr val="FF0000"/>
                </a:solidFill>
                <a:latin typeface="Calibri" pitchFamily="34" charset="0"/>
                <a:cs typeface="Times New Roman" pitchFamily="18" charset="0"/>
              </a:rPr>
              <a:t>القضايا المعاصرة وفقه النوازل</a:t>
            </a:r>
            <a:endParaRPr lang="en-US" sz="3600" b="1" dirty="0">
              <a:solidFill>
                <a:srgbClr val="FF0000"/>
              </a:solidFill>
              <a:latin typeface="Calibri" pitchFamily="34" charset="0"/>
            </a:endParaRPr>
          </a:p>
          <a:p>
            <a:pPr algn="ctr"/>
            <a:r>
              <a:rPr lang="ar-SA" sz="3200" b="1" dirty="0" smtClean="0">
                <a:solidFill>
                  <a:srgbClr val="FF0000"/>
                </a:solidFill>
                <a:latin typeface="Calibri" pitchFamily="34" charset="0"/>
                <a:cs typeface="Times New Roman" pitchFamily="18" charset="0"/>
              </a:rPr>
              <a:t>د</a:t>
            </a:r>
            <a:r>
              <a:rPr lang="en-US" sz="3200" b="1" dirty="0" smtClean="0">
                <a:solidFill>
                  <a:srgbClr val="FF0000"/>
                </a:solidFill>
                <a:latin typeface="Calibri" pitchFamily="34" charset="0"/>
                <a:cs typeface="Times New Roman" pitchFamily="18" charset="0"/>
              </a:rPr>
              <a:t>  .</a:t>
            </a:r>
            <a:r>
              <a:rPr lang="ar-SA" sz="3200" b="1" dirty="0" smtClean="0">
                <a:solidFill>
                  <a:srgbClr val="FF0000"/>
                </a:solidFill>
                <a:latin typeface="Calibri" pitchFamily="34" charset="0"/>
                <a:cs typeface="Times New Roman" pitchFamily="18" charset="0"/>
              </a:rPr>
              <a:t>عبد الله </a:t>
            </a:r>
            <a:r>
              <a:rPr lang="ar-SA" sz="3200" b="1" dirty="0" err="1" smtClean="0">
                <a:solidFill>
                  <a:srgbClr val="FF0000"/>
                </a:solidFill>
                <a:latin typeface="Calibri" pitchFamily="34" charset="0"/>
                <a:cs typeface="Times New Roman" pitchFamily="18" charset="0"/>
              </a:rPr>
              <a:t>الديرشوي</a:t>
            </a:r>
            <a:endParaRPr lang="en-US" sz="32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438400"/>
            <a:ext cx="8420100" cy="2819400"/>
          </a:xfrm>
        </p:spPr>
        <p:txBody>
          <a:bodyPr/>
          <a:lstStyle/>
          <a:p>
            <a:pPr rtl="1" eaLnBrk="1" hangingPunct="1">
              <a:lnSpc>
                <a:spcPct val="150000"/>
              </a:lnSpc>
            </a:pPr>
            <a:r>
              <a:rPr lang="ar-SA" sz="4800" b="1" spc="-150" dirty="0" smtClean="0">
                <a:solidFill>
                  <a:srgbClr val="376092"/>
                </a:solidFill>
                <a:latin typeface="Times New Roman" pitchFamily="18" charset="0"/>
                <a:cs typeface="+mn-cs"/>
              </a:rPr>
              <a:t>المحاضرة الثالثة عشرة</a:t>
            </a:r>
            <a:br>
              <a:rPr lang="ar-SA" sz="4800" b="1" spc="-150" dirty="0" smtClean="0">
                <a:solidFill>
                  <a:srgbClr val="376092"/>
                </a:solidFill>
                <a:latin typeface="Times New Roman" pitchFamily="18" charset="0"/>
                <a:cs typeface="+mn-cs"/>
              </a:rPr>
            </a:br>
            <a:r>
              <a:rPr lang="ar-SA" sz="4800" b="1" dirty="0" smtClean="0"/>
              <a:t> زراعة عضو استؤصل في حدٍ</a:t>
            </a:r>
            <a:endParaRPr lang="en-US" sz="4800" b="1" spc="-150" dirty="0" smtClean="0">
              <a:solidFill>
                <a:srgbClr val="C0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19200"/>
          </a:xfrm>
        </p:spPr>
        <p:txBody>
          <a:bodyPr/>
          <a:lstStyle/>
          <a:p>
            <a:pPr rtl="1"/>
            <a:r>
              <a:rPr lang="ar-SA" sz="4000" b="1" dirty="0" smtClean="0"/>
              <a:t>المقدمة:</a:t>
            </a:r>
            <a:endParaRPr lang="en-US" sz="4000"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400" b="1" dirty="0" err="1" smtClean="0"/>
              <a:t>ا </a:t>
            </a:r>
            <a:r>
              <a:rPr lang="ar-SA" sz="2600" b="1" dirty="0" smtClean="0">
                <a:cs typeface="+mj-cs"/>
              </a:rPr>
              <a:t>- موضوع هذا البحث معرفة الحكم الشرعي في مسألة زراعة عضو استؤصل في حد أو قصاص، وإعادته إلى محله بعملية من عمليات الطب الحديث، هل يجوز ذلك </a:t>
            </a:r>
            <a:r>
              <a:rPr lang="ar-SA" sz="2600" b="1" dirty="0" err="1" smtClean="0">
                <a:cs typeface="+mj-cs"/>
              </a:rPr>
              <a:t>شرعاً؟.</a:t>
            </a:r>
            <a:r>
              <a:rPr lang="ar-SA" sz="2600" b="1" dirty="0" smtClean="0">
                <a:cs typeface="+mj-cs"/>
              </a:rPr>
              <a:t> وما حكم من فعل </a:t>
            </a:r>
            <a:r>
              <a:rPr lang="ar-SA" sz="2600" b="1" dirty="0" err="1" smtClean="0">
                <a:cs typeface="+mj-cs"/>
              </a:rPr>
              <a:t>ذلك؟.</a:t>
            </a:r>
            <a:endParaRPr lang="en-US" sz="2600" b="1" dirty="0" smtClean="0">
              <a:cs typeface="+mj-cs"/>
            </a:endParaRPr>
          </a:p>
          <a:p>
            <a:pPr algn="just" rtl="1"/>
            <a:r>
              <a:rPr lang="ar-SA" sz="2600" b="1" dirty="0" err="1" smtClean="0">
                <a:cs typeface="+mj-cs"/>
              </a:rPr>
              <a:t>2 </a:t>
            </a:r>
            <a:r>
              <a:rPr lang="ar-SA" sz="2600" b="1" dirty="0" smtClean="0">
                <a:cs typeface="+mj-cs"/>
              </a:rPr>
              <a:t>- وبما أن المسألة أخذت اليوم مكانها من الأهمية بفضل ما وصل إليه التقدم الطبي في مجال زرع الأعضاء الذي لم يكن متصوراً في الأزمنة الماضية، فقد يظن البعض أنها مسألة مستجدة, ولا يوجد لها ذكر في كتب الفقهاء </a:t>
            </a:r>
            <a:r>
              <a:rPr lang="ar-SA" sz="2600" b="1" dirty="0" err="1" smtClean="0">
                <a:cs typeface="+mj-cs"/>
              </a:rPr>
              <a:t>السالفين!</a:t>
            </a:r>
            <a:r>
              <a:rPr lang="ar-SA" sz="2600" b="1" dirty="0" smtClean="0">
                <a:cs typeface="+mj-cs"/>
              </a:rPr>
              <a:t> ولكن الباحث لا يلبث أن يجد أن هذا الظن غير صحيح, والفقهاء المتقدمون قد ذكروها ودرسوها من النواحي المختلفة, الأمر الذي يدل على مدى توسعهم في تصوير المسائل ودقة أنظارهم في بيان الأحكام من جانب, ومن جانب آخر فإن إعادة العضو إلى محله كان أمراً معروفاً ومجرباً من السابقين، بل تحدث عنه الإمام مالك رحمه الله </a:t>
            </a:r>
            <a:r>
              <a:rPr lang="ar-SA" sz="2600" b="1" dirty="0" smtClean="0"/>
              <a:t>في القرن الثاني الهجري</a:t>
            </a:r>
            <a:r>
              <a:rPr lang="ar-SA" sz="2600" b="1" dirty="0" smtClean="0">
                <a:cs typeface="+mj-cs"/>
              </a:rPr>
              <a:t>.</a:t>
            </a:r>
            <a:endParaRPr lang="en-US" sz="2600" b="1" dirty="0" smtClean="0">
              <a:cs typeface="+mj-cs"/>
            </a:endParaRPr>
          </a:p>
          <a:p>
            <a:pPr algn="just" rtl="1"/>
            <a:endParaRPr lang="en-US" sz="2400" b="1" dirty="0">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09600" y="381000"/>
            <a:ext cx="8839200" cy="4893647"/>
          </a:xfrm>
          <a:prstGeom prst="rect">
            <a:avLst/>
          </a:prstGeom>
        </p:spPr>
        <p:txBody>
          <a:bodyPr wrap="square">
            <a:spAutoFit/>
          </a:bodyPr>
          <a:lstStyle/>
          <a:p>
            <a:r>
              <a:rPr lang="ar-SA" sz="2400" b="1" dirty="0" err="1" smtClean="0"/>
              <a:t>3 </a:t>
            </a:r>
            <a:r>
              <a:rPr lang="ar-SA" sz="2400" b="1" dirty="0" smtClean="0"/>
              <a:t>- وقبل ذكر نصوص الفقهاء في المسألة نحدد مجال البحث في </a:t>
            </a:r>
            <a:r>
              <a:rPr lang="ar-SA" sz="2400" b="1" dirty="0" err="1" smtClean="0"/>
              <a:t>نقاط :</a:t>
            </a:r>
            <a:endParaRPr lang="en-US" sz="2400" b="1" dirty="0" smtClean="0"/>
          </a:p>
          <a:p>
            <a:pPr marL="457200" indent="-457200" algn="just">
              <a:buFont typeface="+mj-cs"/>
              <a:buAutoNum type="arabic2Minus"/>
            </a:pPr>
            <a:r>
              <a:rPr lang="ar-SA" sz="2400" b="1" dirty="0" smtClean="0"/>
              <a:t>إذا جنى رجل على آخر، فقطع عضواً من أعضائه، ثم أعاده المجني عليه إلى محله قبل استيفاء القصاص أو </a:t>
            </a:r>
            <a:r>
              <a:rPr lang="ar-SA" sz="2400" b="1" dirty="0" err="1" smtClean="0"/>
              <a:t>الأرش</a:t>
            </a:r>
            <a:r>
              <a:rPr lang="ar-SA" sz="2400" b="1" dirty="0" smtClean="0"/>
              <a:t>، هل يؤثر ذك في سقوط القصاص أو </a:t>
            </a:r>
            <a:r>
              <a:rPr lang="ar-SA" sz="2400" b="1" dirty="0" err="1" smtClean="0"/>
              <a:t>الأرش؟</a:t>
            </a:r>
            <a:r>
              <a:rPr lang="ar-SA" sz="2400" b="1" dirty="0" smtClean="0"/>
              <a:t> ولو أعاده بعد استيفاء القصاص، هل يؤثر ذلك فيما استوفاه من القصاص أو </a:t>
            </a:r>
            <a:r>
              <a:rPr lang="ar-SA" sz="2400" b="1" dirty="0" err="1" smtClean="0"/>
              <a:t>الأرش؟</a:t>
            </a:r>
            <a:endParaRPr lang="en-US" sz="2400" b="1" dirty="0" smtClean="0"/>
          </a:p>
          <a:p>
            <a:pPr marL="457200" indent="-457200" algn="just">
              <a:buFont typeface="+mj-cs"/>
              <a:buAutoNum type="arabic2Minus"/>
            </a:pPr>
            <a:r>
              <a:rPr lang="ar-SA" sz="2400" b="1" dirty="0" smtClean="0"/>
              <a:t>إذا قطع عضو الجاني قصاصاً، فهل يجوز له أن يعيده إلى محله بطريق </a:t>
            </a:r>
            <a:r>
              <a:rPr lang="ar-SA" sz="2400" b="1" dirty="0" err="1" smtClean="0"/>
              <a:t>الزراعة؟</a:t>
            </a:r>
            <a:r>
              <a:rPr lang="ar-SA" sz="2400" b="1" dirty="0" smtClean="0"/>
              <a:t> أو يعتبر ذلك إبطالاً لحكم </a:t>
            </a:r>
            <a:r>
              <a:rPr lang="ar-SA" sz="2400" b="1" dirty="0" err="1" smtClean="0"/>
              <a:t>القصاص؟</a:t>
            </a:r>
            <a:r>
              <a:rPr lang="ar-SA" sz="2400" b="1" dirty="0" smtClean="0"/>
              <a:t> وإن أعاد الجاني عضوه المقتص منه هل يجوز للمجني عليه أن يطالبه بالقصاص مرة ثانية؟</a:t>
            </a:r>
            <a:endParaRPr lang="en-US" sz="2400" b="1" dirty="0" smtClean="0"/>
          </a:p>
          <a:p>
            <a:pPr marL="457200" indent="-457200" algn="just">
              <a:buFont typeface="+mj-cs"/>
              <a:buAutoNum type="arabic2Minus"/>
            </a:pPr>
            <a:r>
              <a:rPr lang="ar-SA" sz="2400" b="1" dirty="0" smtClean="0"/>
              <a:t>إن زرع أحد عضوه المنفصل </a:t>
            </a:r>
            <a:r>
              <a:rPr lang="ar-SA" sz="2400" b="1" dirty="0" err="1" smtClean="0"/>
              <a:t>عنه </a:t>
            </a:r>
            <a:r>
              <a:rPr lang="ar-SA" sz="2400" b="1" dirty="0" smtClean="0"/>
              <a:t>(سواء كان في حد أو قصاص أو لسبب آخر فأعاده إلى محله، هل يعتبر ذلك العضو </a:t>
            </a:r>
            <a:r>
              <a:rPr lang="ar-SA" sz="2400" b="1" dirty="0" err="1" smtClean="0"/>
              <a:t>طاهراً؟</a:t>
            </a:r>
            <a:r>
              <a:rPr lang="ar-SA" sz="2400" b="1" dirty="0" smtClean="0"/>
              <a:t> أو يعتبر نجساً، بحيث لا تجوز معه الصلاة، فيؤمر بقلعه مرة أخرى؟</a:t>
            </a:r>
            <a:endParaRPr lang="en-US" sz="2400" b="1" dirty="0" smtClean="0"/>
          </a:p>
          <a:p>
            <a:pPr marL="457200" indent="-457200" algn="just">
              <a:buFont typeface="+mj-cs"/>
              <a:buAutoNum type="arabic2Minus"/>
            </a:pPr>
            <a:r>
              <a:rPr lang="ar-SA" sz="2400" b="1" dirty="0" smtClean="0"/>
              <a:t>هل يجوز للسارق المقطوعة يده أو رجله أن يعيدهما إلى </a:t>
            </a:r>
            <a:r>
              <a:rPr lang="ar-SA" sz="2400" b="1" dirty="0" err="1" smtClean="0"/>
              <a:t>محلهما؟</a:t>
            </a:r>
            <a:r>
              <a:rPr lang="ar-SA" sz="2400" b="1" dirty="0" smtClean="0"/>
              <a:t> أو يعتبر ذلك اعتداء على الحكم الشرعي في قطع يد </a:t>
            </a:r>
            <a:r>
              <a:rPr lang="ar-SA" sz="2400" b="1" dirty="0" err="1" smtClean="0"/>
              <a:t>السارق؟</a:t>
            </a:r>
            <a:r>
              <a:rPr lang="ar-SA" sz="2400" b="1" dirty="0" smtClean="0"/>
              <a:t> ولئن فعل ذلك أحد، هل تقطع يده مرة </a:t>
            </a:r>
            <a:r>
              <a:rPr lang="ar-SA" sz="2400" b="1" dirty="0" err="1" smtClean="0"/>
              <a:t>ثانية؟.</a:t>
            </a:r>
            <a:endParaRPr lang="en-US" sz="24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sz="4000" b="1" dirty="0" smtClean="0"/>
              <a:t>المسألة الأولى: زرع المجني عليه عضوه:</a:t>
            </a:r>
            <a:endParaRPr lang="en-US" sz="4000" b="1" dirty="0"/>
          </a:p>
        </p:txBody>
      </p:sp>
      <p:sp>
        <p:nvSpPr>
          <p:cNvPr id="3" name="عنصر نائب للمحتوى 2"/>
          <p:cNvSpPr>
            <a:spLocks noGrp="1"/>
          </p:cNvSpPr>
          <p:nvPr>
            <p:ph idx="1"/>
          </p:nvPr>
        </p:nvSpPr>
        <p:spPr>
          <a:xfrm>
            <a:off x="228600" y="1371600"/>
            <a:ext cx="9372600" cy="4724399"/>
          </a:xfrm>
        </p:spPr>
        <p:txBody>
          <a:bodyPr/>
          <a:lstStyle/>
          <a:p>
            <a:pPr algn="just" rtl="1"/>
            <a:r>
              <a:rPr lang="ar-SA" sz="2400" b="1" u="sng" dirty="0" smtClean="0">
                <a:cs typeface="+mj-cs"/>
              </a:rPr>
              <a:t>مذهب </a:t>
            </a:r>
            <a:r>
              <a:rPr lang="ar-SA" sz="2400" b="1" u="sng" dirty="0" err="1" smtClean="0">
                <a:cs typeface="+mj-cs"/>
              </a:rPr>
              <a:t>المالكية:</a:t>
            </a:r>
            <a:r>
              <a:rPr lang="ar-SA" sz="2400" b="1" u="sng" dirty="0" smtClean="0">
                <a:cs typeface="+mj-cs"/>
              </a:rPr>
              <a:t> </a:t>
            </a:r>
          </a:p>
          <a:p>
            <a:pPr algn="just" rtl="1"/>
            <a:r>
              <a:rPr lang="ar-SA" sz="2400" b="1" dirty="0" smtClean="0">
                <a:cs typeface="+mj-cs"/>
              </a:rPr>
              <a:t>أول من سئل عن هذه المسألة وأفتى فيها فيما نُقِل إلينا الإمام مالك بن أنس رحمه الله </a:t>
            </a:r>
            <a:r>
              <a:rPr lang="ar-SA" sz="2400" b="1" dirty="0" err="1" smtClean="0">
                <a:cs typeface="+mj-cs"/>
              </a:rPr>
              <a:t>تعالى.</a:t>
            </a:r>
            <a:r>
              <a:rPr lang="ar-SA" sz="2400" b="1" dirty="0" smtClean="0">
                <a:cs typeface="+mj-cs"/>
              </a:rPr>
              <a:t> فقد جاء في كتاب المدونة </a:t>
            </a:r>
            <a:r>
              <a:rPr lang="ar-SA" sz="2400" b="1" dirty="0" err="1" smtClean="0">
                <a:cs typeface="+mj-cs"/>
              </a:rPr>
              <a:t>الكبرى: "قلت: </a:t>
            </a:r>
            <a:r>
              <a:rPr lang="ar-SA" sz="2400" b="1" dirty="0" smtClean="0">
                <a:cs typeface="+mj-cs"/>
              </a:rPr>
              <a:t>(أي </a:t>
            </a:r>
            <a:r>
              <a:rPr lang="ar-SA" sz="2400" b="1" dirty="0" err="1" smtClean="0">
                <a:cs typeface="+mj-cs"/>
              </a:rPr>
              <a:t>سحنون</a:t>
            </a:r>
            <a:r>
              <a:rPr lang="ar-SA" sz="2400" b="1" dirty="0" smtClean="0">
                <a:cs typeface="+mj-cs"/>
              </a:rPr>
              <a:t>) أرأيت الأذنين إذا قطعهما رجل عمداً، فردَّهما صاحبُهما فثَبَتتا، أو السن إذا أسقطها الرجلُ عمداً، </a:t>
            </a:r>
            <a:r>
              <a:rPr lang="ar-SA" sz="2400" b="1" u="sng" dirty="0" smtClean="0">
                <a:cs typeface="+mj-cs"/>
              </a:rPr>
              <a:t>فردَّها صاحبُها فبرئت وثبتت</a:t>
            </a:r>
            <a:r>
              <a:rPr lang="ar-SA" sz="2400" b="1" dirty="0" smtClean="0">
                <a:cs typeface="+mj-cs"/>
              </a:rPr>
              <a:t>، أيكونُ </a:t>
            </a:r>
            <a:r>
              <a:rPr lang="ar-SA" sz="2400" b="1" dirty="0" err="1" smtClean="0">
                <a:cs typeface="+mj-cs"/>
              </a:rPr>
              <a:t>القودُ</a:t>
            </a:r>
            <a:r>
              <a:rPr lang="ar-SA" sz="2400" b="1" dirty="0" smtClean="0">
                <a:cs typeface="+mj-cs"/>
              </a:rPr>
              <a:t> على قاطع الأذنِ أو قالعِ </a:t>
            </a:r>
            <a:r>
              <a:rPr lang="ar-SA" sz="2400" b="1" dirty="0" err="1" smtClean="0">
                <a:cs typeface="+mj-cs"/>
              </a:rPr>
              <a:t>السنِّ؟</a:t>
            </a:r>
            <a:r>
              <a:rPr lang="ar-SA" sz="2400" b="1" dirty="0" smtClean="0">
                <a:cs typeface="+mj-cs"/>
              </a:rPr>
              <a:t> (قال ابن القاسم) سمعتهم يسألون عنها مالكاً، فلم يَرُد عليهم فيها </a:t>
            </a:r>
            <a:r>
              <a:rPr lang="ar-SA" sz="2400" b="1" dirty="0" err="1" smtClean="0">
                <a:cs typeface="+mj-cs"/>
              </a:rPr>
              <a:t>شيئاً.</a:t>
            </a:r>
            <a:r>
              <a:rPr lang="ar-SA" sz="2400" b="1" dirty="0" smtClean="0">
                <a:cs typeface="+mj-cs"/>
              </a:rPr>
              <a:t> (قال</a:t>
            </a:r>
            <a:r>
              <a:rPr lang="ar-SA" sz="2400" b="1" dirty="0" smtClean="0"/>
              <a:t> ابن القاسم</a:t>
            </a:r>
            <a:r>
              <a:rPr lang="ar-SA" sz="2400" b="1" dirty="0" smtClean="0">
                <a:cs typeface="+mj-cs"/>
              </a:rPr>
              <a:t>): وقد بلغني عن مالك أنه قال: </a:t>
            </a:r>
            <a:r>
              <a:rPr lang="ar-SA" sz="2400" b="1" u="sng" dirty="0" smtClean="0">
                <a:cs typeface="+mj-cs"/>
              </a:rPr>
              <a:t>في السنِّ </a:t>
            </a:r>
            <a:r>
              <a:rPr lang="ar-SA" sz="2400" b="1" u="sng" dirty="0" err="1" smtClean="0">
                <a:cs typeface="+mj-cs"/>
              </a:rPr>
              <a:t>القودُ</a:t>
            </a:r>
            <a:r>
              <a:rPr lang="ar-SA" sz="2400" b="1" u="sng" dirty="0" smtClean="0">
                <a:cs typeface="+mj-cs"/>
              </a:rPr>
              <a:t> وإنْ ثبتتْ، وهو </a:t>
            </a:r>
            <a:r>
              <a:rPr lang="ar-SA" sz="2400" b="1" u="sng" dirty="0" err="1" smtClean="0">
                <a:cs typeface="+mj-cs"/>
              </a:rPr>
              <a:t>رأيي.</a:t>
            </a:r>
            <a:r>
              <a:rPr lang="ar-SA" sz="2400" b="1" u="sng" dirty="0" smtClean="0">
                <a:cs typeface="+mj-cs"/>
              </a:rPr>
              <a:t> والأذن عندي مثله أن يقتص </a:t>
            </a:r>
            <a:r>
              <a:rPr lang="ar-SA" sz="2400" b="1" u="sng" dirty="0" err="1" smtClean="0">
                <a:cs typeface="+mj-cs"/>
              </a:rPr>
              <a:t>منه</a:t>
            </a:r>
            <a:r>
              <a:rPr lang="ar-SA" sz="2400" b="1" dirty="0" err="1" smtClean="0">
                <a:cs typeface="+mj-cs"/>
              </a:rPr>
              <a:t>.</a:t>
            </a:r>
            <a:r>
              <a:rPr lang="ar-SA" sz="2400" b="1" dirty="0" smtClean="0">
                <a:cs typeface="+mj-cs"/>
              </a:rPr>
              <a:t> والذي بلغني عن مالك في السن لا أدري أهو في العمد يقتص منه، أو في الخطأ أن فيه العقل، إلا أن ذلك كله عندي سواء في العمد وفي </a:t>
            </a:r>
            <a:r>
              <a:rPr lang="ar-SA" sz="2400" b="1" dirty="0" err="1" smtClean="0">
                <a:cs typeface="+mj-cs"/>
              </a:rPr>
              <a:t>الخطأ".</a:t>
            </a:r>
            <a:r>
              <a:rPr lang="ar-SA" sz="2400" b="1" dirty="0" smtClean="0">
                <a:cs typeface="+mj-cs"/>
              </a:rPr>
              <a:t> وهذا الذي انتهى إليه  ابن القاسم هو المختار في المذهب, فلا يسقط القصاص في العمد بالإعادة قولاً واحداً, كما لا تسقط الدية أو </a:t>
            </a:r>
            <a:r>
              <a:rPr lang="ar-SA" sz="2400" b="1" dirty="0" err="1" smtClean="0">
                <a:cs typeface="+mj-cs"/>
              </a:rPr>
              <a:t>الأرش</a:t>
            </a:r>
            <a:r>
              <a:rPr lang="ar-SA" sz="2400" b="1" dirty="0" smtClean="0">
                <a:cs typeface="+mj-cs"/>
              </a:rPr>
              <a:t> في الخطأ بالإعادة على المختار من أقوال ثلاثة؛</a:t>
            </a:r>
            <a:r>
              <a:rPr lang="ar-SA" sz="2400" b="1" dirty="0" smtClean="0"/>
              <a:t> لأن </a:t>
            </a:r>
            <a:r>
              <a:rPr lang="ar-SA" sz="2400" b="1" dirty="0" err="1" smtClean="0"/>
              <a:t>الموضحة </a:t>
            </a:r>
            <a:r>
              <a:rPr lang="ar-SA" sz="2400" b="1" dirty="0" smtClean="0"/>
              <a:t>(من الجروح) إذا برئت من غير </a:t>
            </a:r>
            <a:r>
              <a:rPr lang="ar-SA" sz="2400" b="1" dirty="0" err="1" smtClean="0"/>
              <a:t>شين </a:t>
            </a:r>
            <a:r>
              <a:rPr lang="ar-SA" sz="2400" b="1" dirty="0" smtClean="0"/>
              <a:t>(أي عيب)، فإنه لا يسقط </a:t>
            </a:r>
            <a:r>
              <a:rPr lang="ar-SA" sz="2400" b="1" dirty="0" err="1" smtClean="0"/>
              <a:t>الأرش</a:t>
            </a:r>
            <a:r>
              <a:rPr lang="ar-SA" sz="2400" b="1" dirty="0" smtClean="0"/>
              <a:t>، فكذلك الطرف إذا أعيد، فإنه لا يسقط أرشه مع كون كل منهما خطاً.</a:t>
            </a:r>
            <a:endParaRPr lang="en-US" sz="24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 y="304800"/>
            <a:ext cx="9296400" cy="548052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2600" b="1" i="0" u="sng" strike="noStrike" cap="none" normalizeH="0" baseline="0" dirty="0" smtClean="0">
                <a:ln>
                  <a:noFill/>
                </a:ln>
                <a:solidFill>
                  <a:schemeClr val="tx1"/>
                </a:solidFill>
                <a:effectLst/>
                <a:latin typeface="Times New Roman" pitchFamily="18" charset="0"/>
                <a:ea typeface="Times New Roman" pitchFamily="18" charset="0"/>
                <a:cs typeface="+mn-cs"/>
              </a:rPr>
              <a:t>مذهب </a:t>
            </a:r>
            <a:r>
              <a:rPr kumimoji="0" lang="ar-SA" sz="2600" b="1" i="0" u="sng" strike="noStrike" cap="none" normalizeH="0" baseline="0" dirty="0" err="1" smtClean="0">
                <a:ln>
                  <a:noFill/>
                </a:ln>
                <a:solidFill>
                  <a:schemeClr val="tx1"/>
                </a:solidFill>
                <a:effectLst/>
                <a:latin typeface="Times New Roman" pitchFamily="18" charset="0"/>
                <a:ea typeface="Times New Roman" pitchFamily="18" charset="0"/>
                <a:cs typeface="+mn-cs"/>
              </a:rPr>
              <a:t>الحنفية:</a:t>
            </a:r>
            <a:endParaRPr kumimoji="0" lang="ar-SA" sz="2600" b="1" i="0" u="sng" strike="noStrike" cap="none" normalizeH="0" baseline="0" dirty="0" smtClean="0">
              <a:ln>
                <a:noFill/>
              </a:ln>
              <a:solidFill>
                <a:schemeClr val="tx1"/>
              </a:solidFill>
              <a:effectLst/>
              <a:latin typeface="Times New Roman" pitchFamily="18" charset="0"/>
              <a:ea typeface="Times New Roman" pitchFamily="18" charset="0"/>
              <a:cs typeface="+mn-cs"/>
            </a:endParaRPr>
          </a:p>
          <a:p>
            <a:pPr lvl="0" indent="457200" algn="justLow"/>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mn-cs"/>
              </a:rPr>
              <a:t>ثم الذي ذكر هذه المسألة بعد الإمام مالك، تلميذ أبي حنيفة الإمام محمد بن الحسن </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mn-cs"/>
              </a:rPr>
              <a:t>الشيباني</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mn-cs"/>
              </a:rPr>
              <a:t> رحمه الله، فقال في كتابه </a:t>
            </a:r>
            <a:r>
              <a:rPr lang="ar-SA" sz="2600" b="1" dirty="0" err="1" smtClean="0">
                <a:latin typeface="Times New Roman" pitchFamily="18" charset="0"/>
                <a:ea typeface="Times New Roman" pitchFamily="18" charset="0"/>
                <a:cs typeface="+mn-cs"/>
              </a:rPr>
              <a:t>ا</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mn-cs"/>
              </a:rPr>
              <a:t>لأصل:</a:t>
            </a:r>
            <a:r>
              <a:rPr lang="ar-SA" sz="2600" b="1" dirty="0" err="1" smtClean="0">
                <a:latin typeface="Times New Roman" pitchFamily="18" charset="0"/>
                <a:ea typeface="Times New Roman" pitchFamily="18" charset="0"/>
                <a:cs typeface="+mn-cs"/>
              </a:rPr>
              <a:t> </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mn-cs"/>
              </a:rPr>
              <a:t>"وإذا قلع الرجل سن الرجل، فأخذ المقلوعة سنه فأثبتها في مكانها، فثبتت، وقد كان القلع خطاً، فعلى القالع أرش السن كاملاً، وكذلك الأذن”</a:t>
            </a:r>
            <a:r>
              <a:rPr lang="ar-SA" sz="2600" b="1" dirty="0" smtClean="0">
                <a:cs typeface="+mn-cs"/>
              </a:rPr>
              <a:t> </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mn-cs"/>
              </a:rPr>
              <a:t>فاختار أن إعادة العضو لا يسقط </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mn-cs"/>
              </a:rPr>
              <a:t>الأرش</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mn-cs"/>
              </a:rPr>
              <a:t> عن </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mn-cs"/>
              </a:rPr>
              <a:t>الجاني.</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mn-cs"/>
              </a:rPr>
              <a:t> ثم أخذ عنه فقهاء المذهب وعللوه </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mn-cs"/>
              </a:rPr>
              <a:t>بقولهم: </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mn-cs"/>
              </a:rPr>
              <a:t>”لأنها وان ثبتت لا تصير كما كانت، ألا ترى أنها لا تتصل </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mn-cs"/>
              </a:rPr>
              <a:t>بعروقها؟..</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mn-cs"/>
              </a:rPr>
              <a:t> وكذلك الأذن إذا أعادها إلى مكانها، لأنها لا تعود إلى ما كانت عليه في الأصل، وإن </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mn-cs"/>
              </a:rPr>
              <a:t>التصقت”.</a:t>
            </a:r>
            <a:r>
              <a:rPr kumimoji="0" lang="ar-SA" sz="2600" b="1" i="0" u="none" strike="noStrike" cap="none" normalizeH="0" dirty="0" smtClean="0">
                <a:ln>
                  <a:noFill/>
                </a:ln>
                <a:solidFill>
                  <a:schemeClr val="tx1"/>
                </a:solidFill>
                <a:effectLst/>
                <a:latin typeface="Times New Roman" pitchFamily="18" charset="0"/>
                <a:ea typeface="Times New Roman" pitchFamily="18" charset="0"/>
                <a:cs typeface="+mn-cs"/>
              </a:rPr>
              <a:t> فإن عادت </a:t>
            </a:r>
            <a:r>
              <a:rPr lang="ar-SA" sz="2600" b="1" dirty="0" smtClean="0">
                <a:latin typeface="Times New Roman" pitchFamily="18" charset="0"/>
                <a:ea typeface="Times New Roman" pitchFamily="18" charset="0"/>
              </a:rPr>
              <a:t>بالإثبات </a:t>
            </a:r>
            <a:r>
              <a:rPr kumimoji="0" lang="ar-SA" sz="2600" b="1" i="0" u="none" strike="noStrike" cap="none" normalizeH="0" dirty="0" smtClean="0">
                <a:ln>
                  <a:noFill/>
                </a:ln>
                <a:solidFill>
                  <a:schemeClr val="tx1"/>
                </a:solidFill>
                <a:effectLst/>
                <a:latin typeface="Times New Roman" pitchFamily="18" charset="0"/>
                <a:ea typeface="Times New Roman" pitchFamily="18" charset="0"/>
                <a:cs typeface="+mn-cs"/>
              </a:rPr>
              <a:t>كما كانت من حيث </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mn-cs"/>
              </a:rPr>
              <a:t>الجمال والمنفعة لم يكن على القالع شيء، كما لو نبتت السن المقلوع</a:t>
            </a:r>
            <a:r>
              <a:rPr lang="ar-SA" sz="2600" b="1" dirty="0" smtClean="0">
                <a:latin typeface="Times New Roman" pitchFamily="18" charset="0"/>
                <a:ea typeface="Times New Roman" pitchFamily="18" charset="0"/>
                <a:cs typeface="+mn-cs"/>
              </a:rPr>
              <a:t>.</a:t>
            </a:r>
            <a:endParaRPr kumimoji="0" lang="en-US" sz="2600" b="1" i="0" u="none" strike="noStrike" cap="none" normalizeH="0" baseline="0" dirty="0" smtClean="0">
              <a:ln>
                <a:noFill/>
              </a:ln>
              <a:solidFill>
                <a:schemeClr val="tx1"/>
              </a:solidFill>
              <a:effectLst/>
              <a:latin typeface="Arial" pitchFamily="34" charset="0"/>
              <a:cs typeface="+mn-cs"/>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mn-cs"/>
              </a:rPr>
              <a:t>وهذا</a:t>
            </a:r>
            <a:r>
              <a:rPr kumimoji="0" lang="ar-SA" sz="2600" b="1" i="0" u="none" strike="noStrike" cap="none" normalizeH="0" dirty="0" smtClean="0">
                <a:ln>
                  <a:noFill/>
                </a:ln>
                <a:solidFill>
                  <a:schemeClr val="tx1"/>
                </a:solidFill>
                <a:effectLst/>
                <a:latin typeface="Times New Roman" pitchFamily="18" charset="0"/>
                <a:ea typeface="Times New Roman" pitchFamily="18" charset="0"/>
                <a:cs typeface="+mn-cs"/>
              </a:rPr>
              <a:t> في الجناية </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mn-cs"/>
              </a:rPr>
              <a:t>الخطأ كما صرحوا, وأما العمد فلم تتطرق كتبهم إليه, لكن الظاهر أنهم كالمالكية لا يرون إسقاطه من باب أولى؛</a:t>
            </a:r>
            <a:r>
              <a:rPr kumimoji="0" lang="ar-SA" sz="2600" b="1" i="0" u="none" strike="noStrike" cap="none" normalizeH="0" dirty="0" smtClean="0">
                <a:ln>
                  <a:noFill/>
                </a:ln>
                <a:solidFill>
                  <a:schemeClr val="tx1"/>
                </a:solidFill>
                <a:effectLst/>
                <a:latin typeface="Times New Roman" pitchFamily="18" charset="0"/>
                <a:ea typeface="Times New Roman" pitchFamily="18" charset="0"/>
                <a:cs typeface="+mn-cs"/>
              </a:rPr>
              <a:t> ل</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mn-cs"/>
              </a:rPr>
              <a:t>أن القصاص جزاء للاعتداء القصدي من الجاني</a:t>
            </a:r>
            <a:r>
              <a:rPr kumimoji="0" lang="ar-SA" sz="2600" b="1" i="0" u="none" strike="noStrike" cap="none" normalizeH="0" dirty="0" smtClean="0">
                <a:ln>
                  <a:noFill/>
                </a:ln>
                <a:solidFill>
                  <a:schemeClr val="tx1"/>
                </a:solidFill>
                <a:effectLst/>
                <a:latin typeface="Times New Roman" pitchFamily="18" charset="0"/>
                <a:ea typeface="Times New Roman" pitchFamily="18" charset="0"/>
                <a:cs typeface="+mn-cs"/>
              </a:rPr>
              <a:t> كما قال </a:t>
            </a:r>
            <a:r>
              <a:rPr kumimoji="0" lang="ar-SA" sz="2600" b="1" i="0" u="none" strike="noStrike" cap="none" normalizeH="0" dirty="0" err="1" smtClean="0">
                <a:ln>
                  <a:noFill/>
                </a:ln>
                <a:solidFill>
                  <a:schemeClr val="tx1"/>
                </a:solidFill>
                <a:effectLst/>
                <a:latin typeface="Times New Roman" pitchFamily="18" charset="0"/>
                <a:ea typeface="Times New Roman" pitchFamily="18" charset="0"/>
                <a:cs typeface="+mn-cs"/>
              </a:rPr>
              <a:t>تعالى: </a:t>
            </a:r>
            <a:r>
              <a:rPr kumimoji="0" lang="ar-SA" sz="2600" b="1" i="0" u="none" strike="noStrike" cap="none" normalizeH="0" dirty="0" smtClean="0">
                <a:ln>
                  <a:noFill/>
                </a:ln>
                <a:solidFill>
                  <a:schemeClr val="tx1"/>
                </a:solidFill>
                <a:effectLst/>
                <a:latin typeface="Times New Roman" pitchFamily="18" charset="0"/>
                <a:ea typeface="Times New Roman" pitchFamily="18" charset="0"/>
                <a:cs typeface="+mn-cs"/>
              </a:rPr>
              <a:t>{فمن اعتدى عليكم فاعتدوا عليه بمثل ما اعتدى عليكم}</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mn-cs"/>
              </a:rPr>
              <a:t> وهو واقع لا يزول بهذه الإعادة، فيثبت </a:t>
            </a:r>
            <a:r>
              <a:rPr kumimoji="0" lang="ar-SA" sz="2600" b="1" i="0" u="none" strike="noStrike" cap="none" normalizeH="0" dirty="0" smtClean="0">
                <a:ln>
                  <a:noFill/>
                </a:ln>
                <a:solidFill>
                  <a:schemeClr val="tx1"/>
                </a:solidFill>
                <a:effectLst/>
                <a:latin typeface="Times New Roman" pitchFamily="18" charset="0"/>
                <a:ea typeface="Times New Roman" pitchFamily="18" charset="0"/>
                <a:cs typeface="+mn-cs"/>
              </a:rPr>
              <a:t>القصاص.</a:t>
            </a:r>
            <a:endParaRPr kumimoji="0" lang="ar-SA" sz="2600" b="1"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228601"/>
            <a:ext cx="9372600" cy="6370975"/>
          </a:xfrm>
          <a:prstGeom prst="rect">
            <a:avLst/>
          </a:prstGeom>
        </p:spPr>
        <p:txBody>
          <a:bodyPr wrap="square">
            <a:spAutoFit/>
          </a:bodyPr>
          <a:lstStyle/>
          <a:p>
            <a:pPr algn="just"/>
            <a:r>
              <a:rPr lang="ar-SA" sz="2600" b="1" u="sng" dirty="0" smtClean="0">
                <a:latin typeface="Times New Roman" pitchFamily="18" charset="0"/>
                <a:ea typeface="Times New Roman" pitchFamily="18" charset="0"/>
              </a:rPr>
              <a:t>مذهب </a:t>
            </a:r>
            <a:r>
              <a:rPr lang="ar-SA" sz="2600" b="1" u="sng" dirty="0" err="1" smtClean="0">
                <a:latin typeface="Times New Roman" pitchFamily="18" charset="0"/>
                <a:ea typeface="Times New Roman" pitchFamily="18" charset="0"/>
              </a:rPr>
              <a:t>الشافعية:</a:t>
            </a:r>
            <a:endParaRPr lang="ar-SA" sz="2600" b="1" u="sng" dirty="0" smtClean="0">
              <a:latin typeface="Times New Roman" pitchFamily="18" charset="0"/>
              <a:ea typeface="Times New Roman" pitchFamily="18" charset="0"/>
            </a:endParaRPr>
          </a:p>
          <a:p>
            <a:pPr algn="just"/>
            <a:r>
              <a:rPr lang="ar-SA" sz="2600" b="1" dirty="0" smtClean="0"/>
              <a:t>ثم تكلم في المسألة الإمام الشافعي رحمه الله تعالى في كتابه الأم, </a:t>
            </a:r>
            <a:r>
              <a:rPr lang="ar-SA" sz="2600" b="1" dirty="0" err="1" smtClean="0"/>
              <a:t>فقال: </a:t>
            </a:r>
            <a:r>
              <a:rPr lang="ar-SA" sz="2600" b="1" dirty="0" smtClean="0"/>
              <a:t>"وإذا قطع الرجل أنف رجل أو أذنه أو قلع سنه فأبانه، ثم إن المقطوع ذلك منه ألصقه بدمه، أو خاط الأنف أو الأذن، أو ربط السن بذهب أو غيره، فثبت وسأل </a:t>
            </a:r>
            <a:r>
              <a:rPr lang="ar-SA" sz="2600" b="1" dirty="0" err="1" smtClean="0"/>
              <a:t>القود</a:t>
            </a:r>
            <a:r>
              <a:rPr lang="ar-SA" sz="2600" b="1" dirty="0" smtClean="0"/>
              <a:t> فله ذلك، لأنه وجب له القصاص بإبانته“ قال النووي رحمه </a:t>
            </a:r>
            <a:r>
              <a:rPr lang="ar-SA" sz="2600" b="1" dirty="0" err="1" smtClean="0"/>
              <a:t>الله: </a:t>
            </a:r>
            <a:r>
              <a:rPr lang="ar-SA" sz="2600" b="1" dirty="0" smtClean="0"/>
              <a:t>"قطعَ أذنَ شخص، فألصقها المجني عليه في حرارة الدم، فالتصقت، لم يسقط القصاص ولا الدية عن الجاني، لأن الحكم يتعلق بإبانة، وقد وجدت“ فدل هذا على أن مذهب الشافعية في المسألة كالمختار من مذهب المالكية, وأن إعادة العضو لا يسقط القصاص ولا </a:t>
            </a:r>
            <a:r>
              <a:rPr lang="ar-SA" sz="2600" b="1" dirty="0" err="1" smtClean="0"/>
              <a:t>الأرش.</a:t>
            </a:r>
            <a:endParaRPr lang="ar-SA" sz="2600" b="1" dirty="0" smtClean="0"/>
          </a:p>
          <a:p>
            <a:pPr algn="just"/>
            <a:r>
              <a:rPr lang="ar-SA" sz="2600" b="1" u="sng" dirty="0" smtClean="0"/>
              <a:t>مذهب </a:t>
            </a:r>
            <a:r>
              <a:rPr lang="ar-SA" sz="2600" b="1" u="sng" dirty="0" err="1" smtClean="0"/>
              <a:t>الحنابلة:</a:t>
            </a:r>
            <a:endParaRPr lang="ar-SA" sz="2600" b="1" u="sng" dirty="0" smtClean="0"/>
          </a:p>
          <a:p>
            <a:pPr algn="just"/>
            <a:r>
              <a:rPr lang="ar-SA" sz="2600" b="1" dirty="0" smtClean="0"/>
              <a:t>وأما الحنابلة، فلهم في المسألة وجهان: أولهما: لا قصاص على الجاني، وعليه حكومة الجراحة، إلا إذا سقطت ثانية من غير جناية جديدة فيجب القصاص لأن الإسقاط يكون حينئذ من الجناية الأولى, واحتجوا بأنها لو كانت قد بانت حقيقة لم تكن التحمت، فلما ردها والتحمت كان ذلك يعني أن الحياة مازالت موجودة فيها، فلهذا سقط </a:t>
            </a:r>
            <a:r>
              <a:rPr lang="ar-SA" sz="2600" b="1" dirty="0" err="1" smtClean="0"/>
              <a:t>القصاص.</a:t>
            </a:r>
            <a:r>
              <a:rPr lang="ar-SA" sz="2600" b="1" dirty="0" smtClean="0"/>
              <a:t> </a:t>
            </a:r>
            <a:endParaRPr lang="en-US" sz="2600" b="1" dirty="0" smtClean="0"/>
          </a:p>
          <a:p>
            <a:pPr algn="just"/>
            <a:r>
              <a:rPr lang="ar-SA" sz="2600" b="1" dirty="0" smtClean="0"/>
              <a:t>وثانيهما: على الجاني القصاص، لأن القصاص يجب بالإبانة، وقد </a:t>
            </a:r>
            <a:r>
              <a:rPr lang="ar-SA" sz="2600" b="1" dirty="0" err="1" smtClean="0"/>
              <a:t>أبانها.</a:t>
            </a:r>
            <a:r>
              <a:rPr lang="ar-SA" sz="2600" b="1" dirty="0" smtClean="0"/>
              <a:t> </a:t>
            </a:r>
            <a:endParaRPr lang="en-US" sz="2600" b="1" dirty="0" smtClean="0"/>
          </a:p>
          <a:p>
            <a:pPr algn="just"/>
            <a:endParaRPr lang="ar-SA" sz="2600" b="1" dirty="0" smtClean="0">
              <a:latin typeface="Times New Roman" pitchFamily="18" charset="0"/>
              <a:ea typeface="Times New Roman" pitchFamily="18" charset="0"/>
            </a:endParaRPr>
          </a:p>
          <a:p>
            <a:pPr algn="just"/>
            <a:endParaRPr lang="ar-SA"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304800" y="618727"/>
            <a:ext cx="92964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0" fontAlgn="base" latinLnBrk="0" hangingPunct="0">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والقول الراجح والله أعلم ما ذهب إليه جمهور</a:t>
            </a:r>
            <a:r>
              <a:rPr kumimoji="0" lang="ar-SA" sz="26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الفقهاء من المذاهب الأربعة من </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أن قيام المجني عليه بزراعة عضوه لا يسقط القصاص أو </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الأرش</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من الجاني، لأن القصاص جزاء للاعتداء الصادر منه، وقد حصل هذا الاعتداء بإبانة العضو، فاستحق المجني عليه القصاص في العمد، </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والأرش</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في الخطأ، وذلك لأمور:</a:t>
            </a:r>
            <a:endParaRPr kumimoji="0" lang="en-US" sz="2600"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1" eaLnBrk="0" fontAlgn="base" latinLnBrk="0" hangingPunct="0">
              <a:lnSpc>
                <a:spcPct val="100000"/>
              </a:lnSpc>
              <a:spcBef>
                <a:spcPct val="0"/>
              </a:spcBef>
              <a:spcAft>
                <a:spcPct val="0"/>
              </a:spcAft>
              <a:buClrTx/>
              <a:buSzTx/>
              <a:buFont typeface="+mj-lt"/>
              <a:buAutoNum type="arabicPeriod"/>
              <a:tabLst/>
            </a:pP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ان إعادة العضو من قبل المجني عليه علاج طبي للضرر الذي لحقه بسبب الجناية، وان البرء الحاصل بالعلاج لا يمنع القصاص </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والأرش</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كما في جرح الموضحة إن برئ بالعلاج.</a:t>
            </a:r>
            <a:endParaRPr kumimoji="0" lang="en-US" sz="2600"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1" eaLnBrk="0" fontAlgn="base" latinLnBrk="0" hangingPunct="0">
              <a:lnSpc>
                <a:spcPct val="100000"/>
              </a:lnSpc>
              <a:spcBef>
                <a:spcPct val="0"/>
              </a:spcBef>
              <a:spcAft>
                <a:spcPct val="0"/>
              </a:spcAft>
              <a:buClrTx/>
              <a:buSzTx/>
              <a:buFont typeface="+mj-lt"/>
              <a:buAutoNum type="arabicPeriod"/>
              <a:tabLst/>
            </a:pP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ان إعادة العضو من قبل المجني عليه، وإن كان يستدرك له بعض الضرر، فإن العضو لا يعود عادة إلى ما كان عليه من المنفعة والجمال، فإسقاط القصاص أو </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الأرش</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فيه تفويت لحق المجني عليه بعد ثبوته شرعاً.</a:t>
            </a:r>
            <a:endParaRPr kumimoji="0" lang="en-US" sz="2600"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1" eaLnBrk="0" fontAlgn="base" latinLnBrk="0" hangingPunct="0">
              <a:lnSpc>
                <a:spcPct val="100000"/>
              </a:lnSpc>
              <a:spcBef>
                <a:spcPct val="0"/>
              </a:spcBef>
              <a:spcAft>
                <a:spcPct val="0"/>
              </a:spcAft>
              <a:buClrTx/>
              <a:buSzTx/>
              <a:buFont typeface="+mj-lt"/>
              <a:buAutoNum type="arabicPeriod"/>
              <a:tabLst/>
            </a:pP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إن القصاص أو </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الأرش</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قد ثبت بالقلع يقيناً، وذلك بالنصوص القطعية، فلا يزول هذا اليقين إلا بيقين مثله، وليس هناك نص شرعي</a:t>
            </a:r>
            <a:r>
              <a:rPr kumimoji="0" lang="ar-SA" sz="26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يفيد سقوط القصاص بإعادة العضو.</a:t>
            </a:r>
            <a:endParaRPr kumimoji="0" lang="ar-SA" sz="2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066800"/>
          </a:xfrm>
        </p:spPr>
        <p:txBody>
          <a:bodyPr/>
          <a:lstStyle/>
          <a:p>
            <a:pPr rtl="1"/>
            <a:r>
              <a:rPr lang="ar-SA" sz="3600" b="1" dirty="0" smtClean="0"/>
              <a:t>المسألة الثانية: إعادة الجاني عضوه المقطوع بالقصاص:</a:t>
            </a:r>
            <a:endParaRPr lang="en-US" sz="3600" b="1" dirty="0"/>
          </a:p>
        </p:txBody>
      </p:sp>
      <p:sp>
        <p:nvSpPr>
          <p:cNvPr id="3" name="عنصر نائب للمحتوى 2"/>
          <p:cNvSpPr>
            <a:spLocks noGrp="1"/>
          </p:cNvSpPr>
          <p:nvPr>
            <p:ph idx="1"/>
          </p:nvPr>
        </p:nvSpPr>
        <p:spPr>
          <a:xfrm>
            <a:off x="152400" y="1371601"/>
            <a:ext cx="9601200" cy="4572000"/>
          </a:xfrm>
        </p:spPr>
        <p:txBody>
          <a:bodyPr/>
          <a:lstStyle/>
          <a:p>
            <a:pPr rtl="1"/>
            <a:r>
              <a:rPr lang="ar-SA" sz="2400" b="1" dirty="0" smtClean="0">
                <a:cs typeface="+mn-cs"/>
              </a:rPr>
              <a:t>ذهب الشافعية والحنفية إلى أن القصاص قد حصل بإبانة عضو الجاني مرة، فلا يجوز أن يقتص منه ثانية لو أعاده إلى محله.</a:t>
            </a:r>
            <a:endParaRPr lang="en-US" sz="2400" b="1" dirty="0" smtClean="0">
              <a:cs typeface="+mn-cs"/>
            </a:endParaRPr>
          </a:p>
          <a:p>
            <a:pPr rtl="1"/>
            <a:r>
              <a:rPr lang="ar-SA" sz="2400" b="1" dirty="0" smtClean="0">
                <a:cs typeface="+mn-cs"/>
              </a:rPr>
              <a:t>واختلف الحنابلة على قولين، أحدهما موافق للشافعية، وقد جزم </a:t>
            </a:r>
            <a:r>
              <a:rPr lang="ar-SA" sz="2400" b="1" dirty="0" err="1" smtClean="0">
                <a:cs typeface="+mn-cs"/>
              </a:rPr>
              <a:t>به</a:t>
            </a:r>
            <a:r>
              <a:rPr lang="ar-SA" sz="2400" b="1" dirty="0" smtClean="0">
                <a:cs typeface="+mn-cs"/>
              </a:rPr>
              <a:t> القاضي أبو يعلى وابن </a:t>
            </a:r>
            <a:r>
              <a:rPr lang="ar-SA" sz="2400" b="1" dirty="0" err="1" smtClean="0">
                <a:cs typeface="+mn-cs"/>
              </a:rPr>
              <a:t>قدامة</a:t>
            </a:r>
            <a:r>
              <a:rPr lang="ar-SA" sz="2400" b="1" dirty="0" smtClean="0">
                <a:cs typeface="+mn-cs"/>
              </a:rPr>
              <a:t>، وعللوه بأن القصاص قد استوفي، فلم يبق له حقٌ قِبله.</a:t>
            </a:r>
            <a:endParaRPr lang="en-US" sz="2400" b="1" dirty="0" smtClean="0">
              <a:cs typeface="+mn-cs"/>
            </a:endParaRPr>
          </a:p>
          <a:p>
            <a:pPr rtl="1"/>
            <a:r>
              <a:rPr lang="ar-SA" sz="2400" b="1" dirty="0" smtClean="0">
                <a:cs typeface="+mn-cs"/>
              </a:rPr>
              <a:t>والثاني: يقتص من الجاني مرة </a:t>
            </a:r>
            <a:r>
              <a:rPr lang="ar-SA" sz="2400" b="1" dirty="0" err="1" smtClean="0">
                <a:cs typeface="+mn-cs"/>
              </a:rPr>
              <a:t>ثانية.</a:t>
            </a:r>
            <a:r>
              <a:rPr lang="ar-SA" sz="2400" b="1" dirty="0" smtClean="0"/>
              <a:t> وقد جزم </a:t>
            </a:r>
            <a:r>
              <a:rPr lang="ar-SA" sz="2400" b="1" dirty="0" err="1" smtClean="0"/>
              <a:t>به</a:t>
            </a:r>
            <a:r>
              <a:rPr lang="ar-SA" sz="2400" b="1" dirty="0" smtClean="0"/>
              <a:t> ابن مفلح </a:t>
            </a:r>
            <a:r>
              <a:rPr lang="ar-SA" sz="2400" b="1" dirty="0" err="1" smtClean="0"/>
              <a:t>والمرداوي</a:t>
            </a:r>
            <a:r>
              <a:rPr lang="ar-SA" sz="2400" b="1" dirty="0" smtClean="0"/>
              <a:t> </a:t>
            </a:r>
            <a:r>
              <a:rPr lang="ar-SA" sz="2400" b="1" dirty="0" err="1" smtClean="0"/>
              <a:t>والبهوتي</a:t>
            </a:r>
            <a:r>
              <a:rPr lang="ar-SA" sz="2400" b="1" dirty="0" smtClean="0"/>
              <a:t>, </a:t>
            </a:r>
            <a:r>
              <a:rPr lang="ar-SA" sz="2400" b="1" dirty="0" smtClean="0">
                <a:cs typeface="+mn-cs"/>
              </a:rPr>
              <a:t>ووصف بأنه الصحيح في </a:t>
            </a:r>
            <a:r>
              <a:rPr lang="ar-SA" sz="2400" b="1" dirty="0" err="1" smtClean="0">
                <a:cs typeface="+mn-cs"/>
              </a:rPr>
              <a:t>المذهب.</a:t>
            </a:r>
            <a:r>
              <a:rPr lang="ar-SA" sz="2400" b="1" dirty="0" smtClean="0">
                <a:cs typeface="+mn-cs"/>
              </a:rPr>
              <a:t> وعللوه بأنه أبان عضواً من غيره على وجه الدوام، فوجب إبانته منه أيضاً على وجه الدوام لتحقيق المساواة.</a:t>
            </a:r>
            <a:endParaRPr lang="en-US" sz="2400" b="1" dirty="0" smtClean="0">
              <a:cs typeface="+mn-cs"/>
            </a:endParaRPr>
          </a:p>
          <a:p>
            <a:pPr rtl="1"/>
            <a:r>
              <a:rPr lang="ar-SA" sz="2400" b="1" dirty="0" smtClean="0">
                <a:cs typeface="+mn-cs"/>
              </a:rPr>
              <a:t>وقال المالكية: لا قصاص منه ثانية, ولكن يُغرم الدية في حالة ما إذا </a:t>
            </a:r>
            <a:r>
              <a:rPr lang="ar-SA" sz="2400" b="1" dirty="0" smtClean="0"/>
              <a:t>لم يكن المجني عليه قد أعاد عضوه, وأعاده </a:t>
            </a:r>
            <a:r>
              <a:rPr lang="ar-SA" sz="2400" b="1" dirty="0" err="1" smtClean="0"/>
              <a:t>الجاني.</a:t>
            </a:r>
            <a:r>
              <a:rPr lang="ar-SA" sz="2400" b="1" dirty="0" smtClean="0"/>
              <a:t> </a:t>
            </a:r>
            <a:r>
              <a:rPr lang="ar-SA" sz="2400" b="1" dirty="0" smtClean="0">
                <a:cs typeface="+mn-cs"/>
              </a:rPr>
              <a:t>وأما إذا كان المجني عليه قد أعاد عضوه أيضاً، فلا قصاص ولا دية.</a:t>
            </a:r>
            <a:endParaRPr lang="en-US" sz="2400" b="1" dirty="0" smtClean="0">
              <a:cs typeface="+mn-cs"/>
            </a:endParaRPr>
          </a:p>
          <a:p>
            <a:pPr rtl="1"/>
            <a:r>
              <a:rPr lang="ar-SA" sz="2400" b="1" dirty="0" smtClean="0">
                <a:cs typeface="+mn-cs"/>
              </a:rPr>
              <a:t>والراجح والله أعلم ما ذهب إليه الشافعية والحنفية وبعض الحنابلة من أن القصاص يحصل بإبانة العضو مرة واحدة، ولكل واحد من الفريقين الحرية في إعادة عضوه بعملية طبية إذا </a:t>
            </a:r>
            <a:r>
              <a:rPr lang="ar-SA" sz="2400" b="1" dirty="0" err="1" smtClean="0">
                <a:cs typeface="+mn-cs"/>
              </a:rPr>
              <a:t>شاء.</a:t>
            </a:r>
            <a:r>
              <a:rPr lang="ar-SA" sz="2400" b="1" dirty="0" smtClean="0">
                <a:cs typeface="+mn-cs"/>
              </a:rPr>
              <a:t> </a:t>
            </a:r>
            <a:endParaRPr lang="en-US" sz="2400" b="1" dirty="0">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4000" b="1" dirty="0" smtClean="0"/>
              <a:t>المسألة الثالثة: إعادة العضو المبان في حد:</a:t>
            </a:r>
            <a:endParaRPr lang="en-US" sz="4000" b="1" dirty="0"/>
          </a:p>
        </p:txBody>
      </p:sp>
      <p:sp>
        <p:nvSpPr>
          <p:cNvPr id="3" name="عنصر نائب للمحتوى 2"/>
          <p:cNvSpPr>
            <a:spLocks noGrp="1"/>
          </p:cNvSpPr>
          <p:nvPr>
            <p:ph idx="1"/>
          </p:nvPr>
        </p:nvSpPr>
        <p:spPr>
          <a:xfrm>
            <a:off x="304800" y="1371601"/>
            <a:ext cx="9296400" cy="4572000"/>
          </a:xfrm>
        </p:spPr>
        <p:txBody>
          <a:bodyPr/>
          <a:lstStyle/>
          <a:p>
            <a:pPr algn="just" rtl="1"/>
            <a:r>
              <a:rPr lang="ar-SA" sz="2600" b="1" dirty="0" smtClean="0">
                <a:cs typeface="+mn-cs"/>
              </a:rPr>
              <a:t>إذا أبين عضو في حد شرعي، كالسرقة والحرابة، فهل يجوز للمحدود أن يعيده إلى محله بعد استيفاء </a:t>
            </a:r>
            <a:r>
              <a:rPr lang="ar-SA" sz="2600" b="1" dirty="0" err="1" smtClean="0">
                <a:cs typeface="+mn-cs"/>
              </a:rPr>
              <a:t>الحد؟</a:t>
            </a:r>
            <a:r>
              <a:rPr lang="ar-SA" sz="2600" b="1" dirty="0" smtClean="0">
                <a:cs typeface="+mn-cs"/>
              </a:rPr>
              <a:t> أم يعتبر </a:t>
            </a:r>
            <a:r>
              <a:rPr lang="ar-SA" sz="2600" b="1" dirty="0" err="1" smtClean="0">
                <a:cs typeface="+mn-cs"/>
              </a:rPr>
              <a:t>افتياتاً</a:t>
            </a:r>
            <a:r>
              <a:rPr lang="ar-SA" sz="2600" b="1" dirty="0" smtClean="0">
                <a:cs typeface="+mn-cs"/>
              </a:rPr>
              <a:t> على الحد </a:t>
            </a:r>
            <a:r>
              <a:rPr lang="ar-SA" sz="2600" b="1" dirty="0" err="1" smtClean="0">
                <a:cs typeface="+mn-cs"/>
              </a:rPr>
              <a:t>الشرعي</a:t>
            </a:r>
            <a:r>
              <a:rPr lang="ar-SA" sz="2600" b="1" dirty="0" err="1" smtClean="0">
                <a:cs typeface="+mn-cs"/>
              </a:rPr>
              <a:t>؟</a:t>
            </a:r>
            <a:endParaRPr lang="ar-SA" sz="2600" b="1" dirty="0" smtClean="0">
              <a:cs typeface="+mn-cs"/>
            </a:endParaRPr>
          </a:p>
          <a:p>
            <a:pPr algn="just" rtl="1"/>
            <a:r>
              <a:rPr lang="ar-SA" sz="2600" b="1" dirty="0" smtClean="0">
                <a:cs typeface="+mn-cs"/>
              </a:rPr>
              <a:t>لم نجد للفقهاء كلاماً في هذه المسألة، ولعل السبب في ذلك هو أن إبانة العضو في الحد إنما </a:t>
            </a:r>
            <a:r>
              <a:rPr lang="ar-SA" sz="2600" b="1" dirty="0" smtClean="0">
                <a:cs typeface="+mn-cs"/>
              </a:rPr>
              <a:t>يكون </a:t>
            </a:r>
            <a:r>
              <a:rPr lang="ar-SA" sz="2600" b="1" dirty="0" smtClean="0">
                <a:cs typeface="+mn-cs"/>
              </a:rPr>
              <a:t>في اليد أو الرجل، لأن الحد الذي يبان فيه عضو من الأعضاء ينحصر في السرقة </a:t>
            </a:r>
            <a:r>
              <a:rPr lang="ar-SA" sz="2600" b="1" dirty="0" err="1" smtClean="0">
                <a:cs typeface="+mn-cs"/>
              </a:rPr>
              <a:t>والحرابة.</a:t>
            </a:r>
            <a:r>
              <a:rPr lang="ar-SA" sz="2600" b="1" dirty="0" smtClean="0">
                <a:cs typeface="+mn-cs"/>
              </a:rPr>
              <a:t> والعضو المبان في السرقة اليد, وفي الحرابة اليد </a:t>
            </a:r>
            <a:r>
              <a:rPr lang="ar-SA" sz="2600" b="1" dirty="0" err="1" smtClean="0">
                <a:cs typeface="+mn-cs"/>
              </a:rPr>
              <a:t>والرجل.</a:t>
            </a:r>
            <a:r>
              <a:rPr lang="ar-SA" sz="2600" b="1" dirty="0" smtClean="0">
                <a:cs typeface="+mn-cs"/>
              </a:rPr>
              <a:t> </a:t>
            </a:r>
            <a:r>
              <a:rPr lang="ar-SA" sz="2600" b="1" dirty="0" smtClean="0">
                <a:cs typeface="+mn-cs"/>
              </a:rPr>
              <a:t>ولعل الفقهاء لم يكونوا يتصورون في تلك الأوقات إعادتهما إلى محلهما بعد </a:t>
            </a:r>
            <a:r>
              <a:rPr lang="ar-SA" sz="2600" b="1" dirty="0" err="1" smtClean="0">
                <a:cs typeface="+mn-cs"/>
              </a:rPr>
              <a:t>الإبانة.</a:t>
            </a:r>
            <a:r>
              <a:rPr lang="ar-SA" sz="2600" b="1" dirty="0" smtClean="0">
                <a:cs typeface="+mn-cs"/>
              </a:rPr>
              <a:t> والحقيقة أن ذلك لم يتم حتى وقتنا المعاصر, ولكن في ظل التطورات العلمية والتقنية, وما شهدته الساحة الطبية من </a:t>
            </a:r>
            <a:r>
              <a:rPr lang="ar-SA" sz="2600" b="1" dirty="0" smtClean="0">
                <a:cs typeface="+mn-cs"/>
              </a:rPr>
              <a:t>تقدم, </a:t>
            </a:r>
            <a:r>
              <a:rPr lang="ar-SA" sz="2600" b="1" dirty="0" smtClean="0">
                <a:cs typeface="+mn-cs"/>
              </a:rPr>
              <a:t>أصبحت المسألة مطروحة بقوة, وإن كان طب اليوم يؤكد أن الأيدي والأرجل </a:t>
            </a:r>
            <a:r>
              <a:rPr lang="ar-SA" sz="2600" b="1" dirty="0" smtClean="0">
                <a:cs typeface="+mn-cs"/>
              </a:rPr>
              <a:t>المزروعة لا تعمل عملها السابق،</a:t>
            </a:r>
            <a:r>
              <a:rPr lang="ar-SA" sz="2600" b="1" dirty="0" smtClean="0"/>
              <a:t> </a:t>
            </a:r>
            <a:r>
              <a:rPr lang="ar-SA" sz="2600" b="1" dirty="0" smtClean="0"/>
              <a:t>وأن </a:t>
            </a:r>
            <a:r>
              <a:rPr lang="ar-SA" sz="2600" b="1" dirty="0" smtClean="0"/>
              <a:t>الأعضاء المصنوعة من الخشب أو الحديد تفيد المريض أكثر من الأعضاء الأصلية </a:t>
            </a:r>
            <a:r>
              <a:rPr lang="ar-SA" sz="2600" b="1" dirty="0" smtClean="0"/>
              <a:t>المزروعة, يضاف إلى ذلك</a:t>
            </a:r>
            <a:r>
              <a:rPr lang="ar-SA" sz="2600" b="1" dirty="0" smtClean="0">
                <a:cs typeface="+mn-cs"/>
              </a:rPr>
              <a:t> ما تكلفه </a:t>
            </a:r>
            <a:r>
              <a:rPr lang="ar-SA" sz="2600" b="1" dirty="0" smtClean="0">
                <a:cs typeface="+mn-cs"/>
              </a:rPr>
              <a:t>من النفقات الباهظة، </a:t>
            </a:r>
            <a:r>
              <a:rPr lang="ar-SA" sz="2600" b="1" dirty="0" smtClean="0">
                <a:cs typeface="+mn-cs"/>
              </a:rPr>
              <a:t>والجهد الشاق</a:t>
            </a:r>
            <a:r>
              <a:rPr lang="ar-SA" sz="2600" b="1" dirty="0" smtClean="0">
                <a:cs typeface="+mn-cs"/>
              </a:rPr>
              <a:t>.</a:t>
            </a:r>
            <a:endParaRPr lang="en-US" sz="2600" b="1" dirty="0" smtClean="0">
              <a:cs typeface="+mn-cs"/>
            </a:endParaRPr>
          </a:p>
          <a:p>
            <a:pPr algn="just" rtl="1"/>
            <a:endParaRPr lang="en-US" sz="2600" b="1" dirty="0">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 y="196122"/>
            <a:ext cx="92964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ولكن على فرض أن طب اليوم نجح في زراعة اليد والرجل بشكل كبير ومقبول فهل يجوز الإقدام</a:t>
            </a:r>
            <a:r>
              <a:rPr kumimoji="0" lang="ar-SA" sz="26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عليه فيما قطع في </a:t>
            </a:r>
            <a:r>
              <a:rPr kumimoji="0" lang="ar-SA" sz="2600" b="1" i="0" u="none" strike="noStrike" cap="none" normalizeH="0" dirty="0" err="1" smtClean="0">
                <a:ln>
                  <a:noFill/>
                </a:ln>
                <a:solidFill>
                  <a:schemeClr val="tx1"/>
                </a:solidFill>
                <a:effectLst/>
                <a:latin typeface="Times New Roman" pitchFamily="18" charset="0"/>
                <a:ea typeface="Times New Roman" pitchFamily="18" charset="0"/>
                <a:cs typeface="Times New Roman" pitchFamily="18" charset="0"/>
              </a:rPr>
              <a:t>حد؟</a:t>
            </a:r>
            <a:endParaRPr kumimoji="0" lang="ar-SA" sz="26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كما أسلفنا لم نجد للعلماء السابقين</a:t>
            </a:r>
            <a:r>
              <a:rPr kumimoji="0" lang="ar-SA" sz="26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في المسألة رأياً ولكن يمكن أن يكون لها </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منزعان:</a:t>
            </a:r>
            <a:endParaRPr kumimoji="0" lang="en-US" sz="2600"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المنزع</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الأول: أن يقاس الحد على القصاص، فيقال: كما أسلفنا وأثبتنا في</a:t>
            </a:r>
            <a:r>
              <a:rPr kumimoji="0" lang="ar-SA" sz="26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مسألة القصاص أن المختار عند جمهور الفقهاء أن القصاص ينتهي حكمه بإبانة العضو، وليس من جملة القصاص أن يبقى العضو فائتاً إلى الأبد، فكذلك الحد، إذا أقيم مرة بإبانة اليد أو الرجل، انتهت وظيفة الحد، وليس المقصود تفويت اليد أو منفعتها على سبيل الدوام، ومن ثَمَّ جاز للسارق والمحارب أن يستعمل يداً أو رجلاً مصنوعة بالاتفاق ولم يقل أحدٌ بمنعه من </a:t>
            </a: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ذلك.</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فكذلك لا مانع من أن يقوم المحدود بزرع يده أو رجله المقطوعة.</a:t>
            </a:r>
            <a:endParaRPr kumimoji="0" lang="en-US" sz="2600"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26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والمنزع</a:t>
            </a:r>
            <a:r>
              <a:rPr kumimoji="0" lang="ar-SA" sz="2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الثاني: أن يقال: إن بين الحد والقصاص فرقاً، وهو أن المقصود من القصاص أن يصيب الجاني ضرر مماثل لضرر المجني عليه، وذلك يحصل بإبانة عضوه، فإن الجناية الصادرة من الجاني لم تتجاوز أن تقطع عضواً، ولم تكن مانعة من</a:t>
            </a:r>
            <a:endParaRPr kumimoji="0" lang="en-US" sz="2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201"/>
            <a:ext cx="9067800" cy="5293757"/>
          </a:xfrm>
          <a:prstGeom prst="rect">
            <a:avLst/>
          </a:prstGeom>
        </p:spPr>
        <p:txBody>
          <a:bodyPr wrap="square">
            <a:spAutoFit/>
          </a:bodyPr>
          <a:lstStyle/>
          <a:p>
            <a:pPr lvl="0" indent="457200" algn="justLow" eaLnBrk="0" hangingPunct="0"/>
            <a:r>
              <a:rPr lang="ar-SA" sz="2600" b="1" dirty="0" smtClean="0">
                <a:latin typeface="Times New Roman" pitchFamily="18" charset="0"/>
                <a:ea typeface="Times New Roman" pitchFamily="18" charset="0"/>
                <a:cs typeface="Times New Roman" pitchFamily="18" charset="0"/>
              </a:rPr>
              <a:t>إعادته إلى محله إذا اختار المجني عليه </a:t>
            </a:r>
            <a:r>
              <a:rPr lang="ar-SA" sz="2600" b="1" dirty="0" err="1" smtClean="0">
                <a:latin typeface="Times New Roman" pitchFamily="18" charset="0"/>
                <a:ea typeface="Times New Roman" pitchFamily="18" charset="0"/>
                <a:cs typeface="Times New Roman" pitchFamily="18" charset="0"/>
              </a:rPr>
              <a:t>ذلك.</a:t>
            </a:r>
            <a:r>
              <a:rPr lang="ar-SA" sz="2600" b="1" dirty="0" smtClean="0">
                <a:latin typeface="Times New Roman" pitchFamily="18" charset="0"/>
                <a:ea typeface="Times New Roman" pitchFamily="18" charset="0"/>
                <a:cs typeface="Times New Roman" pitchFamily="18" charset="0"/>
              </a:rPr>
              <a:t> فكذلك استيفاء القصاص يحصل بمجرد الإبانة، ولا يمنع ذلك أن يعيد الجاني عضوه إلى </a:t>
            </a:r>
            <a:r>
              <a:rPr lang="ar-SA" sz="2600" b="1" dirty="0" err="1" smtClean="0">
                <a:latin typeface="Times New Roman" pitchFamily="18" charset="0"/>
                <a:ea typeface="Times New Roman" pitchFamily="18" charset="0"/>
                <a:cs typeface="Times New Roman" pitchFamily="18" charset="0"/>
              </a:rPr>
              <a:t>محله.</a:t>
            </a:r>
            <a:r>
              <a:rPr lang="ar-SA" sz="2600" b="1" dirty="0" smtClean="0">
                <a:latin typeface="Times New Roman" pitchFamily="18" charset="0"/>
                <a:ea typeface="Times New Roman" pitchFamily="18" charset="0"/>
                <a:cs typeface="Times New Roman" pitchFamily="18" charset="0"/>
              </a:rPr>
              <a:t> بخلاف إبانة العضو في الحد، فإنه ليس مقابلا لضرر مماثل، وإنما هو مقدر من الله تعالى عقوبة ابتدائية، وحيث قد فرض الله سبحانه وتعالى قطع اليد أو الرجل فليس المقصود منه فعل الإبانة، وإنما المقصود إبانته لتفويت منفعته على الجاني، ولو أجزنا للجاني أن يعيده مرة أخرى، فإن ذلك تفويت لمقصود </a:t>
            </a:r>
            <a:r>
              <a:rPr lang="ar-SA" sz="2600" b="1" dirty="0" err="1" smtClean="0">
                <a:latin typeface="Times New Roman" pitchFamily="18" charset="0"/>
                <a:ea typeface="Times New Roman" pitchFamily="18" charset="0"/>
                <a:cs typeface="Times New Roman" pitchFamily="18" charset="0"/>
              </a:rPr>
              <a:t>الحد.</a:t>
            </a:r>
            <a:r>
              <a:rPr lang="ar-SA" sz="2600" b="1" dirty="0" smtClean="0">
                <a:latin typeface="Times New Roman" pitchFamily="18" charset="0"/>
                <a:ea typeface="Times New Roman" pitchFamily="18" charset="0"/>
                <a:cs typeface="Times New Roman" pitchFamily="18" charset="0"/>
              </a:rPr>
              <a:t> </a:t>
            </a:r>
            <a:endParaRPr lang="ar-SA" sz="2600" b="1" dirty="0" smtClean="0">
              <a:latin typeface="Times New Roman" pitchFamily="18" charset="0"/>
              <a:ea typeface="Times New Roman" pitchFamily="18" charset="0"/>
              <a:cs typeface="Times New Roman" pitchFamily="18" charset="0"/>
            </a:endParaRPr>
          </a:p>
          <a:p>
            <a:pPr lvl="0" indent="457200" algn="justLow" eaLnBrk="0" hangingPunct="0"/>
            <a:r>
              <a:rPr lang="ar-SA" sz="2600" b="1" dirty="0" smtClean="0">
                <a:latin typeface="Times New Roman" pitchFamily="18" charset="0"/>
                <a:ea typeface="Times New Roman" pitchFamily="18" charset="0"/>
                <a:cs typeface="Times New Roman" pitchFamily="18" charset="0"/>
              </a:rPr>
              <a:t>فالنظر </a:t>
            </a:r>
            <a:r>
              <a:rPr lang="ar-SA" sz="2600" b="1" dirty="0" smtClean="0">
                <a:latin typeface="Times New Roman" pitchFamily="18" charset="0"/>
                <a:ea typeface="Times New Roman" pitchFamily="18" charset="0"/>
                <a:cs typeface="Times New Roman" pitchFamily="18" charset="0"/>
              </a:rPr>
              <a:t>في المسألة موقوف على أن المقصود من الحد هل هو إيلام الجاني بفعل الإبانة فقط، أو المقصود تفويت عضوه </a:t>
            </a:r>
            <a:r>
              <a:rPr lang="ar-SA" sz="2600" b="1" dirty="0" err="1" smtClean="0">
                <a:latin typeface="Times New Roman" pitchFamily="18" charset="0"/>
                <a:ea typeface="Times New Roman" pitchFamily="18" charset="0"/>
                <a:cs typeface="Times New Roman" pitchFamily="18" charset="0"/>
              </a:rPr>
              <a:t>بالكلية؟</a:t>
            </a:r>
            <a:r>
              <a:rPr lang="ar-SA" sz="2600" b="1" dirty="0" smtClean="0">
                <a:latin typeface="Times New Roman" pitchFamily="18" charset="0"/>
                <a:ea typeface="Times New Roman" pitchFamily="18" charset="0"/>
                <a:cs typeface="Times New Roman" pitchFamily="18" charset="0"/>
              </a:rPr>
              <a:t> وعلى الأول تجوز الإعادة، وعلى الثاني لا تجوز.</a:t>
            </a:r>
          </a:p>
          <a:p>
            <a:pPr lvl="0" indent="457200" algn="justLow" eaLnBrk="0" hangingPunct="0"/>
            <a:r>
              <a:rPr lang="ar-SA" sz="2600" b="1" dirty="0" smtClean="0">
                <a:latin typeface="Times New Roman" pitchFamily="18" charset="0"/>
                <a:cs typeface="Times New Roman" pitchFamily="18" charset="0"/>
              </a:rPr>
              <a:t>والراجح والله أعلم عدم جواز ذلك لمنافاته للغاية التي من أجلها شرع الحد, وهو ردع الجاني وزجره ومنعه من القيام بمثل تلك الجريمة مرة أخرى, فالسارق الذي يعاد يده, والمحارب الذي يعاد يده ورجله, أي شيء يمنعه من معاودة جريمته, وبث الرعب في المجتمع, ومن ثم كانت تسمى هذه حقوق الله, ولم يجز لأحد </a:t>
            </a:r>
            <a:r>
              <a:rPr lang="ar-SA" sz="2600" b="1" dirty="0" err="1" smtClean="0">
                <a:latin typeface="Times New Roman" pitchFamily="18" charset="0"/>
                <a:cs typeface="Times New Roman" pitchFamily="18" charset="0"/>
              </a:rPr>
              <a:t>إسقاطها.</a:t>
            </a:r>
            <a:endParaRPr lang="ar-SA" sz="26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r>
              <a:rPr lang="ar-SA" sz="3200" b="1" dirty="0" smtClean="0"/>
              <a:t>المسألة </a:t>
            </a:r>
            <a:r>
              <a:rPr lang="ar-SA" sz="3200" b="1" dirty="0" smtClean="0"/>
              <a:t>الرابعة</a:t>
            </a:r>
            <a:r>
              <a:rPr lang="ar-SA" sz="3200" b="1" dirty="0" smtClean="0"/>
              <a:t>: حكم العضو المزروع من حيث الطهارة </a:t>
            </a:r>
            <a:r>
              <a:rPr lang="ar-SA" sz="3200" b="1" dirty="0" err="1" smtClean="0"/>
              <a:t>والنجاسة</a:t>
            </a:r>
            <a:r>
              <a:rPr lang="ar-SA" sz="3200" b="1" dirty="0" err="1" smtClean="0"/>
              <a:t>:</a:t>
            </a:r>
            <a:endParaRPr lang="ar-SA" sz="3200" b="1" dirty="0"/>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b="1" dirty="0" smtClean="0"/>
              <a:t>وردت بعض الأحاديث عن الرسول صلى الله عليه وسلم تفيد أن ما يقطع من الحي يكون نجساً من </a:t>
            </a:r>
            <a:r>
              <a:rPr lang="ar-SA" sz="2600" b="1" dirty="0" smtClean="0"/>
              <a:t>ذلك قوله صلى الله </a:t>
            </a:r>
            <a:r>
              <a:rPr lang="ar-SA" sz="2600" b="1" dirty="0" err="1" smtClean="0"/>
              <a:t>عليه: </a:t>
            </a:r>
            <a:r>
              <a:rPr lang="ar-SA" sz="2600" b="1" dirty="0" smtClean="0"/>
              <a:t>(ما قُطِعَ من حيٍ فهو ميتٌ) وما روي أنه صلى الله عليه </a:t>
            </a:r>
            <a:r>
              <a:rPr lang="ar-SA" sz="2600" b="1" dirty="0" smtClean="0"/>
              <a:t>لما قدم </a:t>
            </a:r>
            <a:r>
              <a:rPr lang="ar-SA" sz="2600" b="1" dirty="0" smtClean="0"/>
              <a:t>المدينة، </a:t>
            </a:r>
            <a:r>
              <a:rPr lang="ar-SA" sz="2600" b="1" dirty="0" smtClean="0"/>
              <a:t>وجدهم يجبُّون أسنِمة </a:t>
            </a:r>
            <a:r>
              <a:rPr lang="ar-SA" sz="2600" b="1" dirty="0" smtClean="0"/>
              <a:t>الإبل، ويقطعون </a:t>
            </a:r>
            <a:r>
              <a:rPr lang="ar-SA" sz="2600" b="1" dirty="0" err="1" smtClean="0"/>
              <a:t>أليات</a:t>
            </a:r>
            <a:r>
              <a:rPr lang="ar-SA" sz="2600" b="1" dirty="0" smtClean="0"/>
              <a:t> الغنم، فقال صلى الله </a:t>
            </a:r>
            <a:r>
              <a:rPr lang="ar-SA" sz="2600" b="1" dirty="0" err="1" smtClean="0"/>
              <a:t>عليه: </a:t>
            </a:r>
            <a:r>
              <a:rPr lang="ar-SA" sz="2600" b="1" dirty="0" smtClean="0"/>
              <a:t>(ما </a:t>
            </a:r>
            <a:r>
              <a:rPr lang="ar-SA" sz="2600" b="1" dirty="0" smtClean="0"/>
              <a:t>يُقطع </a:t>
            </a:r>
            <a:r>
              <a:rPr lang="ar-SA" sz="2600" b="1" dirty="0" smtClean="0"/>
              <a:t>من البهيمة وهي حية، فهو ميتة) </a:t>
            </a:r>
            <a:r>
              <a:rPr lang="ar-SA" sz="2600" b="1" dirty="0" smtClean="0"/>
              <a:t>ومن هنا فقد ذهب بعض الفقهاء إلى الحكم بنجاسته, ومن ذلك ما نص عليه الإمام الشافعي رحمه الله في </a:t>
            </a:r>
            <a:r>
              <a:rPr lang="ar-SA" sz="2600" b="1" dirty="0" smtClean="0"/>
              <a:t>كتابه الأم </a:t>
            </a:r>
            <a:r>
              <a:rPr lang="ar-SA" sz="2600" b="1" dirty="0" err="1" smtClean="0"/>
              <a:t>فقال: </a:t>
            </a:r>
            <a:r>
              <a:rPr lang="ar-SA" sz="2600" b="1" dirty="0" smtClean="0"/>
              <a:t>"وإذا كسر للمرأة عظم، فطار، فلا يجوز أن ترقعه إلا بعظم ما يؤكل لحمه </a:t>
            </a:r>
            <a:r>
              <a:rPr lang="ar-SA" sz="2600" b="1" dirty="0" err="1" smtClean="0"/>
              <a:t>ذكياً.</a:t>
            </a:r>
            <a:r>
              <a:rPr lang="ar-SA" sz="2600" b="1" dirty="0" smtClean="0"/>
              <a:t> </a:t>
            </a:r>
            <a:r>
              <a:rPr lang="ar-SA" sz="2600" b="1" dirty="0" smtClean="0"/>
              <a:t>وكذلك إن سقطت سنه صارت ميتة، فلا يجوز له أن يعيدها بعد ما </a:t>
            </a:r>
            <a:r>
              <a:rPr lang="ar-SA" sz="2600" b="1" dirty="0" err="1" smtClean="0"/>
              <a:t>بانت ...</a:t>
            </a:r>
            <a:r>
              <a:rPr lang="ar-SA" sz="2600" b="1" dirty="0" smtClean="0"/>
              <a:t> وإن رقع عظمه بعظم ميتة أو </a:t>
            </a:r>
            <a:r>
              <a:rPr lang="ar-SA" sz="2600" b="1" dirty="0" smtClean="0"/>
              <a:t>ذَكيٍ </a:t>
            </a:r>
            <a:r>
              <a:rPr lang="ar-SA" sz="2600" b="1" dirty="0" smtClean="0"/>
              <a:t>لا يؤكل لحمه، أو عظم إنسان فهو كالميتة، فعليه قلعه، وإعادة كل صلاة صلاها وهو </a:t>
            </a:r>
            <a:r>
              <a:rPr lang="ar-SA" sz="2600" b="1" dirty="0" err="1" smtClean="0"/>
              <a:t>عليه".</a:t>
            </a:r>
            <a:r>
              <a:rPr lang="ar-SA" sz="2600" b="1" dirty="0" smtClean="0"/>
              <a:t>  </a:t>
            </a:r>
            <a:r>
              <a:rPr lang="ar-SA" sz="2600" b="1" dirty="0" smtClean="0"/>
              <a:t>وهو رواية ضعيفة عند كلٍ من الحنابلة والمالكية, وهو قول الحنفية أيضاً لغير صاحبه, وأما لصاحبه فطاهر مطلقاً.</a:t>
            </a:r>
          </a:p>
          <a:p>
            <a:pPr algn="just" rtl="1"/>
            <a:r>
              <a:rPr lang="ar-SA" sz="2600" b="1" u="sng" dirty="0" smtClean="0"/>
              <a:t>تفصيل القول المعتمد عند المذاهب </a:t>
            </a:r>
            <a:r>
              <a:rPr lang="ar-SA" sz="2600" b="1" u="sng" dirty="0" err="1" smtClean="0"/>
              <a:t>الأربعة:</a:t>
            </a:r>
            <a:endParaRPr lang="ar-SA" sz="2600" b="1" u="sng" dirty="0" smtClean="0"/>
          </a:p>
          <a:p>
            <a:pPr algn="just" rtl="1"/>
            <a:r>
              <a:rPr lang="ar-SA" sz="2600" b="1" dirty="0" smtClean="0"/>
              <a:t> </a:t>
            </a:r>
            <a:endParaRPr lang="ar-SA" sz="26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04800"/>
            <a:ext cx="9220200" cy="5632311"/>
          </a:xfrm>
          <a:prstGeom prst="rect">
            <a:avLst/>
          </a:prstGeom>
        </p:spPr>
        <p:txBody>
          <a:bodyPr wrap="square">
            <a:spAutoFit/>
          </a:bodyPr>
          <a:lstStyle/>
          <a:p>
            <a:pPr algn="just">
              <a:buFontTx/>
              <a:buChar char="-"/>
            </a:pPr>
            <a:r>
              <a:rPr lang="ar-SA" sz="2400" b="1" u="sng" dirty="0" smtClean="0"/>
              <a:t>الحنفية</a:t>
            </a:r>
            <a:r>
              <a:rPr lang="ar-SA" sz="2400" b="1" dirty="0" smtClean="0"/>
              <a:t>: </a:t>
            </a:r>
            <a:r>
              <a:rPr lang="ar-SA" sz="2400" b="1" dirty="0" smtClean="0"/>
              <a:t>خلاصة </a:t>
            </a:r>
            <a:r>
              <a:rPr lang="ar-SA" sz="2400" b="1" dirty="0" smtClean="0"/>
              <a:t>مذهبهم أن الأعضاء التي لا </a:t>
            </a:r>
            <a:r>
              <a:rPr lang="ar-SA" sz="2400" b="1" dirty="0" smtClean="0"/>
              <a:t>تحل فيها </a:t>
            </a:r>
            <a:r>
              <a:rPr lang="ar-SA" sz="2400" b="1" dirty="0" smtClean="0"/>
              <a:t>الحياة، كالظفر، والسن، والشعر، لا تنجس بإبانتها من الآدمي </a:t>
            </a:r>
            <a:r>
              <a:rPr lang="ar-SA" sz="2400" b="1" dirty="0" err="1" smtClean="0"/>
              <a:t>الحي.</a:t>
            </a:r>
            <a:r>
              <a:rPr lang="ar-SA" sz="2400" b="1" dirty="0" smtClean="0"/>
              <a:t> وأما الأعضاء التي </a:t>
            </a:r>
            <a:r>
              <a:rPr lang="ar-SA" sz="2400" b="1" dirty="0" smtClean="0"/>
              <a:t>تحل فيها </a:t>
            </a:r>
            <a:r>
              <a:rPr lang="ar-SA" sz="2400" b="1" dirty="0" smtClean="0"/>
              <a:t>الحياة، مثل الأذن، والأنف وغيرهما، فإنا تنجس بعد إبانتها من </a:t>
            </a:r>
            <a:r>
              <a:rPr lang="ar-SA" sz="2400" b="1" dirty="0" smtClean="0"/>
              <a:t>الحي؛ إلا أن المتأخرين منهم قرروا أنها </a:t>
            </a:r>
            <a:r>
              <a:rPr lang="ar-SA" sz="2400" b="1" dirty="0" smtClean="0"/>
              <a:t>ليست </a:t>
            </a:r>
            <a:r>
              <a:rPr lang="ar-SA" sz="2400" b="1" dirty="0" smtClean="0"/>
              <a:t>بنجسة </a:t>
            </a:r>
            <a:r>
              <a:rPr lang="ar-SA" sz="2400" b="1" dirty="0" smtClean="0"/>
              <a:t>في حق </a:t>
            </a:r>
            <a:r>
              <a:rPr lang="ar-SA" sz="2400" b="1" dirty="0" err="1" smtClean="0"/>
              <a:t>صاحبها.</a:t>
            </a:r>
            <a:r>
              <a:rPr lang="ar-SA" sz="2400" b="1" dirty="0" smtClean="0"/>
              <a:t> يقول ابن </a:t>
            </a:r>
            <a:r>
              <a:rPr lang="ar-SA" sz="2400" b="1" dirty="0" err="1" smtClean="0"/>
              <a:t>نجيم: </a:t>
            </a:r>
            <a:r>
              <a:rPr lang="ar-SA" sz="2400" b="1" dirty="0" smtClean="0"/>
              <a:t>"الجزء المنفصل من الحي كميته، كالأذن المقطوعة والسن الساقطة إلا في حق صاحبه فطاهر وإن </a:t>
            </a:r>
            <a:r>
              <a:rPr lang="ar-SA" sz="2400" b="1" dirty="0" err="1" smtClean="0"/>
              <a:t>كثر</a:t>
            </a:r>
            <a:r>
              <a:rPr lang="ar-SA" sz="2400" b="1" dirty="0" err="1" smtClean="0"/>
              <a:t>".</a:t>
            </a:r>
            <a:r>
              <a:rPr lang="ar-SA" sz="2400" b="1" dirty="0" smtClean="0"/>
              <a:t> </a:t>
            </a:r>
            <a:endParaRPr lang="ar-SA" sz="2400" b="1" dirty="0" smtClean="0"/>
          </a:p>
          <a:p>
            <a:pPr algn="just">
              <a:buFontTx/>
              <a:buChar char="-"/>
            </a:pPr>
            <a:r>
              <a:rPr lang="ar-SA" sz="2400" b="1" u="sng" dirty="0" smtClean="0"/>
              <a:t> المالكية</a:t>
            </a:r>
            <a:r>
              <a:rPr lang="ar-SA" sz="2400" b="1" u="sng" dirty="0" smtClean="0"/>
              <a:t>:</a:t>
            </a:r>
            <a:r>
              <a:rPr lang="ar-SA" sz="2400" b="1" dirty="0" smtClean="0"/>
              <a:t> المعتمد عندهم أن ما أبين من الآدمي ليس </a:t>
            </a:r>
            <a:r>
              <a:rPr lang="ar-SA" sz="2400" b="1" dirty="0" err="1" smtClean="0"/>
              <a:t>نجساً.</a:t>
            </a:r>
            <a:r>
              <a:rPr lang="ar-SA" sz="2400" b="1" dirty="0" smtClean="0"/>
              <a:t> قال </a:t>
            </a:r>
            <a:r>
              <a:rPr lang="ar-SA" sz="2400" b="1" dirty="0" err="1" smtClean="0"/>
              <a:t>الدردير</a:t>
            </a:r>
            <a:r>
              <a:rPr lang="ar-SA" sz="2400" b="1" dirty="0" smtClean="0"/>
              <a:t> في الشرح </a:t>
            </a:r>
            <a:r>
              <a:rPr lang="ar-SA" sz="2400" b="1" dirty="0" err="1" smtClean="0"/>
              <a:t>الكبير: </a:t>
            </a:r>
            <a:r>
              <a:rPr lang="ar-SA" sz="2400" b="1" dirty="0" smtClean="0"/>
              <a:t>"فالمنفصل من الآدمي مطلقاً طاهر على </a:t>
            </a:r>
            <a:r>
              <a:rPr lang="ar-SA" sz="2400" b="1" dirty="0" err="1" smtClean="0"/>
              <a:t>المعتمد".</a:t>
            </a:r>
            <a:r>
              <a:rPr lang="ar-SA" sz="2400" b="1" dirty="0" smtClean="0"/>
              <a:t> </a:t>
            </a:r>
            <a:r>
              <a:rPr lang="ar-SA" sz="2400" b="1" dirty="0" smtClean="0"/>
              <a:t>وحتى على </a:t>
            </a:r>
            <a:r>
              <a:rPr lang="ar-SA" sz="2400" b="1" dirty="0" smtClean="0"/>
              <a:t>القول الضعيف </a:t>
            </a:r>
            <a:r>
              <a:rPr lang="ar-SA" sz="2400" b="1" dirty="0" smtClean="0"/>
              <a:t>فإن </a:t>
            </a:r>
            <a:r>
              <a:rPr lang="ar-SA" sz="2400" b="1" dirty="0" smtClean="0"/>
              <a:t>ما أبين منه </a:t>
            </a:r>
            <a:r>
              <a:rPr lang="ar-SA" sz="2400" b="1" dirty="0" smtClean="0"/>
              <a:t>إذا </a:t>
            </a:r>
            <a:r>
              <a:rPr lang="ar-SA" sz="2400" b="1" dirty="0" err="1" smtClean="0"/>
              <a:t>أعيد </a:t>
            </a:r>
            <a:r>
              <a:rPr lang="ar-SA" sz="2400" b="1" dirty="0" smtClean="0"/>
              <a:t>, فثبت والتحم حكم بطهارته وجواز الصلاة </a:t>
            </a:r>
            <a:r>
              <a:rPr lang="ar-SA" sz="2400" b="1" dirty="0" smtClean="0"/>
              <a:t>فيه.</a:t>
            </a:r>
          </a:p>
          <a:p>
            <a:pPr algn="just">
              <a:buFontTx/>
              <a:buChar char="-"/>
            </a:pPr>
            <a:r>
              <a:rPr lang="ar-SA" sz="2400" b="1" dirty="0" smtClean="0"/>
              <a:t> </a:t>
            </a:r>
            <a:r>
              <a:rPr lang="ar-SA" sz="2400" b="1" dirty="0" smtClean="0"/>
              <a:t>الشافعية</a:t>
            </a:r>
            <a:r>
              <a:rPr lang="ar-SA" sz="2400" b="1" dirty="0" smtClean="0"/>
              <a:t>: المعتمد في المذهب يخالف ما نقلناه عن الإمام الشافعي, وعامة فقهائهم على أن ما أبين من الإنسان وأعيد إليه </a:t>
            </a:r>
            <a:r>
              <a:rPr lang="ar-SA" sz="2400" b="1" dirty="0" err="1" smtClean="0"/>
              <a:t>طاهر.</a:t>
            </a:r>
            <a:r>
              <a:rPr lang="ar-SA" sz="2400" b="1" dirty="0" smtClean="0"/>
              <a:t> يقول النووي رحمه </a:t>
            </a:r>
            <a:r>
              <a:rPr lang="ar-SA" sz="2400" b="1" dirty="0" err="1" smtClean="0"/>
              <a:t>الله: </a:t>
            </a:r>
            <a:r>
              <a:rPr lang="ar-SA" sz="2400" b="1" dirty="0" smtClean="0"/>
              <a:t>"الأصل أن ما انفصل من حي فهو نجس، ويستثنى الشعر المجزور من مأكول اللحم في </a:t>
            </a:r>
            <a:r>
              <a:rPr lang="ar-SA" sz="2400" b="1" dirty="0" err="1" smtClean="0"/>
              <a:t>الحياة..</a:t>
            </a:r>
            <a:r>
              <a:rPr lang="ar-SA" sz="2400" b="1" dirty="0" smtClean="0"/>
              <a:t> ويستثنى أيضاً شعر الآدمي، والعضو المبان منه...فهذه كلها طاهرة في </a:t>
            </a:r>
            <a:r>
              <a:rPr lang="ar-SA" sz="2400" b="1" dirty="0" err="1" smtClean="0"/>
              <a:t>المذهب".</a:t>
            </a:r>
            <a:r>
              <a:rPr lang="ar-SA" sz="2400" b="1" dirty="0" smtClean="0"/>
              <a:t> </a:t>
            </a:r>
            <a:endParaRPr lang="ar-SA" sz="2400" b="1" dirty="0" smtClean="0"/>
          </a:p>
          <a:p>
            <a:pPr algn="just">
              <a:buFontTx/>
              <a:buChar char="-"/>
            </a:pPr>
            <a:r>
              <a:rPr lang="ar-SA" sz="2400" b="1" dirty="0" smtClean="0"/>
              <a:t> </a:t>
            </a:r>
            <a:r>
              <a:rPr lang="ar-SA" sz="2400" b="1" u="sng" dirty="0" smtClean="0"/>
              <a:t>الحنابلة</a:t>
            </a:r>
            <a:r>
              <a:rPr lang="ar-SA" sz="2400" b="1" dirty="0" smtClean="0"/>
              <a:t>: الراجح عندهم أن الآدمي طاهر حياً </a:t>
            </a:r>
            <a:r>
              <a:rPr lang="ar-SA" sz="2400" b="1" dirty="0" err="1" smtClean="0"/>
              <a:t>وميتاً.</a:t>
            </a:r>
            <a:r>
              <a:rPr lang="ar-SA" sz="2400" b="1" dirty="0" smtClean="0"/>
              <a:t> يقول ابن </a:t>
            </a:r>
            <a:r>
              <a:rPr lang="ar-SA" sz="2400" b="1" dirty="0" err="1" smtClean="0"/>
              <a:t>قدامة: </a:t>
            </a:r>
            <a:r>
              <a:rPr lang="ar-SA" sz="2400" b="1" dirty="0" smtClean="0"/>
              <a:t>”وَإِنْ </a:t>
            </a:r>
            <a:r>
              <a:rPr lang="ar-SA" sz="2400" b="1" dirty="0" smtClean="0"/>
              <a:t>سَقَطَ سِنٌّ مِنْ أَسْنَانِهِ فَأَعَادَهَا بِحَرَارَتِهَا، فَثَبَتَتْ، فَهِيَ طَاهِرَةٌ؛ لِأَنَّهَا بَعْضُهُ، وَالْآدَمِيُّ بِجُمْلَتِهِ طَاهِرٌ حَيًّا وَمَيِّتًا، فَكَذَلِكَ </a:t>
            </a:r>
            <a:r>
              <a:rPr lang="ar-SA" sz="2400" b="1" dirty="0" err="1" smtClean="0"/>
              <a:t>بَعْضُهُ“.</a:t>
            </a:r>
            <a:endParaRPr lang="ar-SA" sz="24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قرار المجمع الفقهي </a:t>
            </a:r>
            <a:r>
              <a:rPr lang="ar-SA" sz="3200" b="1" dirty="0" err="1" smtClean="0"/>
              <a:t>رقم (60 </a:t>
            </a:r>
            <a:r>
              <a:rPr lang="ar-SA" sz="3200" b="1" dirty="0" smtClean="0"/>
              <a:t>/ 9/ 6) بشأن زراعة الأعضاء:</a:t>
            </a:r>
            <a:endParaRPr lang="en-US" sz="3200" b="1" dirty="0" smtClean="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600" b="1" dirty="0" smtClean="0"/>
              <a:t>إن مجلس مجمع الفقه الإسلامي المنعقد في دورة مؤتمره السادس بجدة في المملكة العربية السعودية من 17 إلى 23 شعبان </a:t>
            </a:r>
            <a:r>
              <a:rPr lang="ar-SA" sz="2600" b="1" dirty="0" err="1" smtClean="0"/>
              <a:t>1410هـ</a:t>
            </a:r>
            <a:r>
              <a:rPr lang="ar-SA" sz="2600" b="1" dirty="0" smtClean="0"/>
              <a:t> </a:t>
            </a:r>
            <a:r>
              <a:rPr lang="ar-SA" sz="2600" b="1" dirty="0" err="1" smtClean="0"/>
              <a:t>الموافق14</a:t>
            </a:r>
            <a:r>
              <a:rPr lang="ar-SA" sz="2600" b="1" dirty="0" smtClean="0"/>
              <a:t> - 0 2 </a:t>
            </a:r>
            <a:r>
              <a:rPr lang="ar-SA" sz="2600" b="1" dirty="0" err="1" smtClean="0"/>
              <a:t>آذار </a:t>
            </a:r>
            <a:r>
              <a:rPr lang="ar-SA" sz="2600" b="1" dirty="0" smtClean="0"/>
              <a:t>(مارس) بعد اطلاعه على البحوث الواردة إلى المجمع بخصوص </a:t>
            </a:r>
            <a:r>
              <a:rPr lang="ar-SA" sz="2600" b="1" dirty="0" err="1" smtClean="0"/>
              <a:t>موضوع: </a:t>
            </a:r>
            <a:r>
              <a:rPr lang="ar-SA" sz="2600" b="1" dirty="0" smtClean="0"/>
              <a:t>"زراعة عضو استؤصل في حد أو </a:t>
            </a:r>
            <a:r>
              <a:rPr lang="ar-SA" sz="2600" b="1" dirty="0" err="1" smtClean="0"/>
              <a:t>قصاص "،</a:t>
            </a:r>
            <a:endParaRPr lang="en-US" sz="2600" b="1" dirty="0" smtClean="0"/>
          </a:p>
          <a:p>
            <a:pPr algn="just" rtl="1"/>
            <a:r>
              <a:rPr lang="ar-SA" sz="2600" b="1" dirty="0" smtClean="0"/>
              <a:t>واستماعه للمناقشات التي دارت حوله،</a:t>
            </a:r>
            <a:endParaRPr lang="en-US" sz="2600" b="1" dirty="0" smtClean="0"/>
          </a:p>
          <a:p>
            <a:pPr algn="just" rtl="1"/>
            <a:r>
              <a:rPr lang="ar-SA" sz="2600" b="1" dirty="0" smtClean="0"/>
              <a:t>وبمراعاة مقاصد الشريعة من تطبيق الحد في الزجر والردع والنكال، وإبقاء للمراد من العقوبة بدوام أثرها للعبرة والعظة وقطع دابر الجريمة، ونظراً إلى أن إعادة العضو المقطوع تتطلب الفورية في عرف الطب الحديث، فلا يكون ذلك إلا بتواطؤ وإعداد طبي خاص </a:t>
            </a:r>
            <a:r>
              <a:rPr lang="ar-SA" sz="2600" b="1" dirty="0" err="1" smtClean="0"/>
              <a:t>ينبىء</a:t>
            </a:r>
            <a:r>
              <a:rPr lang="ar-SA" sz="2600" b="1" dirty="0" smtClean="0"/>
              <a:t> عن التهاون في جدية إقامة الحد وفاعليته،</a:t>
            </a:r>
            <a:endParaRPr lang="en-US" sz="2600" b="1" dirty="0" smtClean="0"/>
          </a:p>
          <a:p>
            <a:pPr algn="just" rtl="1"/>
            <a:r>
              <a:rPr lang="ar-SA" sz="2600" b="1" dirty="0" smtClean="0"/>
              <a:t>قرر:</a:t>
            </a:r>
            <a:endParaRPr lang="en-US" sz="26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81000"/>
            <a:ext cx="9296400" cy="4401205"/>
          </a:xfrm>
          <a:prstGeom prst="rect">
            <a:avLst/>
          </a:prstGeom>
        </p:spPr>
        <p:txBody>
          <a:bodyPr wrap="square">
            <a:spAutoFit/>
          </a:bodyPr>
          <a:lstStyle/>
          <a:p>
            <a:r>
              <a:rPr lang="ar-SA" sz="2800" b="1" dirty="0" err="1" smtClean="0"/>
              <a:t>ا </a:t>
            </a:r>
            <a:r>
              <a:rPr lang="ar-SA" sz="2800" b="1" dirty="0" smtClean="0"/>
              <a:t>- لا يجوز شرعاً إعادة العضو المقطوع تنفيذاً للحد لأن في بقاء أثر الحد تحقيقاً كاملاً للعقوبة المقررة شرعاً، ومنعاً للتهاون في استيفائها، وتفادياً </a:t>
            </a:r>
            <a:r>
              <a:rPr lang="ar-SA" sz="2800" b="1" dirty="0" err="1" smtClean="0"/>
              <a:t>لمصادمة</a:t>
            </a:r>
            <a:r>
              <a:rPr lang="ar-SA" sz="2800" b="1" dirty="0" smtClean="0"/>
              <a:t> حكم </a:t>
            </a:r>
            <a:r>
              <a:rPr lang="ar-SA" sz="2800" b="1" dirty="0" err="1" smtClean="0"/>
              <a:t>الشرع</a:t>
            </a:r>
            <a:r>
              <a:rPr lang="ar-SA" sz="2800" b="1" dirty="0" smtClean="0"/>
              <a:t> في الظاهر.</a:t>
            </a:r>
            <a:endParaRPr lang="en-US" sz="2800" b="1" dirty="0" smtClean="0"/>
          </a:p>
          <a:p>
            <a:r>
              <a:rPr lang="ar-SA" sz="2800" b="1" dirty="0" err="1" smtClean="0"/>
              <a:t>2 </a:t>
            </a:r>
            <a:r>
              <a:rPr lang="ar-SA" sz="2800" b="1" dirty="0" smtClean="0"/>
              <a:t>- بما أن القصاص قد شرع لإقامة العدل وإنصاف المجني عليه، وصون حق الحياة للمجتمع، وتوفير الأمن والاستقرار، فإنه لا يجوز إعادة عضو استؤصل تنفيذاً للقصاص، إلا في الحالات التالية:</a:t>
            </a:r>
            <a:endParaRPr lang="en-US" sz="2800" b="1" dirty="0" smtClean="0"/>
          </a:p>
          <a:p>
            <a:r>
              <a:rPr lang="ar-SA" sz="2800" b="1" dirty="0" smtClean="0"/>
              <a:t>(أ) أن يأذن المجني عليه بعد تنفيذ القصاص بإعادة العضو المقطوع.</a:t>
            </a:r>
            <a:endParaRPr lang="en-US" sz="2800" b="1" dirty="0" smtClean="0"/>
          </a:p>
          <a:p>
            <a:r>
              <a:rPr lang="ar-SA" sz="2800" b="1" dirty="0" smtClean="0"/>
              <a:t>(ب) أن يكون المجني عليه قد تمكن من إعادة العضو المقطوع منه.</a:t>
            </a:r>
            <a:endParaRPr lang="en-US" sz="2800" b="1" dirty="0" smtClean="0"/>
          </a:p>
          <a:p>
            <a:r>
              <a:rPr lang="ar-SA" sz="2800" b="1" dirty="0" err="1" smtClean="0"/>
              <a:t>3 </a:t>
            </a:r>
            <a:r>
              <a:rPr lang="ar-SA" sz="2800" b="1" dirty="0" smtClean="0"/>
              <a:t>- يجوز إعادة العضو الذي استؤصل في حد أو قصاص بسبب خطأ في الحكم أو في التنفيذ.</a:t>
            </a:r>
            <a:endParaRPr lang="en-US" sz="2800" b="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14682</TotalTime>
  <Words>2503</Words>
  <Application>Microsoft Office PowerPoint</Application>
  <PresentationFormat>A4 Paper (210x297 mm)‎</PresentationFormat>
  <Paragraphs>68</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الثالثة عشرة  زراعة عضو استؤصل في حدٍ</vt:lpstr>
      <vt:lpstr>المقدمة:</vt:lpstr>
      <vt:lpstr>الشريحة 4</vt:lpstr>
      <vt:lpstr>المسألة الأولى: زرع المجني عليه عضوه:</vt:lpstr>
      <vt:lpstr>الشريحة 6</vt:lpstr>
      <vt:lpstr>الشريحة 7</vt:lpstr>
      <vt:lpstr>الشريحة 8</vt:lpstr>
      <vt:lpstr>المسألة الثانية: إعادة الجاني عضوه المقطوع بالقصاص:</vt:lpstr>
      <vt:lpstr>المسألة الثالثة: إعادة العضو المبان في حد:</vt:lpstr>
      <vt:lpstr>الشريحة 11</vt:lpstr>
      <vt:lpstr>الشريحة 12</vt:lpstr>
      <vt:lpstr>المسألة الرابعة: حكم العضو المزروع من حيث الطهارة والنجاسة:</vt:lpstr>
      <vt:lpstr>الشريحة 14</vt:lpstr>
      <vt:lpstr>قرار المجمع الفقهي رقم (60 / 9/ 6) بشأن زراعة الأعضاء:</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531</cp:revision>
  <dcterms:created xsi:type="dcterms:W3CDTF">2009-10-14T19:14:34Z</dcterms:created>
  <dcterms:modified xsi:type="dcterms:W3CDTF">2012-11-18T19:50:52Z</dcterms:modified>
</cp:coreProperties>
</file>