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4" r:id="rId4"/>
    <p:sldId id="275" r:id="rId5"/>
    <p:sldId id="276" r:id="rId6"/>
    <p:sldId id="315" r:id="rId7"/>
    <p:sldId id="349" r:id="rId8"/>
    <p:sldId id="350" r:id="rId9"/>
    <p:sldId id="347" r:id="rId10"/>
    <p:sldId id="326" r:id="rId11"/>
    <p:sldId id="337" r:id="rId12"/>
    <p:sldId id="351" r:id="rId13"/>
    <p:sldId id="352" r:id="rId14"/>
    <p:sldId id="353" r:id="rId15"/>
    <p:sldId id="354"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21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a:t>
            </a:r>
            <a:r>
              <a:rPr lang="ar-SA" sz="4800" b="1" spc="-150" dirty="0" smtClean="0">
                <a:solidFill>
                  <a:srgbClr val="376092"/>
                </a:solidFill>
                <a:latin typeface="Times New Roman" pitchFamily="18" charset="0"/>
                <a:cs typeface="+mn-cs"/>
              </a:rPr>
              <a:t>الرابعة عشرة</a:t>
            </a:r>
            <a:r>
              <a:rPr lang="ar-SA" sz="4800" b="1" spc="-150" dirty="0" smtClean="0">
                <a:solidFill>
                  <a:srgbClr val="376092"/>
                </a:solidFill>
                <a:latin typeface="Times New Roman" pitchFamily="18" charset="0"/>
                <a:cs typeface="+mn-cs"/>
              </a:rPr>
              <a:t/>
            </a:r>
            <a:br>
              <a:rPr lang="ar-SA" sz="4800" b="1" spc="-150" dirty="0" smtClean="0">
                <a:solidFill>
                  <a:srgbClr val="376092"/>
                </a:solidFill>
                <a:latin typeface="Times New Roman" pitchFamily="18" charset="0"/>
                <a:cs typeface="+mn-cs"/>
              </a:rPr>
            </a:br>
            <a:r>
              <a:rPr lang="ar-SA" sz="4800" b="1" dirty="0" smtClean="0"/>
              <a:t> </a:t>
            </a:r>
            <a:r>
              <a:rPr lang="ar-SA" sz="4000" b="1" dirty="0" smtClean="0"/>
              <a:t>عمليات التجميل في الشريعة الإسلامية</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sz="4000" b="1" dirty="0" smtClean="0"/>
              <a:t>المقدمة:</a:t>
            </a:r>
            <a:endParaRPr lang="en-US" sz="4000" dirty="0"/>
          </a:p>
        </p:txBody>
      </p:sp>
      <p:sp>
        <p:nvSpPr>
          <p:cNvPr id="3" name="عنصر نائب للمحتوى 2"/>
          <p:cNvSpPr>
            <a:spLocks noGrp="1"/>
          </p:cNvSpPr>
          <p:nvPr>
            <p:ph idx="1"/>
          </p:nvPr>
        </p:nvSpPr>
        <p:spPr>
          <a:xfrm>
            <a:off x="228600" y="1371600"/>
            <a:ext cx="9372600" cy="4754563"/>
          </a:xfrm>
        </p:spPr>
        <p:txBody>
          <a:bodyPr/>
          <a:lstStyle/>
          <a:p>
            <a:pPr rtl="1"/>
            <a:r>
              <a:rPr lang="ar-SA" sz="2800" b="1" dirty="0" smtClean="0">
                <a:cs typeface="+mn-cs"/>
              </a:rPr>
              <a:t>لا يخفى ما حققه الطب من تقدم كبير في هذا العصر وخصوصاً في مجال الجراحة, وقد انعكس ذلك بشكل كبير على عمليات التجميل, فانتشرت في </a:t>
            </a:r>
            <a:r>
              <a:rPr lang="ar-SA" sz="2800" b="1" dirty="0" smtClean="0">
                <a:cs typeface="+mn-cs"/>
              </a:rPr>
              <a:t>أصقاع العالم في السنوات </a:t>
            </a:r>
            <a:r>
              <a:rPr lang="ar-SA" sz="2800" b="1" dirty="0" smtClean="0">
                <a:cs typeface="+mn-cs"/>
              </a:rPr>
              <a:t>الأخيرة, حتى لا تكاد تجد </a:t>
            </a:r>
            <a:r>
              <a:rPr lang="ar-SA" sz="2800" b="1" dirty="0" err="1" smtClean="0">
                <a:cs typeface="+mn-cs"/>
              </a:rPr>
              <a:t>مشفىً</a:t>
            </a:r>
            <a:r>
              <a:rPr lang="ar-SA" sz="2800" b="1" dirty="0" smtClean="0">
                <a:cs typeface="+mn-cs"/>
              </a:rPr>
              <a:t> مرموقاً إلا وقد فتح لذاك النوع من العمليات قسماً أو أقساماً متخصصة, لكثرة الإقبال عليها من جهة, ولما تدره من مكاسب مالية كبيرة من جهة أخرى حتى أضحت من </a:t>
            </a:r>
            <a:r>
              <a:rPr lang="ar-SA" sz="2800" b="1" dirty="0" err="1" smtClean="0">
                <a:cs typeface="+mn-cs"/>
              </a:rPr>
              <a:t>التجارات</a:t>
            </a:r>
            <a:r>
              <a:rPr lang="ar-SA" sz="2800" b="1" dirty="0" smtClean="0">
                <a:cs typeface="+mn-cs"/>
              </a:rPr>
              <a:t> الرابحة.</a:t>
            </a:r>
            <a:endParaRPr lang="en-US" sz="2800" b="1" dirty="0" smtClean="0">
              <a:cs typeface="+mn-cs"/>
            </a:endParaRPr>
          </a:p>
          <a:p>
            <a:pPr rtl="1"/>
            <a:r>
              <a:rPr lang="ar-SA" sz="2800" b="1" dirty="0" smtClean="0">
                <a:cs typeface="+mn-cs"/>
              </a:rPr>
              <a:t>ولقد لعبت أجهزة </a:t>
            </a:r>
            <a:r>
              <a:rPr lang="ar-SA" sz="2800" b="1" dirty="0" smtClean="0">
                <a:cs typeface="+mn-cs"/>
              </a:rPr>
              <a:t>الإعلام والدعاية </a:t>
            </a:r>
            <a:r>
              <a:rPr lang="ar-SA" sz="2800" b="1" dirty="0" smtClean="0">
                <a:cs typeface="+mn-cs"/>
              </a:rPr>
              <a:t>دوراً مهماً في التشجيع على إجراء هذه العمليات وكان </a:t>
            </a:r>
            <a:r>
              <a:rPr lang="ar-SA" sz="2800" b="1" dirty="0" smtClean="0">
                <a:cs typeface="+mn-cs"/>
              </a:rPr>
              <a:t>لها </a:t>
            </a:r>
            <a:r>
              <a:rPr lang="ar-SA" sz="2800" b="1" dirty="0" smtClean="0">
                <a:cs typeface="+mn-cs"/>
              </a:rPr>
              <a:t>أبلغ </a:t>
            </a:r>
            <a:r>
              <a:rPr lang="ar-SA" sz="2800" b="1" dirty="0" smtClean="0">
                <a:cs typeface="+mn-cs"/>
              </a:rPr>
              <a:t>الأثر في إغراء الناس, وخصوصاً النساء </a:t>
            </a:r>
            <a:r>
              <a:rPr lang="ar-SA" sz="2800" b="1" dirty="0" smtClean="0">
                <a:cs typeface="+mn-cs"/>
              </a:rPr>
              <a:t>منهم، </a:t>
            </a:r>
            <a:r>
              <a:rPr lang="ar-SA" sz="2800" b="1" dirty="0" smtClean="0">
                <a:cs typeface="+mn-cs"/>
              </a:rPr>
              <a:t>حتى أصبحت لوناً من ألوان الترف في كثير من الأحيان, على الرغم من كلفتها المالية </a:t>
            </a:r>
            <a:r>
              <a:rPr lang="ar-SA" sz="2800" b="1" dirty="0" err="1" smtClean="0">
                <a:cs typeface="+mn-cs"/>
              </a:rPr>
              <a:t>الباهظة!!.</a:t>
            </a:r>
            <a:endParaRPr lang="en-US" sz="2800" b="1" dirty="0" smtClean="0">
              <a:cs typeface="+mn-cs"/>
            </a:endParaRPr>
          </a:p>
          <a:p>
            <a:pPr algn="just" rtl="1"/>
            <a:endParaRPr lang="en-US" sz="2600" b="1" dirty="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000" b="1" dirty="0" smtClean="0"/>
              <a:t>تعريف جراحة </a:t>
            </a:r>
            <a:r>
              <a:rPr lang="ar-SA" sz="4000" b="1" dirty="0" smtClean="0"/>
              <a:t>التجميل </a:t>
            </a:r>
            <a:r>
              <a:rPr lang="ar-SA" sz="4000" b="1" dirty="0" err="1" smtClean="0"/>
              <a:t>وأقسامها:</a:t>
            </a:r>
            <a:r>
              <a:rPr lang="ar-SA" sz="4000" b="1" dirty="0" smtClean="0"/>
              <a:t> </a:t>
            </a:r>
            <a:endParaRPr lang="en-US" sz="4000" dirty="0" smtClean="0"/>
          </a:p>
        </p:txBody>
      </p:sp>
      <p:sp>
        <p:nvSpPr>
          <p:cNvPr id="3" name="عنصر نائب للمحتوى 2"/>
          <p:cNvSpPr>
            <a:spLocks noGrp="1"/>
          </p:cNvSpPr>
          <p:nvPr>
            <p:ph idx="1"/>
          </p:nvPr>
        </p:nvSpPr>
        <p:spPr>
          <a:xfrm>
            <a:off x="228600" y="1371600"/>
            <a:ext cx="9372600" cy="4724399"/>
          </a:xfrm>
        </p:spPr>
        <p:txBody>
          <a:bodyPr/>
          <a:lstStyle/>
          <a:p>
            <a:pPr algn="just" rtl="1"/>
            <a:r>
              <a:rPr lang="ar-SA" sz="2600" b="1" u="sng" dirty="0" smtClean="0">
                <a:cs typeface="+mn-cs"/>
              </a:rPr>
              <a:t>تعريف جراحة </a:t>
            </a:r>
            <a:r>
              <a:rPr lang="ar-SA" sz="2600" b="1" u="sng" dirty="0" err="1" smtClean="0">
                <a:cs typeface="+mn-cs"/>
              </a:rPr>
              <a:t>التجميل:</a:t>
            </a:r>
            <a:r>
              <a:rPr lang="ar-SA" sz="2600" b="1" u="sng" dirty="0" smtClean="0">
                <a:cs typeface="+mn-cs"/>
              </a:rPr>
              <a:t> </a:t>
            </a:r>
            <a:endParaRPr lang="en-US" sz="2600" b="1" u="sng" dirty="0" smtClean="0">
              <a:cs typeface="+mn-cs"/>
            </a:endParaRPr>
          </a:p>
          <a:p>
            <a:pPr algn="just" rtl="1"/>
            <a:r>
              <a:rPr lang="ar-SA" sz="2600" b="1" dirty="0" smtClean="0">
                <a:cs typeface="+mn-cs"/>
              </a:rPr>
              <a:t>تعرف جراحة التجميل بأنها: عمليات جراحية تجرى بهدف علاج عيوب خَلْقية تتسبب في إيذاء صاحبها بدنياً أو نفسياً، أو تحسين شيء من الخِلقة بحثاً عن الجمال أكثر من الموجود أو بدلاً عن المفقود.</a:t>
            </a:r>
            <a:endParaRPr lang="en-US" sz="2600" b="1" dirty="0" smtClean="0">
              <a:cs typeface="+mn-cs"/>
            </a:endParaRPr>
          </a:p>
          <a:p>
            <a:pPr algn="just" rtl="1"/>
            <a:r>
              <a:rPr lang="ar-SA" sz="2600" b="1" u="sng" dirty="0" smtClean="0">
                <a:cs typeface="+mn-cs"/>
              </a:rPr>
              <a:t>أقسام الجراحة </a:t>
            </a:r>
            <a:r>
              <a:rPr lang="ar-SA" sz="2600" b="1" u="sng" dirty="0" err="1" smtClean="0">
                <a:cs typeface="+mn-cs"/>
              </a:rPr>
              <a:t>التجميلية:</a:t>
            </a:r>
            <a:endParaRPr lang="en-US" sz="2600" b="1" u="sng" dirty="0" smtClean="0">
              <a:cs typeface="+mn-cs"/>
            </a:endParaRPr>
          </a:p>
          <a:p>
            <a:pPr algn="just" rtl="1"/>
            <a:r>
              <a:rPr lang="ar-SA" sz="2600" b="1" dirty="0" smtClean="0">
                <a:cs typeface="+mn-cs"/>
              </a:rPr>
              <a:t>تنقسم الجراحات </a:t>
            </a:r>
            <a:r>
              <a:rPr lang="ar-SA" sz="2600" b="1" dirty="0" err="1" smtClean="0">
                <a:cs typeface="+mn-cs"/>
              </a:rPr>
              <a:t>التجميلية</a:t>
            </a:r>
            <a:r>
              <a:rPr lang="ar-SA" sz="2600" b="1" dirty="0" smtClean="0">
                <a:cs typeface="+mn-cs"/>
              </a:rPr>
              <a:t> إلى نوعين:</a:t>
            </a:r>
            <a:endParaRPr lang="en-US" sz="2600" b="1" dirty="0" smtClean="0">
              <a:cs typeface="+mn-cs"/>
            </a:endParaRPr>
          </a:p>
          <a:p>
            <a:pPr algn="just" rtl="1"/>
            <a:r>
              <a:rPr lang="ar-SA" sz="2600" b="1" dirty="0" smtClean="0">
                <a:cs typeface="+mn-cs"/>
              </a:rPr>
              <a:t>القسم الأول: جراحة تجميل لإزالة عيب أو تشوه خلقي, ويسميها بعض الفقهاء المعاصرين بجراحة التجميل الضرورية أو </a:t>
            </a:r>
            <a:r>
              <a:rPr lang="ar-SA" sz="2600" b="1" dirty="0" err="1" smtClean="0">
                <a:cs typeface="+mn-cs"/>
              </a:rPr>
              <a:t>الحاجية.</a:t>
            </a:r>
            <a:endParaRPr lang="en-US" sz="2600" b="1" dirty="0" smtClean="0">
              <a:cs typeface="+mn-cs"/>
            </a:endParaRPr>
          </a:p>
          <a:p>
            <a:pPr algn="just" rtl="1"/>
            <a:r>
              <a:rPr lang="ar-SA" sz="2600" b="1" dirty="0" smtClean="0">
                <a:cs typeface="+mn-cs"/>
              </a:rPr>
              <a:t>القسم الثاني: جراحة تجميل لتغيير الشكل إلى الأحسن, ويسميها بعض الفقهاء المعاصرين بجراحة التجميل </a:t>
            </a:r>
            <a:r>
              <a:rPr lang="ar-SA" sz="2600" b="1" dirty="0" err="1" smtClean="0">
                <a:cs typeface="+mn-cs"/>
              </a:rPr>
              <a:t>الاختيارية </a:t>
            </a:r>
            <a:r>
              <a:rPr lang="ar-SA" sz="2600" b="1" dirty="0" smtClean="0">
                <a:cs typeface="+mn-cs"/>
              </a:rPr>
              <a:t>(التحسينية</a:t>
            </a:r>
            <a:r>
              <a:rPr lang="ar-SA" sz="2600" b="1" dirty="0" err="1" smtClean="0">
                <a:cs typeface="+mn-cs"/>
              </a:rPr>
              <a:t>).</a:t>
            </a:r>
            <a:endParaRPr lang="en-US" sz="2600" b="1" dirty="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066800"/>
          </a:xfrm>
        </p:spPr>
        <p:txBody>
          <a:bodyPr/>
          <a:lstStyle/>
          <a:p>
            <a:pPr rtl="1"/>
            <a:r>
              <a:rPr lang="ar-SA" sz="3600" b="1" dirty="0" smtClean="0"/>
              <a:t>جراحة التجميل </a:t>
            </a:r>
            <a:r>
              <a:rPr lang="ar-SA" sz="3600" b="1" dirty="0" smtClean="0"/>
              <a:t>لإزالة عيب أو </a:t>
            </a:r>
            <a:r>
              <a:rPr lang="ar-SA" sz="3600" b="1" dirty="0" err="1" smtClean="0"/>
              <a:t>تشوه:</a:t>
            </a:r>
            <a:r>
              <a:rPr lang="ar-SA" sz="3600" b="1" dirty="0" smtClean="0"/>
              <a:t> </a:t>
            </a:r>
            <a:endParaRPr lang="en-US" sz="3600" dirty="0" smtClean="0"/>
          </a:p>
        </p:txBody>
      </p:sp>
      <p:sp>
        <p:nvSpPr>
          <p:cNvPr id="3" name="عنصر نائب للمحتوى 2"/>
          <p:cNvSpPr>
            <a:spLocks noGrp="1"/>
          </p:cNvSpPr>
          <p:nvPr>
            <p:ph idx="1"/>
          </p:nvPr>
        </p:nvSpPr>
        <p:spPr>
          <a:xfrm>
            <a:off x="152400" y="1371601"/>
            <a:ext cx="9448800" cy="4572000"/>
          </a:xfrm>
        </p:spPr>
        <p:txBody>
          <a:bodyPr/>
          <a:lstStyle/>
          <a:p>
            <a:pPr algn="just" rtl="1"/>
            <a:r>
              <a:rPr lang="ar-SA" sz="2400" b="1" dirty="0" smtClean="0"/>
              <a:t>إذا </a:t>
            </a:r>
            <a:r>
              <a:rPr lang="ar-SA" sz="2400" b="1" dirty="0" smtClean="0"/>
              <a:t>نظرنا إلى العيوب التي توجد في الجسم فإننا نجدها على قسمين:</a:t>
            </a:r>
            <a:endParaRPr lang="en-US" sz="2400" b="1" dirty="0" smtClean="0"/>
          </a:p>
          <a:p>
            <a:pPr algn="just" rtl="1"/>
            <a:r>
              <a:rPr lang="ar-SA" sz="2400" b="1" dirty="0" smtClean="0"/>
              <a:t>القسم الأول: عيوب </a:t>
            </a:r>
            <a:r>
              <a:rPr lang="ar-SA" sz="2400" b="1" dirty="0" smtClean="0"/>
              <a:t>خلْقية</a:t>
            </a:r>
            <a:r>
              <a:rPr lang="ar-SA" sz="2400" b="1" dirty="0" smtClean="0"/>
              <a:t>:</a:t>
            </a:r>
            <a:endParaRPr lang="en-US" sz="2400" b="1" dirty="0" smtClean="0"/>
          </a:p>
          <a:p>
            <a:pPr algn="just" rtl="1"/>
            <a:r>
              <a:rPr lang="ar-SA" sz="2400" b="1" dirty="0" smtClean="0"/>
              <a:t>ونعني بها العيوب الناشئة </a:t>
            </a:r>
            <a:r>
              <a:rPr lang="ar-SA" sz="2400" b="1" dirty="0" smtClean="0"/>
              <a:t>في الجسم بسبب منه لا من خارجه، </a:t>
            </a:r>
            <a:r>
              <a:rPr lang="ar-SA" sz="2400" b="1" dirty="0" smtClean="0"/>
              <a:t>وتشمل العيوب الخلقية والتشوهات التي ولدت مع الإنسان كالشق </a:t>
            </a:r>
            <a:r>
              <a:rPr lang="ar-SA" sz="2400" b="1" dirty="0" smtClean="0"/>
              <a:t>في الشفة </a:t>
            </a:r>
            <a:r>
              <a:rPr lang="ar-SA" sz="2400" b="1" dirty="0" err="1" smtClean="0"/>
              <a:t>العليا </a:t>
            </a:r>
            <a:r>
              <a:rPr lang="ar-SA" sz="2400" b="1" dirty="0" smtClean="0"/>
              <a:t>"الشفة المفلوجة", والتصاق أصابع اليدين، أو </a:t>
            </a:r>
            <a:r>
              <a:rPr lang="ar-SA" sz="2400" b="1" dirty="0" smtClean="0"/>
              <a:t>الرجلين, وكذلك العيوب </a:t>
            </a:r>
            <a:r>
              <a:rPr lang="ar-SA" sz="2400" b="1" dirty="0" smtClean="0"/>
              <a:t>الناشئة من الآفات المرضية التي تصيب </a:t>
            </a:r>
            <a:r>
              <a:rPr lang="ar-SA" sz="2400" b="1" dirty="0" smtClean="0"/>
              <a:t>الجسم خلال سِنِيِّ </a:t>
            </a:r>
            <a:r>
              <a:rPr lang="ar-SA" sz="2400" b="1" dirty="0" err="1" smtClean="0"/>
              <a:t>حياته.</a:t>
            </a:r>
            <a:r>
              <a:rPr lang="ar-SA" sz="2400" b="1" dirty="0" smtClean="0"/>
              <a:t> كانحسار </a:t>
            </a:r>
            <a:r>
              <a:rPr lang="ar-SA" sz="2400" b="1" dirty="0" smtClean="0"/>
              <a:t>اللثة ل</a:t>
            </a:r>
            <a:r>
              <a:rPr lang="ar-SA" sz="2400" b="1" dirty="0" smtClean="0"/>
              <a:t>لالتهابات </a:t>
            </a:r>
            <a:r>
              <a:rPr lang="ar-SA" sz="2400" b="1" dirty="0" smtClean="0"/>
              <a:t>المختلفة, </a:t>
            </a:r>
            <a:r>
              <a:rPr lang="ar-SA" sz="2400" b="1" dirty="0" smtClean="0"/>
              <a:t>وعيوب </a:t>
            </a:r>
            <a:r>
              <a:rPr lang="ar-SA" sz="2400" b="1" dirty="0" err="1" smtClean="0"/>
              <a:t>صيوان</a:t>
            </a:r>
            <a:r>
              <a:rPr lang="ar-SA" sz="2400" b="1" dirty="0" smtClean="0"/>
              <a:t> الأذن الناشئة عن </a:t>
            </a:r>
            <a:r>
              <a:rPr lang="ar-SA" sz="2400" b="1" dirty="0" smtClean="0"/>
              <a:t>مرض الزهري </a:t>
            </a:r>
            <a:r>
              <a:rPr lang="ar-SA" sz="2400" b="1" dirty="0" smtClean="0"/>
              <a:t>أو الجذام، أو </a:t>
            </a:r>
            <a:r>
              <a:rPr lang="ar-SA" sz="2400" b="1" dirty="0" smtClean="0"/>
              <a:t>السل, وما أشبه ذلك.</a:t>
            </a:r>
            <a:endParaRPr lang="en-US" sz="2400" b="1" dirty="0" smtClean="0"/>
          </a:p>
          <a:p>
            <a:pPr algn="just" rtl="1"/>
            <a:r>
              <a:rPr lang="ar-SA" sz="2400" b="1" dirty="0" smtClean="0"/>
              <a:t>القسم الثاني: عيوب </a:t>
            </a:r>
            <a:r>
              <a:rPr lang="ar-SA" sz="2400" b="1" dirty="0" err="1" smtClean="0"/>
              <a:t>مكتسبة "طارئة":</a:t>
            </a:r>
            <a:endParaRPr lang="en-US" sz="2400" b="1" dirty="0" smtClean="0"/>
          </a:p>
          <a:p>
            <a:pPr algn="just" rtl="1"/>
            <a:r>
              <a:rPr lang="ar-SA" sz="2400" b="1" dirty="0" smtClean="0"/>
              <a:t>ونعني بها العيوب الناشئة </a:t>
            </a:r>
            <a:r>
              <a:rPr lang="ar-SA" sz="2400" b="1" dirty="0" smtClean="0"/>
              <a:t>في الجسم بسبب من </a:t>
            </a:r>
            <a:r>
              <a:rPr lang="ar-SA" sz="2400" b="1" dirty="0" smtClean="0"/>
              <a:t>خارجه, كالعيوب </a:t>
            </a:r>
            <a:r>
              <a:rPr lang="ar-SA" sz="2400" b="1" dirty="0" smtClean="0"/>
              <a:t>والتشوهات الناشئة من الحوادث والحروق, </a:t>
            </a:r>
            <a:r>
              <a:rPr lang="ar-SA" sz="2400" b="1" dirty="0" smtClean="0"/>
              <a:t>مثل </a:t>
            </a:r>
            <a:r>
              <a:rPr lang="ar-SA" sz="2400" b="1" dirty="0" smtClean="0"/>
              <a:t>كسور الوجه الشديدة التي تقع بسبب حوادث السير, وتشوه الجلد بسبب الحروق, والتصاق أصابع الكف بسبب الحروق.</a:t>
            </a:r>
            <a:endParaRPr lang="en-US" sz="2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الحكم الشرعي لجراحة التجميل لإزالة العيب:</a:t>
            </a:r>
            <a:endParaRPr lang="en-US" sz="3600" b="1" dirty="0"/>
          </a:p>
        </p:txBody>
      </p:sp>
      <p:sp>
        <p:nvSpPr>
          <p:cNvPr id="3" name="عنصر نائب للمحتوى 2"/>
          <p:cNvSpPr>
            <a:spLocks noGrp="1"/>
          </p:cNvSpPr>
          <p:nvPr>
            <p:ph idx="1"/>
          </p:nvPr>
        </p:nvSpPr>
        <p:spPr>
          <a:xfrm>
            <a:off x="304800" y="1371601"/>
            <a:ext cx="9296400" cy="4572000"/>
          </a:xfrm>
        </p:spPr>
        <p:txBody>
          <a:bodyPr/>
          <a:lstStyle/>
          <a:p>
            <a:pPr algn="just" rtl="1"/>
            <a:r>
              <a:rPr lang="ar-SA" sz="2600" b="1" dirty="0" smtClean="0">
                <a:cs typeface="+mn-cs"/>
              </a:rPr>
              <a:t>يتفق الفقهاء المعاصرون على مشروعية إجراء عمليات التجميل من أجل إزالة عيب أو تشوه في الجسم, وعلى أن ذلك لا يتعارض مع الأدلة التي جاءت بتحريم التلاعب بخَلْق الله وتغييره, وقد دلَّ على المشروعية ما </a:t>
            </a:r>
            <a:r>
              <a:rPr lang="ar-SA" sz="2600" b="1" dirty="0" err="1" smtClean="0">
                <a:cs typeface="+mn-cs"/>
              </a:rPr>
              <a:t>يأتي:</a:t>
            </a:r>
            <a:r>
              <a:rPr lang="ar-SA" sz="2600" b="1" dirty="0" smtClean="0">
                <a:cs typeface="+mn-cs"/>
              </a:rPr>
              <a:t> </a:t>
            </a:r>
          </a:p>
          <a:p>
            <a:pPr algn="just" rtl="1"/>
            <a:r>
              <a:rPr lang="ar-SA" sz="2600" b="1" dirty="0" smtClean="0">
                <a:cs typeface="+mn-cs"/>
              </a:rPr>
              <a:t>1- روت كتب السنة المطهرة عن </a:t>
            </a:r>
            <a:r>
              <a:rPr lang="ar-SA" sz="2600" b="1" dirty="0" err="1" smtClean="0">
                <a:cs typeface="+mn-cs"/>
              </a:rPr>
              <a:t>عَرْفَجَةَ</a:t>
            </a:r>
            <a:r>
              <a:rPr lang="ar-SA" sz="2600" b="1" dirty="0" smtClean="0">
                <a:cs typeface="+mn-cs"/>
              </a:rPr>
              <a:t> </a:t>
            </a:r>
            <a:r>
              <a:rPr lang="ar-SA" sz="2600" b="1" dirty="0" smtClean="0">
                <a:cs typeface="+mn-cs"/>
              </a:rPr>
              <a:t>بْنِ أَسْعَدَ، </a:t>
            </a:r>
            <a:r>
              <a:rPr lang="ar-SA" sz="2600" b="1" dirty="0" err="1" smtClean="0">
                <a:cs typeface="+mn-cs"/>
              </a:rPr>
              <a:t>أَنَّه </a:t>
            </a:r>
            <a:r>
              <a:rPr lang="ar-SA" sz="2600" b="1" dirty="0" smtClean="0">
                <a:cs typeface="+mn-cs"/>
              </a:rPr>
              <a:t>(أُصِيبَ </a:t>
            </a:r>
            <a:r>
              <a:rPr lang="ar-SA" sz="2600" b="1" dirty="0" smtClean="0">
                <a:cs typeface="+mn-cs"/>
              </a:rPr>
              <a:t>أَنْفُهُ يَوْمَ </a:t>
            </a:r>
            <a:r>
              <a:rPr lang="ar-SA" sz="2600" b="1" dirty="0" err="1" smtClean="0">
                <a:cs typeface="+mn-cs"/>
              </a:rPr>
              <a:t>الْكُلَابِ </a:t>
            </a:r>
            <a:r>
              <a:rPr lang="ar-SA" sz="2600" b="1" dirty="0" smtClean="0">
                <a:cs typeface="+mn-cs"/>
              </a:rPr>
              <a:t>–والكُلاب بالضم وروي بالكسر أيضاً اسم ماء وقعت عنده حرب- فِي </a:t>
            </a:r>
            <a:r>
              <a:rPr lang="ar-SA" sz="2600" b="1" dirty="0" smtClean="0">
                <a:cs typeface="+mn-cs"/>
              </a:rPr>
              <a:t>الْجَاهِلِيَّةِ فَاتَّخَذَ </a:t>
            </a:r>
            <a:r>
              <a:rPr lang="ar-SA" sz="2600" b="1" dirty="0" smtClean="0">
                <a:cs typeface="+mn-cs"/>
              </a:rPr>
              <a:t>أَنْفاً </a:t>
            </a:r>
            <a:r>
              <a:rPr lang="ar-SA" sz="2600" b="1" dirty="0" smtClean="0">
                <a:cs typeface="+mn-cs"/>
              </a:rPr>
              <a:t>مِن وَرِقٍ فَأَنْتَنَ عَلَيْه، فَأَمَرَهُ النَّبِيُّ صَلَّى الله عَلَيْه وَسَلَّمَ </a:t>
            </a:r>
            <a:r>
              <a:rPr lang="ar-SA" sz="2600" b="1" dirty="0" smtClean="0">
                <a:cs typeface="+mn-cs"/>
              </a:rPr>
              <a:t>أَنْ </a:t>
            </a:r>
            <a:r>
              <a:rPr lang="ar-SA" sz="2600" b="1" dirty="0" smtClean="0">
                <a:cs typeface="+mn-cs"/>
              </a:rPr>
              <a:t>يَتَّخِذَ أَنْفًا مِن </a:t>
            </a:r>
            <a:r>
              <a:rPr lang="ar-SA" sz="2600" b="1" dirty="0" smtClean="0">
                <a:cs typeface="+mn-cs"/>
              </a:rPr>
              <a:t>ذَهَبٍ</a:t>
            </a:r>
            <a:r>
              <a:rPr lang="ar-SA" sz="2600" b="1" dirty="0" err="1" smtClean="0">
                <a:cs typeface="+mn-cs"/>
              </a:rPr>
              <a:t>).</a:t>
            </a:r>
            <a:r>
              <a:rPr lang="ar-SA" sz="2600" b="1" dirty="0" smtClean="0">
                <a:cs typeface="+mn-cs"/>
              </a:rPr>
              <a:t> </a:t>
            </a:r>
          </a:p>
          <a:p>
            <a:pPr algn="just" rtl="1"/>
            <a:r>
              <a:rPr lang="ar-SA" sz="2600" b="1" dirty="0" smtClean="0">
                <a:cs typeface="+mn-cs"/>
              </a:rPr>
              <a:t>2- روى </a:t>
            </a:r>
            <a:r>
              <a:rPr lang="ar-SA" sz="2600" b="1" dirty="0" smtClean="0">
                <a:cs typeface="+mn-cs"/>
              </a:rPr>
              <a:t>الطبراني </a:t>
            </a:r>
            <a:r>
              <a:rPr lang="ar-SA" sz="2600" b="1" dirty="0" smtClean="0">
                <a:cs typeface="+mn-cs"/>
              </a:rPr>
              <a:t>عن </a:t>
            </a:r>
            <a:r>
              <a:rPr lang="ar-SA" sz="2600" b="1" dirty="0" smtClean="0">
                <a:cs typeface="+mn-cs"/>
              </a:rPr>
              <a:t>عبد الله بن </a:t>
            </a:r>
            <a:r>
              <a:rPr lang="ar-SA" sz="2600" b="1" dirty="0" err="1" smtClean="0">
                <a:cs typeface="+mn-cs"/>
              </a:rPr>
              <a:t>عمر </a:t>
            </a:r>
            <a:r>
              <a:rPr lang="ar-SA" sz="2600" b="1" dirty="0" smtClean="0">
                <a:cs typeface="+mn-cs"/>
              </a:rPr>
              <a:t>(أن أباه سقطت ثنيته، فأمره النبي صلى الله عليه وسلم أن يشدها بذهب</a:t>
            </a:r>
            <a:r>
              <a:rPr lang="ar-SA" sz="2600" b="1" dirty="0" err="1" smtClean="0">
                <a:cs typeface="+mn-cs"/>
              </a:rPr>
              <a:t>).</a:t>
            </a:r>
            <a:endParaRPr lang="ar-SA" sz="2600" b="1" dirty="0" smtClean="0">
              <a:cs typeface="+mn-cs"/>
            </a:endParaRPr>
          </a:p>
          <a:p>
            <a:pPr algn="just" rtl="1"/>
            <a:r>
              <a:rPr lang="ar-SA" sz="2600" b="1" dirty="0" smtClean="0">
                <a:cs typeface="+mn-cs"/>
              </a:rPr>
              <a:t>3- </a:t>
            </a:r>
            <a:r>
              <a:rPr lang="ar-SA" sz="2600" b="1" dirty="0" smtClean="0"/>
              <a:t>إن هذه </a:t>
            </a:r>
            <a:r>
              <a:rPr lang="ar-SA" sz="2600" b="1" dirty="0" smtClean="0"/>
              <a:t>العيوب </a:t>
            </a:r>
            <a:r>
              <a:rPr lang="ar-SA" sz="2600" b="1" dirty="0" smtClean="0"/>
              <a:t>مما </a:t>
            </a:r>
            <a:r>
              <a:rPr lang="ar-SA" sz="2600" b="1" dirty="0" err="1" smtClean="0"/>
              <a:t>يتتضرر</a:t>
            </a:r>
            <a:r>
              <a:rPr lang="ar-SA" sz="2600" b="1" dirty="0" smtClean="0"/>
              <a:t> </a:t>
            </a:r>
            <a:r>
              <a:rPr lang="ar-SA" sz="2600" b="1" dirty="0" smtClean="0"/>
              <a:t>بها الإنسان حساً، ومعنى، </a:t>
            </a:r>
            <a:r>
              <a:rPr lang="ar-SA" sz="2600" b="1" dirty="0" smtClean="0"/>
              <a:t>وإزالة </a:t>
            </a:r>
            <a:r>
              <a:rPr lang="ar-SA" sz="2600" b="1" dirty="0" smtClean="0"/>
              <a:t>الضرر بإجراء العملية الجراحية حاجة معتبرة في </a:t>
            </a:r>
            <a:r>
              <a:rPr lang="ar-SA" sz="2600" b="1" dirty="0" err="1" smtClean="0"/>
              <a:t>الشرع</a:t>
            </a:r>
            <a:r>
              <a:rPr lang="ar-SA" sz="2600" b="1" dirty="0" smtClean="0"/>
              <a:t>، </a:t>
            </a:r>
            <a:r>
              <a:rPr lang="ar-SA" sz="2600" b="1" dirty="0" smtClean="0"/>
              <a:t>ويُرخص </a:t>
            </a:r>
            <a:r>
              <a:rPr lang="ar-SA" sz="2600" b="1" dirty="0" smtClean="0"/>
              <a:t>في فعلها إعمالاً للقاعدة </a:t>
            </a:r>
            <a:r>
              <a:rPr lang="ar-SA" sz="2600" b="1" dirty="0" err="1" smtClean="0"/>
              <a:t>الفقهية </a:t>
            </a:r>
            <a:r>
              <a:rPr lang="ar-SA" sz="2600" b="1" dirty="0" err="1" smtClean="0"/>
              <a:t>: </a:t>
            </a:r>
            <a:r>
              <a:rPr lang="ar-SA" sz="2600" b="1" dirty="0" smtClean="0"/>
              <a:t>" تُنَزَّلُ الحاجة منزلة الضرورة عامة كانت أو </a:t>
            </a:r>
            <a:r>
              <a:rPr lang="ar-SA" sz="2600" b="1" dirty="0" err="1" smtClean="0"/>
              <a:t>خاصة".</a:t>
            </a:r>
            <a:endParaRPr lang="en-US" sz="2600" b="1" dirty="0" smtClean="0"/>
          </a:p>
          <a:p>
            <a:pPr algn="just" rtl="1"/>
            <a:r>
              <a:rPr lang="ar-SA" sz="2600" b="1" dirty="0" smtClean="0">
                <a:cs typeface="+mn-cs"/>
              </a:rPr>
              <a:t> </a:t>
            </a:r>
          </a:p>
          <a:p>
            <a:pPr algn="just" rtl="1"/>
            <a:endParaRPr lang="en-US" sz="2600" b="1" dirty="0">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300549"/>
            <a:ext cx="9296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600" b="1" dirty="0" smtClean="0"/>
              <a:t>4- إن هذا النوع </a:t>
            </a:r>
            <a:r>
              <a:rPr lang="ar-SA" sz="2600" b="1" dirty="0" smtClean="0"/>
              <a:t>من </a:t>
            </a:r>
            <a:r>
              <a:rPr lang="ar-SA" sz="2600" b="1" dirty="0" smtClean="0"/>
              <a:t>الجراحة لا يتعارض </a:t>
            </a:r>
            <a:r>
              <a:rPr lang="ar-SA" sz="2600" b="1" dirty="0" smtClean="0"/>
              <a:t>مع النصوص الشرعية التي تحرم تغيير خلق الله </a:t>
            </a:r>
            <a:r>
              <a:rPr lang="ar-SA" sz="2600" b="1" dirty="0" smtClean="0"/>
              <a:t>تعالى, لأن التغيير لم يكن مقصوداً, بل جاء تبعاً, والمقصود إنما هو إزالة </a:t>
            </a:r>
            <a:r>
              <a:rPr lang="ar-SA" sz="2600" b="1" dirty="0" err="1" smtClean="0"/>
              <a:t>الضرر.</a:t>
            </a:r>
            <a:r>
              <a:rPr lang="ar-SA" sz="2600" b="1" dirty="0" smtClean="0"/>
              <a:t> </a:t>
            </a:r>
            <a:r>
              <a:rPr lang="ar-SA" sz="2600" b="1" dirty="0" smtClean="0"/>
              <a:t>يقول الإمام النووي رحمه الله في شرحه لحديث لعن النبي </a:t>
            </a:r>
            <a:r>
              <a:rPr lang="en-US" sz="2600" b="1" dirty="0" smtClean="0">
                <a:sym typeface="AGA Arabesque"/>
              </a:rPr>
              <a:t></a:t>
            </a:r>
            <a:r>
              <a:rPr lang="en-US" sz="2600" b="1" dirty="0" smtClean="0"/>
              <a:t> </a:t>
            </a:r>
            <a:r>
              <a:rPr lang="ar-SA" sz="2600" b="1" dirty="0" smtClean="0"/>
              <a:t>الواشمة </a:t>
            </a:r>
            <a:r>
              <a:rPr lang="ar-SA" sz="2600" b="1" dirty="0" err="1" smtClean="0"/>
              <a:t>والمستوشمة</a:t>
            </a:r>
            <a:r>
              <a:rPr lang="ar-SA" sz="2600" b="1" dirty="0" smtClean="0"/>
              <a:t> , وأما قول النبي </a:t>
            </a:r>
            <a:r>
              <a:rPr lang="en-US" sz="2600" b="1" dirty="0" smtClean="0">
                <a:sym typeface="AGA Arabesque"/>
              </a:rPr>
              <a:t></a:t>
            </a:r>
            <a:r>
              <a:rPr lang="en-US" sz="2600" b="1" dirty="0" smtClean="0"/>
              <a:t> </a:t>
            </a:r>
            <a:r>
              <a:rPr lang="ar-SA" sz="2600" b="1" dirty="0" err="1" smtClean="0"/>
              <a:t>: </a:t>
            </a:r>
            <a:r>
              <a:rPr lang="ar-SA" sz="2600" b="1" dirty="0" smtClean="0"/>
              <a:t>(</a:t>
            </a:r>
            <a:r>
              <a:rPr lang="ar-SA" sz="2600" b="1" dirty="0" err="1" smtClean="0"/>
              <a:t>المتفلجات</a:t>
            </a:r>
            <a:r>
              <a:rPr lang="ar-SA" sz="2600" b="1" dirty="0" smtClean="0"/>
              <a:t> للحسن) فمعناه, يفعلن ذلك طلباً للحسن، وفيه إشارة إلى أن </a:t>
            </a:r>
            <a:r>
              <a:rPr lang="ar-SA" sz="2600" b="1" u="sng" dirty="0" smtClean="0"/>
              <a:t>الحرام هو المفعول لطلب الحسن، أما لو احتاجت إليه لعلاج أو عيب في السن ونحوه فلا </a:t>
            </a:r>
            <a:r>
              <a:rPr lang="ar-SA" sz="2600" b="1" u="sng" dirty="0" err="1" smtClean="0"/>
              <a:t>بأس</a:t>
            </a:r>
            <a:r>
              <a:rPr lang="ar-SA" sz="2600" b="1" dirty="0" err="1" smtClean="0"/>
              <a:t>".</a:t>
            </a:r>
            <a:endParaRPr lang="ar-SA" sz="2800" b="1" dirty="0" smtClean="0"/>
          </a:p>
          <a:p>
            <a:pPr algn="just"/>
            <a:r>
              <a:rPr lang="ar-SA" sz="2600" b="1" dirty="0" smtClean="0"/>
              <a:t>وعليه فلا </a:t>
            </a:r>
            <a:r>
              <a:rPr lang="ar-SA" sz="2600" b="1" dirty="0" smtClean="0"/>
              <a:t>حرج على الطبيب </a:t>
            </a:r>
            <a:r>
              <a:rPr lang="ar-SA" sz="2600" b="1" dirty="0" smtClean="0"/>
              <a:t>أو المريض </a:t>
            </a:r>
            <a:r>
              <a:rPr lang="ar-SA" sz="2600" b="1" dirty="0" smtClean="0"/>
              <a:t>في فعل هذا النوع من </a:t>
            </a:r>
            <a:r>
              <a:rPr lang="ar-SA" sz="2600" b="1" dirty="0" smtClean="0"/>
              <a:t>الجراحة ولكن </a:t>
            </a:r>
            <a:r>
              <a:rPr lang="ar-SA" sz="2600" b="1" dirty="0" err="1" smtClean="0"/>
              <a:t>بشروط:</a:t>
            </a:r>
            <a:endParaRPr lang="ar-SA" sz="2600" b="1" dirty="0" smtClean="0"/>
          </a:p>
          <a:p>
            <a:pPr algn="just"/>
            <a:r>
              <a:rPr lang="ar-SA" sz="2600" b="1" dirty="0" smtClean="0"/>
              <a:t>1- أن يكون عيباً أو تشوهاً حقيقة في عرف الناس, أو أن يتأذى منه حقيقة لا وهماً.</a:t>
            </a:r>
          </a:p>
          <a:p>
            <a:pPr algn="just"/>
            <a:r>
              <a:rPr lang="ar-SA" sz="2600" b="1" dirty="0" smtClean="0"/>
              <a:t>2- أن </a:t>
            </a:r>
            <a:r>
              <a:rPr lang="ar-SA" sz="2600" b="1" dirty="0" err="1" smtClean="0"/>
              <a:t>لايترتب</a:t>
            </a:r>
            <a:r>
              <a:rPr lang="ar-SA" sz="2600" b="1" dirty="0" smtClean="0"/>
              <a:t> عليه إلحاق ضرر مماثل أو أشد </a:t>
            </a:r>
            <a:r>
              <a:rPr lang="ar-SA" sz="2600" b="1" dirty="0" err="1" smtClean="0"/>
              <a:t>به</a:t>
            </a:r>
            <a:r>
              <a:rPr lang="ar-SA" sz="2600" b="1" dirty="0" smtClean="0"/>
              <a:t>, لأن القاعدة الفقهية </a:t>
            </a:r>
            <a:r>
              <a:rPr lang="ar-SA" sz="2600" b="1" dirty="0" err="1" smtClean="0"/>
              <a:t>تقول: </a:t>
            </a:r>
            <a:r>
              <a:rPr lang="ar-SA" sz="2600" b="1" dirty="0" smtClean="0"/>
              <a:t>(الضرر يزال), وتقيدها القاعدة </a:t>
            </a:r>
            <a:r>
              <a:rPr lang="ar-SA" sz="2600" b="1" dirty="0" err="1" smtClean="0"/>
              <a:t>الأخرى, </a:t>
            </a:r>
            <a:r>
              <a:rPr lang="ar-SA" sz="2600" b="1" dirty="0" smtClean="0"/>
              <a:t>(لا يزال الضرر بمثله) فإن كان صاحبه سيتضرر بشكل مماثل أو أشد لم </a:t>
            </a:r>
            <a:r>
              <a:rPr lang="ar-SA" sz="2600" b="1" dirty="0" err="1" smtClean="0"/>
              <a:t>يصح.</a:t>
            </a:r>
            <a:r>
              <a:rPr lang="ar-SA" sz="2600" b="1" dirty="0" smtClean="0"/>
              <a:t> جاء في </a:t>
            </a:r>
            <a:r>
              <a:rPr lang="ar-SA" sz="2600" b="1" dirty="0" err="1" smtClean="0"/>
              <a:t>الظهيرية: </a:t>
            </a:r>
            <a:r>
              <a:rPr lang="ar-SA" sz="2600" b="1" dirty="0" smtClean="0"/>
              <a:t>(إذا أراد الرجل أن يقطع إصبعاً زائداً أو شيئاً </a:t>
            </a:r>
            <a:r>
              <a:rPr lang="ar-SA" sz="2600" b="1" dirty="0" err="1" smtClean="0"/>
              <a:t>آخر ...</a:t>
            </a:r>
            <a:r>
              <a:rPr lang="ar-SA" sz="2600" b="1" dirty="0" smtClean="0"/>
              <a:t> إن </a:t>
            </a:r>
            <a:r>
              <a:rPr lang="ar-SA" sz="2600" b="1" dirty="0" smtClean="0"/>
              <a:t>كان الغالب على من قطع مثل ذلك الهلاك فإنه لا يفعل، وإن كان الغالب هو النجاة فهو في سعة من ذلك</a:t>
            </a:r>
            <a:r>
              <a:rPr lang="ar-SA" sz="2600" b="1" dirty="0" err="1" smtClean="0"/>
              <a:t>).</a:t>
            </a:r>
            <a:endParaRPr lang="ar-SA" sz="2600" b="1" dirty="0" smtClean="0"/>
          </a:p>
          <a:p>
            <a:pPr algn="just"/>
            <a:r>
              <a:rPr lang="ar-SA" sz="2600" b="1" dirty="0" smtClean="0"/>
              <a:t>3- أن يأذن المريض </a:t>
            </a:r>
            <a:r>
              <a:rPr lang="ar-SA" sz="2600" b="1" dirty="0" smtClean="0"/>
              <a:t>بذلك, إلا أن يترتب على أخذ إذنه إلحاق ضرر أشد </a:t>
            </a:r>
            <a:r>
              <a:rPr lang="ar-SA" sz="2600" b="1" dirty="0" err="1" smtClean="0"/>
              <a:t>به</a:t>
            </a:r>
            <a:r>
              <a:rPr lang="ar-SA" sz="2600" b="1" dirty="0" smtClean="0"/>
              <a:t> </a:t>
            </a:r>
            <a:r>
              <a:rPr lang="ar-SA" sz="2600" b="1" dirty="0" err="1" smtClean="0"/>
              <a:t>فيجوز.</a:t>
            </a:r>
            <a:r>
              <a:rPr lang="ar-SA" sz="2600" b="1" dirty="0" smtClean="0"/>
              <a:t> </a:t>
            </a:r>
            <a:endParaRPr lang="en-US" sz="26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1"/>
            <a:ext cx="9067800" cy="5293757"/>
          </a:xfrm>
          <a:prstGeom prst="rect">
            <a:avLst/>
          </a:prstGeom>
        </p:spPr>
        <p:txBody>
          <a:bodyPr wrap="square">
            <a:spAutoFit/>
          </a:bodyPr>
          <a:lstStyle/>
          <a:p>
            <a:pPr algn="just"/>
            <a:r>
              <a:rPr lang="ar-SA" sz="2600" b="1" dirty="0" smtClean="0"/>
              <a:t>قال </a:t>
            </a:r>
            <a:r>
              <a:rPr lang="ar-SA" sz="2600" b="1" dirty="0" smtClean="0"/>
              <a:t>ابن حزم </a:t>
            </a:r>
            <a:r>
              <a:rPr lang="ar-SA" sz="2600" b="1" dirty="0" smtClean="0"/>
              <a:t>في بيان </a:t>
            </a:r>
            <a:r>
              <a:rPr lang="ar-SA" sz="2600" b="1" dirty="0" err="1" smtClean="0"/>
              <a:t>ذلك: </a:t>
            </a:r>
            <a:r>
              <a:rPr lang="ar-SA" sz="2600" b="1" dirty="0" smtClean="0"/>
              <a:t>”من قَطع </a:t>
            </a:r>
            <a:r>
              <a:rPr lang="ar-SA" sz="2600" b="1" dirty="0" smtClean="0"/>
              <a:t>يداً فيها أكلة بغير إذن صاحبها</a:t>
            </a:r>
            <a:r>
              <a:rPr lang="ar-SA" sz="2600" b="1" dirty="0" smtClean="0"/>
              <a:t>، </a:t>
            </a:r>
            <a:r>
              <a:rPr lang="ar-SA" sz="2600" b="1" dirty="0" smtClean="0"/>
              <a:t>قال الله </a:t>
            </a:r>
            <a:r>
              <a:rPr lang="ar-SA" sz="2600" b="1" dirty="0" err="1" smtClean="0"/>
              <a:t>تعالى: </a:t>
            </a:r>
            <a:r>
              <a:rPr lang="ar-SA" sz="2600" b="1" dirty="0" smtClean="0"/>
              <a:t>{وَتَعَاوَنُوا عَلَى الْبِرِّ وَالتَّقْوَى وَلَا تَعَاوَنُوا عَلَى الْإِثْمِ وَالْعُدْوَانِ</a:t>
            </a:r>
            <a:r>
              <a:rPr lang="ar-SA" sz="2600" b="1" dirty="0" err="1" smtClean="0"/>
              <a:t>} </a:t>
            </a:r>
            <a:r>
              <a:rPr lang="ar-SA" sz="2600" b="1" dirty="0" smtClean="0"/>
              <a:t>[المائدة: 2</a:t>
            </a:r>
            <a:r>
              <a:rPr lang="ar-SA" sz="2600" b="1" dirty="0" err="1" smtClean="0"/>
              <a:t>] </a:t>
            </a:r>
            <a:r>
              <a:rPr lang="ar-SA" sz="2600" b="1" dirty="0" smtClean="0"/>
              <a:t>، وقال </a:t>
            </a:r>
            <a:r>
              <a:rPr lang="ar-SA" sz="2600" b="1" dirty="0" err="1" smtClean="0"/>
              <a:t>تعالى: </a:t>
            </a:r>
            <a:r>
              <a:rPr lang="ar-SA" sz="2600" b="1" dirty="0" smtClean="0"/>
              <a:t>{فَمَنِ اعْتَدَى عَلَيْكُمْ فَاعْتَدُوا عَلَيْهِ بِمِثْلِ مَا اعْتَدَى عَلَيْكُمْ</a:t>
            </a:r>
            <a:r>
              <a:rPr lang="ar-SA" sz="2600" b="1" dirty="0" err="1" smtClean="0"/>
              <a:t>} </a:t>
            </a:r>
            <a:r>
              <a:rPr lang="ar-SA" sz="2600" b="1" dirty="0" smtClean="0"/>
              <a:t>[البقرة: 194</a:t>
            </a:r>
            <a:r>
              <a:rPr lang="ar-SA" sz="2600" b="1" dirty="0" err="1" smtClean="0"/>
              <a:t>] </a:t>
            </a:r>
            <a:r>
              <a:rPr lang="ar-SA" sz="2600" b="1" dirty="0" smtClean="0"/>
              <a:t>، فالواجب استعمال هذين النصين من كلام الله تعالى، فينظر: فإن قامت بينة أو علم الحاكم أن تلك اليد لا يرجى لها </a:t>
            </a:r>
            <a:r>
              <a:rPr lang="ar-SA" sz="2600" b="1" dirty="0" smtClean="0"/>
              <a:t>بُرء </a:t>
            </a:r>
            <a:r>
              <a:rPr lang="ar-SA" sz="2600" b="1" dirty="0" smtClean="0"/>
              <a:t>ولا </a:t>
            </a:r>
            <a:r>
              <a:rPr lang="ar-SA" sz="2600" b="1" dirty="0" smtClean="0"/>
              <a:t>توقف, </a:t>
            </a:r>
            <a:r>
              <a:rPr lang="ar-SA" sz="2600" b="1" dirty="0" smtClean="0"/>
              <a:t>وأنها مهلكة ولابد، ولا دواء لها إلا القطع، فلا شيء على القاطع، وقد أحسن؛ لأنه دواء، وقد أمر رسول الله صلى الله عليه وسلم بالمداواة، وهكذا القول في الضرس إذا كان شديد الألم، قاطعاً </a:t>
            </a:r>
            <a:r>
              <a:rPr lang="ar-SA" sz="2600" b="1" dirty="0" err="1" smtClean="0"/>
              <a:t>به</a:t>
            </a:r>
            <a:r>
              <a:rPr lang="ar-SA" sz="2600" b="1" dirty="0" smtClean="0"/>
              <a:t> عن صلاته ومصالح أموره فهذا تعاون على البر والتقوى، وأما إذا كان يرجى للآكلة برء أو توقف، وكان الضرس يتوقف أحياناً ولا يقطع شغله عن صلاته ومصالح أموره، فعلى القاطع والقالع </a:t>
            </a:r>
            <a:r>
              <a:rPr lang="ar-SA" sz="2600" b="1" dirty="0" err="1" smtClean="0"/>
              <a:t>القود</a:t>
            </a:r>
            <a:r>
              <a:rPr lang="ar-SA" sz="2600" b="1" dirty="0" smtClean="0"/>
              <a:t>؛ لأنه حينئذ متعد، وقد أمر الله تعالى بالقصاص في </a:t>
            </a:r>
            <a:r>
              <a:rPr lang="ar-SA" sz="2600" b="1" dirty="0" err="1" smtClean="0"/>
              <a:t>القود“</a:t>
            </a:r>
            <a:endParaRPr lang="ar-SA" sz="2600" b="1" dirty="0" smtClean="0"/>
          </a:p>
          <a:p>
            <a:pPr algn="just"/>
            <a:r>
              <a:rPr lang="ar-SA" sz="2600" b="1" dirty="0" smtClean="0"/>
              <a:t>فإذا قطع شيء من جسده بغير موافقته يستوجب القصاص شرعاً لما فيه من التعدي عليه, ولكن إذا تعذر أخذ إذنه, وكانت مصلحته في ذلك بشكل محقق, فحينئذ يفعله الطبيب رعاية لمصلحته ولا ينتظر إذنه.</a:t>
            </a:r>
            <a:endParaRPr lang="en-US"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جراحة التجميل </a:t>
            </a:r>
            <a:r>
              <a:rPr lang="ar-SA" sz="3600" b="1" dirty="0" smtClean="0"/>
              <a:t>لتحسين </a:t>
            </a:r>
            <a:r>
              <a:rPr lang="ar-SA" sz="3600" b="1" dirty="0" err="1" smtClean="0"/>
              <a:t>الشكل </a:t>
            </a:r>
            <a:r>
              <a:rPr lang="ar-SA" sz="3600" b="1" dirty="0" smtClean="0"/>
              <a:t>(الاختيارية</a:t>
            </a:r>
            <a:r>
              <a:rPr lang="ar-SA" sz="3600" b="1" dirty="0" err="1" smtClean="0"/>
              <a:t>):</a:t>
            </a:r>
            <a:endParaRPr lang="en-US" sz="3600"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t>العمليات </a:t>
            </a:r>
            <a:r>
              <a:rPr lang="ar-SA" sz="2600" b="1" dirty="0" smtClean="0"/>
              <a:t>المتعلقة بهذه الجراحة تنقسم إلى نوعين:</a:t>
            </a:r>
            <a:endParaRPr lang="en-US" sz="2600" b="1" dirty="0" smtClean="0"/>
          </a:p>
          <a:p>
            <a:pPr algn="just" rtl="1"/>
            <a:r>
              <a:rPr lang="ar-SA" sz="2600" b="1" dirty="0" smtClean="0"/>
              <a:t>النوع الأول: عمليات تحسين الشكل الخارجي وتجميل الصورة, كتجميل الأنف بتصغيره، وتغيير شكله من حيث العرض والارتفاع, وتجميل الذقن بتصغير عظمها إن كان كبيراً، أو تكبيره بوضع ذقن صناعية, وتجميل الثديين بتصغيرهما إذا كانا كبيرين، أو تكبيرهما بحقن مادة معينة مباشرة في تجويف الثديين إذا كانا صغيرين, وهكذا.</a:t>
            </a:r>
            <a:endParaRPr lang="en-US" sz="2600" b="1" dirty="0" smtClean="0"/>
          </a:p>
          <a:p>
            <a:pPr algn="just" rtl="1"/>
            <a:r>
              <a:rPr lang="ar-SA" sz="2600" b="1" dirty="0" smtClean="0"/>
              <a:t>النوع الثاني: عمليات تجديد الشباب التي تجري لكبار السن، كشد تجاعيد الوجه لتجميله، وتجميل الأرداف بإزالة المواد </a:t>
            </a:r>
            <a:r>
              <a:rPr lang="ar-SA" sz="2600" b="1" dirty="0" err="1" smtClean="0"/>
              <a:t>الشحمية</a:t>
            </a:r>
            <a:r>
              <a:rPr lang="ar-SA" sz="2600" b="1" dirty="0" smtClean="0"/>
              <a:t> في المنطقة الخلفية العليا، أو المنطقة الجانبية من الأرداف ثم تشد جلدتها، ويهذب حجمها بحسب الصورة المطلوبة, وتجميل اليدين بشد التجاعيد الموجودة فيهما, وتجميل الحواجب بسحب المادة الموجبة لانتفاخها، نظراً لكبر السن وتقدم العمر.</a:t>
            </a:r>
            <a:endParaRPr lang="en-US" sz="2600" b="1" dirty="0" smtClean="0"/>
          </a:p>
          <a:p>
            <a:pPr algn="just" rtl="1"/>
            <a:endParaRPr lang="ar-SA" sz="2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الحكم الشرعي للجراحة التحسينية:</a:t>
            </a:r>
            <a:endParaRPr lang="en-US" sz="36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dirty="0" smtClean="0"/>
              <a:t>هذا النوع من الجراحة لا يستدعيه ضرورة، ولا حاجة، بل السعي في طلب الجمال والحُسن </a:t>
            </a:r>
            <a:r>
              <a:rPr lang="ar-SA" sz="2600" b="1" dirty="0" smtClean="0"/>
              <a:t>والشباب, بتغيير خلق </a:t>
            </a:r>
            <a:r>
              <a:rPr lang="ar-SA" sz="2600" b="1" dirty="0" smtClean="0"/>
              <a:t>الله تعالى، والعبث </a:t>
            </a:r>
            <a:r>
              <a:rPr lang="ar-SA" sz="2600" b="1" dirty="0" err="1" smtClean="0"/>
              <a:t>به</a:t>
            </a:r>
            <a:r>
              <a:rPr lang="ar-SA" sz="2600" b="1" dirty="0" smtClean="0"/>
              <a:t> </a:t>
            </a:r>
            <a:r>
              <a:rPr lang="ar-SA" sz="2600" b="1" dirty="0" smtClean="0"/>
              <a:t>حسب </a:t>
            </a:r>
            <a:r>
              <a:rPr lang="ar-SA" sz="2600" b="1" dirty="0" smtClean="0"/>
              <a:t>الأهواء، </a:t>
            </a:r>
            <a:r>
              <a:rPr lang="ar-SA" sz="2600" b="1" dirty="0" smtClean="0"/>
              <a:t>ومن ثَمَّ فهو غير مشروع، </a:t>
            </a:r>
            <a:r>
              <a:rPr lang="ar-SA" sz="2600" b="1" dirty="0" smtClean="0"/>
              <a:t>وذلك لما </a:t>
            </a:r>
            <a:r>
              <a:rPr lang="ar-SA" sz="2600" b="1" dirty="0" smtClean="0"/>
              <a:t>يأتي:</a:t>
            </a:r>
            <a:endParaRPr lang="en-US" sz="2600" b="1" dirty="0" smtClean="0"/>
          </a:p>
          <a:p>
            <a:pPr algn="just" rtl="1"/>
            <a:r>
              <a:rPr lang="ar-SA" sz="2600" b="1" dirty="0" smtClean="0"/>
              <a:t>أولاً: قال تعالى حكاية عن </a:t>
            </a:r>
            <a:r>
              <a:rPr lang="ar-SA" sz="2600" b="1" dirty="0" err="1" smtClean="0"/>
              <a:t>إبليس: </a:t>
            </a:r>
            <a:r>
              <a:rPr lang="ar-SA" sz="2600" b="1" dirty="0" smtClean="0"/>
              <a:t>{</a:t>
            </a:r>
            <a:r>
              <a:rPr lang="ar-SA" sz="2600" b="1" dirty="0" err="1" smtClean="0"/>
              <a:t>وَلآمُرَنَّهُمْ</a:t>
            </a:r>
            <a:r>
              <a:rPr lang="ar-SA" sz="2600" b="1" dirty="0" smtClean="0"/>
              <a:t> فَلَيُغِّيرُنَّ خَلْقَ اللَّهِ</a:t>
            </a:r>
            <a:r>
              <a:rPr lang="ar-SA" sz="2600" b="1" dirty="0" err="1" smtClean="0"/>
              <a:t>}.</a:t>
            </a:r>
            <a:endParaRPr lang="en-US" sz="2600" b="1" dirty="0" smtClean="0"/>
          </a:p>
          <a:p>
            <a:pPr algn="just" rtl="1"/>
            <a:r>
              <a:rPr lang="ar-SA" sz="2600" b="1" dirty="0" smtClean="0"/>
              <a:t>وجه الدلالة: أن هذه الآية الكريمة واردة في سياق الذم، وبيان المحرمات التي يسول الشيطان فعلها </a:t>
            </a:r>
            <a:r>
              <a:rPr lang="ar-SA" sz="2600" b="1" dirty="0" err="1" smtClean="0"/>
              <a:t>للعصاة</a:t>
            </a:r>
            <a:r>
              <a:rPr lang="ar-SA" sz="2600" b="1" dirty="0" smtClean="0"/>
              <a:t> من بني آدم، ومنها تغيير خِلقة الله, وجراحة التجميل التحسينية تشتمل على تغيير خِلقة الله والعبث بها حسب الأهواء والرغبات، فهي داخلة في المذموم شرعاً، وتعتبر من جنس المحرمات التي يسول الشيطان فعلها </a:t>
            </a:r>
            <a:r>
              <a:rPr lang="ar-SA" sz="2600" b="1" dirty="0" err="1" smtClean="0"/>
              <a:t>للعصاة</a:t>
            </a:r>
            <a:r>
              <a:rPr lang="ar-SA" sz="2600" b="1" dirty="0" smtClean="0"/>
              <a:t> من بني آدم.</a:t>
            </a:r>
            <a:endParaRPr lang="en-US" sz="2600" b="1" dirty="0" smtClean="0"/>
          </a:p>
          <a:p>
            <a:pPr algn="just" rtl="1"/>
            <a:r>
              <a:rPr lang="ar-SA" sz="2600" b="1" dirty="0" smtClean="0"/>
              <a:t>ثانياً: عن عبد الله بن </a:t>
            </a:r>
            <a:r>
              <a:rPr lang="ar-SA" sz="2600" b="1" dirty="0" smtClean="0"/>
              <a:t>مسعود</a:t>
            </a:r>
            <a:r>
              <a:rPr lang="en-US" sz="2600" b="1" dirty="0" smtClean="0">
                <a:sym typeface="AGA Arabesque"/>
              </a:rPr>
              <a:t></a:t>
            </a:r>
            <a:r>
              <a:rPr lang="en-US" sz="2600" b="1" dirty="0" smtClean="0"/>
              <a:t> </a:t>
            </a:r>
            <a:r>
              <a:rPr lang="ar-SA" sz="2600" b="1" dirty="0" err="1" smtClean="0"/>
              <a:t>قال: </a:t>
            </a:r>
            <a:r>
              <a:rPr lang="ar-SA" sz="2600" b="1" dirty="0" smtClean="0"/>
              <a:t>(سمعت رسول </a:t>
            </a:r>
            <a:r>
              <a:rPr lang="ar-SA" sz="2600" b="1" dirty="0" smtClean="0"/>
              <a:t>الله</a:t>
            </a:r>
            <a:r>
              <a:rPr lang="en-US" sz="2600" b="1" dirty="0" smtClean="0">
                <a:sym typeface="AGA Arabesque"/>
              </a:rPr>
              <a:t></a:t>
            </a:r>
            <a:r>
              <a:rPr lang="en-US" sz="2600" b="1" dirty="0" smtClean="0"/>
              <a:t> </a:t>
            </a:r>
            <a:r>
              <a:rPr lang="ar-SA" sz="2600" b="1" dirty="0" smtClean="0"/>
              <a:t>يلعن </a:t>
            </a:r>
            <a:r>
              <a:rPr lang="ar-SA" sz="2600" b="1" dirty="0" err="1" smtClean="0"/>
              <a:t>المتنمصات</a:t>
            </a:r>
            <a:r>
              <a:rPr lang="ar-SA" sz="2600" b="1" dirty="0" smtClean="0"/>
              <a:t> </a:t>
            </a:r>
            <a:r>
              <a:rPr lang="ar-SA" sz="2600" b="1" dirty="0" err="1" smtClean="0"/>
              <a:t>والمتفلجات</a:t>
            </a:r>
            <a:r>
              <a:rPr lang="ar-SA" sz="2600" b="1" dirty="0" smtClean="0"/>
              <a:t> للحسن اللآتي يغيرن خلق الله</a:t>
            </a:r>
            <a:r>
              <a:rPr lang="ar-SA" sz="2600" b="1" dirty="0" err="1" smtClean="0"/>
              <a:t>).</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96400" cy="5293757"/>
          </a:xfrm>
          <a:prstGeom prst="rect">
            <a:avLst/>
          </a:prstGeom>
        </p:spPr>
        <p:txBody>
          <a:bodyPr wrap="square">
            <a:spAutoFit/>
          </a:bodyPr>
          <a:lstStyle/>
          <a:p>
            <a:pPr algn="just"/>
            <a:r>
              <a:rPr lang="ar-SA" sz="2600" b="1" dirty="0" smtClean="0"/>
              <a:t>وجه الدلالة: أن الحديث دل على لعن من فعل هذه الأشياء، وعلل ذلك بتغيير الخلقة، وفي </a:t>
            </a:r>
            <a:r>
              <a:rPr lang="ar-SA" sz="2600" b="1" dirty="0" err="1" smtClean="0"/>
              <a:t>رواية: </a:t>
            </a:r>
            <a:r>
              <a:rPr lang="ar-SA" sz="2600" b="1" dirty="0" smtClean="0"/>
              <a:t>(</a:t>
            </a:r>
            <a:r>
              <a:rPr lang="ar-SA" sz="2600" b="1" dirty="0" err="1" smtClean="0"/>
              <a:t>والمتفلجات</a:t>
            </a:r>
            <a:r>
              <a:rPr lang="ar-SA" sz="2600" b="1" dirty="0" smtClean="0"/>
              <a:t> للحسن, المغيرات خلق الله) فجمع بين تغيير الخلقة, وطلب الحسن، وهذان المعنيان موجودان في الجراحة </a:t>
            </a:r>
            <a:r>
              <a:rPr lang="ar-SA" sz="2600" b="1" dirty="0" err="1" smtClean="0"/>
              <a:t>التجميلية</a:t>
            </a:r>
            <a:r>
              <a:rPr lang="ar-SA" sz="2600" b="1" dirty="0" smtClean="0"/>
              <a:t> التحسينية، لأنها تغيير للخلقة بقصد الزيادة في الحسن، فتعتبر داخلة في هذا الوعيد الشديد ولا يجوز فعلها.</a:t>
            </a:r>
            <a:endParaRPr lang="en-US" sz="2600" b="1" dirty="0" smtClean="0"/>
          </a:p>
          <a:p>
            <a:pPr algn="just"/>
            <a:r>
              <a:rPr lang="ar-SA" sz="2600" b="1" dirty="0" smtClean="0"/>
              <a:t>ثالثًا: لا تجوز جراحة التجميل التحسينية كما لا يجوز الوشم، </a:t>
            </a:r>
            <a:r>
              <a:rPr lang="ar-SA" sz="2600" b="1" dirty="0" err="1" smtClean="0"/>
              <a:t>والوشر</a:t>
            </a:r>
            <a:r>
              <a:rPr lang="ar-SA" sz="2600" b="1" dirty="0" smtClean="0"/>
              <a:t>، </a:t>
            </a:r>
            <a:r>
              <a:rPr lang="ar-SA" sz="2600" b="1" dirty="0" err="1" smtClean="0"/>
              <a:t>والنمص</a:t>
            </a:r>
            <a:r>
              <a:rPr lang="ar-SA" sz="2600" b="1" dirty="0" smtClean="0"/>
              <a:t>، بجامع تغيير الخلقة في كل طلباً للحسن والجمال.</a:t>
            </a:r>
            <a:endParaRPr lang="en-US" sz="2600" b="1" dirty="0" smtClean="0"/>
          </a:p>
          <a:p>
            <a:pPr algn="just"/>
            <a:r>
              <a:rPr lang="ar-SA" sz="2600" b="1" dirty="0" smtClean="0"/>
              <a:t>رابعاً: إن هذه الجراحة تتضمن في عدد من صورها الغش والتدليس وهو محرم شرعاً، ففيها إعادة صورة الشباب للكهل والمسن في وجهه وجسده، وذلك مفض للوقوع في المحظور من غش الأزواج من قبل النساء اللاتي يفعلن ذلك، وغش الزوجات من قبل الرجال الذين يفعلون ذلك.</a:t>
            </a:r>
            <a:endParaRPr lang="en-US" sz="2600" b="1" dirty="0" smtClean="0"/>
          </a:p>
          <a:p>
            <a:pPr algn="just"/>
            <a:r>
              <a:rPr lang="ar-SA" sz="2600" b="1" dirty="0" smtClean="0"/>
              <a:t>خامساً: إن هذه الجراحة لا يتم فعلها إلا بارتكاب بعض المحظورات وفعلها، ومن تلك المحظورات التخدير، إذ لا يمكن فعل شيء من المهمات التي سبق ذكرها </a:t>
            </a:r>
            <a:r>
              <a:rPr lang="ar-SA" sz="2600" b="1" dirty="0" smtClean="0"/>
              <a:t>إلا</a:t>
            </a:r>
            <a:r>
              <a:rPr lang="ar-SA" sz="2600" b="1" dirty="0" smtClean="0"/>
              <a:t> بعد تخدير المريض تخديراً عاماً أو </a:t>
            </a:r>
            <a:r>
              <a:rPr lang="ar-SA" sz="2600" b="1" dirty="0" err="1" smtClean="0"/>
              <a:t>موضعياً.</a:t>
            </a:r>
            <a:r>
              <a:rPr lang="ar-SA" sz="2600" b="1" dirty="0" smtClean="0"/>
              <a:t> ومعلوم أن التخدير في الأصل محرم شرعاً</a:t>
            </a:r>
            <a:r>
              <a:rPr lang="ar-SA" sz="2600" b="1" dirty="0" smtClean="0"/>
              <a:t>،</a:t>
            </a:r>
            <a:r>
              <a:rPr lang="ar-SA" sz="2600" b="1" dirty="0" smtClean="0"/>
              <a:t> </a:t>
            </a:r>
            <a:r>
              <a:rPr lang="ar-SA" sz="2600" b="1" dirty="0" smtClean="0"/>
              <a:t>وفعله</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296400" cy="4893647"/>
          </a:xfrm>
          <a:prstGeom prst="rect">
            <a:avLst/>
          </a:prstGeom>
        </p:spPr>
        <p:txBody>
          <a:bodyPr wrap="square">
            <a:spAutoFit/>
          </a:bodyPr>
          <a:lstStyle/>
          <a:p>
            <a:pPr algn="just"/>
            <a:r>
              <a:rPr lang="ar-SA" sz="2600" b="1" dirty="0" smtClean="0"/>
              <a:t>في </a:t>
            </a:r>
            <a:r>
              <a:rPr lang="ar-SA" sz="2600" b="1" dirty="0" smtClean="0"/>
              <a:t>هذا النوع من الجراحة لم يأذن </a:t>
            </a:r>
            <a:r>
              <a:rPr lang="ar-SA" sz="2600" b="1" dirty="0" err="1" smtClean="0"/>
              <a:t>به</a:t>
            </a:r>
            <a:r>
              <a:rPr lang="ar-SA" sz="2600" b="1" dirty="0" smtClean="0"/>
              <a:t> </a:t>
            </a:r>
            <a:r>
              <a:rPr lang="ar-SA" sz="2600" b="1" dirty="0" err="1" smtClean="0"/>
              <a:t>الشرع</a:t>
            </a:r>
            <a:r>
              <a:rPr lang="ar-SA" sz="2600" b="1" dirty="0" smtClean="0"/>
              <a:t> لفقد الأسباب الموجبة للترخيص والإذن </a:t>
            </a:r>
            <a:r>
              <a:rPr lang="ar-SA" sz="2600" b="1" dirty="0" err="1" smtClean="0"/>
              <a:t>به.</a:t>
            </a:r>
            <a:r>
              <a:rPr lang="ar-SA" sz="2600" b="1" dirty="0" smtClean="0"/>
              <a:t> وعليه فإنه يعتبر باق على الأصل الموجب لحرمة استعماله.</a:t>
            </a:r>
            <a:endParaRPr lang="en-US" sz="2600" b="1" dirty="0" smtClean="0"/>
          </a:p>
          <a:p>
            <a:pPr algn="just"/>
            <a:r>
              <a:rPr lang="ar-SA" sz="2600" b="1" dirty="0" smtClean="0"/>
              <a:t>ومن تلك المحظورات أيضاً, قيام الرجال بمهمة الجراحة للنساء الأجنبيات والعكس صحيح، وحينئذ ترتكب محظورات عديدة كاللمس، والنظر للعورة، والخلوة بالأجنبية، وإذا قام بفعلها الرجال لأمثالهم والنساء لأمثالهن فإنه يحصل كشف العورة في بعضها كما في جراحة تجميل الأرداف.</a:t>
            </a:r>
            <a:endParaRPr lang="en-US" sz="2600" b="1" dirty="0" smtClean="0"/>
          </a:p>
          <a:p>
            <a:pPr algn="just"/>
            <a:r>
              <a:rPr lang="ar-SA" sz="2600" b="1" dirty="0" smtClean="0"/>
              <a:t>وهذه المحظورات لم يثبت الترخيص فيها من قبل </a:t>
            </a:r>
            <a:r>
              <a:rPr lang="ar-SA" sz="2600" b="1" dirty="0" err="1" smtClean="0"/>
              <a:t>الشرع</a:t>
            </a:r>
            <a:r>
              <a:rPr lang="ar-SA" sz="2600" b="1" dirty="0" smtClean="0"/>
              <a:t> في هذا النوع من الجراحة لانتفاء الأسباب الموجبة للترخيص فأصبحت باقية على أصلها من الحرمة، فلا يجوز فعل الجراحة التحسينية الموجبة للوقوع فيها.</a:t>
            </a:r>
            <a:endParaRPr lang="en-US" sz="2600" b="1" dirty="0" smtClean="0"/>
          </a:p>
          <a:p>
            <a:pPr algn="just"/>
            <a:r>
              <a:rPr lang="ar-SA" sz="2600" b="1" dirty="0" smtClean="0"/>
              <a:t>سادساً: إن هذه الجراحة لا تخلو من الأضرار والمضاعفات التي تنشأ عنها ففي جراحة تجميل الثديين بتكبيرهما عن طريق حقن مادة </a:t>
            </a:r>
            <a:r>
              <a:rPr lang="ar-SA" sz="2600" b="1" dirty="0" err="1" smtClean="0"/>
              <a:t>السلكون</a:t>
            </a:r>
            <a:r>
              <a:rPr lang="ar-SA" sz="2600" b="1" dirty="0" smtClean="0"/>
              <a:t> أو </a:t>
            </a:r>
            <a:r>
              <a:rPr lang="ar-SA" sz="2600" b="1" dirty="0" err="1" smtClean="0"/>
              <a:t>الهرمونات</a:t>
            </a:r>
            <a:r>
              <a:rPr lang="ar-SA" sz="2600" b="1" dirty="0" smtClean="0"/>
              <a:t> الجنسية يؤدي ذلك إلى حدوث أخطار كثيرة </a:t>
            </a:r>
            <a:r>
              <a:rPr lang="ar-SA" sz="2600" b="1" dirty="0" smtClean="0"/>
              <a:t>كما ذكرت الدراسات الطبية الحديثة.</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305142"/>
            <a:ext cx="92964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وإضافة إلى ما سبق فإن نجاح هذه الجراحة بعد فعلها يستلزم تغطية المواضع التي تم تجميلها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بلفاف</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طبي قد يستمر أيامًا، ويمتنع بذلك غسل المواضع المذكورة في فريضة الوضوء والغسل الواجب.</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فعلى سبيل المثال جراحة تجميل الذقن فإنها تستلزم عصب الذقن الصناعية لمدة أسبوع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بلفاف</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طبي لكي تلتحم بالحنك.</a:t>
            </a:r>
            <a:endParaRPr kumimoji="0" lang="en-US" sz="2600" b="1" i="0" u="none" strike="noStrike" cap="none" normalizeH="0" baseline="0" dirty="0" smtClean="0">
              <a:ln>
                <a:noFill/>
              </a:ln>
              <a:solidFill>
                <a:schemeClr val="tx1"/>
              </a:solidFill>
              <a:effectLst/>
              <a:latin typeface="Arial" pitchFamily="34"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وبناء على ما سبق من الأدلة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النقلية</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 والعقلية، ونظرًا لما يتضمنه هذا النوع من الجراحة من العبث بخلق الله من دون وجود ضرورة أو حاجة داعية إلى ذلك فإنه يحرم فعله والإقدام عليه من قبل الطبيب الجراح والشخص الطالب، وتعتبر الدوافع التي يعتذر بها من يفعله من كون الشخص يتألم نفسيًا بسبب عدم تلبية رغبته بفعل هذا النوع من الجراحة غير كافية في الترخيص له بفعله.</a:t>
            </a:r>
          </a:p>
          <a:p>
            <a:pPr lvl="0" indent="457200" algn="justLow"/>
            <a:r>
              <a:rPr lang="ar-SA" sz="2600" b="1" dirty="0" smtClean="0">
                <a:latin typeface="Traditional Arabic" pitchFamily="18" charset="-78"/>
                <a:ea typeface="Times New Roman" pitchFamily="18" charset="0"/>
              </a:rPr>
              <a:t>وعلاج </a:t>
            </a:r>
            <a:r>
              <a:rPr lang="ar-SA" sz="2600" b="1" dirty="0" smtClean="0">
                <a:latin typeface="Traditional Arabic" pitchFamily="18" charset="-78"/>
                <a:ea typeface="Times New Roman" pitchFamily="18" charset="0"/>
              </a:rPr>
              <a:t>هذه الأوهام والوساوس إنما </a:t>
            </a:r>
            <a:r>
              <a:rPr lang="ar-SA" sz="2600" b="1" dirty="0" smtClean="0">
                <a:latin typeface="Traditional Arabic" pitchFamily="18" charset="-78"/>
                <a:ea typeface="Times New Roman" pitchFamily="18" charset="0"/>
              </a:rPr>
              <a:t>يكون بغرس </a:t>
            </a:r>
            <a:r>
              <a:rPr lang="ar-SA" sz="2600" b="1" dirty="0" smtClean="0">
                <a:latin typeface="Traditional Arabic" pitchFamily="18" charset="-78"/>
                <a:ea typeface="Times New Roman" pitchFamily="18" charset="0"/>
              </a:rPr>
              <a:t>الإيمان في القلوب، وزرع الرضا عن الله تعالى فيما قسمه من الجمال والصورة، والمظاهر ليست هي الوسيلة لبلوغ الأهداف والغايات النبيلة، وإنما يدرك ذلك بتوفيق الله تعالى ثم بالتزام شرعه والتخلق بالآداب ومكارم الأخلاق.</a:t>
            </a:r>
            <a:endParaRPr lang="en-US" sz="2600" b="1" dirty="0" smtClean="0"/>
          </a:p>
          <a:p>
            <a:pPr marL="0" marR="0" lvl="0" indent="457200" algn="justLow" defTabSz="914400" rtl="1" eaLnBrk="0" fontAlgn="base" latinLnBrk="0" hangingPunct="0">
              <a:lnSpc>
                <a:spcPct val="100000"/>
              </a:lnSpc>
              <a:spcBef>
                <a:spcPct val="0"/>
              </a:spcBef>
              <a:spcAft>
                <a:spcPct val="0"/>
              </a:spcAft>
              <a:buClrTx/>
              <a:buSzTx/>
              <a:buFontTx/>
              <a:buNone/>
              <a:tabLst/>
            </a:pPr>
            <a:endPar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endParaRPr>
          </a:p>
          <a:p>
            <a:pPr marL="0" marR="0" lvl="0" indent="457200" algn="justLow" defTabSz="914400" rtl="1" eaLnBrk="0" fontAlgn="base" latinLnBrk="0" hangingPunct="0">
              <a:lnSpc>
                <a:spcPct val="100000"/>
              </a:lnSpc>
              <a:spcBef>
                <a:spcPct val="0"/>
              </a:spcBef>
              <a:spcAft>
                <a:spcPct val="0"/>
              </a:spcAft>
              <a:buClrTx/>
              <a:buSzTx/>
              <a:buFontTx/>
              <a:buNone/>
              <a:tabLst/>
            </a:pPr>
            <a:endParaRPr kumimoji="0" lang="ar-SA" sz="2600" b="1"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4000" b="1" dirty="0" smtClean="0"/>
              <a:t>الجراحة </a:t>
            </a:r>
            <a:r>
              <a:rPr lang="ar-SA" sz="4000" b="1" dirty="0" err="1" smtClean="0"/>
              <a:t>الوقائية:</a:t>
            </a:r>
            <a:endParaRPr lang="ar-SA" sz="4000" b="1"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600" b="1" dirty="0" smtClean="0">
                <a:cs typeface="+mn-cs"/>
              </a:rPr>
              <a:t>وتعني الجراحة التي يقصد منها دفع ضرر محتمل الوقوع في </a:t>
            </a:r>
            <a:r>
              <a:rPr lang="ar-SA" sz="2600" b="1" dirty="0" err="1" smtClean="0">
                <a:cs typeface="+mn-cs"/>
              </a:rPr>
              <a:t>المستقبل.</a:t>
            </a:r>
            <a:r>
              <a:rPr lang="ar-SA" sz="2600" b="1" dirty="0" smtClean="0">
                <a:cs typeface="+mn-cs"/>
              </a:rPr>
              <a:t> ولا يخلو احتمال وقوعه من حالتين:</a:t>
            </a:r>
            <a:endParaRPr lang="en-US" sz="2600" b="1" dirty="0" smtClean="0">
              <a:cs typeface="+mn-cs"/>
            </a:endParaRPr>
          </a:p>
          <a:p>
            <a:pPr algn="just" rtl="1"/>
            <a:r>
              <a:rPr lang="ar-SA" sz="2600" b="1" dirty="0" smtClean="0">
                <a:cs typeface="+mn-cs"/>
              </a:rPr>
              <a:t>الحالة الأولى: أن يصل إلى درجة غلبة الظن.</a:t>
            </a:r>
            <a:endParaRPr lang="en-US" sz="2600" b="1" dirty="0" smtClean="0">
              <a:cs typeface="+mn-cs"/>
            </a:endParaRPr>
          </a:p>
          <a:p>
            <a:pPr algn="just" rtl="1"/>
            <a:r>
              <a:rPr lang="ar-SA" sz="2600" b="1" dirty="0" smtClean="0">
                <a:cs typeface="+mn-cs"/>
              </a:rPr>
              <a:t>الحالة الثانية: أن يكون </a:t>
            </a:r>
            <a:r>
              <a:rPr lang="ar-SA" sz="2600" b="1" dirty="0" err="1" smtClean="0">
                <a:cs typeface="+mn-cs"/>
              </a:rPr>
              <a:t>دونها </a:t>
            </a:r>
            <a:r>
              <a:rPr lang="ar-SA" sz="2600" b="1" dirty="0" smtClean="0">
                <a:cs typeface="+mn-cs"/>
              </a:rPr>
              <a:t>(درجة الشك، والوهم</a:t>
            </a:r>
            <a:r>
              <a:rPr lang="ar-SA" sz="2600" b="1" dirty="0" err="1" smtClean="0">
                <a:cs typeface="+mn-cs"/>
              </a:rPr>
              <a:t>).</a:t>
            </a:r>
            <a:endParaRPr lang="en-US" sz="2600" b="1" dirty="0" smtClean="0">
              <a:cs typeface="+mn-cs"/>
            </a:endParaRPr>
          </a:p>
          <a:p>
            <a:pPr algn="just" rtl="1"/>
            <a:r>
              <a:rPr lang="ar-SA" sz="2600" b="1" dirty="0" smtClean="0">
                <a:cs typeface="+mn-cs"/>
              </a:rPr>
              <a:t>فأما الحالة الأولى، فهي مشروعة نظراً لقوة الاحتمال الموجود فيها, وغلبة الظن تقوم مقام القطع في الأحكام الشرعية العملية.</a:t>
            </a:r>
            <a:endParaRPr lang="en-US" sz="2600" b="1" dirty="0" smtClean="0">
              <a:cs typeface="+mn-cs"/>
            </a:endParaRPr>
          </a:p>
          <a:p>
            <a:pPr algn="just" rtl="1"/>
            <a:r>
              <a:rPr lang="ar-SA" sz="2600" b="1" dirty="0" smtClean="0">
                <a:cs typeface="+mn-cs"/>
              </a:rPr>
              <a:t>وأما الحالة الثانية، فهي المقصودة هنا، ويقدم الأطباء فيها على استئصال الأعضاء وأجزائها مع أن تلك الأعضاء، والأجزاء بحالتها الطبيعية، وتقوم بأداء وظائفها في جسم الإنسان بصورة عادية، ومن أشهر أمثلتها الحالات الجراحية التالية: استئصال الزائدة الدودية، وهي في حالة سليمة، خوفًا من التهابها وانفجارها </a:t>
            </a:r>
            <a:r>
              <a:rPr lang="ar-SA" sz="2600" b="1" dirty="0" err="1" smtClean="0">
                <a:cs typeface="+mn-cs"/>
              </a:rPr>
              <a:t>مستقبلاً,</a:t>
            </a:r>
            <a:r>
              <a:rPr lang="ar-SA" sz="2600" b="1" dirty="0" smtClean="0">
                <a:cs typeface="+mn-cs"/>
              </a:rPr>
              <a:t> </a:t>
            </a:r>
            <a:endParaRPr lang="ar-SA" sz="2600" b="1" dirty="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228600"/>
            <a:ext cx="9144000" cy="5970865"/>
          </a:xfrm>
          <a:prstGeom prst="rect">
            <a:avLst/>
          </a:prstGeom>
        </p:spPr>
        <p:txBody>
          <a:bodyPr wrap="square">
            <a:spAutoFit/>
          </a:bodyPr>
          <a:lstStyle/>
          <a:p>
            <a:pPr algn="just"/>
            <a:r>
              <a:rPr lang="ar-SA" sz="2800" b="1" dirty="0" smtClean="0"/>
              <a:t>واستئصال اللوزتين، وهما في حالتهما الطبيعية، خوفًا من التهابها مستقبلاً فهذه الحالات وأمثالها يقدم فيها الأطباء على مهمة الجراحة دون أن تتوفر الدلائل، والأمارات المعتبرة لإثبات المخاوف المفترضة في المستقبل.</a:t>
            </a:r>
            <a:endParaRPr lang="en-US" sz="2800" b="1" dirty="0" smtClean="0"/>
          </a:p>
          <a:p>
            <a:pPr algn="just"/>
            <a:r>
              <a:rPr lang="ar-SA" sz="2800" b="1" dirty="0" smtClean="0"/>
              <a:t>وبناء على ذلك فإن هذه الجراحة تعتبر غير جائزة شرعاً، وذلك لما يأتي:</a:t>
            </a:r>
            <a:endParaRPr lang="en-US" sz="2800" b="1" dirty="0" smtClean="0"/>
          </a:p>
          <a:p>
            <a:pPr algn="just"/>
            <a:r>
              <a:rPr lang="ar-SA" sz="2800" b="1" dirty="0" smtClean="0"/>
              <a:t>أولاً: أن الأصل يقتضي حرمة الإقدام على تغيير خلقة الله تعالى بقطع الأعضاء، واستئصالها ما لم توجد حاجة داعية إلى فعل ذلك.</a:t>
            </a:r>
            <a:endParaRPr lang="en-US" sz="2800" b="1" dirty="0" smtClean="0"/>
          </a:p>
          <a:p>
            <a:pPr algn="just"/>
            <a:r>
              <a:rPr lang="ar-SA" sz="2800" b="1" dirty="0" smtClean="0"/>
              <a:t>ثانيًا: أن هذه الأعضاء المستأصلة، والمقلوعة لم يخلقها الله تعالى في جسم الإنسان عبثاً، بل هناك مصالح مترتبة على وجودها والقيام باستئصالها وقطعها بأعذار موهومة، فيه تعطيل لتلك المصالح بدون موجب معتبر فكان ضرراً ومفسدة، </a:t>
            </a:r>
            <a:r>
              <a:rPr lang="ar-SA" sz="2800" b="1" dirty="0" err="1" smtClean="0"/>
              <a:t>والشرع</a:t>
            </a:r>
            <a:r>
              <a:rPr lang="ar-SA" sz="2800" b="1" dirty="0" smtClean="0"/>
              <a:t> لا يجيز الإضرار والفساد.</a:t>
            </a:r>
            <a:endParaRPr lang="en-US" sz="2800" b="1" dirty="0" smtClean="0"/>
          </a:p>
          <a:p>
            <a:pPr algn="just"/>
            <a:r>
              <a:rPr lang="ar-SA" sz="2800" b="1" dirty="0" smtClean="0"/>
              <a:t>لهذا فإن هذا النوع من الجراحة غير مشروع، ولا يجوز للطبيب فعله، ولا للمريض الإذن له </a:t>
            </a:r>
            <a:r>
              <a:rPr lang="ar-SA" sz="2800" b="1" dirty="0" err="1" smtClean="0"/>
              <a:t>بذلك</a:t>
            </a:r>
            <a:r>
              <a:rPr lang="ar-SA" sz="2800" b="1" dirty="0" err="1" smtClean="0"/>
              <a:t>.</a:t>
            </a:r>
            <a:r>
              <a:rPr lang="ar-SA" sz="2800" b="1" dirty="0" smtClean="0"/>
              <a:t> والله أعلم.</a:t>
            </a:r>
          </a:p>
          <a:p>
            <a:pPr algn="just"/>
            <a:r>
              <a:rPr lang="ar-SA" sz="2800" b="1" dirty="0" smtClean="0"/>
              <a:t>وصلى الله على محمد وآله وصحبه </a:t>
            </a:r>
            <a:r>
              <a:rPr lang="ar-SA" sz="2800" b="1" dirty="0" err="1" smtClean="0"/>
              <a:t>أجمعين </a:t>
            </a:r>
            <a:r>
              <a:rPr lang="ar-SA" sz="2800" b="1" dirty="0" smtClean="0"/>
              <a:t>, ومن تبعهم بإحسان إلى يوم الدين</a:t>
            </a:r>
            <a:endParaRPr lang="en-US" sz="2800" b="1" dirty="0" smtClean="0"/>
          </a:p>
          <a:p>
            <a:pPr algn="just"/>
            <a:endParaRPr lang="ar-SA"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14828</TotalTime>
  <Words>2023</Words>
  <Application>Microsoft Office PowerPoint</Application>
  <PresentationFormat>A4 Paper (210x297 mm)‎</PresentationFormat>
  <Paragraphs>73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الرابعة عشرة  عمليات التجميل في الشريعة الإسلامية</vt:lpstr>
      <vt:lpstr>المقدمة:</vt:lpstr>
      <vt:lpstr>تعريف جراحة التجميل وأقسامها: </vt:lpstr>
      <vt:lpstr>جراحة التجميل لإزالة عيب أو تشوه: </vt:lpstr>
      <vt:lpstr>الحكم الشرعي لجراحة التجميل لإزالة العيب:</vt:lpstr>
      <vt:lpstr>الشريحة 7</vt:lpstr>
      <vt:lpstr>الشريحة 8</vt:lpstr>
      <vt:lpstr>جراحة التجميل لتحسين الشكل (الاختيارية):</vt:lpstr>
      <vt:lpstr>الحكم الشرعي للجراحة التحسينية:</vt:lpstr>
      <vt:lpstr>الشريحة 11</vt:lpstr>
      <vt:lpstr>الشريحة 12</vt:lpstr>
      <vt:lpstr>الشريحة 13</vt:lpstr>
      <vt:lpstr>الجراحة الوقائية:</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550</cp:revision>
  <dcterms:created xsi:type="dcterms:W3CDTF">2009-10-14T19:14:34Z</dcterms:created>
  <dcterms:modified xsi:type="dcterms:W3CDTF">2012-11-20T09:16:47Z</dcterms:modified>
</cp:coreProperties>
</file>