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4" r:id="rId2"/>
    <p:sldId id="270" r:id="rId3"/>
    <p:sldId id="265" r:id="rId4"/>
    <p:sldId id="258" r:id="rId5"/>
    <p:sldId id="266" r:id="rId6"/>
    <p:sldId id="267" r:id="rId7"/>
    <p:sldId id="257" r:id="rId8"/>
    <p:sldId id="268" r:id="rId9"/>
    <p:sldId id="259" r:id="rId10"/>
    <p:sldId id="260" r:id="rId11"/>
    <p:sldId id="261" r:id="rId12"/>
    <p:sldId id="262" r:id="rId13"/>
    <p:sldId id="269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3" d="100"/>
          <a:sy n="83" d="100"/>
        </p:scale>
        <p:origin x="-4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24932-CDBB-493F-A046-DEBE5FDEF771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587B-1F18-413A-8D79-BC5C7ACAAFC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24932-CDBB-493F-A046-DEBE5FDEF771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587B-1F18-413A-8D79-BC5C7ACAAFC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24932-CDBB-493F-A046-DEBE5FDEF771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587B-1F18-413A-8D79-BC5C7ACAAFC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24932-CDBB-493F-A046-DEBE5FDEF771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587B-1F18-413A-8D79-BC5C7ACAAFC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24932-CDBB-493F-A046-DEBE5FDEF771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587B-1F18-413A-8D79-BC5C7ACAAFC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24932-CDBB-493F-A046-DEBE5FDEF771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587B-1F18-413A-8D79-BC5C7ACAAFC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24932-CDBB-493F-A046-DEBE5FDEF771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587B-1F18-413A-8D79-BC5C7ACAAFC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24932-CDBB-493F-A046-DEBE5FDEF771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587B-1F18-413A-8D79-BC5C7ACAAFC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24932-CDBB-493F-A046-DEBE5FDEF771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587B-1F18-413A-8D79-BC5C7ACAAFC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24932-CDBB-493F-A046-DEBE5FDEF771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587B-1F18-413A-8D79-BC5C7ACAAFC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24932-CDBB-493F-A046-DEBE5FDEF771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587B-1F18-413A-8D79-BC5C7ACAAFC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24932-CDBB-493F-A046-DEBE5FDEF771}" type="datetimeFigureOut">
              <a:rPr lang="ar-SA" smtClean="0"/>
              <a:pPr/>
              <a:t>23/03/1434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8587B-1F18-413A-8D79-BC5C7ACAAFC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التعريف بعنوان المقرر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ar-SA" dirty="0" smtClean="0"/>
              <a:t>      </a:t>
            </a:r>
            <a:r>
              <a:rPr lang="ar-SA" sz="4000" b="1" u="sng" dirty="0" smtClean="0"/>
              <a:t>مناهج الفكر الحديث</a:t>
            </a:r>
          </a:p>
          <a:p>
            <a:pPr marL="0" indent="0" algn="justLow">
              <a:buNone/>
            </a:pPr>
            <a:r>
              <a:rPr lang="ar-SA" sz="4000" b="1" u="sng" dirty="0" smtClean="0"/>
              <a:t>المناهج : </a:t>
            </a:r>
            <a:r>
              <a:rPr lang="ar-SA" sz="4000" dirty="0" smtClean="0"/>
              <a:t>هي الطرق المتبعة للوصول إلى شيء وفق قواعد وضوابط تساعد على تحقيق الهدف  .</a:t>
            </a:r>
          </a:p>
          <a:p>
            <a:pPr marL="0" indent="0" algn="justLow">
              <a:buNone/>
            </a:pPr>
            <a:r>
              <a:rPr lang="ar-SA" sz="4000" b="1" u="sng" dirty="0" smtClean="0"/>
              <a:t>الفكر : </a:t>
            </a:r>
            <a:r>
              <a:rPr lang="ar-SA" sz="4000" dirty="0" smtClean="0"/>
              <a:t>هو ما أسفر عنه العقل البشري من مناهج .</a:t>
            </a:r>
          </a:p>
          <a:p>
            <a:pPr marL="0" indent="0" algn="justLow">
              <a:buNone/>
            </a:pPr>
            <a:r>
              <a:rPr lang="ar-SA" sz="4000" b="1" u="sng" dirty="0" smtClean="0"/>
              <a:t>الحديث : </a:t>
            </a:r>
            <a:r>
              <a:rPr lang="ar-SA" sz="4000" dirty="0" smtClean="0"/>
              <a:t>أي الذي ظهر في العصر الحديث (أي في المائة سنة الأخيرة) .</a:t>
            </a:r>
          </a:p>
        </p:txBody>
      </p:sp>
    </p:spTree>
    <p:extLst>
      <p:ext uri="{BB962C8B-B14F-4D97-AF65-F5344CB8AC3E}">
        <p14:creationId xmlns:p14="http://schemas.microsoft.com/office/powerpoint/2010/main" val="1497149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أسماء مناهج الفكر الحديث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ar-SA" sz="4400" b="1" dirty="0" smtClean="0"/>
              <a:t>المنهج البنيوي</a:t>
            </a:r>
          </a:p>
          <a:p>
            <a:pPr marL="0" indent="0">
              <a:buNone/>
            </a:pPr>
            <a:r>
              <a:rPr lang="ar-SA" sz="4400" b="1" dirty="0" smtClean="0"/>
              <a:t>المنهج </a:t>
            </a:r>
            <a:r>
              <a:rPr lang="ar-SA" sz="4400" b="1" dirty="0" err="1" smtClean="0"/>
              <a:t>التفكيكي</a:t>
            </a:r>
            <a:endParaRPr lang="ar-SA" sz="4400" b="1" dirty="0" smtClean="0"/>
          </a:p>
          <a:p>
            <a:pPr marL="0" indent="0">
              <a:buNone/>
            </a:pPr>
            <a:r>
              <a:rPr lang="ar-SA" sz="4400" b="1" dirty="0" smtClean="0"/>
              <a:t>المنهج التأويلي</a:t>
            </a:r>
          </a:p>
          <a:p>
            <a:pPr marL="0" indent="0">
              <a:buNone/>
            </a:pPr>
            <a:r>
              <a:rPr lang="ar-SA" sz="4400" b="1" dirty="0" smtClean="0"/>
              <a:t>المنهج التاريخي</a:t>
            </a:r>
          </a:p>
          <a:p>
            <a:pPr marL="0" indent="0">
              <a:buNone/>
            </a:pPr>
            <a:r>
              <a:rPr lang="ar-SA" sz="4400" b="1" dirty="0" smtClean="0"/>
              <a:t>المنهج الاجتماعي</a:t>
            </a:r>
          </a:p>
          <a:p>
            <a:pPr marL="0" indent="0">
              <a:buNone/>
            </a:pPr>
            <a:r>
              <a:rPr lang="ar-SA" sz="4400" b="1" dirty="0" smtClean="0"/>
              <a:t>المنهج النفسي</a:t>
            </a:r>
            <a:endParaRPr lang="ar-SA" sz="4400" b="1" dirty="0"/>
          </a:p>
        </p:txBody>
      </p:sp>
    </p:spTree>
    <p:extLst>
      <p:ext uri="{BB962C8B-B14F-4D97-AF65-F5344CB8AC3E}">
        <p14:creationId xmlns:p14="http://schemas.microsoft.com/office/powerpoint/2010/main" val="1985980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ماذا يدرس المفكرون بهذه المناهج ؟</a:t>
            </a:r>
            <a:endParaRPr lang="ar-SA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Low">
              <a:buFont typeface="+mj-lt"/>
              <a:buAutoNum type="arabicPeriod"/>
            </a:pPr>
            <a:r>
              <a:rPr lang="ar-SA" sz="4000" b="1" dirty="0" smtClean="0"/>
              <a:t>النصوص ( المقدسة ـ الأدبية ـ الفلسفية )</a:t>
            </a:r>
          </a:p>
          <a:p>
            <a:pPr marL="514350" indent="-514350" algn="justLow">
              <a:buFont typeface="+mj-lt"/>
              <a:buAutoNum type="arabicPeriod"/>
            </a:pPr>
            <a:endParaRPr lang="ar-SA" sz="4000" b="1" dirty="0" smtClean="0"/>
          </a:p>
          <a:p>
            <a:pPr marL="514350" indent="-514350" algn="justLow">
              <a:buFont typeface="+mj-lt"/>
              <a:buAutoNum type="arabicPeriod"/>
            </a:pPr>
            <a:r>
              <a:rPr lang="ar-SA" sz="4000" b="1" dirty="0" smtClean="0"/>
              <a:t>الظواهر (الاجتماعية ـ النفسية ـ التاريخية )</a:t>
            </a:r>
            <a:endParaRPr lang="ar-SA" sz="4000" b="1" dirty="0"/>
          </a:p>
        </p:txBody>
      </p:sp>
    </p:spTree>
    <p:extLst>
      <p:ext uri="{BB962C8B-B14F-4D97-AF65-F5344CB8AC3E}">
        <p14:creationId xmlns:p14="http://schemas.microsoft.com/office/powerpoint/2010/main" val="4062877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ما المراد بالنص الشرعي في الإسلام</a:t>
            </a:r>
            <a:endParaRPr lang="ar-SA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Low">
              <a:buNone/>
            </a:pPr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sz="4000" dirty="0" smtClean="0"/>
              <a:t> المراد </a:t>
            </a:r>
            <a:r>
              <a:rPr lang="ar-SA" sz="4000" dirty="0"/>
              <a:t>به </a:t>
            </a:r>
            <a:r>
              <a:rPr lang="ar-SA" sz="4000" dirty="0" smtClean="0"/>
              <a:t>: </a:t>
            </a:r>
            <a:r>
              <a:rPr lang="ar-SA" sz="4000" u="sng" dirty="0"/>
              <a:t>آيات القرآن الكريم وروايات السنة </a:t>
            </a:r>
            <a:r>
              <a:rPr lang="ar-SA" sz="4000" u="sng" dirty="0" smtClean="0"/>
              <a:t>الشريفة </a:t>
            </a:r>
            <a:r>
              <a:rPr lang="ar-SA" sz="4000" dirty="0" smtClean="0"/>
              <a:t>، </a:t>
            </a:r>
            <a:r>
              <a:rPr lang="ar-SA" sz="4000" dirty="0"/>
              <a:t>ولا يتعدَّى منها إلى سواهما من </a:t>
            </a:r>
            <a:r>
              <a:rPr lang="ar-SA" sz="4000" dirty="0" smtClean="0"/>
              <a:t>أقوال وفتاوى </a:t>
            </a:r>
            <a:r>
              <a:rPr lang="ar-SA" sz="4000" dirty="0" err="1" smtClean="0"/>
              <a:t>الفقهاء </a:t>
            </a:r>
            <a:r>
              <a:rPr lang="ar-SA" sz="4000" dirty="0" smtClean="0"/>
              <a:t>، إلا بشيء </a:t>
            </a:r>
            <a:r>
              <a:rPr lang="ar-SA" sz="4000" dirty="0"/>
              <a:t>من التسامح في التعبير أو الاتساع في الكلام.</a:t>
            </a:r>
          </a:p>
          <a:p>
            <a:pPr algn="justLow">
              <a:buNone/>
            </a:pPr>
            <a:r>
              <a:rPr lang="ar-SA" sz="4000" dirty="0" smtClean="0"/>
              <a:t>    أو </a:t>
            </a:r>
            <a:r>
              <a:rPr lang="ar-SA" sz="4000" u="sng" dirty="0" smtClean="0"/>
              <a:t>هو </a:t>
            </a:r>
            <a:r>
              <a:rPr lang="ar-SA" sz="4000" u="sng" dirty="0"/>
              <a:t>الكلام الصادر من المشرع الإسلامي لبيان </a:t>
            </a:r>
            <a:r>
              <a:rPr lang="ar-SA" sz="4000" u="sng" dirty="0" smtClean="0"/>
              <a:t>التشريع </a:t>
            </a:r>
            <a:r>
              <a:rPr lang="ar-SA" sz="4000" dirty="0" smtClean="0"/>
              <a:t>.</a:t>
            </a:r>
            <a:endParaRPr lang="ar-SA" sz="4000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743200"/>
            <a:ext cx="5749026" cy="1280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5011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1ـ مواجهة دعوات تحريف الإسلام.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Low">
              <a:buNone/>
            </a:pPr>
            <a:r>
              <a:rPr lang="ar-SA" sz="3600" b="1" dirty="0" smtClean="0"/>
              <a:t>أي مواجهة الدعوات التي تدعو إلى إخضاع القرآن الكريم إلى هذه المناهج مما يجعله </a:t>
            </a:r>
            <a:r>
              <a:rPr lang="ar-SA" sz="3600" b="1" dirty="0"/>
              <a:t>نصًّا مفتوحًا على جميع التأويلات ، وتتعدّد تأويلاته بتعدُّد قراءاته ، فما كان مفهومًا من النص الشرعي في القرن الأول على وجه ، فلا مانع من إعادة تأويله حسب مقتضيات البيئة الثقافية ومتغيرات الحضارة ، وعلى ضوء هذا </a:t>
            </a:r>
            <a:r>
              <a:rPr lang="ar-SA" sz="3600" b="1" dirty="0" smtClean="0"/>
              <a:t>يبدأ </a:t>
            </a:r>
            <a:r>
              <a:rPr lang="ar-SA" sz="3600" b="1" dirty="0"/>
              <a:t>التشريع لدين جديد في العقائد والأحكام، وإلغاء </a:t>
            </a:r>
            <a:r>
              <a:rPr lang="ar-SA" sz="3600" b="1" dirty="0" smtClean="0"/>
              <a:t>فهم السلف </a:t>
            </a:r>
            <a:r>
              <a:rPr lang="ar-SA" sz="3600" b="1" dirty="0"/>
              <a:t>للنصوص الدينية.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53506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/>
              <a:t>2ـ الانتباه لما يراد بالقرآن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4000" b="1" dirty="0" smtClean="0"/>
              <a:t>حيث كثُرت </a:t>
            </a:r>
            <a:r>
              <a:rPr lang="ar-SA" sz="4000" b="1" dirty="0"/>
              <a:t>اليوم الدعوات إلى قراءة جديدة للنص الشرعي، </a:t>
            </a:r>
            <a:r>
              <a:rPr lang="ar-SA" sz="4000" b="1" dirty="0" smtClean="0"/>
              <a:t>وإلى الاستفادة </a:t>
            </a:r>
            <a:r>
              <a:rPr lang="ar-SA" sz="4000" b="1" dirty="0"/>
              <a:t>مما توصَّلت إليه العلوم اللغوية المعاصرة خاصةً، والعلوم الإنسانية </a:t>
            </a:r>
            <a:r>
              <a:rPr lang="ar-SA" sz="4000" b="1" dirty="0" smtClean="0"/>
              <a:t>عامة ومنهم </a:t>
            </a:r>
            <a:r>
              <a:rPr lang="ar-SA" sz="4000" b="1" dirty="0"/>
              <a:t>من يفعل ذلك هدمًا للدين وقضاءً عليه</a:t>
            </a:r>
            <a:r>
              <a:rPr lang="ar-SA" sz="4000" b="1" dirty="0" smtClean="0"/>
              <a:t>.</a:t>
            </a:r>
            <a:r>
              <a:rPr lang="ar-SA" b="1" dirty="0"/>
              <a:t/>
            </a:r>
            <a:br>
              <a:rPr lang="ar-SA" b="1" dirty="0"/>
            </a:b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3ـ التحصن بالحجج العلمية في الرد على هؤلاء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Low">
              <a:buNone/>
            </a:pPr>
            <a:r>
              <a:rPr lang="ar-SA" sz="3600" b="1" dirty="0" smtClean="0"/>
              <a:t>يقتضي واجب المتخصصين </a:t>
            </a:r>
            <a:r>
              <a:rPr lang="ar-SA" sz="3600" b="1" dirty="0"/>
              <a:t>النظر في هذه </a:t>
            </a:r>
            <a:r>
              <a:rPr lang="ar-SA" sz="3600" b="1" dirty="0" smtClean="0"/>
              <a:t>القراءات </a:t>
            </a:r>
            <a:r>
              <a:rPr lang="ar-SA" sz="3600" b="1" dirty="0"/>
              <a:t>وتلك </a:t>
            </a:r>
            <a:r>
              <a:rPr lang="ar-SA" sz="3600" b="1" dirty="0" smtClean="0"/>
              <a:t>الدعوات ؛ </a:t>
            </a:r>
            <a:r>
              <a:rPr lang="ar-SA" sz="3600" b="1" dirty="0"/>
              <a:t>لتمييز صوابها من خطئها - إن كان لها صواب - ومعرفة الرأي الذي يتَّفق مع الشرع </a:t>
            </a:r>
            <a:r>
              <a:rPr lang="ar-SA" sz="3600" b="1" dirty="0" smtClean="0"/>
              <a:t>والعقل </a:t>
            </a:r>
            <a:r>
              <a:rPr lang="ar-SA" sz="3600" b="1" dirty="0"/>
              <a:t>والواقع واللغة، بدلا من الاكتفاء برمي أصحابها بالضلال والكفر ، فذلك لا يجدي </a:t>
            </a:r>
            <a:r>
              <a:rPr lang="ar-SA" sz="3600" b="1" dirty="0" smtClean="0"/>
              <a:t>شيئًا ، </a:t>
            </a:r>
            <a:r>
              <a:rPr lang="ar-SA" sz="3600" b="1" dirty="0"/>
              <a:t>خصوصًا أن كثيرًا من النُّخَب المثقفة والجاهلة بأمور الوحي وبأمور دينها - يستهويها مثل هذه الأُطروحات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67414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 4- الحذر من تقليد النصارى في التعامل مع كتبهم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3600" b="1" dirty="0" smtClean="0"/>
              <a:t>حيث إن ظهور هذه المناهج ارتبط </a:t>
            </a:r>
            <a:r>
              <a:rPr lang="ar-SA" sz="3600" b="1" dirty="0"/>
              <a:t>في حِقبة زمنية بالكتاب المقدس، فلما انفرط عقد الكتاب </a:t>
            </a:r>
            <a:r>
              <a:rPr lang="ar-SA" sz="3600" b="1" dirty="0" smtClean="0"/>
              <a:t>المقدس ، انفرَطت  المناهج ، وأصبحت </a:t>
            </a:r>
            <a:r>
              <a:rPr lang="ar-SA" sz="3600" b="1" dirty="0"/>
              <a:t>لونًا من التسلية </a:t>
            </a:r>
            <a:r>
              <a:rPr lang="ar-SA" sz="3600" b="1" dirty="0" err="1"/>
              <a:t>أوالتفكير</a:t>
            </a:r>
            <a:r>
              <a:rPr lang="ar-SA" sz="3600" b="1" dirty="0"/>
              <a:t> الذي لا يرتبط </a:t>
            </a:r>
            <a:r>
              <a:rPr lang="ar-SA" sz="3600" b="1" dirty="0" smtClean="0"/>
              <a:t>بالنص . وكل </a:t>
            </a:r>
            <a:r>
              <a:rPr lang="ar-SA" sz="3600" b="1" dirty="0"/>
              <a:t>فكرة جديدة أصبح من الممكن ربطها بالكتاب المقدس مهما </a:t>
            </a:r>
            <a:r>
              <a:rPr lang="ar-SA" sz="3600" b="1" dirty="0" smtClean="0"/>
              <a:t>كانت مخالفة لتعاليمه . وقد أدى هذا إلى غضب الكنيسة </a:t>
            </a:r>
            <a:r>
              <a:rPr lang="ar-SA" sz="3600" b="1" dirty="0"/>
              <a:t>،</a:t>
            </a:r>
            <a:r>
              <a:rPr lang="ar-SA" sz="3600" b="1" dirty="0" smtClean="0"/>
              <a:t> وطبعًا </a:t>
            </a:r>
            <a:r>
              <a:rPr lang="ar-SA" sz="3600" b="1" dirty="0"/>
              <a:t>لم يكن ذلك موفقًا </a:t>
            </a:r>
            <a:r>
              <a:rPr lang="ar-SA" sz="3600" b="1" dirty="0" smtClean="0"/>
              <a:t>دائمًا ، فأغلب هؤلاء </a:t>
            </a:r>
            <a:r>
              <a:rPr lang="ar-SA" sz="3600" b="1" dirty="0"/>
              <a:t>حارَبتهم الكنيسة تحت اسم (الهرطقة</a:t>
            </a:r>
            <a:r>
              <a:rPr lang="ar-SA" sz="3600" b="1" dirty="0" smtClean="0"/>
              <a:t>) . </a:t>
            </a:r>
            <a:endParaRPr lang="ar-SA" sz="3600" b="1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مراحل دخول هذه المناهج إلى العالم الإسلامي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Low">
              <a:buNone/>
            </a:pPr>
            <a:r>
              <a:rPr lang="ar-SA" sz="3600" b="1" u="sng" dirty="0" smtClean="0"/>
              <a:t>المرحلة الأولى</a:t>
            </a:r>
            <a:r>
              <a:rPr lang="ar-SA" sz="3600" b="1" u="sng" dirty="0"/>
              <a:t>: </a:t>
            </a:r>
            <a:r>
              <a:rPr lang="ar-SA" sz="3600" b="1" dirty="0" smtClean="0"/>
              <a:t>في بدايات القرن العشرين ، </a:t>
            </a:r>
            <a:r>
              <a:rPr lang="ar-SA" sz="3600" b="1" dirty="0"/>
              <a:t>ومع احتدام التنافس بين الحضارة العربية </a:t>
            </a:r>
            <a:r>
              <a:rPr lang="ar-SA" sz="3600" b="1" dirty="0" err="1" smtClean="0"/>
              <a:t>والغربية </a:t>
            </a:r>
            <a:r>
              <a:rPr lang="ar-SA" sz="3600" b="1" dirty="0" smtClean="0"/>
              <a:t>، </a:t>
            </a:r>
            <a:r>
              <a:rPr lang="ar-SA" sz="3600" b="1" dirty="0"/>
              <a:t>بدأت محاولات العلماء والمفكرين لإعادة قراءة التراث العربي </a:t>
            </a:r>
            <a:r>
              <a:rPr lang="ar-SA" sz="3600" b="1" dirty="0" smtClean="0"/>
              <a:t>الإسلامي ، </a:t>
            </a:r>
            <a:r>
              <a:rPr lang="ar-SA" sz="3600" b="1" dirty="0"/>
              <a:t>وطرْح مشروعات فكرية للنهوض </a:t>
            </a:r>
            <a:r>
              <a:rPr lang="ar-SA" sz="3600" b="1" dirty="0" smtClean="0"/>
              <a:t>بالأمة ، </a:t>
            </a:r>
            <a:r>
              <a:rPr lang="ar-SA" sz="3600" b="1" dirty="0"/>
              <a:t>والانفكاك من قيد الحضارة </a:t>
            </a:r>
            <a:r>
              <a:rPr lang="ar-SA" sz="3600" b="1" dirty="0" smtClean="0"/>
              <a:t>الغربية ، </a:t>
            </a:r>
            <a:r>
              <a:rPr lang="ar-SA" sz="3600" b="1" dirty="0"/>
              <a:t>فكانت أطروحات محمد عبده وجمال الدين </a:t>
            </a:r>
            <a:r>
              <a:rPr lang="ar-SA" sz="3600" b="1" dirty="0" smtClean="0"/>
              <a:t>الأفغاني ، </a:t>
            </a:r>
            <a:r>
              <a:rPr lang="ar-SA" sz="3600" b="1" dirty="0"/>
              <a:t>ورفاعة </a:t>
            </a:r>
            <a:r>
              <a:rPr lang="ar-SA" sz="3600" b="1" dirty="0" smtClean="0"/>
              <a:t>الطهطاوي ، </a:t>
            </a:r>
            <a:r>
              <a:rPr lang="ar-SA" sz="3600" b="1" dirty="0"/>
              <a:t>ومحاولاتهم التوفيق بين النص الشرعي وبعض المنتجات الفكرية </a:t>
            </a:r>
            <a:r>
              <a:rPr lang="ar-SA" sz="3600" b="1" dirty="0" smtClean="0"/>
              <a:t>الغربية</a:t>
            </a:r>
            <a:r>
              <a:rPr lang="ar-SA" sz="3600" b="1" dirty="0"/>
              <a:t> </a:t>
            </a:r>
            <a:r>
              <a:rPr lang="ar-SA" sz="3600" b="1" dirty="0" smtClean="0"/>
              <a:t>، وهي المرحلة الوحيدة التي سلم أعلامها عامة من الزلل .</a:t>
            </a:r>
          </a:p>
          <a:p>
            <a:pPr algn="justLow">
              <a:buNone/>
            </a:pPr>
            <a:r>
              <a:rPr lang="ar-SA" dirty="0" smtClean="0"/>
              <a:t>                                   (يتبع</a:t>
            </a:r>
            <a:r>
              <a:rPr lang="ar-SA" dirty="0" err="1" smtClean="0"/>
              <a:t>)</a:t>
            </a:r>
            <a:endParaRPr lang="ar-SA" dirty="0"/>
          </a:p>
          <a:p>
            <a:endParaRPr lang="ar-SA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Low">
              <a:buNone/>
            </a:pPr>
            <a:r>
              <a:rPr lang="ar-SA" sz="3600" b="1" u="sng" dirty="0" smtClean="0"/>
              <a:t>المرحلة </a:t>
            </a:r>
            <a:r>
              <a:rPr lang="ar-SA" sz="3600" b="1" u="sng" dirty="0" err="1" smtClean="0"/>
              <a:t>الثانية </a:t>
            </a:r>
            <a:r>
              <a:rPr lang="ar-SA" sz="3600" b="1" u="sng" dirty="0" smtClean="0"/>
              <a:t>: </a:t>
            </a:r>
            <a:r>
              <a:rPr lang="ar-SA" sz="3600" b="1" dirty="0" smtClean="0"/>
              <a:t>ومعها بدأ الانحراف الفكري باتباع هذه المناهج كما وضعها الغربيون ، ففي </a:t>
            </a:r>
            <a:r>
              <a:rPr lang="ar-SA" sz="3600" b="1" dirty="0"/>
              <a:t>أوائل </a:t>
            </a:r>
            <a:r>
              <a:rPr lang="ar-SA" sz="3600" b="1" dirty="0" smtClean="0"/>
              <a:t>الخمسينات بدأت </a:t>
            </a:r>
            <a:r>
              <a:rPr lang="ar-SA" sz="3600" b="1" dirty="0"/>
              <a:t>موجة </a:t>
            </a:r>
            <a:r>
              <a:rPr lang="ar-SA" sz="3600" b="1" dirty="0" smtClean="0"/>
              <a:t>من </a:t>
            </a:r>
            <a:r>
              <a:rPr lang="ar-SA" sz="3600" b="1" dirty="0"/>
              <a:t>المشروعات الموجهة للتعامل مع النص </a:t>
            </a:r>
            <a:r>
              <a:rPr lang="ar-SA" sz="3600" b="1" dirty="0" smtClean="0"/>
              <a:t>الشرعي، </a:t>
            </a:r>
            <a:r>
              <a:rPr lang="ar-SA" sz="3600" b="1" dirty="0"/>
              <a:t>ومع هذه الموجة ظهرت منهجية قراءة النص الشرعي بواسطة المناهج </a:t>
            </a:r>
            <a:r>
              <a:rPr lang="ar-SA" sz="3600" b="1" dirty="0" smtClean="0"/>
              <a:t>الحديثة ، </a:t>
            </a:r>
            <a:r>
              <a:rPr lang="ar-SA" sz="3600" b="1" dirty="0"/>
              <a:t>وخاصة قراءة القصص في القرآن </a:t>
            </a:r>
            <a:r>
              <a:rPr lang="ar-SA" sz="3600" b="1" dirty="0" smtClean="0"/>
              <a:t>الكريم ؛ </a:t>
            </a:r>
            <a:r>
              <a:rPr lang="ar-SA" sz="3600" b="1" dirty="0"/>
              <a:t>كما في أطروحات طه حسين وأمين </a:t>
            </a:r>
            <a:r>
              <a:rPr lang="ar-SA" sz="3600" b="1" dirty="0" smtClean="0"/>
              <a:t>الخولي ، </a:t>
            </a:r>
            <a:r>
              <a:rPr lang="ar-SA" sz="3600" b="1" dirty="0"/>
              <a:t>ومحمد أحمد خلف </a:t>
            </a:r>
            <a:r>
              <a:rPr lang="ar-SA" sz="3600" b="1" dirty="0" smtClean="0"/>
              <a:t>الله ، </a:t>
            </a:r>
            <a:r>
              <a:rPr lang="ar-SA" sz="3600" b="1" dirty="0"/>
              <a:t>مستخدمين في قراءتهم لتلك القَصص آليات العقل الإنساني </a:t>
            </a:r>
            <a:r>
              <a:rPr lang="ar-SA" sz="3600" b="1" dirty="0" err="1" smtClean="0"/>
              <a:t>التاريخي .</a:t>
            </a:r>
            <a:endParaRPr lang="ar-SA" sz="3600" b="1" dirty="0" smtClean="0"/>
          </a:p>
          <a:p>
            <a:pPr marL="0" indent="0" algn="justLow">
              <a:buNone/>
            </a:pPr>
            <a:r>
              <a:rPr lang="ar-SA" sz="3600" b="1" dirty="0" smtClean="0"/>
              <a:t>                               </a:t>
            </a:r>
            <a:r>
              <a:rPr lang="ar-SA" sz="3500" dirty="0" smtClean="0"/>
              <a:t>(يتبع</a:t>
            </a:r>
            <a:r>
              <a:rPr lang="ar-SA" sz="3500" dirty="0" err="1" smtClean="0"/>
              <a:t>)</a:t>
            </a:r>
            <a:endParaRPr lang="ar-SA" sz="3500" dirty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Low">
              <a:buNone/>
            </a:pPr>
            <a:r>
              <a:rPr lang="ar-SA" sz="4000" b="1" u="sng" dirty="0" smtClean="0"/>
              <a:t>المرحلة الثالثة: </a:t>
            </a:r>
            <a:r>
              <a:rPr lang="ar-SA" sz="4000" b="1" dirty="0"/>
              <a:t>في أواخر الستينيات وبعد النكسة العربية بدأت هذه </a:t>
            </a:r>
            <a:r>
              <a:rPr lang="ar-SA" sz="4000" b="1" dirty="0" smtClean="0"/>
              <a:t>المرحلة ، </a:t>
            </a:r>
            <a:r>
              <a:rPr lang="ar-SA" sz="4000" b="1" dirty="0"/>
              <a:t>وقد اتَّجهت معها الجمهرة الكثيرة من المثقفين العرب إلى إعادة قراءة </a:t>
            </a:r>
            <a:r>
              <a:rPr lang="ar-SA" sz="4000" b="1" dirty="0" smtClean="0"/>
              <a:t>التراث ؛ </a:t>
            </a:r>
            <a:r>
              <a:rPr lang="ar-SA" sz="4000" b="1" dirty="0"/>
              <a:t>مما شكَّل ما يشبه </a:t>
            </a:r>
            <a:r>
              <a:rPr lang="ar-SA" sz="4000" b="1" dirty="0" smtClean="0"/>
              <a:t>الظاهرة ، </a:t>
            </a:r>
            <a:r>
              <a:rPr lang="ar-SA" sz="4000" b="1" dirty="0"/>
              <a:t>هذه الظاهرة تتكون من عدة تيارات:</a:t>
            </a:r>
          </a:p>
          <a:p>
            <a:pPr marL="0" indent="0" algn="justLow">
              <a:buNone/>
            </a:pPr>
            <a:r>
              <a:rPr lang="ar-SA" sz="4000" b="1" dirty="0" smtClean="0"/>
              <a:t>= منها </a:t>
            </a:r>
            <a:r>
              <a:rPr lang="ar-SA" sz="4000" b="1" dirty="0"/>
              <a:t>ما كانت قراءته على ضفاف النص </a:t>
            </a:r>
            <a:r>
              <a:rPr lang="ar-SA" sz="4000" b="1" dirty="0" smtClean="0"/>
              <a:t>الديني ، </a:t>
            </a:r>
            <a:r>
              <a:rPr lang="ar-SA" sz="4000" b="1" dirty="0"/>
              <a:t>ولم تتعامل مع النص الديني </a:t>
            </a:r>
            <a:r>
              <a:rPr lang="ar-SA" sz="4000" b="1" dirty="0" smtClean="0"/>
              <a:t>مباشرة ؛ </a:t>
            </a:r>
            <a:r>
              <a:rPr lang="ar-SA" sz="4000" b="1" dirty="0"/>
              <a:t>كالجابري </a:t>
            </a:r>
            <a:r>
              <a:rPr lang="ar-SA" sz="4000" b="1" dirty="0" err="1" smtClean="0"/>
              <a:t>والعروي</a:t>
            </a:r>
            <a:r>
              <a:rPr lang="ar-SA" sz="4000" b="1" dirty="0" smtClean="0"/>
              <a:t> ، </a:t>
            </a:r>
            <a:r>
              <a:rPr lang="ar-SA" sz="4000" b="1" dirty="0"/>
              <a:t>وحسين مروة وجورج </a:t>
            </a:r>
            <a:r>
              <a:rPr lang="ar-SA" sz="4000" b="1" dirty="0" err="1" smtClean="0"/>
              <a:t>طرابيشي .</a:t>
            </a:r>
            <a:endParaRPr lang="ar-SA" sz="4000" b="1" dirty="0" smtClean="0"/>
          </a:p>
          <a:p>
            <a:pPr>
              <a:buNone/>
            </a:pPr>
            <a:r>
              <a:rPr lang="ar-SA" dirty="0" smtClean="0"/>
              <a:t>                                 (يتبع)</a:t>
            </a:r>
            <a:endParaRPr lang="ar-SA" dirty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Low">
              <a:buNone/>
            </a:pPr>
            <a:r>
              <a:rPr lang="ar-SA" sz="3900" b="1" dirty="0" smtClean="0"/>
              <a:t>= ومنها </a:t>
            </a:r>
            <a:r>
              <a:rPr lang="ar-SA" sz="3900" b="1" dirty="0"/>
              <a:t>تيارات أخرى كان مجال قراءتها النصوص الدينية نفسها ، وهي على قسمين:</a:t>
            </a:r>
          </a:p>
          <a:p>
            <a:pPr marL="0" indent="0" algn="justLow">
              <a:buNone/>
            </a:pPr>
            <a:r>
              <a:rPr lang="ar-SA" sz="3900" b="1" dirty="0"/>
              <a:t>1- ما كانت قراءته ضمن المنهج الإسلامي المعروف اعتمادًا على التأويل الذي لم يخل عندهم من التعسف ؛ كجمال البنا، ومحمد </a:t>
            </a:r>
            <a:r>
              <a:rPr lang="ar-SA" sz="3900" b="1" dirty="0" smtClean="0"/>
              <a:t>العشماوي.</a:t>
            </a:r>
            <a:endParaRPr lang="ar-SA" sz="3900" b="1" dirty="0"/>
          </a:p>
          <a:p>
            <a:pPr marL="0" indent="0" algn="justLow">
              <a:buNone/>
            </a:pPr>
            <a:r>
              <a:rPr lang="ar-SA" sz="3900" b="1" dirty="0"/>
              <a:t>2- ما كانت قراءتهم تستمد آلياتها من خارج النطاق الإسلامي للاجتهاد ، وذلك في الاعتماد على مناهج حديثة في قراءتها  </a:t>
            </a:r>
            <a:r>
              <a:rPr lang="ar-SA" sz="3900" b="1" dirty="0" err="1" smtClean="0"/>
              <a:t>للنص </a:t>
            </a:r>
            <a:r>
              <a:rPr lang="ar-SA" sz="3900" b="1" dirty="0" smtClean="0"/>
              <a:t>، </a:t>
            </a:r>
            <a:r>
              <a:rPr lang="ar-SA" sz="3900" b="1" dirty="0"/>
              <a:t>ومنهم محمد أركون - عبدالمجيد الشرفي - حسن حنفي - نصر حامد أبو زيد - الطيب </a:t>
            </a:r>
            <a:r>
              <a:rPr lang="ar-SA" sz="3900" b="1" dirty="0" err="1"/>
              <a:t>التيزيني</a:t>
            </a:r>
            <a:r>
              <a:rPr lang="ar-SA" sz="3900" b="1" dirty="0"/>
              <a:t> ، وقد كانت هذه الطائفة أشدهم ضلالا.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77048908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673</Words>
  <Application>Microsoft Office PowerPoint</Application>
  <PresentationFormat>On-screen Show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سمة Office</vt:lpstr>
      <vt:lpstr>التعريف بعنوان المقرر</vt:lpstr>
      <vt:lpstr>أسماء مناهج الفكر الحديث</vt:lpstr>
      <vt:lpstr>ماذا يدرس المفكرون بهذه المناهج ؟</vt:lpstr>
      <vt:lpstr>ما المراد بالنص الشرعي في الإسلام</vt:lpstr>
      <vt:lpstr>PowerPoint Presentation</vt:lpstr>
      <vt:lpstr>1ـ مواجهة دعوات تحريف الإسلام.</vt:lpstr>
      <vt:lpstr>2ـ الانتباه لما يراد بالقرآن</vt:lpstr>
      <vt:lpstr>3ـ التحصن بالحجج العلمية في الرد على هؤلاء</vt:lpstr>
      <vt:lpstr> 4- الحذر من تقليد النصارى في التعامل مع كتبهم</vt:lpstr>
      <vt:lpstr>مراحل دخول هذه المناهج إلى العالم الإسلامي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لماذا ندرس هذه المناهج؟ </dc:title>
  <dc:creator>matallah</dc:creator>
  <cp:lastModifiedBy>Ahmed</cp:lastModifiedBy>
  <cp:revision>28</cp:revision>
  <dcterms:created xsi:type="dcterms:W3CDTF">2013-01-29T07:14:51Z</dcterms:created>
  <dcterms:modified xsi:type="dcterms:W3CDTF">2013-02-03T10:08:20Z</dcterms:modified>
</cp:coreProperties>
</file>