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65" r:id="rId4"/>
    <p:sldId id="257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>
        <p:scale>
          <a:sx n="62" d="100"/>
          <a:sy n="62" d="100"/>
        </p:scale>
        <p:origin x="-1374" y="-9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B261AD7-0C81-47C1-82A5-76F3404CBF4B}" type="datetimeFigureOut">
              <a:rPr lang="ar-SA" smtClean="0"/>
              <a:pPr/>
              <a:t>23/03/1434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2611981-95F1-4AA4-80C5-0DA46C7E0D11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214220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 smtClean="0"/>
              <a:t>يرجع في تفصيل هذه الأسس إلى </a:t>
            </a:r>
            <a:r>
              <a:rPr lang="ar-SA" smtClean="0"/>
              <a:t>كتاب (قضايا </a:t>
            </a:r>
            <a:r>
              <a:rPr lang="ar-SA" dirty="0" smtClean="0"/>
              <a:t>المنهجية في العلوم الإسلامية </a:t>
            </a:r>
            <a:r>
              <a:rPr lang="ar-SA" smtClean="0"/>
              <a:t>والاجتماعية )</a:t>
            </a:r>
            <a:r>
              <a:rPr lang="ar-SA" baseline="0" smtClean="0"/>
              <a:t> </a:t>
            </a:r>
            <a:r>
              <a:rPr lang="ar-SA" baseline="0" dirty="0" smtClean="0"/>
              <a:t>إعداد مجموعة من الباحثين ، نشر المعهد العالمي للفكر الإسلامي ، 1401هـ </a:t>
            </a:r>
            <a:r>
              <a:rPr lang="ar-SA" baseline="0" smtClean="0"/>
              <a:t>= 1981م</a:t>
            </a:r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611981-95F1-4AA4-80C5-0DA46C7E0D11}" type="slidenum">
              <a:rPr lang="ar-SA" smtClean="0"/>
              <a:pPr/>
              <a:t>10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53008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74503-9794-4A28-9FAC-5463AC6ADFB4}" type="datetimeFigureOut">
              <a:rPr lang="ar-SA" smtClean="0"/>
              <a:pPr/>
              <a:t>23/03/1434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E8994-C86B-4453-9C23-8B4CB45C30F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74503-9794-4A28-9FAC-5463AC6ADFB4}" type="datetimeFigureOut">
              <a:rPr lang="ar-SA" smtClean="0"/>
              <a:pPr/>
              <a:t>23/03/1434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E8994-C86B-4453-9C23-8B4CB45C30F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74503-9794-4A28-9FAC-5463AC6ADFB4}" type="datetimeFigureOut">
              <a:rPr lang="ar-SA" smtClean="0"/>
              <a:pPr/>
              <a:t>23/03/1434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E8994-C86B-4453-9C23-8B4CB45C30F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74503-9794-4A28-9FAC-5463AC6ADFB4}" type="datetimeFigureOut">
              <a:rPr lang="ar-SA" smtClean="0"/>
              <a:pPr/>
              <a:t>23/03/1434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E8994-C86B-4453-9C23-8B4CB45C30F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74503-9794-4A28-9FAC-5463AC6ADFB4}" type="datetimeFigureOut">
              <a:rPr lang="ar-SA" smtClean="0"/>
              <a:pPr/>
              <a:t>23/03/1434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E8994-C86B-4453-9C23-8B4CB45C30F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74503-9794-4A28-9FAC-5463AC6ADFB4}" type="datetimeFigureOut">
              <a:rPr lang="ar-SA" smtClean="0"/>
              <a:pPr/>
              <a:t>23/03/1434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E8994-C86B-4453-9C23-8B4CB45C30F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74503-9794-4A28-9FAC-5463AC6ADFB4}" type="datetimeFigureOut">
              <a:rPr lang="ar-SA" smtClean="0"/>
              <a:pPr/>
              <a:t>23/03/1434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E8994-C86B-4453-9C23-8B4CB45C30F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74503-9794-4A28-9FAC-5463AC6ADFB4}" type="datetimeFigureOut">
              <a:rPr lang="ar-SA" smtClean="0"/>
              <a:pPr/>
              <a:t>23/03/1434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E8994-C86B-4453-9C23-8B4CB45C30F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74503-9794-4A28-9FAC-5463AC6ADFB4}" type="datetimeFigureOut">
              <a:rPr lang="ar-SA" smtClean="0"/>
              <a:pPr/>
              <a:t>23/03/1434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E8994-C86B-4453-9C23-8B4CB45C30F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74503-9794-4A28-9FAC-5463AC6ADFB4}" type="datetimeFigureOut">
              <a:rPr lang="ar-SA" smtClean="0"/>
              <a:pPr/>
              <a:t>23/03/1434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E8994-C86B-4453-9C23-8B4CB45C30F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74503-9794-4A28-9FAC-5463AC6ADFB4}" type="datetimeFigureOut">
              <a:rPr lang="ar-SA" smtClean="0"/>
              <a:pPr/>
              <a:t>23/03/1434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E8994-C86B-4453-9C23-8B4CB45C30F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674503-9794-4A28-9FAC-5463AC6ADFB4}" type="datetimeFigureOut">
              <a:rPr lang="ar-SA" smtClean="0"/>
              <a:pPr/>
              <a:t>23/03/1434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E8994-C86B-4453-9C23-8B4CB45C30F5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الأسس الفكرية </a:t>
            </a:r>
            <a:r>
              <a:rPr lang="ar-SA" dirty="0" err="1" smtClean="0"/>
              <a:t>والأيديلوجية</a:t>
            </a:r>
            <a:r>
              <a:rPr lang="ar-SA" dirty="0" smtClean="0"/>
              <a:t> للمناهج الحديثة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u="sng" dirty="0" smtClean="0"/>
              <a:t>مقدمة</a:t>
            </a:r>
            <a:endParaRPr lang="ar-SA" b="1" u="sng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Low">
              <a:buNone/>
            </a:pPr>
            <a:r>
              <a:rPr lang="ar-SA" sz="3600" b="1" dirty="0" smtClean="0"/>
              <a:t>قبل ذكر </a:t>
            </a:r>
            <a:r>
              <a:rPr lang="ar-SA" sz="3600" b="1" dirty="0" smtClean="0"/>
              <a:t>الأسس الفكرية التي قامت عليها هذه المناهج </a:t>
            </a:r>
            <a:r>
              <a:rPr lang="ar-SA" sz="3600" b="1" dirty="0" smtClean="0"/>
              <a:t>ننبه على </a:t>
            </a:r>
            <a:r>
              <a:rPr lang="ar-SA" sz="3600" b="1" dirty="0" err="1" smtClean="0"/>
              <a:t>الآتي :</a:t>
            </a:r>
            <a:endParaRPr lang="ar-SA" sz="3600" b="1" dirty="0" smtClean="0"/>
          </a:p>
          <a:p>
            <a:pPr marL="0" indent="0" algn="justLow">
              <a:buNone/>
            </a:pPr>
            <a:r>
              <a:rPr lang="ar-SA" sz="3600" b="1" dirty="0" smtClean="0"/>
              <a:t>1- تعود مناهج الفكر الحديث إلى ظروف </a:t>
            </a:r>
            <a:r>
              <a:rPr lang="ar-SA" sz="3600" b="1" dirty="0" smtClean="0"/>
              <a:t>المجتمع </a:t>
            </a:r>
            <a:r>
              <a:rPr lang="ar-SA" sz="3600" b="1" dirty="0" smtClean="0"/>
              <a:t>الغربي الذي تبلورت فيه .</a:t>
            </a:r>
          </a:p>
          <a:p>
            <a:pPr marL="0" indent="0" algn="justLow">
              <a:buNone/>
            </a:pPr>
            <a:r>
              <a:rPr lang="ar-SA" sz="3600" b="1" dirty="0"/>
              <a:t>2</a:t>
            </a:r>
            <a:r>
              <a:rPr lang="ar-SA" sz="3600" b="1" dirty="0" smtClean="0"/>
              <a:t>- كانت نشأة أغلب هذه المناهج رد فعل قوي تجاه الأوضاع الثقافية التي سادت في العصور الوسطى وعلى رأسها سيطرة الكنيسة على كل مناحي الحياة بما في ذلك البحث العلمي</a:t>
            </a:r>
            <a:r>
              <a:rPr lang="ar-SA" sz="3600" b="1" dirty="0" smtClean="0"/>
              <a:t>.</a:t>
            </a:r>
          </a:p>
          <a:p>
            <a:pPr marL="0" indent="0" algn="justLow">
              <a:buNone/>
            </a:pPr>
            <a:r>
              <a:rPr lang="ar-SA" sz="3600" b="1" dirty="0" smtClean="0"/>
              <a:t> </a:t>
            </a:r>
            <a:r>
              <a:rPr lang="ar-SA" sz="3600" b="1" dirty="0" smtClean="0"/>
              <a:t>                            </a:t>
            </a:r>
            <a:r>
              <a:rPr lang="ar-SA" sz="3600" dirty="0" smtClean="0"/>
              <a:t>(يتبع</a:t>
            </a:r>
            <a:r>
              <a:rPr lang="ar-SA" sz="3600" dirty="0" err="1" smtClean="0"/>
              <a:t>)</a:t>
            </a:r>
            <a:endParaRPr lang="ar-SA" sz="3600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Low">
              <a:buNone/>
            </a:pPr>
            <a:r>
              <a:rPr lang="ar-SA" sz="3600" b="1" dirty="0" smtClean="0"/>
              <a:t>3- سنركز على الفترة التي نضجت فيها هذه المناهج وهي القرن التاسع عشر </a:t>
            </a:r>
            <a:r>
              <a:rPr lang="ar-SA" sz="3600" b="1" dirty="0" err="1" smtClean="0"/>
              <a:t>الميلادي .</a:t>
            </a:r>
            <a:endParaRPr lang="ar-SA" sz="3600" b="1" dirty="0" smtClean="0"/>
          </a:p>
          <a:p>
            <a:pPr marL="0" indent="0" algn="justLow">
              <a:buNone/>
            </a:pPr>
            <a:r>
              <a:rPr lang="ar-SA" sz="3600" b="1" dirty="0" smtClean="0"/>
              <a:t>4- من أهم أعلام هذه </a:t>
            </a:r>
            <a:r>
              <a:rPr lang="ar-SA" sz="3600" b="1" dirty="0" err="1" smtClean="0"/>
              <a:t>الفترة </a:t>
            </a:r>
            <a:r>
              <a:rPr lang="ar-SA" sz="3600" b="1" dirty="0" smtClean="0"/>
              <a:t>(أوجست كونت صاحب المنهج الوضعي) </a:t>
            </a:r>
            <a:r>
              <a:rPr lang="ar-SA" sz="3600" b="1" dirty="0" err="1" smtClean="0"/>
              <a:t>و </a:t>
            </a:r>
            <a:r>
              <a:rPr lang="ar-SA" sz="3600" b="1" dirty="0" smtClean="0"/>
              <a:t>(</a:t>
            </a:r>
            <a:r>
              <a:rPr lang="ar-SA" sz="3600" b="1" dirty="0" err="1" smtClean="0"/>
              <a:t>فرويد</a:t>
            </a:r>
            <a:r>
              <a:rPr lang="ar-SA" sz="3600" b="1" dirty="0" smtClean="0"/>
              <a:t> صاحب المنهج النفسي المادي</a:t>
            </a:r>
            <a:r>
              <a:rPr lang="ar-SA" sz="3600" b="1" dirty="0" err="1" smtClean="0"/>
              <a:t>)</a:t>
            </a:r>
            <a:endParaRPr lang="ar-SA" sz="3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b="1" u="sng" dirty="0" smtClean="0"/>
              <a:t>1- تحويل العلم إلى موقف عقدي.</a:t>
            </a:r>
            <a:endParaRPr lang="ar-SA" b="1" u="sng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/>
            <a:r>
              <a:rPr lang="ar-SA" b="1" dirty="0" smtClean="0"/>
              <a:t>ويقصد </a:t>
            </a:r>
            <a:r>
              <a:rPr lang="ar-SA" b="1" dirty="0" err="1" smtClean="0"/>
              <a:t>به</a:t>
            </a:r>
            <a:r>
              <a:rPr lang="ar-SA" b="1" dirty="0" smtClean="0"/>
              <a:t> أن الثورة على السلطة الدينية للكنيسة أدت إلى إحلال التفسيرات العلمية للظواهر محل التفسيرات الدينية المتخلفة التي كانت تتبناها الكنيسة والتي سئم الناس </a:t>
            </a:r>
            <a:r>
              <a:rPr lang="ar-SA" b="1" dirty="0" err="1" smtClean="0"/>
              <a:t>منها </a:t>
            </a:r>
            <a:r>
              <a:rPr lang="ar-SA" b="1" dirty="0" smtClean="0"/>
              <a:t>، ولكن الفلاسفة الغربيين الذين نادوا بذلك تطرفوا في اتجاه الوثوق بما تسفر عنه الأبحاث </a:t>
            </a:r>
            <a:r>
              <a:rPr lang="ar-SA" b="1" dirty="0" err="1" smtClean="0"/>
              <a:t>العلمية </a:t>
            </a:r>
            <a:r>
              <a:rPr lang="ar-SA" b="1" dirty="0" smtClean="0"/>
              <a:t>، حتى جعلوها دينا لهم لا ينظرون إلى ما سواه من مصادر </a:t>
            </a:r>
            <a:r>
              <a:rPr lang="ar-SA" b="1" dirty="0" err="1"/>
              <a:t>ا</a:t>
            </a:r>
            <a:r>
              <a:rPr lang="ar-SA" b="1" dirty="0" err="1" smtClean="0"/>
              <a:t>لمعرفة </a:t>
            </a:r>
            <a:r>
              <a:rPr lang="ar-SA" b="1" dirty="0" smtClean="0"/>
              <a:t>، فوقعوا في الانغلاق ذاته الذي عابوه على </a:t>
            </a:r>
            <a:r>
              <a:rPr lang="ar-SA" b="1" dirty="0" err="1" smtClean="0"/>
              <a:t>الكنيسة .</a:t>
            </a:r>
            <a:endParaRPr lang="ar-SA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3600" b="1" u="sng" dirty="0" smtClean="0"/>
              <a:t>2-اختزال المنهج العلمي في عناصره التجريبية الحسية.</a:t>
            </a:r>
            <a:endParaRPr lang="ar-SA" sz="3600" b="1" u="sng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Low">
              <a:buNone/>
            </a:pPr>
            <a:r>
              <a:rPr lang="ar-SA" dirty="0" smtClean="0"/>
              <a:t>   </a:t>
            </a:r>
            <a:r>
              <a:rPr lang="ar-SA" sz="3600" b="1" dirty="0" smtClean="0"/>
              <a:t>سادت </a:t>
            </a:r>
            <a:r>
              <a:rPr lang="ar-SA" sz="3600" b="1" dirty="0" smtClean="0"/>
              <a:t>في الغرب آنذاك نزعة قوية تحصر اليقين في المعرفة الحسية </a:t>
            </a:r>
            <a:r>
              <a:rPr lang="ar-SA" sz="3600" b="1" dirty="0" err="1" smtClean="0"/>
              <a:t>فقط </a:t>
            </a:r>
            <a:r>
              <a:rPr lang="ar-SA" sz="3600" b="1" dirty="0" smtClean="0"/>
              <a:t>، وهو مبدأ قد يصح في العلوم الطبيعية التى موضوعها هو </a:t>
            </a:r>
            <a:r>
              <a:rPr lang="ar-SA" sz="3600" b="1" u="sng" dirty="0" err="1" smtClean="0"/>
              <a:t>المادة</a:t>
            </a:r>
            <a:r>
              <a:rPr lang="ar-SA" sz="3600" b="1" dirty="0" err="1" smtClean="0"/>
              <a:t> </a:t>
            </a:r>
            <a:r>
              <a:rPr lang="ar-SA" sz="3600" b="1" dirty="0" smtClean="0"/>
              <a:t>، ولكن الخطأ الذي وقع فيه علماء العلوم الإنسانية هناك أنهم تمسكوا بالمعرفة المادية المنتزعة من الحس في العلوم الإنسانية التي لا يمكن الاستغناء فيها عن التفكير الديني والعقلي </a:t>
            </a:r>
            <a:r>
              <a:rPr lang="ar-SA" sz="3600" b="1" dirty="0" err="1" smtClean="0"/>
              <a:t>والميتافيزيقي </a:t>
            </a:r>
            <a:r>
              <a:rPr lang="ar-SA" sz="3600" b="1" dirty="0" smtClean="0"/>
              <a:t>، نظرا لطبيعة موضوع هذه العلوم وهو </a:t>
            </a:r>
            <a:r>
              <a:rPr lang="ar-SA" sz="3600" b="1" u="sng" dirty="0" err="1" smtClean="0"/>
              <a:t>الإنسان</a:t>
            </a:r>
            <a:r>
              <a:rPr lang="ar-SA" sz="3600" b="1" dirty="0" err="1" smtClean="0"/>
              <a:t> .</a:t>
            </a:r>
            <a:endParaRPr lang="ar-SA" sz="3600" b="1" dirty="0" smtClean="0"/>
          </a:p>
          <a:p>
            <a:pPr algn="just">
              <a:buNone/>
            </a:pPr>
            <a:r>
              <a:rPr lang="ar-SA" dirty="0" smtClean="0"/>
              <a:t>   </a:t>
            </a:r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4000" b="1" u="sng" dirty="0" smtClean="0"/>
              <a:t>3- اختزال الحقيقة الإنسانية في جوانبها المادية.</a:t>
            </a:r>
            <a:endParaRPr lang="ar-SA" sz="4000" b="1" u="sng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Low">
              <a:buNone/>
            </a:pPr>
            <a:r>
              <a:rPr lang="ar-SA" sz="3600" b="1" dirty="0" smtClean="0"/>
              <a:t>ترتب على ما سبق انتشار ثقافة في الغرب تنظر للإنسان على أنه مجموعة من العناصر الحسية الملموسة </a:t>
            </a:r>
            <a:r>
              <a:rPr lang="ar-SA" sz="3600" b="1" dirty="0"/>
              <a:t>،</a:t>
            </a:r>
            <a:r>
              <a:rPr lang="ar-SA" sz="3600" b="1" dirty="0" smtClean="0"/>
              <a:t> وأهملت تماما الجوانب الروحية ، كالعاطفة الدينية والتعلق بالمثل الأخلاقية .</a:t>
            </a:r>
            <a:endParaRPr lang="ar-SA" sz="36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b="1" u="sng" dirty="0" smtClean="0"/>
              <a:t>4- تعميم المنهج الوضعي في دراسة الجوانب الميتافيزيقية للعلوم </a:t>
            </a:r>
            <a:r>
              <a:rPr lang="ar-SA" b="1" u="sng" dirty="0" err="1" smtClean="0"/>
              <a:t>الإنسانية .</a:t>
            </a:r>
            <a:endParaRPr lang="ar-SA" b="1" u="sng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Low">
              <a:buNone/>
            </a:pPr>
            <a:r>
              <a:rPr lang="ar-SA" sz="3600" b="1" dirty="0" smtClean="0"/>
              <a:t>أي إخضاع القضايا ذات الطبيعة المعنوية الغيبية التي تحتاج في بحثها إلى التنبؤ والتوقع والإلهام وإلى الوحي المعصوم وغيرها من الطرق غير الحسية المعتمدة على الإدراك الحسي والملاحظة المباشرة والإحصاء ، من هذه القضايا مثلا : نشأة النظم الدينية والقانونية و فلسفة التاريخ و ماضي الإنسان بمراحله المتعاقبة وغير ذلك </a:t>
            </a:r>
            <a:r>
              <a:rPr lang="ar-SA" dirty="0" smtClean="0"/>
              <a:t>.</a:t>
            </a:r>
          </a:p>
          <a:p>
            <a:pPr marL="0" indent="0" algn="justLow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42703668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b="1" u="sng" dirty="0" smtClean="0"/>
              <a:t>5- الفصل بين العلم والقيم ، وتحرير البحث العلمي من التوجه الأخلاقي .</a:t>
            </a:r>
            <a:endParaRPr lang="ar-SA" b="1" u="sng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Low">
              <a:buNone/>
            </a:pPr>
            <a:r>
              <a:rPr lang="ar-SA" sz="3600" b="1" dirty="0" smtClean="0"/>
              <a:t>لقد سيطر على الغرب في العصور الوسطى منهج الكنيسة في حل مشكلات الإنسان ، واعتمد هذا المنهج على الخضوع للسلطة الدينية للقساوسة ، فكان من قبيل رد الفعل أن رفض علماء النهضة أي تدخل للقيم والأخلاقيات في البحث العلمي ، حيث كانت الكنيسة تحتج بوجوب مراعاة القيم الدينية في إحكام سيطرتها على الحياة العلمية .                             </a:t>
            </a:r>
            <a:endParaRPr lang="ar-SA" sz="3600" b="1" dirty="0"/>
          </a:p>
        </p:txBody>
      </p:sp>
    </p:spTree>
    <p:extLst>
      <p:ext uri="{BB962C8B-B14F-4D97-AF65-F5344CB8AC3E}">
        <p14:creationId xmlns:p14="http://schemas.microsoft.com/office/powerpoint/2010/main" xmlns="" val="4079578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4000" b="1" u="sng" dirty="0" smtClean="0"/>
              <a:t>6- خضوع الدراسات الإنسانية إلى أخلاق المجتمع السائدة دون محاولة تغييرها ولو إلى الأفضل .</a:t>
            </a:r>
            <a:endParaRPr lang="ar-SA" sz="4000" b="1" u="sng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Low">
              <a:buNone/>
            </a:pPr>
            <a:r>
              <a:rPr lang="ar-SA" sz="3600" b="1" dirty="0" smtClean="0"/>
              <a:t>أي أن المجتمع هو مصدر الأخلاق ، وليس الدين ولا القانون ولا القيم العليا ولا المثل ، فكل هذه الأشياء يجب أن تستسلم لما يريده المجتمع من ممارسات ، وأن تكون في خدمتها دائما .</a:t>
            </a:r>
            <a:endParaRPr lang="ar-SA" sz="3600" b="1" dirty="0"/>
          </a:p>
        </p:txBody>
      </p:sp>
    </p:spTree>
    <p:extLst>
      <p:ext uri="{BB962C8B-B14F-4D97-AF65-F5344CB8AC3E}">
        <p14:creationId xmlns:p14="http://schemas.microsoft.com/office/powerpoint/2010/main" xmlns="" val="882583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b="1" u="sng" dirty="0" smtClean="0"/>
              <a:t>7- خلخلة البنية الفكرية للإنسان ، وتعميق نزعة الشك في كل الثوابت.</a:t>
            </a:r>
            <a:endParaRPr lang="ar-SA" b="1" u="sng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Low">
              <a:buNone/>
            </a:pPr>
            <a:r>
              <a:rPr lang="ar-SA" sz="3600" b="1" dirty="0" smtClean="0"/>
              <a:t>وذلك بإحلال العلوم الإنسانية ونتائجها محل الدين وتعاليمه ، وذلك في إطار ثورة المجتمع على الكنيسة ، وظهرت دعوات للشك في كل الثوابت الموروثة بما في ذلك المسيحية نفسها .</a:t>
            </a:r>
            <a:endParaRPr lang="ar-SA" sz="3600" b="1" dirty="0"/>
          </a:p>
        </p:txBody>
      </p:sp>
    </p:spTree>
    <p:extLst>
      <p:ext uri="{BB962C8B-B14F-4D97-AF65-F5344CB8AC3E}">
        <p14:creationId xmlns:p14="http://schemas.microsoft.com/office/powerpoint/2010/main" xmlns="" val="113563994"/>
      </p:ext>
    </p:extLst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538</Words>
  <Application>Microsoft Office PowerPoint</Application>
  <PresentationFormat>عرض على الشاشة (3:4)‏</PresentationFormat>
  <Paragraphs>25</Paragraphs>
  <Slides>10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سمة Office</vt:lpstr>
      <vt:lpstr>الأسس الفكرية والأيديلوجية للمناهج الحديثة</vt:lpstr>
      <vt:lpstr>مقدمة</vt:lpstr>
      <vt:lpstr>الشريحة 3</vt:lpstr>
      <vt:lpstr>1- تحويل العلم إلى موقف عقدي.</vt:lpstr>
      <vt:lpstr>2-اختزال المنهج العلمي في عناصره التجريبية الحسية.</vt:lpstr>
      <vt:lpstr>3- اختزال الحقيقة الإنسانية في جوانبها المادية.</vt:lpstr>
      <vt:lpstr>4- تعميم المنهج الوضعي في دراسة الجوانب الميتافيزيقية للعلوم الإنسانية .</vt:lpstr>
      <vt:lpstr>5- الفصل بين العلم والقيم ، وتحرير البحث العلمي من التوجه الأخلاقي .</vt:lpstr>
      <vt:lpstr>6- خضوع الدراسات الإنسانية إلى أخلاق المجتمع السائدة دون محاولة تغييرها ولو إلى الأفضل .</vt:lpstr>
      <vt:lpstr>7- خلخلة البنية الفكرية للإنسان ، وتعميق نزعة الشك في كل الثوابت.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الأسس الفكرية والأيديلوجية للمناهج الحديثة</dc:title>
  <dc:creator>matallah</dc:creator>
  <cp:lastModifiedBy>matallah</cp:lastModifiedBy>
  <cp:revision>19</cp:revision>
  <dcterms:created xsi:type="dcterms:W3CDTF">2013-01-27T17:38:07Z</dcterms:created>
  <dcterms:modified xsi:type="dcterms:W3CDTF">2013-02-03T08:56:27Z</dcterms:modified>
</cp:coreProperties>
</file>