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7" r:id="rId3"/>
    <p:sldId id="268" r:id="rId4"/>
    <p:sldId id="269" r:id="rId5"/>
    <p:sldId id="270" r:id="rId6"/>
    <p:sldId id="278" r:id="rId7"/>
    <p:sldId id="280" r:id="rId8"/>
    <p:sldId id="281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49" d="100"/>
          <a:sy n="49" d="100"/>
        </p:scale>
        <p:origin x="-1650" y="-12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1931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مناهج الفكر الحديث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مختار محمود عطا الله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6600" b="1" dirty="0" smtClean="0"/>
              <a:t>المحاضرة الثالثة</a:t>
            </a:r>
            <a:endParaRPr lang="ar-SA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عنوان المحاضرة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4400" b="1" dirty="0" smtClean="0"/>
              <a:t>الأسس الفكرية </a:t>
            </a:r>
            <a:r>
              <a:rPr lang="ar-SA" sz="4400" b="1" dirty="0" err="1" smtClean="0"/>
              <a:t>والأيديلوجية</a:t>
            </a:r>
            <a:r>
              <a:rPr lang="ar-SA" sz="4400" b="1" dirty="0" smtClean="0"/>
              <a:t> للمناهج الحديثة</a:t>
            </a:r>
            <a:endParaRPr lang="ar-SA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525963"/>
          </a:xfrm>
        </p:spPr>
        <p:txBody>
          <a:bodyPr/>
          <a:lstStyle/>
          <a:p>
            <a:pPr marL="0" indent="0" algn="ctr"/>
            <a:r>
              <a:rPr lang="ar-SA" b="1" dirty="0" smtClean="0"/>
              <a:t>قبل ذكر الأسس الفكرية التي قامت عليها هذه المناهج ننبه على </a:t>
            </a:r>
            <a:r>
              <a:rPr lang="ar-SA" b="1" dirty="0" err="1" smtClean="0"/>
              <a:t>الآتي :</a:t>
            </a:r>
            <a:endParaRPr lang="ar-SA" b="1" dirty="0" smtClean="0"/>
          </a:p>
          <a:p>
            <a:pPr marL="0" indent="0" algn="ctr"/>
            <a:r>
              <a:rPr lang="ar-SA" b="1" dirty="0" smtClean="0"/>
              <a:t>1- تعود مناهج الفكر الحديث إلى ظروف المجتمع الغربي الذي تبلورت </a:t>
            </a:r>
            <a:r>
              <a:rPr lang="ar-SA" b="1" dirty="0" err="1" smtClean="0"/>
              <a:t>فيه .</a:t>
            </a:r>
            <a:endParaRPr lang="ar-SA" b="1" dirty="0" smtClean="0"/>
          </a:p>
          <a:p>
            <a:pPr marL="0" indent="0" algn="ctr"/>
            <a:r>
              <a:rPr lang="ar-SA" b="1" dirty="0" smtClean="0"/>
              <a:t>2- كانت نشأة أغلب هذه المناهج رد فعل قوي تجاه الأوضاع الثقافية التي سادت في العصور الوسطى وعلى رأسها سيطرة الكنيسة على كل مناحي الحياة بما في ذلك البحث العلمي.</a:t>
            </a:r>
          </a:p>
          <a:p>
            <a:pPr marL="0" indent="0" algn="ctr"/>
            <a:r>
              <a:rPr lang="en-US" b="1" dirty="0" smtClean="0"/>
              <a:t>(</a:t>
            </a:r>
            <a:r>
              <a:rPr lang="ar-SA" b="1" dirty="0" smtClean="0"/>
              <a:t> (يتبع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/>
            <a:r>
              <a:rPr lang="ar-SA" b="1" dirty="0" smtClean="0"/>
              <a:t>3- سنركز على الفترة التي نضجت فيها هذه المناهج وهي </a:t>
            </a:r>
            <a:r>
              <a:rPr lang="ar-SA" b="1" dirty="0" smtClean="0"/>
              <a:t>القرنان </a:t>
            </a:r>
            <a:endParaRPr lang="en-US" b="1" dirty="0" smtClean="0"/>
          </a:p>
          <a:p>
            <a:pPr marL="0" indent="0" algn="ctr"/>
            <a:r>
              <a:rPr lang="ar-SA" b="1" dirty="0" smtClean="0"/>
              <a:t>التاسع </a:t>
            </a:r>
            <a:r>
              <a:rPr lang="ar-SA" b="1" dirty="0" smtClean="0"/>
              <a:t>عشر </a:t>
            </a:r>
            <a:r>
              <a:rPr lang="ar-SA" b="1" dirty="0" smtClean="0"/>
              <a:t>والعشرون </a:t>
            </a:r>
            <a:r>
              <a:rPr lang="ar-SA" b="1" dirty="0" err="1" smtClean="0"/>
              <a:t>الميلاديان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pPr marL="0" indent="0" algn="ctr"/>
            <a:r>
              <a:rPr lang="ar-SA" b="1" dirty="0" smtClean="0"/>
              <a:t>4- من أهم أعلام هذه </a:t>
            </a:r>
            <a:r>
              <a:rPr lang="ar-SA" b="1" dirty="0" err="1" smtClean="0"/>
              <a:t>الفترة </a:t>
            </a:r>
            <a:r>
              <a:rPr lang="ar-SA" b="1" dirty="0" smtClean="0"/>
              <a:t>(أوجست كونت صاحب المنهج </a:t>
            </a:r>
            <a:endParaRPr lang="en-US" b="1" dirty="0" smtClean="0"/>
          </a:p>
          <a:p>
            <a:pPr marL="0" indent="0" algn="ctr"/>
            <a:r>
              <a:rPr lang="ar-SA" b="1" dirty="0" smtClean="0"/>
              <a:t>الوضعي</a:t>
            </a:r>
            <a:r>
              <a:rPr lang="ar-SA" b="1" dirty="0" smtClean="0"/>
              <a:t>) </a:t>
            </a:r>
            <a:r>
              <a:rPr lang="ar-SA" b="1" dirty="0" err="1" smtClean="0"/>
              <a:t>و </a:t>
            </a:r>
            <a:r>
              <a:rPr lang="ar-SA" b="1" dirty="0" smtClean="0"/>
              <a:t>(</a:t>
            </a:r>
            <a:r>
              <a:rPr lang="ar-SA" b="1" dirty="0" err="1" smtClean="0"/>
              <a:t>فرويد</a:t>
            </a:r>
            <a:r>
              <a:rPr lang="ar-SA" b="1" dirty="0" smtClean="0"/>
              <a:t> صاحب المنهج النفسي المادي</a:t>
            </a:r>
            <a:r>
              <a:rPr lang="ar-SA" b="1" dirty="0" err="1" smtClean="0"/>
              <a:t>)</a:t>
            </a:r>
            <a:endParaRPr lang="ar-SA" b="1" dirty="0" smtClean="0"/>
          </a:p>
          <a:p>
            <a:pPr algn="ctr"/>
            <a:endParaRPr lang="en-US" b="1" dirty="0" smtClean="0"/>
          </a:p>
          <a:p>
            <a:pPr algn="ctr"/>
            <a:r>
              <a:rPr lang="ar-SA" b="1" dirty="0" smtClean="0"/>
              <a:t>(يتبع</a:t>
            </a:r>
            <a:r>
              <a:rPr lang="ar-SA" b="1" dirty="0" err="1" smtClean="0"/>
              <a:t>)</a:t>
            </a:r>
            <a:r>
              <a:rPr lang="en-US" b="1" dirty="0" smtClean="0"/>
              <a:t>           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600" b="1" u="sng" dirty="0" smtClean="0"/>
              <a:t>5 ـ تعريف المنهج </a:t>
            </a:r>
            <a:r>
              <a:rPr lang="ar-SA" sz="3600" b="1" u="sng" dirty="0" err="1" smtClean="0"/>
              <a:t>العلمي :</a:t>
            </a:r>
            <a:r>
              <a:rPr lang="ar-SA" sz="3600" dirty="0" smtClean="0"/>
              <a:t/>
            </a:r>
            <a:br>
              <a:rPr lang="ar-SA" sz="3600" dirty="0" smtClean="0"/>
            </a:br>
            <a:endParaRPr lang="en-US" sz="3600" dirty="0" smtClean="0"/>
          </a:p>
          <a:p>
            <a:r>
              <a:rPr lang="ar-SA" sz="3600" b="1" u="sng" dirty="0" smtClean="0"/>
              <a:t>المنهج لغةً </a:t>
            </a:r>
            <a:r>
              <a:rPr lang="ar-SA" sz="3600" b="1" dirty="0" smtClean="0"/>
              <a:t>يأتي </a:t>
            </a:r>
            <a:r>
              <a:rPr lang="ar-SA" sz="3600" b="1" dirty="0" smtClean="0"/>
              <a:t>من نهج </a:t>
            </a:r>
            <a:r>
              <a:rPr lang="ar-SA" sz="3600" b="1" dirty="0" smtClean="0"/>
              <a:t>أي </a:t>
            </a:r>
            <a:r>
              <a:rPr lang="ar-SA" sz="3600" b="1" dirty="0" err="1" smtClean="0"/>
              <a:t>سلك </a:t>
            </a:r>
            <a:r>
              <a:rPr lang="ar-SA" sz="3600" b="1" dirty="0" smtClean="0"/>
              <a:t>،</a:t>
            </a:r>
            <a:r>
              <a:rPr lang="ar-SA" sz="3600" b="1" dirty="0" smtClean="0"/>
              <a:t> ومنه </a:t>
            </a:r>
            <a:r>
              <a:rPr lang="ar-SA" sz="3600" b="1" dirty="0" smtClean="0"/>
              <a:t>النهج الذي </a:t>
            </a:r>
            <a:endParaRPr lang="en-US" sz="3600" b="1" dirty="0" smtClean="0"/>
          </a:p>
          <a:p>
            <a:r>
              <a:rPr lang="ar-SA" sz="3600" b="1" dirty="0" err="1" smtClean="0"/>
              <a:t>يرادف</a:t>
            </a:r>
            <a:r>
              <a:rPr lang="ar-SA" sz="3600" b="1" dirty="0" smtClean="0"/>
              <a:t> </a:t>
            </a:r>
            <a:r>
              <a:rPr lang="ar-SA" sz="3600" b="1" dirty="0" smtClean="0"/>
              <a:t>معاني السبيل </a:t>
            </a:r>
            <a:r>
              <a:rPr lang="ar-SA" sz="3600" b="1" dirty="0" err="1" smtClean="0"/>
              <a:t>أ</a:t>
            </a:r>
            <a:r>
              <a:rPr lang="ar-SA" sz="3600" b="1" dirty="0" err="1" smtClean="0"/>
              <a:t>والطريق</a:t>
            </a:r>
            <a:r>
              <a:rPr lang="ar-SA" sz="3600" b="1" dirty="0" smtClean="0"/>
              <a:t> ،كما </a:t>
            </a:r>
            <a:r>
              <a:rPr lang="ar-SA" sz="3600" b="1" dirty="0" smtClean="0"/>
              <a:t>قد </a:t>
            </a:r>
            <a:r>
              <a:rPr lang="ar-SA" sz="3600" b="1" dirty="0" err="1" smtClean="0"/>
              <a:t>يرادف</a:t>
            </a:r>
            <a:r>
              <a:rPr lang="ar-SA" sz="3600" b="1" dirty="0" smtClean="0"/>
              <a:t> معاني </a:t>
            </a:r>
            <a:endParaRPr lang="en-US" sz="3600" b="1" dirty="0" smtClean="0"/>
          </a:p>
          <a:p>
            <a:r>
              <a:rPr lang="ar-SA" sz="3600" b="1" dirty="0" smtClean="0"/>
              <a:t>الطريقة أو الأسلوب أو الوسيلة أو </a:t>
            </a:r>
            <a:r>
              <a:rPr lang="ar-SA" sz="3600" b="1" dirty="0" err="1" smtClean="0"/>
              <a:t>الكيفية.</a:t>
            </a:r>
            <a:r>
              <a:rPr lang="ar-SA" sz="3600" b="1" dirty="0" smtClean="0"/>
              <a:t/>
            </a:r>
            <a:br>
              <a:rPr lang="ar-SA" sz="3600" b="1" dirty="0" smtClean="0"/>
            </a:br>
            <a:r>
              <a:rPr lang="ar-SA" sz="3600" b="1" dirty="0" smtClean="0"/>
              <a:t>                              (يتبع</a:t>
            </a:r>
            <a:r>
              <a:rPr lang="ar-SA" sz="3600" b="1" dirty="0" err="1" smtClean="0"/>
              <a:t>)</a:t>
            </a:r>
            <a:endParaRPr lang="ar-SA" sz="36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 smtClean="0"/>
              <a:t>المنهج </a:t>
            </a:r>
            <a:r>
              <a:rPr lang="ar-SA" b="1" u="sng" dirty="0" smtClean="0"/>
              <a:t>اصطلاحا </a:t>
            </a:r>
            <a:r>
              <a:rPr lang="ar-SA" b="1" dirty="0" smtClean="0"/>
              <a:t>هو </a:t>
            </a:r>
            <a:r>
              <a:rPr lang="ar-SA" b="1" dirty="0" smtClean="0"/>
              <a:t>أسلوب وطريقة في التعامل مع المواضيع عرضا وطرحا </a:t>
            </a:r>
            <a:r>
              <a:rPr lang="ar-SA" b="1" dirty="0" err="1" smtClean="0"/>
              <a:t>ومناقشة </a:t>
            </a:r>
            <a:r>
              <a:rPr lang="ar-SA" b="1" dirty="0" smtClean="0"/>
              <a:t>، وهو بذلك يتعدد بحسب طبيعة الموضوع فيكون منهجا علميا أو فلسفيا </a:t>
            </a:r>
            <a:r>
              <a:rPr lang="ar-SA" b="1" dirty="0" err="1" smtClean="0"/>
              <a:t>أودينيا</a:t>
            </a:r>
            <a:r>
              <a:rPr lang="ar-SA" b="1" dirty="0" smtClean="0"/>
              <a:t> أو اجتماعيا أو تاريخيا أو نفسيا...إلى </a:t>
            </a:r>
            <a:r>
              <a:rPr lang="ar-SA" b="1" dirty="0" err="1" smtClean="0"/>
              <a:t>آخره .</a:t>
            </a:r>
            <a:r>
              <a:rPr lang="ar-SA" b="1" dirty="0" smtClean="0"/>
              <a:t> 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المنهج فن وعلم ومعرفة في </a:t>
            </a:r>
            <a:r>
              <a:rPr lang="ar-SA" b="1" dirty="0" smtClean="0"/>
              <a:t>آن </a:t>
            </a:r>
            <a:r>
              <a:rPr lang="ar-SA" b="1" dirty="0" err="1" smtClean="0"/>
              <a:t>واحد </a:t>
            </a:r>
            <a:r>
              <a:rPr lang="ar-SA" b="1" dirty="0" smtClean="0"/>
              <a:t>؛ فهو </a:t>
            </a:r>
            <a:r>
              <a:rPr lang="ar-SA" b="1" dirty="0" smtClean="0"/>
              <a:t>فن </a:t>
            </a:r>
            <a:r>
              <a:rPr lang="ar-SA" b="1" dirty="0" smtClean="0"/>
              <a:t>لأنه </a:t>
            </a:r>
            <a:r>
              <a:rPr lang="ar-SA" b="1" dirty="0" smtClean="0"/>
              <a:t>يقوم على </a:t>
            </a:r>
            <a:r>
              <a:rPr lang="ar-SA" b="1" dirty="0" smtClean="0"/>
              <a:t>المهارات </a:t>
            </a:r>
            <a:r>
              <a:rPr lang="ar-SA" b="1" dirty="0" err="1" smtClean="0"/>
              <a:t>الشخصية </a:t>
            </a:r>
            <a:r>
              <a:rPr lang="ar-SA" b="1" dirty="0" smtClean="0"/>
              <a:t>، وهو </a:t>
            </a:r>
            <a:r>
              <a:rPr lang="ar-SA" b="1" dirty="0" smtClean="0"/>
              <a:t>علم </a:t>
            </a:r>
            <a:r>
              <a:rPr lang="ar-SA" b="1" dirty="0" smtClean="0"/>
              <a:t>لأن </a:t>
            </a:r>
            <a:r>
              <a:rPr lang="ar-SA" b="1" dirty="0" smtClean="0"/>
              <a:t>له قواعد تحكمه </a:t>
            </a:r>
            <a:r>
              <a:rPr lang="ar-SA" b="1" dirty="0" smtClean="0"/>
              <a:t>وأسسا لابد من </a:t>
            </a:r>
            <a:r>
              <a:rPr lang="ar-SA" b="1" dirty="0" smtClean="0"/>
              <a:t>الارتكاز </a:t>
            </a:r>
            <a:r>
              <a:rPr lang="ar-SA" b="1" dirty="0" err="1" smtClean="0"/>
              <a:t>عليها </a:t>
            </a:r>
            <a:r>
              <a:rPr lang="ar-SA" b="1" dirty="0" smtClean="0"/>
              <a:t>، وهو معرفة لأنه من </a:t>
            </a:r>
            <a:r>
              <a:rPr lang="ar-SA" b="1" dirty="0" smtClean="0"/>
              <a:t>معارفنا </a:t>
            </a:r>
            <a:r>
              <a:rPr lang="ar-SA" b="1" dirty="0" smtClean="0"/>
              <a:t>الإنسانية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3600" b="1" dirty="0" smtClean="0"/>
              <a:t>والآن نبدأ في عرض الأسس الفكرية </a:t>
            </a:r>
            <a:r>
              <a:rPr lang="ar-SA" sz="3600" b="1" dirty="0" err="1" smtClean="0"/>
              <a:t>والإيديلوجية</a:t>
            </a:r>
            <a:r>
              <a:rPr lang="ar-SA" sz="3600" b="1" dirty="0" smtClean="0"/>
              <a:t> التي ارتكزت عليها هذه المناهج في الغرب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1- تحويل العلم إلى موقف عقدي.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ويقصد </a:t>
            </a:r>
            <a:r>
              <a:rPr lang="ar-SA" b="1" dirty="0" err="1" smtClean="0"/>
              <a:t>به</a:t>
            </a:r>
            <a:r>
              <a:rPr lang="ar-SA" b="1" dirty="0" smtClean="0"/>
              <a:t> أن الثورة على السلطة الدينية للكنيسة أدت إلى إحلال التفسيرات العلمية للظواهر محل التفسيرات الدينية المتخلفة التي كانت تتبناها الكنيسة والتي سئم الناس </a:t>
            </a:r>
            <a:r>
              <a:rPr lang="ar-SA" b="1" dirty="0" err="1" smtClean="0"/>
              <a:t>منها </a:t>
            </a:r>
            <a:r>
              <a:rPr lang="ar-SA" b="1" dirty="0" smtClean="0"/>
              <a:t>، ولكن الفلاسفة الغربيين الذين نادوا بذلك تطرفوا في اتجاه الوثوق بما تسفر عنه الأبحاث </a:t>
            </a:r>
            <a:r>
              <a:rPr lang="ar-SA" b="1" dirty="0" err="1" smtClean="0"/>
              <a:t>العلمية </a:t>
            </a:r>
            <a:r>
              <a:rPr lang="ar-SA" b="1" dirty="0" smtClean="0"/>
              <a:t>، حتى جعلوها دينا لهم لا ينظرون إلى ما سواه من مصادر </a:t>
            </a:r>
            <a:r>
              <a:rPr lang="ar-SA" b="1" dirty="0" err="1" smtClean="0"/>
              <a:t>المعرفة </a:t>
            </a:r>
            <a:r>
              <a:rPr lang="ar-SA" b="1" dirty="0" smtClean="0"/>
              <a:t>، فوقعوا في الانغلاق ذاته الذي عابوه على </a:t>
            </a:r>
            <a:r>
              <a:rPr lang="ar-SA" b="1" dirty="0" err="1" smtClean="0"/>
              <a:t>الكنيسة .</a:t>
            </a:r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2-اختزال المنهج العلمي في عناصره التجريبية الحسية.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سادت في الغرب آنذاك نزعة قوية تحصر اليقين في المعرفة الحسية </a:t>
            </a:r>
            <a:r>
              <a:rPr lang="ar-SA" b="1" dirty="0" err="1" smtClean="0"/>
              <a:t>فقط </a:t>
            </a:r>
            <a:r>
              <a:rPr lang="ar-SA" b="1" dirty="0" smtClean="0"/>
              <a:t>، وهو مبدأ قد يصح في العلوم الطبيعية التى موضوعها هو </a:t>
            </a:r>
            <a:r>
              <a:rPr lang="ar-SA" b="1" u="sng" dirty="0" err="1" smtClean="0"/>
              <a:t>المادة</a:t>
            </a:r>
            <a:r>
              <a:rPr lang="ar-SA" b="1" dirty="0" err="1" smtClean="0"/>
              <a:t> </a:t>
            </a:r>
            <a:r>
              <a:rPr lang="ar-SA" b="1" dirty="0" smtClean="0"/>
              <a:t>، ولكن الخطأ الذي وقع فيه علماء العلوم الإنسانية هناك أنهم تمسكوا بالمعرفة المادية المنتزعة من الحس في العلوم الإنسانية التي لا يمكن الاستغناء فيها عن التفكير الديني والعقلي </a:t>
            </a:r>
            <a:r>
              <a:rPr lang="ar-SA" b="1" dirty="0" err="1" smtClean="0"/>
              <a:t>والميتافيزيقي </a:t>
            </a:r>
            <a:r>
              <a:rPr lang="ar-SA" b="1" dirty="0" smtClean="0"/>
              <a:t>، نظرا لطبيعة موضوع هذه العلوم وهو </a:t>
            </a:r>
            <a:r>
              <a:rPr lang="ar-SA" b="1" u="sng" dirty="0" err="1" smtClean="0"/>
              <a:t>الإنسان</a:t>
            </a:r>
            <a:r>
              <a:rPr lang="ar-SA" b="1" dirty="0" err="1" smtClean="0"/>
              <a:t> 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3- اختزال الحقيقة الإنسانية في جوانبها المادية.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ترتب على ما سبق انتشار ثقافة في الغرب تنظر للإنسان على أنه مجموعة من العناصر الحسية </a:t>
            </a:r>
            <a:r>
              <a:rPr lang="ar-SA" b="1" dirty="0" err="1" smtClean="0"/>
              <a:t>الملموسة </a:t>
            </a:r>
            <a:r>
              <a:rPr lang="ar-SA" b="1" dirty="0" smtClean="0"/>
              <a:t>، وأهملت تماما الجوانب </a:t>
            </a:r>
            <a:r>
              <a:rPr lang="ar-SA" b="1" dirty="0" err="1" smtClean="0"/>
              <a:t>الروحية </a:t>
            </a:r>
            <a:r>
              <a:rPr lang="ar-SA" b="1" dirty="0" smtClean="0"/>
              <a:t>، كالعاطفة الدينية والتعلق بالمثل </a:t>
            </a:r>
            <a:r>
              <a:rPr lang="ar-SA" b="1" dirty="0" err="1" smtClean="0"/>
              <a:t>الأخلاقية .</a:t>
            </a:r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4- تعميم المنهج الوضعي في دراسة الجوانب الميتافيزيقية للعلوم </a:t>
            </a:r>
            <a:r>
              <a:rPr lang="ar-SA" b="1" u="sng" dirty="0" err="1" smtClean="0"/>
              <a:t>الإنسانية 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أي إخضاع القضايا ذات الطبيعة المعنوية الغيبية التي تحتاج في بحثها إلى التنبؤ والتوقع والإلهام وإلى الوحي المعصوم وغيرها من الطرق غير الحسية المعتمدة على الإدراك الحسي والملاحظة المباشرة </a:t>
            </a:r>
            <a:r>
              <a:rPr lang="ar-SA" b="1" dirty="0" err="1" smtClean="0"/>
              <a:t>والإحصاء </a:t>
            </a:r>
            <a:r>
              <a:rPr lang="ar-SA" b="1" dirty="0" smtClean="0"/>
              <a:t>، من هذه القضايا </a:t>
            </a:r>
            <a:r>
              <a:rPr lang="ar-SA" b="1" dirty="0" err="1" smtClean="0"/>
              <a:t>مثلا </a:t>
            </a:r>
            <a:r>
              <a:rPr lang="ar-SA" b="1" dirty="0" smtClean="0"/>
              <a:t>: نشأة النظم الدينية والقانونية و فلسفة التاريخ و ماضي الإنسان بمراحله المتعاقبة وغير </a:t>
            </a:r>
            <a:r>
              <a:rPr lang="ar-SA" b="1" dirty="0" err="1" smtClean="0"/>
              <a:t>ذلك </a:t>
            </a:r>
            <a:r>
              <a:rPr lang="ar-SA" dirty="0" err="1" smtClean="0"/>
              <a:t>.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5- الفصل بين العلم </a:t>
            </a:r>
            <a:r>
              <a:rPr lang="ar-SA" b="1" u="sng" dirty="0" err="1" smtClean="0"/>
              <a:t>والقيم </a:t>
            </a:r>
            <a:r>
              <a:rPr lang="ar-SA" b="1" u="sng" dirty="0" smtClean="0"/>
              <a:t>، وتحرير البحث العلمي من التوجه </a:t>
            </a:r>
            <a:r>
              <a:rPr lang="ar-SA" b="1" u="sng" dirty="0" err="1" smtClean="0"/>
              <a:t>الأخلاقي 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لقد سيطر على الغرب في العصور الوسطى منهج الكنيسة في حل مشكلات </a:t>
            </a:r>
            <a:r>
              <a:rPr lang="ar-SA" b="1" dirty="0" err="1" smtClean="0"/>
              <a:t>الإنسان </a:t>
            </a:r>
            <a:r>
              <a:rPr lang="ar-SA" b="1" dirty="0" smtClean="0"/>
              <a:t>، واعتمد هذا المنهج على الخضوع للسلطة الدينية </a:t>
            </a:r>
            <a:r>
              <a:rPr lang="ar-SA" b="1" dirty="0" err="1" smtClean="0"/>
              <a:t>للقساوسة </a:t>
            </a:r>
            <a:r>
              <a:rPr lang="ar-SA" b="1" dirty="0" smtClean="0"/>
              <a:t>، فكان من قبيل رد الفعل أن رفض علماء النهضة أي تدخل للقيم والأخلاقيات في البحث </a:t>
            </a:r>
            <a:r>
              <a:rPr lang="ar-SA" b="1" dirty="0" err="1" smtClean="0"/>
              <a:t>العلمي </a:t>
            </a:r>
            <a:r>
              <a:rPr lang="ar-SA" b="1" dirty="0" smtClean="0"/>
              <a:t>، حيث كانت الكنيسة تحتج بوجوب مراعاة القيم الدينية في إحكام سيطرتها على الحياة </a:t>
            </a:r>
            <a:r>
              <a:rPr lang="ar-SA" b="1" dirty="0" err="1" smtClean="0"/>
              <a:t>العلمية .</a:t>
            </a:r>
            <a:r>
              <a:rPr lang="ar-SA" b="1" dirty="0" smtClean="0"/>
              <a:t>                            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6</a:t>
            </a:r>
            <a:r>
              <a:rPr lang="ar-SA" sz="3600" b="1" u="sng" dirty="0" smtClean="0"/>
              <a:t>- خضوع الدراسات الإنسانية إلى أخلاق المجتمع السائدة دون محاولة تغييرها ولو إلى </a:t>
            </a:r>
            <a:r>
              <a:rPr lang="ar-SA" sz="3600" b="1" u="sng" dirty="0" err="1" smtClean="0"/>
              <a:t>الأفضل .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1524000"/>
            <a:ext cx="8915400" cy="4525963"/>
          </a:xfrm>
        </p:spPr>
        <p:txBody>
          <a:bodyPr/>
          <a:lstStyle/>
          <a:p>
            <a:r>
              <a:rPr lang="ar-SA" b="1" dirty="0" smtClean="0"/>
              <a:t>أي أن المجتمع هو مصدر </a:t>
            </a:r>
            <a:r>
              <a:rPr lang="ar-SA" b="1" dirty="0" err="1" smtClean="0"/>
              <a:t>الأخلاق </a:t>
            </a:r>
            <a:r>
              <a:rPr lang="ar-SA" b="1" dirty="0" smtClean="0"/>
              <a:t>، وليس الدين ولا القانون ولا القيم العليا ولا </a:t>
            </a:r>
            <a:r>
              <a:rPr lang="ar-SA" b="1" dirty="0" err="1" smtClean="0"/>
              <a:t>المثل </a:t>
            </a:r>
            <a:r>
              <a:rPr lang="ar-SA" b="1" dirty="0" smtClean="0"/>
              <a:t>، فكل هذه الأشياء يجب أن تستسلم لما يريده المجتمع من </a:t>
            </a:r>
            <a:r>
              <a:rPr lang="ar-SA" b="1" dirty="0" err="1" smtClean="0"/>
              <a:t>ممارسات </a:t>
            </a:r>
            <a:r>
              <a:rPr lang="ar-SA" b="1" dirty="0" smtClean="0"/>
              <a:t>، وأن تكون في خدمتها دائما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smtClean="0"/>
              <a:t>7- خلخلة البنية الفكرية </a:t>
            </a:r>
            <a:r>
              <a:rPr lang="ar-SA" b="1" u="sng" dirty="0" err="1" smtClean="0"/>
              <a:t>للإنسان </a:t>
            </a:r>
            <a:r>
              <a:rPr lang="ar-SA" b="1" u="sng" dirty="0" smtClean="0"/>
              <a:t>، وتعميق نزعة الشك في كل الثوابت.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وذلك بإحلال العلوم الإنسانية ونتائجها محل الدين </a:t>
            </a:r>
            <a:r>
              <a:rPr lang="ar-SA" b="1" dirty="0" err="1" smtClean="0"/>
              <a:t>وتعاليمه </a:t>
            </a:r>
            <a:r>
              <a:rPr lang="ar-SA" b="1" dirty="0" smtClean="0"/>
              <a:t>، وذلك في إطار ثورة المجتمع على </a:t>
            </a:r>
            <a:r>
              <a:rPr lang="ar-SA" b="1" dirty="0" err="1" smtClean="0"/>
              <a:t>الكنيسة </a:t>
            </a:r>
            <a:r>
              <a:rPr lang="ar-SA" b="1" dirty="0" smtClean="0"/>
              <a:t>، وظهرت دعوات للشك في كل الثوابت الموروثة بما في ذلك المسيحية </a:t>
            </a:r>
            <a:r>
              <a:rPr lang="ar-SA" b="1" dirty="0" err="1" smtClean="0"/>
              <a:t>نفسها .</a:t>
            </a:r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</TotalTime>
  <Words>591</Words>
  <Application>Microsoft Office PowerPoint</Application>
  <PresentationFormat>A4 Paper (210x297 mm)‎</PresentationFormat>
  <Paragraphs>44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الشريحة 2</vt:lpstr>
      <vt:lpstr>عنوان المحاضرة</vt:lpstr>
      <vt:lpstr>الشريحة 4</vt:lpstr>
      <vt:lpstr>الشريحة 5</vt:lpstr>
      <vt:lpstr>الشريحة 6</vt:lpstr>
      <vt:lpstr>الشريحة 7</vt:lpstr>
      <vt:lpstr>الشريحة 8</vt:lpstr>
      <vt:lpstr>1- تحويل العلم إلى موقف عقدي.</vt:lpstr>
      <vt:lpstr>2-اختزال المنهج العلمي في عناصره التجريبية الحسية.</vt:lpstr>
      <vt:lpstr>3- اختزال الحقيقة الإنسانية في جوانبها المادية.</vt:lpstr>
      <vt:lpstr>4- تعميم المنهج الوضعي في دراسة الجوانب الميتافيزيقية للعلوم الإنسانية .</vt:lpstr>
      <vt:lpstr>5- الفصل بين العلم والقيم ، وتحرير البحث العلمي من التوجه الأخلاقي .</vt:lpstr>
      <vt:lpstr>6- خضوع الدراسات الإنسانية إلى أخلاق المجتمع السائدة دون محاولة تغييرها ولو إلى الأفضل .</vt:lpstr>
      <vt:lpstr>7- خلخلة البنية الفكرية للإنسان ، وتعميق نزعة الشك في كل الثوابت.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matallah</cp:lastModifiedBy>
  <cp:revision>106</cp:revision>
  <dcterms:created xsi:type="dcterms:W3CDTF">2009-10-14T19:14:34Z</dcterms:created>
  <dcterms:modified xsi:type="dcterms:W3CDTF">2013-02-10T08:36:12Z</dcterms:modified>
</cp:coreProperties>
</file>