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49" d="100"/>
          <a:sy n="49" d="100"/>
        </p:scale>
        <p:origin x="-1650" y="-12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الرابعة</a:t>
            </a:r>
            <a:endParaRPr lang="ar-SA" sz="6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spc="300" dirty="0" smtClean="0"/>
              <a:t>المنهج </a:t>
            </a:r>
            <a:r>
              <a:rPr lang="ar-SA" sz="4400" spc="300" dirty="0" err="1" smtClean="0"/>
              <a:t>البنيوي </a:t>
            </a:r>
            <a:r>
              <a:rPr lang="ar-SA" sz="4400" spc="300" dirty="0" smtClean="0"/>
              <a:t>(البنيوية</a:t>
            </a:r>
            <a:r>
              <a:rPr lang="ar-SA" sz="4400" spc="300" dirty="0" err="1" smtClean="0"/>
              <a:t>)</a:t>
            </a:r>
            <a:endParaRPr lang="ar-SA" sz="4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التعريف</a:t>
            </a:r>
            <a:endParaRPr lang="ar-SA" dirty="0"/>
          </a:p>
        </p:txBody>
      </p:sp>
      <p:sp>
        <p:nvSpPr>
          <p:cNvPr id="3" name="عنصر نائب للمحتوى 2"/>
          <p:cNvSpPr>
            <a:spLocks noGrp="1"/>
          </p:cNvSpPr>
          <p:nvPr>
            <p:ph idx="1"/>
          </p:nvPr>
        </p:nvSpPr>
        <p:spPr>
          <a:xfrm>
            <a:off x="457200" y="1447800"/>
            <a:ext cx="8915400" cy="4525963"/>
          </a:xfrm>
        </p:spPr>
        <p:txBody>
          <a:bodyPr/>
          <a:lstStyle/>
          <a:p>
            <a:r>
              <a:rPr lang="ar-SA" b="1" dirty="0" smtClean="0"/>
              <a:t>= </a:t>
            </a:r>
            <a:r>
              <a:rPr lang="ar-SA" b="1" u="sng" dirty="0" smtClean="0"/>
              <a:t>البنيوية: </a:t>
            </a:r>
            <a:r>
              <a:rPr lang="ar-SA" b="1" dirty="0" smtClean="0"/>
              <a:t>منهج فكري وأداة </a:t>
            </a:r>
            <a:r>
              <a:rPr lang="ar-SA" b="1" dirty="0" err="1" smtClean="0"/>
              <a:t>للتحليل </a:t>
            </a:r>
            <a:r>
              <a:rPr lang="ar-SA" b="1" dirty="0" smtClean="0"/>
              <a:t>، اهتمت بجميع نواحي المعرفة </a:t>
            </a:r>
            <a:r>
              <a:rPr lang="ar-SA" b="1" dirty="0" err="1" smtClean="0"/>
              <a:t>الإنسانية </a:t>
            </a:r>
            <a:r>
              <a:rPr lang="ar-SA" b="1" dirty="0" smtClean="0"/>
              <a:t>، وإن كانت قد اشتهرت في مجال علم اللغة والنقد </a:t>
            </a:r>
            <a:r>
              <a:rPr lang="ar-SA" b="1" dirty="0" err="1" smtClean="0"/>
              <a:t>الأدبي </a:t>
            </a:r>
            <a:r>
              <a:rPr lang="ar-SA" b="1" dirty="0" smtClean="0"/>
              <a:t>، وتنتمي البنيوية إلى مناهج النقد في المذاهب </a:t>
            </a:r>
            <a:r>
              <a:rPr lang="ar-SA" b="1" dirty="0" err="1" smtClean="0"/>
              <a:t>المادية </a:t>
            </a:r>
            <a:br>
              <a:rPr lang="ar-SA" b="1" dirty="0" err="1" smtClean="0"/>
            </a:br>
            <a:r>
              <a:rPr lang="ar-SA" b="1" dirty="0" err="1" smtClean="0"/>
              <a:t/>
            </a:r>
            <a:br>
              <a:rPr lang="ar-SA" b="1" dirty="0" err="1" smtClean="0"/>
            </a:br>
            <a:r>
              <a:rPr lang="ar-SA" b="1" dirty="0" smtClean="0"/>
              <a:t>- اشتق لفظ البنيوية من </a:t>
            </a:r>
            <a:r>
              <a:rPr lang="ar-SA" b="1" dirty="0" err="1" smtClean="0"/>
              <a:t>البنية </a:t>
            </a:r>
            <a:r>
              <a:rPr lang="ar-SA" b="1" dirty="0" smtClean="0"/>
              <a:t>، حيث ترى أن كل ظاهرة إنسانيةً كانت أم أدبيةً، تشكل بنية، ولدراسة هذه البنية يجب علينا أن نحللها </a:t>
            </a:r>
            <a:r>
              <a:rPr lang="ar-SA" b="1" dirty="0" err="1" smtClean="0"/>
              <a:t>أو </a:t>
            </a:r>
            <a:r>
              <a:rPr lang="ar-SA" b="1" dirty="0" smtClean="0"/>
              <a:t>(نفككها) إلى عناصرها المؤلفة منها، بدون أن ننظر إلى أية عوامل خارجية عنها ن ومن ثم إعادة بنائها وفق رؤية القارئ</a:t>
            </a: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التأسيس وأبرز الشخصيات</a:t>
            </a:r>
            <a:endParaRPr lang="ar-SA" dirty="0"/>
          </a:p>
        </p:txBody>
      </p:sp>
      <p:sp>
        <p:nvSpPr>
          <p:cNvPr id="3" name="عنصر نائب للمحتوى 2"/>
          <p:cNvSpPr>
            <a:spLocks noGrp="1"/>
          </p:cNvSpPr>
          <p:nvPr>
            <p:ph idx="1"/>
          </p:nvPr>
        </p:nvSpPr>
        <p:spPr/>
        <p:txBody>
          <a:bodyPr/>
          <a:lstStyle/>
          <a:p>
            <a:r>
              <a:rPr lang="ar-SA" b="1" dirty="0" smtClean="0"/>
              <a:t>= كانت البنيوية في أول ظهورها تهتم بجميع نواحي المعرفة الإنسانية ثم تبلورت في ميدان البحث اللغوي والنقد </a:t>
            </a:r>
            <a:r>
              <a:rPr lang="ar-SA" b="1" dirty="0" err="1" smtClean="0"/>
              <a:t>الأدبي </a:t>
            </a:r>
            <a:r>
              <a:rPr lang="ar-SA" b="1" dirty="0" smtClean="0"/>
              <a:t>، وتعتبر الأسماء الآتية هم مؤسسي البنيوية في الحقول </a:t>
            </a:r>
            <a:r>
              <a:rPr lang="ar-SA" b="1" dirty="0" err="1" smtClean="0"/>
              <a:t>المذكورة:</a:t>
            </a:r>
            <a:r>
              <a:rPr lang="ar-SA" b="1" dirty="0" smtClean="0"/>
              <a:t/>
            </a:r>
            <a:br>
              <a:rPr lang="ar-SA" b="1" dirty="0" smtClean="0"/>
            </a:br>
            <a:r>
              <a:rPr lang="ar-SA" b="1" dirty="0" smtClean="0"/>
              <a:t/>
            </a:r>
            <a:br>
              <a:rPr lang="ar-SA" b="1" dirty="0" smtClean="0"/>
            </a:br>
            <a:r>
              <a:rPr lang="ar-SA" b="1" dirty="0" smtClean="0"/>
              <a:t>- ففي مجال ا</a:t>
            </a:r>
            <a:r>
              <a:rPr lang="ar-SA" b="1" u="sng" dirty="0" smtClean="0"/>
              <a:t>للغة</a:t>
            </a:r>
            <a:r>
              <a:rPr lang="ar-SA" b="1" dirty="0" smtClean="0"/>
              <a:t> </a:t>
            </a:r>
            <a:r>
              <a:rPr lang="ar-SA" b="1" dirty="0" err="1" smtClean="0"/>
              <a:t>برز </a:t>
            </a:r>
            <a:r>
              <a:rPr lang="ar-SA" b="1" dirty="0" smtClean="0"/>
              <a:t>(</a:t>
            </a:r>
            <a:r>
              <a:rPr lang="ar-SA" b="1" dirty="0" err="1" smtClean="0"/>
              <a:t>فريدنان</a:t>
            </a:r>
            <a:r>
              <a:rPr lang="ar-SA" b="1" dirty="0" smtClean="0"/>
              <a:t> </a:t>
            </a:r>
            <a:r>
              <a:rPr lang="ar-SA" b="1" dirty="0" err="1" smtClean="0"/>
              <a:t>دي</a:t>
            </a:r>
            <a:r>
              <a:rPr lang="ar-SA" b="1" dirty="0" smtClean="0"/>
              <a:t> </a:t>
            </a:r>
            <a:r>
              <a:rPr lang="ar-SA" b="1" dirty="0" err="1" smtClean="0"/>
              <a:t>سوسير</a:t>
            </a:r>
            <a:r>
              <a:rPr lang="ar-SA" b="1" dirty="0" smtClean="0"/>
              <a:t>) الذي يعد الرائد الأول للبنيوية اللغوية الذي قال ببنيوية النظام اللغوي المتزامن، حيث إن سياق اللغة لا يقتصر على التطور.</a:t>
            </a:r>
          </a:p>
          <a:p>
            <a:r>
              <a:rPr lang="ar-SA" b="1" dirty="0" smtClean="0"/>
              <a:t>                                  (يتبع</a:t>
            </a:r>
            <a:r>
              <a:rPr lang="ar-SA" b="1" dirty="0" err="1" smtClean="0"/>
              <a:t>)</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Low">
              <a:buFontTx/>
              <a:buChar char="-"/>
            </a:pPr>
            <a:r>
              <a:rPr lang="ar-SA" b="1" dirty="0" smtClean="0"/>
              <a:t>وفي مجال </a:t>
            </a:r>
            <a:r>
              <a:rPr lang="ar-SA" b="1" u="sng" dirty="0" smtClean="0"/>
              <a:t>علم الاجتماع </a:t>
            </a:r>
            <a:r>
              <a:rPr lang="ar-SA" b="1" dirty="0" smtClean="0"/>
              <a:t>برز كل </a:t>
            </a:r>
            <a:r>
              <a:rPr lang="ar-SA" b="1" dirty="0" err="1" smtClean="0"/>
              <a:t>من </a:t>
            </a:r>
            <a:r>
              <a:rPr lang="ar-SA" b="1" dirty="0" smtClean="0"/>
              <a:t>(كلود ليفي شتراوس) و(لوي </a:t>
            </a:r>
            <a:r>
              <a:rPr lang="ar-SA" b="1" dirty="0" err="1" smtClean="0"/>
              <a:t>التوسير</a:t>
            </a:r>
            <a:r>
              <a:rPr lang="ar-SA" b="1" dirty="0" smtClean="0"/>
              <a:t>) اللذين </a:t>
            </a:r>
            <a:r>
              <a:rPr lang="ar-SA" b="1" dirty="0" err="1" smtClean="0"/>
              <a:t>قالا </a:t>
            </a:r>
            <a:r>
              <a:rPr lang="ar-SA" b="1" dirty="0" smtClean="0"/>
              <a:t>: إن جميع الأبحاث المتعلقة بالمجتمع، مهما اختلفت، تؤدي إلى </a:t>
            </a:r>
            <a:r>
              <a:rPr lang="ar-SA" b="1" dirty="0" err="1" smtClean="0"/>
              <a:t>بنيويات </a:t>
            </a:r>
            <a:r>
              <a:rPr lang="ar-SA" b="1" dirty="0" smtClean="0"/>
              <a:t>؛ وذلك لأن المجموعات الاجتماعية تفرض نفسها من حيث إنها مجموع وهي منضبطة </a:t>
            </a:r>
            <a:r>
              <a:rPr lang="ar-SA" b="1" dirty="0" err="1" smtClean="0"/>
              <a:t>ذاتياً </a:t>
            </a:r>
            <a:r>
              <a:rPr lang="ar-SA" b="1" dirty="0" smtClean="0"/>
              <a:t>، وذلك للضوابط المفروضة من قبل </a:t>
            </a:r>
            <a:r>
              <a:rPr lang="ar-SA" b="1" dirty="0" smtClean="0"/>
              <a:t>الجماعة</a:t>
            </a:r>
            <a:endParaRPr lang="ar-SA" b="1" dirty="0" smtClean="0"/>
          </a:p>
          <a:p>
            <a:pPr marL="0" indent="0" algn="ctr"/>
            <a:r>
              <a:rPr lang="ar-SA" dirty="0" smtClean="0"/>
              <a:t>(يتبع</a:t>
            </a:r>
            <a:r>
              <a:rPr lang="ar-SA" dirty="0" err="1" smtClean="0"/>
              <a:t>)</a:t>
            </a:r>
            <a:r>
              <a:rPr lang="ar-SA" dirty="0" smtClean="0"/>
              <a:t> </a:t>
            </a:r>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وفي مجال </a:t>
            </a:r>
            <a:r>
              <a:rPr lang="ar-SA" b="1" u="sng" dirty="0" smtClean="0"/>
              <a:t>علم النفس </a:t>
            </a:r>
            <a:r>
              <a:rPr lang="ar-SA" b="1" dirty="0" smtClean="0"/>
              <a:t>برز كل </a:t>
            </a:r>
            <a:r>
              <a:rPr lang="ar-SA" b="1" dirty="0" err="1" smtClean="0"/>
              <a:t>من </a:t>
            </a:r>
            <a:r>
              <a:rPr lang="ar-SA" b="1" dirty="0" smtClean="0"/>
              <a:t>(</a:t>
            </a:r>
            <a:r>
              <a:rPr lang="ar-SA" b="1" dirty="0" err="1" smtClean="0"/>
              <a:t>ميشال</a:t>
            </a:r>
            <a:r>
              <a:rPr lang="ar-SA" b="1" dirty="0" smtClean="0"/>
              <a:t> </a:t>
            </a:r>
            <a:r>
              <a:rPr lang="ar-SA" b="1" dirty="0" err="1" smtClean="0"/>
              <a:t>فوكو</a:t>
            </a:r>
            <a:r>
              <a:rPr lang="ar-SA" b="1" dirty="0" smtClean="0"/>
              <a:t>) و(جاك لا كان) اللذين وقفا ضد الاتجاه الفردي في مجال الإحساس </a:t>
            </a:r>
            <a:r>
              <a:rPr lang="ar-SA" b="1" dirty="0" err="1" smtClean="0"/>
              <a:t>والإدراك </a:t>
            </a:r>
            <a:r>
              <a:rPr lang="ar-SA" b="1" dirty="0" smtClean="0"/>
              <a:t>، وقالا بتأثير البنيوية النفسية مجتمعةً في الإحساس </a:t>
            </a:r>
            <a:r>
              <a:rPr lang="ar-SA" b="1" dirty="0" err="1" smtClean="0"/>
              <a:t>والإدراك </a:t>
            </a:r>
            <a:r>
              <a:rPr lang="ar-SA" dirty="0" err="1" smtClean="0"/>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الجذور الفكرية والعقائدية</a:t>
            </a:r>
            <a:endParaRPr lang="ar-SA" dirty="0"/>
          </a:p>
        </p:txBody>
      </p:sp>
      <p:sp>
        <p:nvSpPr>
          <p:cNvPr id="3" name="عنصر نائب للمحتوى 2"/>
          <p:cNvSpPr>
            <a:spLocks noGrp="1"/>
          </p:cNvSpPr>
          <p:nvPr>
            <p:ph idx="1"/>
          </p:nvPr>
        </p:nvSpPr>
        <p:spPr/>
        <p:txBody>
          <a:bodyPr/>
          <a:lstStyle/>
          <a:p>
            <a:r>
              <a:rPr lang="ar-SA" b="1" dirty="0" smtClean="0"/>
              <a:t>تعد الفلسفة الوضعية </a:t>
            </a:r>
            <a:r>
              <a:rPr lang="ar-SA" b="1" dirty="0" err="1" smtClean="0"/>
              <a:t>لدى </a:t>
            </a:r>
            <a:r>
              <a:rPr lang="ar-SA" b="1" dirty="0" smtClean="0"/>
              <a:t>(أوجست كونت) التي لا تؤمن إلا بالظواهر </a:t>
            </a:r>
            <a:r>
              <a:rPr lang="ar-SA" b="1" dirty="0" err="1" smtClean="0"/>
              <a:t>الحسية </a:t>
            </a:r>
            <a:r>
              <a:rPr lang="ar-SA" b="1" dirty="0" smtClean="0"/>
              <a:t>– التي تقوم على الوقائع </a:t>
            </a:r>
            <a:r>
              <a:rPr lang="ar-SA" b="1" dirty="0" err="1" smtClean="0"/>
              <a:t>التجريبية </a:t>
            </a:r>
            <a:r>
              <a:rPr lang="ar-SA" b="1" dirty="0" smtClean="0"/>
              <a:t>– الأساس الفكري والعقدي </a:t>
            </a:r>
            <a:r>
              <a:rPr lang="ar-SA" b="1" dirty="0" err="1" smtClean="0"/>
              <a:t>للبنيوية.</a:t>
            </a:r>
            <a:r>
              <a:rPr lang="ar-SA" b="1" dirty="0" smtClean="0"/>
              <a:t/>
            </a:r>
            <a:br>
              <a:rPr lang="ar-SA" b="1" dirty="0" smtClean="0"/>
            </a:br>
            <a:r>
              <a:rPr lang="ar-SA" b="1" dirty="0" smtClean="0"/>
              <a:t/>
            </a:r>
            <a:br>
              <a:rPr lang="ar-SA" b="1" dirty="0" smtClean="0"/>
            </a:br>
            <a:r>
              <a:rPr lang="ar-SA" b="1" dirty="0" smtClean="0"/>
              <a:t>فهي تؤمن </a:t>
            </a:r>
            <a:r>
              <a:rPr lang="ar-SA" b="1" dirty="0" err="1" smtClean="0"/>
              <a:t>بالظاهرة </a:t>
            </a:r>
            <a:r>
              <a:rPr lang="ar-SA" b="1" dirty="0" smtClean="0"/>
              <a:t>– </a:t>
            </a:r>
            <a:r>
              <a:rPr lang="ar-SA" b="1" dirty="0" err="1" smtClean="0"/>
              <a:t>كبنية </a:t>
            </a:r>
            <a:r>
              <a:rPr lang="ar-SA" b="1" dirty="0" smtClean="0"/>
              <a:t>– منعزلة عن أسبابها وعللها، وعما يحيط </a:t>
            </a:r>
            <a:r>
              <a:rPr lang="ar-SA" b="1" dirty="0" err="1" smtClean="0"/>
              <a:t>بها</a:t>
            </a:r>
            <a:r>
              <a:rPr lang="ar-SA" b="1" dirty="0" smtClean="0"/>
              <a:t> </a:t>
            </a:r>
            <a:r>
              <a:rPr lang="ar-SA" b="1" dirty="0" err="1" smtClean="0"/>
              <a:t>.</a:t>
            </a:r>
            <a:r>
              <a:rPr lang="ar-SA" b="1" dirty="0" smtClean="0"/>
              <a:t> وتسعى لتحليلها وتفكيكها إلى عناصرها الأولية، وذلك لفهمها </a:t>
            </a:r>
            <a:r>
              <a:rPr lang="ar-SA" b="1" dirty="0" err="1" smtClean="0"/>
              <a:t>وإدراكها .</a:t>
            </a:r>
            <a:r>
              <a:rPr lang="ar-SA" b="1" dirty="0" smtClean="0"/>
              <a:t> ومن هنا كانت أحكامها شكلية كما يقول </a:t>
            </a:r>
            <a:r>
              <a:rPr lang="ar-SA" b="1" dirty="0" err="1" smtClean="0"/>
              <a:t>منتقدوها </a:t>
            </a:r>
            <a:r>
              <a:rPr lang="ar-SA" b="1" dirty="0" smtClean="0"/>
              <a:t>، ولذا فإن البنيوية تقوم على فلسفة غير مقبولة من وجهة نظر تصورنا الفكري والعقدي.</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المبادئ العامة للبنيوية</a:t>
            </a:r>
            <a:endParaRPr lang="ar-SA" dirty="0"/>
          </a:p>
        </p:txBody>
      </p:sp>
      <p:sp>
        <p:nvSpPr>
          <p:cNvPr id="3" name="عنصر نائب للمحتوى 2"/>
          <p:cNvSpPr>
            <a:spLocks noGrp="1"/>
          </p:cNvSpPr>
          <p:nvPr>
            <p:ph idx="1"/>
          </p:nvPr>
        </p:nvSpPr>
        <p:spPr>
          <a:xfrm>
            <a:off x="495300" y="1447800"/>
            <a:ext cx="8915400" cy="4678363"/>
          </a:xfrm>
        </p:spPr>
        <p:txBody>
          <a:bodyPr/>
          <a:lstStyle/>
          <a:p>
            <a:r>
              <a:rPr lang="ar-SA" sz="3600" b="1" dirty="0" smtClean="0"/>
              <a:t>تتلاقى المواقف البنيوية عند مبادئ عامة مشتركة لدى المفكرين الغربيين، وهي تكاد تندرج فيما </a:t>
            </a:r>
            <a:r>
              <a:rPr lang="ar-SA" sz="3600" b="1" dirty="0" err="1" smtClean="0"/>
              <a:t>يلي:</a:t>
            </a:r>
            <a:endParaRPr lang="ar-SA" sz="3600" b="1" dirty="0" smtClean="0"/>
          </a:p>
          <a:p>
            <a:r>
              <a:rPr lang="ar-SA" sz="3600" b="1" dirty="0" smtClean="0"/>
              <a:t>   1- السعي لحل معضلة التنوع والتشتت بالتوصل إلى ثوابت في كل مؤسسة </a:t>
            </a:r>
            <a:r>
              <a:rPr lang="ar-SA" sz="3600" b="1" dirty="0" err="1" smtClean="0"/>
              <a:t>بشرية.</a:t>
            </a:r>
            <a:r>
              <a:rPr lang="ar-SA" sz="3600" b="1" dirty="0" smtClean="0"/>
              <a:t/>
            </a:r>
            <a:br>
              <a:rPr lang="ar-SA" sz="3600" b="1" dirty="0" smtClean="0"/>
            </a:br>
            <a:r>
              <a:rPr lang="ar-SA" sz="3600" b="1" dirty="0" smtClean="0"/>
              <a:t>2- القول بأن فكرة الكلية أو المجموع المنتظم هي أساس البنيوية، والمردُّ التي تؤول إليه في نتيجتها الأخيرة.</a:t>
            </a:r>
          </a:p>
          <a:p>
            <a:r>
              <a:rPr lang="ar-SA" sz="3600" b="1" dirty="0" smtClean="0"/>
              <a:t>                              (يتبع</a:t>
            </a:r>
            <a:r>
              <a:rPr lang="ar-SA" sz="3600" b="1" dirty="0" err="1" smtClean="0"/>
              <a:t>)</a:t>
            </a:r>
            <a:endParaRPr lang="ar-SA" sz="3600" b="1" dirty="0" smtClean="0"/>
          </a:p>
          <a:p>
            <a:pPr algn="justLow"/>
            <a:endParaRPr lang="ar-SA" sz="9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a:t>
            </a:r>
            <a:r>
              <a:rPr lang="ar-SA" b="1" dirty="0" smtClean="0"/>
              <a:t>- لئن سارت البنيوية في خط متصاعد منذ نشوئها، وبذل العلماء جهداً كبيراً لاعتمادها أسلوباً في قضايا اللغة، والعلوم الإنسانية والفنون، فإنهم ما اطمأنوا إلى أنهم توصلوا إلى المنهج الصحيح المؤدي إلى حقائق ثابتة</a:t>
            </a:r>
            <a:r>
              <a:rPr lang="ar-SA" dirty="0" smtClean="0"/>
              <a:t>.</a:t>
            </a:r>
          </a:p>
          <a:p>
            <a:r>
              <a:rPr lang="ar-SA" dirty="0" smtClean="0"/>
              <a:t>                  </a:t>
            </a:r>
          </a:p>
          <a:p>
            <a:endParaRPr lang="ar-SA" dirty="0" smtClean="0"/>
          </a:p>
          <a:p>
            <a:r>
              <a:rPr lang="ar-SA" dirty="0" smtClean="0"/>
              <a:t>                                  (يتبع</a:t>
            </a:r>
            <a:r>
              <a:rPr lang="ar-SA" dirty="0" err="1" smtClean="0"/>
              <a:t>)</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4-إن البنيوية رأت في نفسها القدرة على حل جميع المعضلات وتحليل كل الظواهر، حسب منهجها، وتخيل البنيويون أن النص لا يحتاج إلا إلى تحليل بنيوي كي تنفتح للناقد كل أبنية معانيه المبهمة أو المتوارية خلف نقاب </a:t>
            </a:r>
            <a:r>
              <a:rPr lang="ar-SA" b="1" dirty="0" err="1" smtClean="0"/>
              <a:t>السطح.</a:t>
            </a:r>
            <a:r>
              <a:rPr lang="ar-SA" b="1" dirty="0" smtClean="0"/>
              <a:t> في حين أن التحليل البنيوي ليس إلا تحليلاً لمستوى واحد من مستويات تحليل أي بنية رمزية، نصيّة كانت أم غير </a:t>
            </a:r>
            <a:r>
              <a:rPr lang="ar-SA" b="1" dirty="0" err="1" smtClean="0"/>
              <a:t>نصيّة.</a:t>
            </a:r>
            <a:r>
              <a:rPr lang="ar-SA" b="1" dirty="0" smtClean="0"/>
              <a:t> بينما تعد الأسس الفكرية والعقائدية التي قامت عليها علوماً مساعدة في تحليل البنية أو الظاهرة، إنسانية كانت أم أدبية.</a:t>
            </a:r>
          </a:p>
          <a:p>
            <a:r>
              <a:rPr lang="ar-SA" b="1" dirty="0" smtClean="0"/>
              <a:t>                                    (يتبع</a:t>
            </a:r>
            <a:r>
              <a:rPr lang="ar-SA" b="1" dirty="0" err="1" smtClean="0"/>
              <a:t>)</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لم تهتم البنيوية بالأسس العَقَديَّة والفكرية لأي ظاهرة إنسانية أو أخلاقية أو اجتماعية، ومن هنا يمكن تصنيفها مع المناهج المادية  </a:t>
            </a:r>
            <a:r>
              <a:rPr lang="ar-SA" b="1" dirty="0" err="1" smtClean="0"/>
              <a:t>الإلحادية </a:t>
            </a:r>
            <a:r>
              <a:rPr lang="ar-SA" b="1" dirty="0" smtClean="0"/>
              <a:t>، وإن كانت هي بذاتها ليست عقيدة وإنما منهج وطريقة في البحث.</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1452</TotalTime>
  <Words>420</Words>
  <Application>Microsoft Office PowerPoint</Application>
  <PresentationFormat>A4 Paper (210x297 mm)‎</PresentationFormat>
  <Paragraphs>35</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عنوان المحاضرة</vt:lpstr>
      <vt:lpstr>التعريف</vt:lpstr>
      <vt:lpstr>التأسيس وأبرز الشخصيات</vt:lpstr>
      <vt:lpstr>الشريحة 6</vt:lpstr>
      <vt:lpstr>الشريحة 7</vt:lpstr>
      <vt:lpstr>الجذور الفكرية والعقائدية</vt:lpstr>
      <vt:lpstr>المبادئ العامة للبنيوية</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matallah</cp:lastModifiedBy>
  <cp:revision>103</cp:revision>
  <dcterms:created xsi:type="dcterms:W3CDTF">2009-10-14T19:14:34Z</dcterms:created>
  <dcterms:modified xsi:type="dcterms:W3CDTF">2013-02-09T09:14:48Z</dcterms:modified>
</cp:coreProperties>
</file>